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70" r:id="rId3"/>
    <p:sldId id="271" r:id="rId4"/>
    <p:sldId id="272" r:id="rId5"/>
    <p:sldId id="273" r:id="rId6"/>
    <p:sldId id="274" r:id="rId7"/>
    <p:sldId id="281" r:id="rId8"/>
    <p:sldId id="276" r:id="rId9"/>
    <p:sldId id="279" r:id="rId10"/>
    <p:sldId id="277" r:id="rId11"/>
    <p:sldId id="282" r:id="rId12"/>
    <p:sldId id="278" r:id="rId13"/>
    <p:sldId id="280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1" autoAdjust="0"/>
    <p:restoredTop sz="94660"/>
  </p:normalViewPr>
  <p:slideViewPr>
    <p:cSldViewPr>
      <p:cViewPr>
        <p:scale>
          <a:sx n="100" d="100"/>
          <a:sy n="100" d="100"/>
        </p:scale>
        <p:origin x="-129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7F61C-794B-40DB-887E-00347195460E}" type="datetimeFigureOut">
              <a:rPr lang="pt-BR" smtClean="0"/>
              <a:t>22/03/2017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A9784-0AD6-4386-8710-BACB963C4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23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A9784-0AD6-4386-8710-BACB963C4EC3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018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99208" y="1752600"/>
            <a:ext cx="51435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99207" y="3733800"/>
            <a:ext cx="51435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imagens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8E45-886E-4DB1-AA68-D577895C5980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84" name="Grupo 83"/>
          <p:cNvGrpSpPr>
            <a:grpSpLocks noChangeAspect="1"/>
          </p:cNvGrpSpPr>
          <p:nvPr/>
        </p:nvGrpSpPr>
        <p:grpSpPr>
          <a:xfrm rot="16200000" flipV="1">
            <a:off x="-425972" y="1653786"/>
            <a:ext cx="5053664" cy="3308889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6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7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8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9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0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1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2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3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4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5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6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97" name="Espaço Reservado para Imagem 33"/>
          <p:cNvSpPr>
            <a:spLocks noGrp="1"/>
          </p:cNvSpPr>
          <p:nvPr>
            <p:ph type="pic" sz="quarter" idx="17"/>
          </p:nvPr>
        </p:nvSpPr>
        <p:spPr>
          <a:xfrm>
            <a:off x="630596" y="1020193"/>
            <a:ext cx="291465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grpSp>
        <p:nvGrpSpPr>
          <p:cNvPr id="98" name="Grupo 97"/>
          <p:cNvGrpSpPr/>
          <p:nvPr/>
        </p:nvGrpSpPr>
        <p:grpSpPr>
          <a:xfrm>
            <a:off x="3991867" y="319177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0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1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2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3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4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5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6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7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8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9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0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111" name="Espaço Reservado para Imagem 33"/>
          <p:cNvSpPr>
            <a:spLocks noGrp="1" noChangeAspect="1"/>
          </p:cNvSpPr>
          <p:nvPr>
            <p:ph type="pic" sz="quarter" idx="18"/>
          </p:nvPr>
        </p:nvSpPr>
        <p:spPr>
          <a:xfrm>
            <a:off x="4160085" y="529603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grpSp>
        <p:nvGrpSpPr>
          <p:cNvPr id="112" name="Grupo 111"/>
          <p:cNvGrpSpPr/>
          <p:nvPr/>
        </p:nvGrpSpPr>
        <p:grpSpPr>
          <a:xfrm>
            <a:off x="3991867" y="3436140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125" name="Espaço Reservado para Imagem 33"/>
          <p:cNvSpPr>
            <a:spLocks noGrp="1" noChangeAspect="1"/>
          </p:cNvSpPr>
          <p:nvPr>
            <p:ph type="pic" sz="quarter" idx="19"/>
          </p:nvPr>
        </p:nvSpPr>
        <p:spPr>
          <a:xfrm>
            <a:off x="4160085" y="3646566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126" name="Espaço Reservado para Texto 3"/>
          <p:cNvSpPr>
            <a:spLocks noGrp="1"/>
          </p:cNvSpPr>
          <p:nvPr>
            <p:ph type="body" sz="half" idx="21"/>
          </p:nvPr>
        </p:nvSpPr>
        <p:spPr>
          <a:xfrm>
            <a:off x="6799661" y="2048894"/>
            <a:ext cx="1714500" cy="2514599"/>
          </a:xfrm>
        </p:spPr>
        <p:txBody>
          <a:bodyPr anchor="ctr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3799" y="1330347"/>
            <a:ext cx="288036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7460" y="914400"/>
            <a:ext cx="462915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33799" y="3555524"/>
            <a:ext cx="288036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56708" y="6019801"/>
            <a:ext cx="1047195" cy="228600"/>
          </a:xfrm>
        </p:spPr>
        <p:txBody>
          <a:bodyPr/>
          <a:lstStyle/>
          <a:p>
            <a:fld id="{28352CAC-0EAB-49A0-B923-DFD0D7BD563A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98910" y="6019801"/>
            <a:ext cx="571500" cy="228600"/>
          </a:xfrm>
        </p:spPr>
        <p:txBody>
          <a:bodyPr/>
          <a:lstStyle>
            <a:lvl1pPr algn="l">
              <a:defRPr/>
            </a:lvl1pPr>
          </a:lstStyle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46659" y="781399"/>
            <a:ext cx="4825049" cy="5053665"/>
            <a:chOff x="5162444" y="781398"/>
            <a:chExt cx="6433398" cy="5053665"/>
          </a:xfrm>
        </p:grpSpPr>
        <p:sp>
          <p:nvSpPr>
            <p:cNvPr id="9" name="Forma livre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Forma livre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orma livre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1" name="Forma livre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12" name="Forma livre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19668" y="1330347"/>
            <a:ext cx="288036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27460" y="1031195"/>
            <a:ext cx="44577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19668" y="3555522"/>
            <a:ext cx="288036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D767-AC9E-48A6-93AF-7898C779B81E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FD06-AC3C-4705-9972-7FFB5DBFCEF4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18202" y="304800"/>
            <a:ext cx="1297148" cy="56769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6475253" cy="56769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BF16-DEF7-4ABE-9A8F-33FE4EDE45EC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5F58-F6BA-407A-9961-AD93E1BE12CC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99210" y="1828800"/>
            <a:ext cx="51435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99207" y="3733800"/>
            <a:ext cx="51435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98909" y="1825625"/>
            <a:ext cx="3715941" cy="41879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713561" cy="41879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669B-FD9E-4057-8410-A0FB260F7AEF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2386" y="1681163"/>
            <a:ext cx="3717036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02386" y="2505076"/>
            <a:ext cx="3717036" cy="3476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717036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717036" cy="3476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8F1-D3EF-4887-9909-8EA725B16576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B504-F979-49C7-B196-8D2E27162DE2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D602-E9BB-4957-9221-FA1C47366EC1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F99C-41EF-4B8D-B796-408CCD2B181F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430824" y="724620"/>
            <a:ext cx="3989234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0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1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4713841" y="724620"/>
            <a:ext cx="3989234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36" name="Espaço Reservado para Imagem 33"/>
          <p:cNvSpPr>
            <a:spLocks noGrp="1" noChangeAspect="1"/>
          </p:cNvSpPr>
          <p:nvPr>
            <p:ph type="pic" sz="quarter" idx="17"/>
          </p:nvPr>
        </p:nvSpPr>
        <p:spPr>
          <a:xfrm>
            <a:off x="625215" y="1020195"/>
            <a:ext cx="360045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37" name="Espaço Reservado para Imagem 33"/>
          <p:cNvSpPr>
            <a:spLocks noGrp="1" noChangeAspect="1"/>
          </p:cNvSpPr>
          <p:nvPr>
            <p:ph type="pic" sz="quarter" idx="18"/>
          </p:nvPr>
        </p:nvSpPr>
        <p:spPr>
          <a:xfrm>
            <a:off x="4908232" y="1020195"/>
            <a:ext cx="360045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39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89317" y="4648200"/>
            <a:ext cx="3276735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0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5057181" y="4648200"/>
            <a:ext cx="3276735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205E-CFD7-4720-B70A-9FBBFBB8E114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35" name="Grupo 34"/>
          <p:cNvGrpSpPr>
            <a:grpSpLocks noChangeAspect="1"/>
          </p:cNvGrpSpPr>
          <p:nvPr/>
        </p:nvGrpSpPr>
        <p:grpSpPr>
          <a:xfrm rot="5400000">
            <a:off x="2508625" y="1070637"/>
            <a:ext cx="4116828" cy="253746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38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1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2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3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4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5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6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7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9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0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1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52" name="Grupo 51"/>
          <p:cNvGrpSpPr>
            <a:grpSpLocks noChangeAspect="1"/>
          </p:cNvGrpSpPr>
          <p:nvPr/>
        </p:nvGrpSpPr>
        <p:grpSpPr>
          <a:xfrm rot="5400000">
            <a:off x="-317047" y="1550435"/>
            <a:ext cx="4114800" cy="2536211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65" name="Grupo 64"/>
          <p:cNvGrpSpPr>
            <a:grpSpLocks noChangeAspect="1"/>
          </p:cNvGrpSpPr>
          <p:nvPr/>
        </p:nvGrpSpPr>
        <p:grpSpPr>
          <a:xfrm rot="5400000">
            <a:off x="5338579" y="1550440"/>
            <a:ext cx="4114800" cy="253621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66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7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8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9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0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1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2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3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4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5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6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7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78" name="Espaço Reservado para Imagem 33"/>
          <p:cNvSpPr>
            <a:spLocks noGrp="1"/>
          </p:cNvSpPr>
          <p:nvPr>
            <p:ph type="pic" sz="quarter" idx="18"/>
          </p:nvPr>
        </p:nvSpPr>
        <p:spPr>
          <a:xfrm>
            <a:off x="3449914" y="533400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79" name="Espaço Reservado para Imagem 33"/>
          <p:cNvSpPr>
            <a:spLocks noGrp="1"/>
          </p:cNvSpPr>
          <p:nvPr>
            <p:ph type="pic" sz="quarter" idx="19"/>
          </p:nvPr>
        </p:nvSpPr>
        <p:spPr>
          <a:xfrm>
            <a:off x="625928" y="1013590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80" name="Espaço Reservado para Imagem 33"/>
          <p:cNvSpPr>
            <a:spLocks noGrp="1"/>
          </p:cNvSpPr>
          <p:nvPr>
            <p:ph type="pic" sz="quarter" idx="20"/>
          </p:nvPr>
        </p:nvSpPr>
        <p:spPr>
          <a:xfrm>
            <a:off x="6281554" y="1013591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81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11653" y="5018002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2" name="Espaço Reservado para Texto 3"/>
          <p:cNvSpPr>
            <a:spLocks noGrp="1"/>
          </p:cNvSpPr>
          <p:nvPr>
            <p:ph type="body" sz="half" idx="21"/>
          </p:nvPr>
        </p:nvSpPr>
        <p:spPr>
          <a:xfrm>
            <a:off x="3530406" y="4582378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3" name="Espaço Reservado para Texto 3"/>
          <p:cNvSpPr>
            <a:spLocks noGrp="1"/>
          </p:cNvSpPr>
          <p:nvPr>
            <p:ph type="body" sz="half" idx="22"/>
          </p:nvPr>
        </p:nvSpPr>
        <p:spPr>
          <a:xfrm>
            <a:off x="6367279" y="5018002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98909" y="304800"/>
            <a:ext cx="75438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8911" y="1752600"/>
            <a:ext cx="75438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56708" y="6019801"/>
            <a:ext cx="104719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8DBC067-78EC-47A5-A946-5706EAC747D3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484710" y="6019801"/>
            <a:ext cx="44577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98910" y="6019801"/>
            <a:ext cx="5715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Aula 9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smtClean="0"/>
              <a:t>Variáveis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3455876" y="5114610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Resultado de imagem para cenario mario 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" y="-5811"/>
            <a:ext cx="91683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m para scrat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86" y="5021560"/>
            <a:ext cx="1261287" cy="136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sultado de imagem para fe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95" y="552386"/>
            <a:ext cx="2633396" cy="6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1662493" y="3909146"/>
            <a:ext cx="4392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 smtClean="0">
                <a:solidFill>
                  <a:schemeClr val="tx2"/>
                </a:solidFill>
              </a:rPr>
              <a:t>Williamsartijose@Hotmail.com</a:t>
            </a:r>
            <a:endParaRPr lang="pt-BR" sz="2000" b="1" dirty="0">
              <a:solidFill>
                <a:schemeClr val="tx2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615172" y="3166971"/>
            <a:ext cx="24805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tx2"/>
                </a:solidFill>
              </a:rPr>
              <a:t>Scratch</a:t>
            </a:r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1513714" y="692696"/>
            <a:ext cx="5218525" cy="2160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 smtClean="0"/>
          </a:p>
          <a:p>
            <a:pPr algn="ctr"/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4" name="Subtítulo 2"/>
          <p:cNvSpPr txBox="1">
            <a:spLocks/>
          </p:cNvSpPr>
          <p:nvPr/>
        </p:nvSpPr>
        <p:spPr>
          <a:xfrm>
            <a:off x="1513714" y="2673896"/>
            <a:ext cx="5143502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551225" y="889720"/>
            <a:ext cx="5143502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2"/>
                </a:solidFill>
              </a:rPr>
              <a:t>Aula 9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8" name="Subtítulo 2"/>
          <p:cNvSpPr txBox="1">
            <a:spLocks/>
          </p:cNvSpPr>
          <p:nvPr/>
        </p:nvSpPr>
        <p:spPr>
          <a:xfrm>
            <a:off x="1551224" y="2870920"/>
            <a:ext cx="5143502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>
                <a:solidFill>
                  <a:schemeClr val="tx2"/>
                </a:solidFill>
              </a:rPr>
              <a:t>Variáveis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2457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Desafio!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8911" y="1628800"/>
            <a:ext cx="7543800" cy="43529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000" dirty="0" smtClean="0"/>
              <a:t>	Faça um projeto que contenha 4 </a:t>
            </a:r>
            <a:r>
              <a:rPr lang="pt-BR" sz="2000" dirty="0" err="1" smtClean="0"/>
              <a:t>sprites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smtClean="0"/>
              <a:t>labirinto, bola, chave e boneco). O objeto labirinto deve ser desenhado. Também será necessário criar uma variável (pontos), que será usada para contabilizar a pontuação. Quando o projeto for executado deve-se mudar “pontos” para 0. O objeto boneco deve sempre mudar </a:t>
            </a:r>
            <a:r>
              <a:rPr lang="pt-BR" sz="2000" dirty="0"/>
              <a:t>sua posição por </a:t>
            </a:r>
            <a:r>
              <a:rPr lang="pt-BR" sz="2000" dirty="0" smtClean="0"/>
              <a:t>y = 4 ou y = -4, de acordo com as setas (acima/baixo) e x = 4 ou x = -4 de acordo com as setas (direita/esquerda). O objeto boneco deve mudar de traje e esperar 1 segundo para trocar novamente de traje quando  tocar no objeto bola. Se o objeto boneco tocar no labirinto deve aparecer a mensagem “Você Perdeu!!” por 2 segundos, além de alterar sua posição para x = -182 e y = 127 e em seguida parar tudo.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9197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5540" y="1628800"/>
            <a:ext cx="7543800" cy="42291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Caso o boneco toque no objeto </a:t>
            </a:r>
            <a:r>
              <a:rPr lang="pt-BR" sz="2000" dirty="0" smtClean="0"/>
              <a:t>chave, o objeto boneco deve mudar de traje. Além disso, deve aparecer </a:t>
            </a:r>
            <a:r>
              <a:rPr lang="pt-BR" sz="2000" dirty="0"/>
              <a:t>a mensagem “Você ganhou</a:t>
            </a:r>
            <a:r>
              <a:rPr lang="pt-BR" sz="2000" dirty="0" smtClean="0"/>
              <a:t>!!”, </a:t>
            </a:r>
            <a:r>
              <a:rPr lang="pt-BR" sz="2000" dirty="0"/>
              <a:t>por 2 </a:t>
            </a:r>
            <a:r>
              <a:rPr lang="pt-BR" sz="2000" dirty="0" smtClean="0"/>
              <a:t>segundos, e em seguida o mesmo objeto deve mudar </a:t>
            </a:r>
            <a:r>
              <a:rPr lang="pt-BR" sz="2000" dirty="0"/>
              <a:t>de </a:t>
            </a:r>
            <a:r>
              <a:rPr lang="pt-BR" sz="2000" dirty="0" smtClean="0"/>
              <a:t>traje novamente </a:t>
            </a:r>
            <a:r>
              <a:rPr lang="pt-BR" sz="2000" dirty="0"/>
              <a:t>e </a:t>
            </a:r>
            <a:r>
              <a:rPr lang="pt-BR" sz="2000" dirty="0" smtClean="0"/>
              <a:t>parar a execução do projeto. Já </a:t>
            </a:r>
            <a:r>
              <a:rPr lang="pt-BR" sz="2000" dirty="0"/>
              <a:t>o objeto bola deve aparecer </a:t>
            </a:r>
            <a:r>
              <a:rPr lang="pt-BR" sz="2000" dirty="0" smtClean="0"/>
              <a:t>sempre </a:t>
            </a:r>
            <a:r>
              <a:rPr lang="pt-BR" sz="2000" dirty="0"/>
              <a:t>que  tocar </a:t>
            </a:r>
            <a:r>
              <a:rPr lang="pt-BR" sz="2000" dirty="0" smtClean="0"/>
              <a:t>no objeto boneco, mudando assim sua posição para um valor aleatório x = (números entre -230 e 230) e y = (números entre -170 e 170). A variável “pontos” deve alterar seu valor por 1. E quando seu somatório for igual a  5, a bola deve desaparecer.</a:t>
            </a: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70518" y="480849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Dicas:</a:t>
            </a:r>
            <a:endParaRPr lang="pt-BR" dirty="0"/>
          </a:p>
        </p:txBody>
      </p:sp>
      <p:pic>
        <p:nvPicPr>
          <p:cNvPr id="1026" name="Picture 2" descr="C:\Users\Rubiany\Dropbox\tcc\scratch\imagens\objetos\bonec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b="13344"/>
          <a:stretch/>
        </p:blipFill>
        <p:spPr bwMode="auto">
          <a:xfrm>
            <a:off x="971600" y="5129148"/>
            <a:ext cx="792088" cy="84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 explicativo retangular 6"/>
          <p:cNvSpPr/>
          <p:nvPr/>
        </p:nvSpPr>
        <p:spPr>
          <a:xfrm>
            <a:off x="1726817" y="5280928"/>
            <a:ext cx="1968059" cy="658410"/>
          </a:xfrm>
          <a:prstGeom prst="wedgeRectCallout">
            <a:avLst>
              <a:gd name="adj1" fmla="val -60574"/>
              <a:gd name="adj2" fmla="val -1245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Selecione este objeto(boneco) e importe seu traje. </a:t>
            </a:r>
            <a:endParaRPr lang="pt-BR" sz="1500" dirty="0"/>
          </a:p>
        </p:txBody>
      </p:sp>
      <p:pic>
        <p:nvPicPr>
          <p:cNvPr id="8" name="Picture 2" descr="C:\Users\Gracielly\Dropbox\TCC\scratch\Imagens\objetos\bola_laranj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316" y="5271056"/>
            <a:ext cx="749290" cy="73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o explicativo retangular 9"/>
          <p:cNvSpPr/>
          <p:nvPr/>
        </p:nvSpPr>
        <p:spPr>
          <a:xfrm>
            <a:off x="4572000" y="5281963"/>
            <a:ext cx="1584176" cy="658410"/>
          </a:xfrm>
          <a:prstGeom prst="wedgeRectCallout">
            <a:avLst>
              <a:gd name="adj1" fmla="val -60574"/>
              <a:gd name="adj2" fmla="val -1245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Selecione este objeto(bola).</a:t>
            </a:r>
            <a:endParaRPr lang="pt-BR" sz="1500" dirty="0"/>
          </a:p>
        </p:txBody>
      </p:sp>
      <p:pic>
        <p:nvPicPr>
          <p:cNvPr id="1027" name="Picture 3" descr="C:\Users\Gracielly\Dropbox\TCC\scratch\Imagens\objetos\chav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902" y="5312437"/>
            <a:ext cx="864096" cy="65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o explicativo retangular 11"/>
          <p:cNvSpPr/>
          <p:nvPr/>
        </p:nvSpPr>
        <p:spPr>
          <a:xfrm>
            <a:off x="7236296" y="5290870"/>
            <a:ext cx="1584176" cy="658410"/>
          </a:xfrm>
          <a:prstGeom prst="wedgeRectCallout">
            <a:avLst>
              <a:gd name="adj1" fmla="val -60574"/>
              <a:gd name="adj2" fmla="val -1245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Selecione este objeto(chave).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25650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Desafio!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15616" y="1556792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Deve ficar desta forma (</a:t>
            </a:r>
            <a:r>
              <a:rPr lang="pt-BR" sz="2400" dirty="0"/>
              <a:t>b</a:t>
            </a:r>
            <a:r>
              <a:rPr lang="pt-BR" sz="2400" dirty="0" smtClean="0"/>
              <a:t>oneco):</a:t>
            </a:r>
            <a:endParaRPr lang="pt-B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2" t="7609" b="25181"/>
          <a:stretch/>
        </p:blipFill>
        <p:spPr bwMode="auto">
          <a:xfrm>
            <a:off x="443417" y="2018457"/>
            <a:ext cx="8455393" cy="39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91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Desafio!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15616" y="1556792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Deve ficar desta forma (bola):</a:t>
            </a:r>
            <a:endParaRPr lang="pt-B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1" t="7971" b="25000"/>
          <a:stretch/>
        </p:blipFill>
        <p:spPr bwMode="auto">
          <a:xfrm>
            <a:off x="467543" y="2018455"/>
            <a:ext cx="8456400" cy="393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1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Roteiro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Introdução;</a:t>
            </a:r>
          </a:p>
          <a:p>
            <a:pPr algn="just"/>
            <a:r>
              <a:rPr lang="pt-BR" dirty="0" smtClean="0"/>
              <a:t>Principais </a:t>
            </a:r>
            <a:r>
              <a:rPr lang="pt-BR" dirty="0"/>
              <a:t>Blocos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Criando Variáveis;</a:t>
            </a:r>
          </a:p>
          <a:p>
            <a:pPr algn="just"/>
            <a:r>
              <a:rPr lang="pt-BR" dirty="0" smtClean="0"/>
              <a:t>Vamos praticar;</a:t>
            </a:r>
          </a:p>
          <a:p>
            <a:pPr algn="just"/>
            <a:r>
              <a:rPr lang="pt-BR" dirty="0" smtClean="0"/>
              <a:t>Desafio.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33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Os blocos da palheta de variáveis são utilizados para criar variáveis e modificá-las com os comandos categorizados. </a:t>
            </a: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	Além disso, também é possível criar e modificar listas.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02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Blocos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Os blocos existentes em Variáveis são do tipo repórteres/valores e empilháveis.</a:t>
            </a:r>
          </a:p>
          <a:p>
            <a:pPr marL="0" indent="0" algn="just">
              <a:buNone/>
            </a:pPr>
            <a:r>
              <a:rPr lang="pt-BR" dirty="0" smtClean="0"/>
              <a:t>Os principais blocos são: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3347864" y="3318768"/>
            <a:ext cx="5184576" cy="792088"/>
          </a:xfrm>
          <a:prstGeom prst="wedgeRectCallout">
            <a:avLst>
              <a:gd name="adj1" fmla="val -60384"/>
              <a:gd name="adj2" fmla="val -549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Possibilita criar e nomear uma variável. Com ela são criados automaticamente 6 blocos, que permitem modificar a mesma.</a:t>
            </a:r>
            <a:endParaRPr lang="pt-BR" sz="1500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3779912" y="4425506"/>
            <a:ext cx="4752528" cy="504056"/>
          </a:xfrm>
          <a:prstGeom prst="wedgeRectCallout">
            <a:avLst>
              <a:gd name="adj1" fmla="val -70522"/>
              <a:gd name="adj2" fmla="val -114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Apaga determinada variável, e os respectivos blocos associados a ela.</a:t>
            </a:r>
            <a:endParaRPr lang="pt-BR" sz="1500" dirty="0"/>
          </a:p>
        </p:txBody>
      </p:sp>
      <p:sp>
        <p:nvSpPr>
          <p:cNvPr id="11" name="Texto explicativo retangular 10"/>
          <p:cNvSpPr/>
          <p:nvPr/>
        </p:nvSpPr>
        <p:spPr>
          <a:xfrm>
            <a:off x="3059832" y="5301208"/>
            <a:ext cx="5472608" cy="525827"/>
          </a:xfrm>
          <a:prstGeom prst="wedgeRectCallout">
            <a:avLst>
              <a:gd name="adj1" fmla="val -66280"/>
              <a:gd name="adj2" fmla="val -1315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Relata o valor atual da variável “variavel1”, ou do nome que estiver especificado.</a:t>
            </a:r>
            <a:endParaRPr lang="pt-BR" sz="1500" dirty="0"/>
          </a:p>
        </p:txBody>
      </p:sp>
      <p:pic>
        <p:nvPicPr>
          <p:cNvPr id="1026" name="Picture 2" descr="C:\Users\Gracielly\Dropbox\TCC\scratch\Imagens\Blocos\variavei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12" y="3519958"/>
            <a:ext cx="1936768" cy="3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Gracielly\Dropbox\TCC\scratch\Imagens\Blocos\variavei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04" y="4509120"/>
            <a:ext cx="1936768" cy="3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racielly\Dropbox\TCC\scratch\Imagens\Blocos\variaveis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12" y="5301208"/>
            <a:ext cx="1216688" cy="39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00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Blocos</a:t>
            </a:r>
            <a:endParaRPr lang="pt-BR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3923928" y="1947814"/>
            <a:ext cx="4680520" cy="576064"/>
          </a:xfrm>
          <a:prstGeom prst="wedgeRectCallout">
            <a:avLst>
              <a:gd name="adj1" fmla="val -67439"/>
              <a:gd name="adj2" fmla="val -1268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Altera o valor da variável selecionada para o valor especificado.</a:t>
            </a:r>
            <a:endParaRPr lang="pt-BR" sz="1500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3635896" y="2941160"/>
            <a:ext cx="4968552" cy="507768"/>
          </a:xfrm>
          <a:prstGeom prst="wedgeRectCallout">
            <a:avLst>
              <a:gd name="adj1" fmla="val -59903"/>
              <a:gd name="adj2" fmla="val -2309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Muda o valor da variável selecionada incrementando o valor especificado.</a:t>
            </a:r>
            <a:endParaRPr lang="pt-BR" sz="1500" dirty="0"/>
          </a:p>
        </p:txBody>
      </p:sp>
      <p:pic>
        <p:nvPicPr>
          <p:cNvPr id="2050" name="Picture 2" descr="C:\Users\Gracielly\Dropbox\TCC\scratch\Imagens\Blocos\variaveis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20" y="1947814"/>
            <a:ext cx="2238652" cy="41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racielly\Dropbox\TCC\scratch\Imagens\Blocos\variaveis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20" y="2941160"/>
            <a:ext cx="2217776" cy="41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Gracielly\Dropbox\TCC\scratch\Imagens\Blocos\variaveis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20" y="4064704"/>
            <a:ext cx="1456767" cy="36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o explicativo retangular 17"/>
          <p:cNvSpPr/>
          <p:nvPr/>
        </p:nvSpPr>
        <p:spPr>
          <a:xfrm>
            <a:off x="3116396" y="3933056"/>
            <a:ext cx="5493484" cy="733209"/>
          </a:xfrm>
          <a:prstGeom prst="wedgeRectCallout">
            <a:avLst>
              <a:gd name="adj1" fmla="val -63469"/>
              <a:gd name="adj2" fmla="val -1484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Possibilita criar e nomear uma lista. Com ela são criados automaticamente 9 blocos que permitem modificar a mesma.</a:t>
            </a:r>
            <a:endParaRPr lang="pt-BR" sz="1500" dirty="0"/>
          </a:p>
        </p:txBody>
      </p:sp>
      <p:pic>
        <p:nvPicPr>
          <p:cNvPr id="19" name="Picture 3" descr="C:\Users\Gracielly\Dropbox\TCC\scratch\Imagens\Blocos\variaveis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20" y="5157190"/>
            <a:ext cx="1590581" cy="37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o explicativo retangular 19"/>
          <p:cNvSpPr/>
          <p:nvPr/>
        </p:nvSpPr>
        <p:spPr>
          <a:xfrm>
            <a:off x="3275856" y="5157192"/>
            <a:ext cx="5334024" cy="576064"/>
          </a:xfrm>
          <a:prstGeom prst="wedgeRectCallout">
            <a:avLst>
              <a:gd name="adj1" fmla="val -63490"/>
              <a:gd name="adj2" fmla="val -1365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Apaga determinada lista</a:t>
            </a:r>
            <a:r>
              <a:rPr lang="pt-BR" dirty="0" smtClean="0"/>
              <a:t>, </a:t>
            </a:r>
            <a:r>
              <a:rPr lang="pt-BR" sz="1400" dirty="0"/>
              <a:t>e os respectivos blocos associados a </a:t>
            </a:r>
            <a:r>
              <a:rPr lang="pt-BR" sz="1400" dirty="0" smtClean="0"/>
              <a:t>ela</a:t>
            </a:r>
            <a:r>
              <a:rPr lang="pt-BR" sz="1400" dirty="0"/>
              <a:t>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114092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Blocos</a:t>
            </a:r>
            <a:endParaRPr lang="pt-BR" dirty="0"/>
          </a:p>
        </p:txBody>
      </p:sp>
      <p:sp>
        <p:nvSpPr>
          <p:cNvPr id="11" name="Texto explicativo retangular 10"/>
          <p:cNvSpPr/>
          <p:nvPr/>
        </p:nvSpPr>
        <p:spPr>
          <a:xfrm>
            <a:off x="3131840" y="2072331"/>
            <a:ext cx="5472608" cy="571755"/>
          </a:xfrm>
          <a:prstGeom prst="wedgeRectCallout">
            <a:avLst>
              <a:gd name="adj1" fmla="val -77687"/>
              <a:gd name="adj2" fmla="val -1408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/>
              <a:t>Relata o valor atual da </a:t>
            </a:r>
            <a:r>
              <a:rPr lang="pt-BR" sz="1500" dirty="0" smtClean="0"/>
              <a:t>lista “lista1</a:t>
            </a:r>
            <a:r>
              <a:rPr lang="pt-BR" sz="1500" dirty="0"/>
              <a:t>”, ou do nome que estiver especificado.</a:t>
            </a:r>
          </a:p>
        </p:txBody>
      </p:sp>
      <p:sp>
        <p:nvSpPr>
          <p:cNvPr id="13" name="Texto explicativo retangular 12"/>
          <p:cNvSpPr/>
          <p:nvPr/>
        </p:nvSpPr>
        <p:spPr>
          <a:xfrm>
            <a:off x="3792075" y="3133251"/>
            <a:ext cx="4812373" cy="491799"/>
          </a:xfrm>
          <a:prstGeom prst="wedgeRectCallout">
            <a:avLst>
              <a:gd name="adj1" fmla="val -66109"/>
              <a:gd name="adj2" fmla="val -1139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Coloca o item digitado na lista selecionada.</a:t>
            </a:r>
            <a:endParaRPr lang="pt-BR" sz="1500" dirty="0"/>
          </a:p>
        </p:txBody>
      </p:sp>
      <p:pic>
        <p:nvPicPr>
          <p:cNvPr id="3076" name="Picture 4" descr="C:\Users\Gracielly\Dropbox\TCC\scratch\Imagens\Blocos\variaveis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5" y="2072331"/>
            <a:ext cx="847328" cy="45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Gracielly\Dropbox\TCC\scratch\Imagens\Blocos\variaveis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3" y="3178679"/>
            <a:ext cx="2291090" cy="40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Gracielly\Dropbox\TCC\scratch\Imagens\Blocos\variaveis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17" y="4177405"/>
            <a:ext cx="2016228" cy="40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o explicativo retangular 17"/>
          <p:cNvSpPr/>
          <p:nvPr/>
        </p:nvSpPr>
        <p:spPr>
          <a:xfrm>
            <a:off x="3802278" y="4143767"/>
            <a:ext cx="4812373" cy="618943"/>
          </a:xfrm>
          <a:prstGeom prst="wedgeRectCallout">
            <a:avLst>
              <a:gd name="adj1" fmla="val -72443"/>
              <a:gd name="adj2" fmla="val -1483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Retira da lista, o elemento cuja posição estiver indicada.</a:t>
            </a:r>
            <a:endParaRPr lang="pt-BR" sz="1500" dirty="0"/>
          </a:p>
        </p:txBody>
      </p:sp>
      <p:pic>
        <p:nvPicPr>
          <p:cNvPr id="3" name="Picture 7" descr="C:\Users\Gracielly\Dropbox\TCC\scratch\Imagens\Blocos\variaveis1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3" y="5216439"/>
            <a:ext cx="2002081" cy="34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o explicativo retangular 19"/>
          <p:cNvSpPr/>
          <p:nvPr/>
        </p:nvSpPr>
        <p:spPr>
          <a:xfrm>
            <a:off x="3802278" y="5216439"/>
            <a:ext cx="4812373" cy="491799"/>
          </a:xfrm>
          <a:prstGeom prst="wedgeRectCallout">
            <a:avLst>
              <a:gd name="adj1" fmla="val -71387"/>
              <a:gd name="adj2" fmla="val -2172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Fornece o número de elementos da lista.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40632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Gracielly\Dropbox\TCC\scratch\Imagens\objetos\estre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306" y="5034930"/>
            <a:ext cx="10001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racielly\Dropbox\TCC\scratch\Imagens\Exemplos\ex_variave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598533"/>
            <a:ext cx="3328739" cy="284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Trabalhando com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Agora iremos utilizar variáveis em nosso projeto!</a:t>
            </a:r>
            <a:endParaRPr lang="pt-BR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4211959" y="2801067"/>
            <a:ext cx="3009409" cy="1131989"/>
          </a:xfrm>
          <a:prstGeom prst="wedgeRectCallout">
            <a:avLst>
              <a:gd name="adj1" fmla="val -79513"/>
              <a:gd name="adj2" fmla="val 5215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Arraste estes bloco para a área de informações. Crie </a:t>
            </a:r>
            <a:r>
              <a:rPr lang="pt-BR" sz="1500" dirty="0"/>
              <a:t>uma variável chamada “nome” e uma lista chamada “</a:t>
            </a:r>
            <a:r>
              <a:rPr lang="pt-BR" sz="1500" dirty="0" err="1"/>
              <a:t>listaDeNomes</a:t>
            </a:r>
            <a:r>
              <a:rPr lang="pt-BR" sz="1500" dirty="0"/>
              <a:t>”.</a:t>
            </a:r>
          </a:p>
        </p:txBody>
      </p:sp>
      <p:sp>
        <p:nvSpPr>
          <p:cNvPr id="8" name="Texto explicativo em elipse 7"/>
          <p:cNvSpPr/>
          <p:nvPr/>
        </p:nvSpPr>
        <p:spPr>
          <a:xfrm>
            <a:off x="5244394" y="4210149"/>
            <a:ext cx="3888432" cy="1649561"/>
          </a:xfrm>
          <a:prstGeom prst="wedgeEllipseCallout">
            <a:avLst>
              <a:gd name="adj1" fmla="val -60578"/>
              <a:gd name="adj2" fmla="val 784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/>
              <a:t>Você notará que irei lhe perguntar seu nome 3 vezes e lhe mostrar as respectivas respostas em uma lista.</a:t>
            </a:r>
          </a:p>
        </p:txBody>
      </p:sp>
    </p:spTree>
    <p:extLst>
      <p:ext uri="{BB962C8B-B14F-4D97-AF65-F5344CB8AC3E}">
        <p14:creationId xmlns:p14="http://schemas.microsoft.com/office/powerpoint/2010/main" val="235221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4" t="8218" b="1099"/>
          <a:stretch/>
        </p:blipFill>
        <p:spPr bwMode="auto">
          <a:xfrm>
            <a:off x="383864" y="1491623"/>
            <a:ext cx="7992887" cy="4539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Vamos Praticar!</a:t>
            </a:r>
            <a:endParaRPr lang="pt-BR" dirty="0"/>
          </a:p>
        </p:txBody>
      </p:sp>
      <p:sp>
        <p:nvSpPr>
          <p:cNvPr id="7" name="Texto explicativo retangular 6"/>
          <p:cNvSpPr/>
          <p:nvPr/>
        </p:nvSpPr>
        <p:spPr>
          <a:xfrm>
            <a:off x="4919804" y="5527097"/>
            <a:ext cx="2315111" cy="504057"/>
          </a:xfrm>
          <a:prstGeom prst="wedgeRectCallout">
            <a:avLst>
              <a:gd name="adj1" fmla="val -22129"/>
              <a:gd name="adj2" fmla="val -13811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Selecione este objeto.</a:t>
            </a:r>
            <a:endParaRPr lang="pt-BR" sz="1500" dirty="0"/>
          </a:p>
        </p:txBody>
      </p:sp>
      <p:sp>
        <p:nvSpPr>
          <p:cNvPr id="10" name="Texto explicativo retangular 9"/>
          <p:cNvSpPr/>
          <p:nvPr/>
        </p:nvSpPr>
        <p:spPr>
          <a:xfrm>
            <a:off x="0" y="4653136"/>
            <a:ext cx="2304256" cy="1080120"/>
          </a:xfrm>
          <a:prstGeom prst="wedgeRectCallout">
            <a:avLst>
              <a:gd name="adj1" fmla="val 29026"/>
              <a:gd name="adj2" fmla="val -8080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Arraste estes blocos para a área de informações e altere os respectivos valores.</a:t>
            </a:r>
            <a:endParaRPr lang="pt-BR" sz="1500" dirty="0"/>
          </a:p>
        </p:txBody>
      </p:sp>
      <p:sp>
        <p:nvSpPr>
          <p:cNvPr id="11" name="Texto explicativo retangular 10"/>
          <p:cNvSpPr/>
          <p:nvPr/>
        </p:nvSpPr>
        <p:spPr>
          <a:xfrm>
            <a:off x="6156176" y="1936620"/>
            <a:ext cx="1728192" cy="648072"/>
          </a:xfrm>
          <a:prstGeom prst="wedgeRectCallout">
            <a:avLst>
              <a:gd name="adj1" fmla="val -29173"/>
              <a:gd name="adj2" fmla="val 8041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Selecione este Palco.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392350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4" t="7790" b="24443"/>
          <a:stretch/>
        </p:blipFill>
        <p:spPr bwMode="auto">
          <a:xfrm>
            <a:off x="539552" y="1484784"/>
            <a:ext cx="784887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Vamos Praticar!</a:t>
            </a:r>
            <a:endParaRPr lang="pt-BR" dirty="0"/>
          </a:p>
        </p:txBody>
      </p:sp>
      <p:sp>
        <p:nvSpPr>
          <p:cNvPr id="7" name="Texto explicativo retangular 6"/>
          <p:cNvSpPr/>
          <p:nvPr/>
        </p:nvSpPr>
        <p:spPr>
          <a:xfrm>
            <a:off x="5364088" y="3969059"/>
            <a:ext cx="2736304" cy="504057"/>
          </a:xfrm>
          <a:prstGeom prst="wedgeRectCallout">
            <a:avLst>
              <a:gd name="adj1" fmla="val -63851"/>
              <a:gd name="adj2" fmla="val 21192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Selecione este objeto e importe seu traje.</a:t>
            </a:r>
            <a:endParaRPr lang="pt-BR" sz="1500" dirty="0"/>
          </a:p>
        </p:txBody>
      </p:sp>
      <p:sp>
        <p:nvSpPr>
          <p:cNvPr id="10" name="Texto explicativo retangular 9"/>
          <p:cNvSpPr/>
          <p:nvPr/>
        </p:nvSpPr>
        <p:spPr>
          <a:xfrm>
            <a:off x="395536" y="4221088"/>
            <a:ext cx="2304256" cy="1080120"/>
          </a:xfrm>
          <a:prstGeom prst="wedgeRectCallout">
            <a:avLst>
              <a:gd name="adj1" fmla="val 15053"/>
              <a:gd name="adj2" fmla="val -8676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smtClean="0"/>
              <a:t>Arraste </a:t>
            </a:r>
            <a:r>
              <a:rPr lang="pt-BR" sz="1500" dirty="0" smtClean="0"/>
              <a:t>estes blocos para a área de informações e altere os respectivos valores.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292307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5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NatureIllustration_16x9_TP103431353.potx" id="{9A7E1E22-CABF-455C-9334-D99318EFCFD6}" vid="{275C62B5-5368-49FF-BE74-06C2887CB8A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Tema5</Template>
  <TotalTime>4463</TotalTime>
  <Words>429</Words>
  <Application>Microsoft Office PowerPoint</Application>
  <PresentationFormat>Apresentação na tela (4:3)</PresentationFormat>
  <Paragraphs>59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Tema5</vt:lpstr>
      <vt:lpstr>Aula 9</vt:lpstr>
      <vt:lpstr>Roteiro </vt:lpstr>
      <vt:lpstr>Introdução</vt:lpstr>
      <vt:lpstr>Principais Blocos</vt:lpstr>
      <vt:lpstr>Principais Blocos</vt:lpstr>
      <vt:lpstr>Principais Blocos</vt:lpstr>
      <vt:lpstr>Trabalhando com variáveis</vt:lpstr>
      <vt:lpstr>Vamos Praticar!</vt:lpstr>
      <vt:lpstr>Vamos Praticar!</vt:lpstr>
      <vt:lpstr>Desafio!</vt:lpstr>
      <vt:lpstr>Desafio</vt:lpstr>
      <vt:lpstr>Desafio!</vt:lpstr>
      <vt:lpstr>Desafio!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2</dc:title>
  <dc:creator>Rubiany</dc:creator>
  <cp:lastModifiedBy>Labinfo</cp:lastModifiedBy>
  <cp:revision>119</cp:revision>
  <dcterms:created xsi:type="dcterms:W3CDTF">2014-01-08T12:39:17Z</dcterms:created>
  <dcterms:modified xsi:type="dcterms:W3CDTF">2017-03-22T16:44:19Z</dcterms:modified>
</cp:coreProperties>
</file>