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1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>
      <p:cViewPr>
        <p:scale>
          <a:sx n="100" d="100"/>
          <a:sy n="100" d="100"/>
        </p:scale>
        <p:origin x="-129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22/03/2017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00349" y="2204864"/>
            <a:ext cx="5143502" cy="1828800"/>
          </a:xfrm>
        </p:spPr>
        <p:txBody>
          <a:bodyPr/>
          <a:lstStyle/>
          <a:p>
            <a:pPr algn="ctr"/>
            <a:r>
              <a:rPr lang="pt-BR" dirty="0" smtClean="0"/>
              <a:t>Scratch </a:t>
            </a:r>
            <a:br>
              <a:rPr lang="pt-BR" dirty="0" smtClean="0"/>
            </a:br>
            <a:r>
              <a:rPr lang="pt-BR" dirty="0" smtClean="0"/>
              <a:t>1.4 x 2.0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221151" y="5083210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cenario mario 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11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scr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" y="4941168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f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5" y="552386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1662493" y="3909146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5172" y="3166971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513714" y="692696"/>
            <a:ext cx="5218525" cy="216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 smtClean="0"/>
          </a:p>
          <a:p>
            <a:pPr algn="ctr"/>
            <a:r>
              <a:rPr lang="pt-BR" dirty="0" smtClean="0">
                <a:solidFill>
                  <a:schemeClr val="tx2"/>
                </a:solidFill>
              </a:rPr>
              <a:t>Ultima Aula ...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1513714" y="2673896"/>
            <a:ext cx="5143502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sz="3800" dirty="0">
                <a:solidFill>
                  <a:schemeClr val="tx2"/>
                </a:solidFill>
              </a:rPr>
              <a:t>Scratch </a:t>
            </a:r>
            <a:br>
              <a:rPr lang="pt-BR" sz="3800" dirty="0">
                <a:solidFill>
                  <a:schemeClr val="tx2"/>
                </a:solidFill>
              </a:rPr>
            </a:br>
            <a:r>
              <a:rPr lang="pt-BR" sz="3800" dirty="0">
                <a:solidFill>
                  <a:schemeClr val="tx2"/>
                </a:solidFill>
              </a:rPr>
              <a:t>1.4 x 2.0</a:t>
            </a:r>
            <a:endParaRPr lang="pt-BR" sz="3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instruções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9" y="1427014"/>
            <a:ext cx="1584176" cy="450624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 bwMode="auto">
          <a:xfrm>
            <a:off x="6948264" y="1427014"/>
            <a:ext cx="1553344" cy="450624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99792" y="1788785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1"/>
                </a:solidFill>
              </a:rPr>
              <a:t>Blocos de Variáveis (Data)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83768" y="2348880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accent1"/>
                </a:solidFill>
              </a:rPr>
              <a:t>	O Scratch 2.0 possui os mesmos blocos de comandos da versão 1.4. </a:t>
            </a:r>
          </a:p>
        </p:txBody>
      </p:sp>
    </p:spTree>
    <p:extLst>
      <p:ext uri="{BB962C8B-B14F-4D97-AF65-F5344CB8AC3E}">
        <p14:creationId xmlns:p14="http://schemas.microsoft.com/office/powerpoint/2010/main" val="32905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instruções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268760"/>
            <a:ext cx="1656184" cy="47290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9"/>
          <a:stretch/>
        </p:blipFill>
        <p:spPr bwMode="auto">
          <a:xfrm>
            <a:off x="7092280" y="1268760"/>
            <a:ext cx="1872208" cy="472908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55776" y="1788785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Blocos de Eventos (Events)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339752" y="2348880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	O Scratch 2.0 possui uma nova lista de instruções, que faz uma mistura de três blocos de controle da versão 1.4 e cinco novos blocos de comandos.</a:t>
            </a:r>
          </a:p>
          <a:p>
            <a:pPr algn="just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86" y="4151496"/>
            <a:ext cx="1841376" cy="18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have dupla 2"/>
          <p:cNvSpPr/>
          <p:nvPr/>
        </p:nvSpPr>
        <p:spPr>
          <a:xfrm>
            <a:off x="3419872" y="4005064"/>
            <a:ext cx="2448272" cy="199278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9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instruções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1" y="1124744"/>
            <a:ext cx="1512168" cy="480022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"/>
          <a:stretch/>
        </p:blipFill>
        <p:spPr bwMode="auto">
          <a:xfrm>
            <a:off x="7164288" y="1124744"/>
            <a:ext cx="1542281" cy="480022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55776" y="1788785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C000"/>
                </a:solidFill>
              </a:rPr>
              <a:t>Blocos de Controle (Control)</a:t>
            </a:r>
            <a:endParaRPr lang="pt-BR" sz="2000" b="1" dirty="0">
              <a:solidFill>
                <a:srgbClr val="FFC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51720" y="2348880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FFC000"/>
                </a:solidFill>
              </a:rPr>
              <a:t>	O Scratch 2.0 possui quase todos os blocos de comandos da versão 1.4, diferenciando apenas por possuir quatro novos blocos de comando.</a:t>
            </a:r>
          </a:p>
          <a:p>
            <a:pPr algn="just"/>
            <a:endParaRPr lang="pt-BR" sz="2000" dirty="0" smtClean="0">
              <a:solidFill>
                <a:srgbClr val="FFC00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3" y="4095748"/>
            <a:ext cx="1646650" cy="144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ave dupla 5"/>
          <p:cNvSpPr/>
          <p:nvPr/>
        </p:nvSpPr>
        <p:spPr>
          <a:xfrm>
            <a:off x="3239852" y="3980096"/>
            <a:ext cx="2268252" cy="15655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instruções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52" y="1196752"/>
            <a:ext cx="1539801" cy="4742469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"/>
          <a:stretch/>
        </p:blipFill>
        <p:spPr bwMode="auto">
          <a:xfrm>
            <a:off x="7224820" y="1196752"/>
            <a:ext cx="1692722" cy="4850481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55776" y="1788785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F0"/>
                </a:solidFill>
              </a:rPr>
              <a:t>Blocos de Sensores (Sensing)</a:t>
            </a:r>
            <a:endParaRPr lang="pt-BR" sz="2000" b="1" dirty="0">
              <a:solidFill>
                <a:srgbClr val="00B0F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51720" y="2348880"/>
            <a:ext cx="489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00B0F0"/>
                </a:solidFill>
              </a:rPr>
              <a:t>	O Scratch 2.0 possui quase todos os blocos de comandos da versão 1.4, acrescentando apenas oito novos blocos de comandos</a:t>
            </a:r>
          </a:p>
          <a:p>
            <a:pPr algn="just"/>
            <a:endParaRPr lang="pt-BR" sz="2000" dirty="0" smtClean="0">
              <a:solidFill>
                <a:srgbClr val="00B0F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29038"/>
            <a:ext cx="2281572" cy="70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ave dupla 5"/>
          <p:cNvSpPr/>
          <p:nvPr/>
        </p:nvSpPr>
        <p:spPr>
          <a:xfrm>
            <a:off x="1791321" y="3621993"/>
            <a:ext cx="2708671" cy="10311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4" y="4869160"/>
            <a:ext cx="2444477" cy="9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ve dupla 6"/>
          <p:cNvSpPr/>
          <p:nvPr/>
        </p:nvSpPr>
        <p:spPr>
          <a:xfrm>
            <a:off x="3192506" y="4653136"/>
            <a:ext cx="3035678" cy="139409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87787"/>
            <a:ext cx="1944216" cy="90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have dupla 9"/>
          <p:cNvSpPr/>
          <p:nvPr/>
        </p:nvSpPr>
        <p:spPr>
          <a:xfrm>
            <a:off x="4710345" y="3621992"/>
            <a:ext cx="1877879" cy="10311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3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instruções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3959"/>
            <a:ext cx="1440160" cy="4824537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/>
          <a:stretch/>
        </p:blipFill>
        <p:spPr bwMode="auto">
          <a:xfrm>
            <a:off x="7164288" y="1196752"/>
            <a:ext cx="1440160" cy="4824537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55776" y="1788785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/>
                </a:solidFill>
              </a:rPr>
              <a:t>Blocos de Sensores (Sensing)</a:t>
            </a:r>
            <a:endParaRPr lang="pt-BR" sz="2000" b="1" dirty="0">
              <a:solidFill>
                <a:schemeClr val="accent3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51720" y="2348880"/>
            <a:ext cx="489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accent3"/>
                </a:solidFill>
              </a:rPr>
              <a:t>	O Scratch 2.0 possui quase todos os blocos de comandos da versão 1.4, acrescentando apenas três novos blocos de comandos</a:t>
            </a:r>
          </a:p>
          <a:p>
            <a:pPr algn="just"/>
            <a:endParaRPr lang="pt-BR" sz="2000" dirty="0" smtClean="0">
              <a:solidFill>
                <a:schemeClr val="accent3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7"/>
          <a:stretch/>
        </p:blipFill>
        <p:spPr bwMode="auto">
          <a:xfrm>
            <a:off x="3203848" y="4149080"/>
            <a:ext cx="2333352" cy="117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ve dupla 6"/>
          <p:cNvSpPr/>
          <p:nvPr/>
        </p:nvSpPr>
        <p:spPr>
          <a:xfrm>
            <a:off x="2987824" y="4149080"/>
            <a:ext cx="2232248" cy="117709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7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instruções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8016"/>
            <a:ext cx="1656184" cy="417646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491880" y="1827147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6D1971"/>
                </a:solidFill>
              </a:rPr>
              <a:t>Blocos de </a:t>
            </a:r>
            <a:r>
              <a:rPr lang="pt-BR" sz="2000" b="1" dirty="0">
                <a:solidFill>
                  <a:srgbClr val="6D1971"/>
                </a:solidFill>
              </a:rPr>
              <a:t>fazer um bloco</a:t>
            </a:r>
            <a:r>
              <a:rPr lang="pt-BR" sz="2000" b="1" dirty="0" smtClean="0">
                <a:solidFill>
                  <a:srgbClr val="6D1971"/>
                </a:solidFill>
              </a:rPr>
              <a:t> (More Blocks)</a:t>
            </a:r>
            <a:endParaRPr lang="pt-BR" sz="2000" b="1" dirty="0">
              <a:solidFill>
                <a:srgbClr val="6D197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347864" y="2492896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6D1971"/>
                </a:solidFill>
              </a:rPr>
              <a:t>	O Scratch 2.0 possui uma nova lista de instrução que permite a criação de novos blocos.</a:t>
            </a:r>
          </a:p>
          <a:p>
            <a:pPr algn="just"/>
            <a:endParaRPr lang="pt-BR" sz="2000" dirty="0" smtClean="0">
              <a:solidFill>
                <a:srgbClr val="6D1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Trajes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3" t="21638" r="31354" b="30194"/>
          <a:stretch/>
        </p:blipFill>
        <p:spPr bwMode="auto">
          <a:xfrm>
            <a:off x="323528" y="1950945"/>
            <a:ext cx="2250762" cy="269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0" t="23155" r="20979" b="20311"/>
          <a:stretch/>
        </p:blipFill>
        <p:spPr bwMode="auto">
          <a:xfrm>
            <a:off x="6344096" y="1950946"/>
            <a:ext cx="2472266" cy="269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059832" y="2281483"/>
            <a:ext cx="2924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Os trajes das versões 2.0 e 1.4 seguem os mesmos padrões.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098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Sons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5" y="1984648"/>
            <a:ext cx="216024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0" r="54839"/>
          <a:stretch/>
        </p:blipFill>
        <p:spPr bwMode="auto">
          <a:xfrm>
            <a:off x="6611251" y="2006021"/>
            <a:ext cx="201145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059832" y="2281483"/>
            <a:ext cx="2924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A aba de som na versão 2.0 permite a edição do som, coisa que não era possível na versão 1.4.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124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Visualização dos Sprites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259228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856"/>
            <a:ext cx="2379944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059832" y="2281483"/>
            <a:ext cx="2924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No Scratch 2.0 é possível tudo da versão 1.4, e possui ainda uma opção que permite tirar foto com a webcam e utilizá-la como objeto.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736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Sprites 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77686"/>
            <a:ext cx="2265333" cy="181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8" t="16995" r="27410"/>
          <a:stretch/>
        </p:blipFill>
        <p:spPr bwMode="auto">
          <a:xfrm>
            <a:off x="6468533" y="2177686"/>
            <a:ext cx="2032000" cy="181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99792" y="2281483"/>
            <a:ext cx="32842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O </a:t>
            </a:r>
            <a:r>
              <a:rPr lang="pt-BR" sz="2000" dirty="0"/>
              <a:t>S</a:t>
            </a:r>
            <a:r>
              <a:rPr lang="pt-BR" sz="2000" dirty="0" smtClean="0"/>
              <a:t>cratch 2.0 acrescentou novas opções: </a:t>
            </a:r>
            <a:r>
              <a:rPr lang="pt-BR" sz="2000" b="1" dirty="0" smtClean="0"/>
              <a:t>salvar em arquivo local</a:t>
            </a:r>
            <a:r>
              <a:rPr lang="pt-BR" sz="2000" dirty="0" smtClean="0"/>
              <a:t> (</a:t>
            </a:r>
            <a:r>
              <a:rPr lang="pt-BR" sz="2000" dirty="0" err="1" smtClean="0"/>
              <a:t>save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local file) e </a:t>
            </a:r>
            <a:r>
              <a:rPr lang="pt-BR" sz="2000" b="1" dirty="0" smtClean="0"/>
              <a:t>esconder </a:t>
            </a:r>
            <a:r>
              <a:rPr lang="pt-BR" sz="2000" dirty="0" smtClean="0"/>
              <a:t>(</a:t>
            </a:r>
            <a:r>
              <a:rPr lang="pt-BR" sz="2000" dirty="0" err="1" smtClean="0"/>
              <a:t>hide</a:t>
            </a:r>
            <a:r>
              <a:rPr lang="pt-BR" sz="2000" dirty="0" smtClean="0"/>
              <a:t>). </a:t>
            </a:r>
          </a:p>
          <a:p>
            <a:pPr algn="just"/>
            <a:r>
              <a:rPr lang="pt-BR" sz="2000" dirty="0"/>
              <a:t>	</a:t>
            </a:r>
            <a:r>
              <a:rPr lang="pt-BR" sz="2000" dirty="0" smtClean="0"/>
              <a:t>E as opções: </a:t>
            </a:r>
            <a:r>
              <a:rPr lang="pt-BR" sz="2000" b="1" dirty="0" smtClean="0"/>
              <a:t>exportar este objeto</a:t>
            </a:r>
            <a:r>
              <a:rPr lang="pt-BR" sz="2000" dirty="0" smtClean="0"/>
              <a:t> e </a:t>
            </a:r>
            <a:r>
              <a:rPr lang="pt-BR" sz="2000" b="1" dirty="0" smtClean="0"/>
              <a:t>apareça</a:t>
            </a:r>
            <a:r>
              <a:rPr lang="pt-BR" sz="2000" dirty="0" smtClean="0"/>
              <a:t>, deixaram de existir.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413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Introdução;</a:t>
            </a:r>
          </a:p>
          <a:p>
            <a:pPr algn="just"/>
            <a:r>
              <a:rPr lang="pt-BR" dirty="0" smtClean="0"/>
              <a:t>Interface;</a:t>
            </a:r>
          </a:p>
          <a:p>
            <a:pPr algn="just"/>
            <a:r>
              <a:rPr lang="pt-BR" dirty="0" smtClean="0"/>
              <a:t>Blocos de instruções;</a:t>
            </a:r>
          </a:p>
          <a:p>
            <a:pPr algn="just"/>
            <a:r>
              <a:rPr lang="pt-BR" dirty="0" smtClean="0"/>
              <a:t>Lista de instruções;</a:t>
            </a:r>
          </a:p>
          <a:p>
            <a:pPr algn="just"/>
            <a:r>
              <a:rPr lang="pt-BR" dirty="0" smtClean="0"/>
              <a:t>Trajes</a:t>
            </a:r>
          </a:p>
          <a:p>
            <a:pPr algn="just"/>
            <a:r>
              <a:rPr lang="pt-BR" dirty="0" smtClean="0"/>
              <a:t>Sons</a:t>
            </a:r>
          </a:p>
          <a:p>
            <a:pPr algn="just"/>
            <a:r>
              <a:rPr lang="pt-BR" dirty="0" smtClean="0"/>
              <a:t>Visualização dos Sprites;</a:t>
            </a:r>
          </a:p>
          <a:p>
            <a:pPr algn="just"/>
            <a:r>
              <a:rPr lang="pt-BR" dirty="0" smtClean="0"/>
              <a:t>Sprites;</a:t>
            </a:r>
          </a:p>
          <a:p>
            <a:pPr algn="just"/>
            <a:r>
              <a:rPr lang="pt-BR" dirty="0" smtClean="0"/>
              <a:t>Visualização;</a:t>
            </a:r>
          </a:p>
          <a:p>
            <a:pPr algn="just"/>
            <a:r>
              <a:rPr lang="pt-BR" dirty="0" smtClean="0"/>
              <a:t>Modificações.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Visualização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22512"/>
            <a:ext cx="2883272" cy="346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0" t="3090" b="37570"/>
          <a:stretch/>
        </p:blipFill>
        <p:spPr bwMode="auto">
          <a:xfrm>
            <a:off x="6138067" y="1677960"/>
            <a:ext cx="2786757" cy="346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041723" y="2281481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O	Scratch 2.0 possui o mesmo padrão de visualização da versão 1.4.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86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Modificações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	Das principais modificações feitas na versão 2.o podemos destacar: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/>
              <a:t>Uma nova interface para o usuário;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I</a:t>
            </a:r>
            <a:r>
              <a:rPr lang="pt-BR" sz="2000" dirty="0" smtClean="0"/>
              <a:t>dioma;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E</a:t>
            </a:r>
            <a:r>
              <a:rPr lang="pt-BR" sz="2000" dirty="0" smtClean="0"/>
              <a:t>ditor de sons;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/>
              <a:t> </a:t>
            </a:r>
            <a:r>
              <a:rPr lang="pt-BR" sz="2000" dirty="0"/>
              <a:t>A</a:t>
            </a:r>
            <a:r>
              <a:rPr lang="pt-BR" sz="2000" dirty="0" smtClean="0"/>
              <a:t> indisponibilidade da versão 2.0 para download, sendo possível utilizá-lo apenas online;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/>
              <a:t> </a:t>
            </a:r>
            <a:r>
              <a:rPr lang="pt-BR" sz="2000" dirty="0"/>
              <a:t>B</a:t>
            </a:r>
            <a:r>
              <a:rPr lang="pt-BR" sz="2000" dirty="0" smtClean="0"/>
              <a:t>locos de comandos;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/>
              <a:t> </a:t>
            </a:r>
            <a:r>
              <a:rPr lang="pt-BR" sz="2000" dirty="0"/>
              <a:t>A</a:t>
            </a:r>
            <a:r>
              <a:rPr lang="pt-BR" sz="2000" dirty="0" smtClean="0"/>
              <a:t>s opções do sprites.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474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 Scratch 2.0 é uma versão melhorada do Scratch 1.4.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75856" y="362827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1.4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44008" y="2569257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2.0</a:t>
            </a:r>
            <a:endParaRPr lang="pt-BR" sz="3200" dirty="0"/>
          </a:p>
        </p:txBody>
      </p:sp>
      <p:sp>
        <p:nvSpPr>
          <p:cNvPr id="11" name="Retângulo 10"/>
          <p:cNvSpPr/>
          <p:nvPr/>
        </p:nvSpPr>
        <p:spPr>
          <a:xfrm>
            <a:off x="3419872" y="4234154"/>
            <a:ext cx="576064" cy="157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788024" y="3212976"/>
            <a:ext cx="57606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8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Interface </a:t>
            </a:r>
            <a:endParaRPr lang="pt-BR" dirty="0"/>
          </a:p>
        </p:txBody>
      </p:sp>
      <p:pic>
        <p:nvPicPr>
          <p:cNvPr id="1028" name="Picture 4" descr="C:\Users\Rubiany\Dropbox\TCC\Scratch\Imagens\KTZgiS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2922" r="3056" b="5070"/>
          <a:stretch/>
        </p:blipFill>
        <p:spPr bwMode="auto">
          <a:xfrm>
            <a:off x="323528" y="1484784"/>
            <a:ext cx="5544616" cy="39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012160" y="2168792"/>
            <a:ext cx="2664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O Scratch </a:t>
            </a:r>
            <a:r>
              <a:rPr lang="pt-BR" sz="2000" dirty="0"/>
              <a:t>2.0 possui uma interface para o usuário, diferente da interface do </a:t>
            </a:r>
            <a:r>
              <a:rPr lang="pt-BR" sz="2000" dirty="0" smtClean="0"/>
              <a:t>Scratch </a:t>
            </a:r>
            <a:r>
              <a:rPr lang="pt-BR" sz="2000" dirty="0"/>
              <a:t>1.4.</a:t>
            </a:r>
          </a:p>
          <a:p>
            <a:pPr algn="just"/>
            <a:endParaRPr lang="pt-BR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00456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Blocos de instruções</a:t>
            </a:r>
            <a:endParaRPr lang="pt-BR" dirty="0"/>
          </a:p>
        </p:txBody>
      </p:sp>
      <p:pic>
        <p:nvPicPr>
          <p:cNvPr id="6" name="Picture 4" descr="C:\Users\Rubiany\Dropbox\TCC\Scratch\Imagens\KTZgiSW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5" t="11949" r="31049" b="67053"/>
          <a:stretch/>
        </p:blipFill>
        <p:spPr bwMode="auto">
          <a:xfrm>
            <a:off x="1043608" y="1843128"/>
            <a:ext cx="2592288" cy="1869267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Rubiany\Dropbox\TCC\Scratch\Imagens\tela inici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9" r="84206" b="72436"/>
          <a:stretch/>
        </p:blipFill>
        <p:spPr bwMode="auto">
          <a:xfrm>
            <a:off x="5580112" y="1818558"/>
            <a:ext cx="2592000" cy="192309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247964" y="23646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X</a:t>
            </a:r>
            <a:endParaRPr lang="pt-BR" sz="4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39552" y="3933056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Os blocos de instruções do Scratch 1.4 foram inovados na versão 2.0, a mesma possui dez palhetas, cada uma com diferentes instruções: movimento (Motion), aparência (Looks),  sons (Sound), caneta (Pen), variáveis Data), eventos (Events), controle (Control), sensores (Sensing), operadores (Operators) e fazer um bloco (More Blocks).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27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08152"/>
            <a:ext cx="7543802" cy="1219200"/>
          </a:xfrm>
        </p:spPr>
        <p:txBody>
          <a:bodyPr/>
          <a:lstStyle/>
          <a:p>
            <a:pPr algn="ctr"/>
            <a:r>
              <a:rPr lang="pt-BR" dirty="0" smtClean="0"/>
              <a:t>Listas de instruções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0214"/>
            <a:ext cx="1619250" cy="4422659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"/>
          <a:stretch/>
        </p:blipFill>
        <p:spPr bwMode="auto">
          <a:xfrm>
            <a:off x="6804248" y="1450214"/>
            <a:ext cx="1454803" cy="4397259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89808" y="1691515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2">
                    <a:lumMod val="50000"/>
                  </a:schemeClr>
                </a:solidFill>
              </a:rPr>
              <a:t>Blocos de </a:t>
            </a:r>
            <a:r>
              <a:rPr lang="pt-BR" sz="2000" b="1" dirty="0">
                <a:solidFill>
                  <a:schemeClr val="bg2">
                    <a:lumMod val="50000"/>
                  </a:schemeClr>
                </a:solidFill>
              </a:rPr>
              <a:t>Movimento (Motion)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619731" y="2384270"/>
            <a:ext cx="3816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O Scratch 2.0 veio com um novo bloco de comando.</a:t>
            </a:r>
          </a:p>
          <a:p>
            <a:pPr algn="just"/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Este novo bloco serve para definir o estilo da rotação, podendo ser esquerda a direita (left-right), não rodam (don´t rotate) e todo (all around).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90" y="5119449"/>
            <a:ext cx="3480310" cy="72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 dupla 8"/>
          <p:cNvSpPr/>
          <p:nvPr/>
        </p:nvSpPr>
        <p:spPr>
          <a:xfrm>
            <a:off x="2771800" y="5119449"/>
            <a:ext cx="3600400" cy="7534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Lista de instruções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268760"/>
            <a:ext cx="1440160" cy="4680520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"/>
          <a:stretch/>
        </p:blipFill>
        <p:spPr bwMode="auto">
          <a:xfrm>
            <a:off x="7092280" y="1268760"/>
            <a:ext cx="1340545" cy="4710546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339752" y="1788785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6">
                    <a:lumMod val="50000"/>
                  </a:schemeClr>
                </a:solidFill>
              </a:rPr>
              <a:t>Blocos de Aparência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2000" dirty="0" smtClean="0">
                <a:solidFill>
                  <a:schemeClr val="accent6">
                    <a:lumMod val="50000"/>
                  </a:schemeClr>
                </a:solidFill>
              </a:rPr>
              <a:t>Looks)</a:t>
            </a:r>
            <a:endParaRPr lang="pt-BR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986531" y="2259890"/>
            <a:ext cx="482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accent6">
                    <a:lumMod val="50000"/>
                  </a:schemeClr>
                </a:solidFill>
              </a:rPr>
              <a:t>	O Scratch 2.0 veio com quatro novos blocos de comandos. Sendo que dois deles substituíram dois blocos que existiam na versão 1.4 e agora não possui na versão 2.0.</a:t>
            </a:r>
          </a:p>
          <a:p>
            <a:pPr algn="just"/>
            <a:r>
              <a:rPr lang="pt-BR" sz="2000" dirty="0" smtClean="0">
                <a:solidFill>
                  <a:schemeClr val="accent6">
                    <a:lumMod val="50000"/>
                  </a:schemeClr>
                </a:solidFill>
              </a:rPr>
              <a:t>São estes (vá para a camada de cima) e (desça () camadas).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337" y="4785421"/>
            <a:ext cx="2627795" cy="4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373216"/>
            <a:ext cx="1656184" cy="86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06" y="4785422"/>
            <a:ext cx="1581150" cy="42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have dupla 5"/>
          <p:cNvSpPr/>
          <p:nvPr/>
        </p:nvSpPr>
        <p:spPr>
          <a:xfrm>
            <a:off x="3851920" y="5373216"/>
            <a:ext cx="2016224" cy="86365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have dupla 6"/>
          <p:cNvSpPr/>
          <p:nvPr/>
        </p:nvSpPr>
        <p:spPr>
          <a:xfrm>
            <a:off x="2051720" y="4785421"/>
            <a:ext cx="2844316" cy="4228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have dupla 9"/>
          <p:cNvSpPr/>
          <p:nvPr/>
        </p:nvSpPr>
        <p:spPr>
          <a:xfrm>
            <a:off x="5148064" y="4785421"/>
            <a:ext cx="1728192" cy="4228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66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instruções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1512168" cy="46719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/>
          <a:stretch/>
        </p:blipFill>
        <p:spPr bwMode="auto">
          <a:xfrm>
            <a:off x="7301741" y="1196752"/>
            <a:ext cx="1440160" cy="46719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99792" y="1788785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Blocos de Sons (Sound)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83768" y="2348880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	O Scratch 2.0 possui os mesmos blocos de comandos da versão 1.4.</a:t>
            </a:r>
          </a:p>
        </p:txBody>
      </p:sp>
    </p:spTree>
    <p:extLst>
      <p:ext uri="{BB962C8B-B14F-4D97-AF65-F5344CB8AC3E}">
        <p14:creationId xmlns:p14="http://schemas.microsoft.com/office/powerpoint/2010/main" val="6283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instruções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268760"/>
            <a:ext cx="1512168" cy="468052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"/>
          <a:stretch/>
        </p:blipFill>
        <p:spPr bwMode="auto">
          <a:xfrm>
            <a:off x="7074163" y="1268760"/>
            <a:ext cx="1442095" cy="4680519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99792" y="1788785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B050"/>
                </a:solidFill>
              </a:rPr>
              <a:t>Blocos de Caneta (Pen)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83768" y="2348880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00B050"/>
                </a:solidFill>
              </a:rPr>
              <a:t>	O Scratch 2.0 possui os mesmos blocos de comandos da versão 1.4. Com apenas uma diferença, a ordem dos blocos de comandos.</a:t>
            </a:r>
          </a:p>
        </p:txBody>
      </p:sp>
    </p:spTree>
    <p:extLst>
      <p:ext uri="{BB962C8B-B14F-4D97-AF65-F5344CB8AC3E}">
        <p14:creationId xmlns:p14="http://schemas.microsoft.com/office/powerpoint/2010/main" val="26956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6310</TotalTime>
  <Words>183</Words>
  <Application>Microsoft Office PowerPoint</Application>
  <PresentationFormat>Apresentação na tela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Tema5</vt:lpstr>
      <vt:lpstr>Scratch  1.4 x 2.0</vt:lpstr>
      <vt:lpstr>Roteiro </vt:lpstr>
      <vt:lpstr>Introdução </vt:lpstr>
      <vt:lpstr>Interface </vt:lpstr>
      <vt:lpstr>Blocos de instruções</vt:lpstr>
      <vt:lpstr>Listas de instruções</vt:lpstr>
      <vt:lpstr>Lista de instruções</vt:lpstr>
      <vt:lpstr>Lista de instruções</vt:lpstr>
      <vt:lpstr>Lista de instruções</vt:lpstr>
      <vt:lpstr>Lista de instruções</vt:lpstr>
      <vt:lpstr>Lista de instruções</vt:lpstr>
      <vt:lpstr>Lista de instruções</vt:lpstr>
      <vt:lpstr>Lista de instruções</vt:lpstr>
      <vt:lpstr>Lista de instruções</vt:lpstr>
      <vt:lpstr>Lista de instruções</vt:lpstr>
      <vt:lpstr>Trajes</vt:lpstr>
      <vt:lpstr>Sons</vt:lpstr>
      <vt:lpstr>Visualização dos Sprites</vt:lpstr>
      <vt:lpstr>Sprites </vt:lpstr>
      <vt:lpstr>Visualização</vt:lpstr>
      <vt:lpstr>Modificações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Labinfo</cp:lastModifiedBy>
  <cp:revision>153</cp:revision>
  <dcterms:created xsi:type="dcterms:W3CDTF">2014-01-08T12:39:17Z</dcterms:created>
  <dcterms:modified xsi:type="dcterms:W3CDTF">2017-03-22T16:47:21Z</dcterms:modified>
</cp:coreProperties>
</file>