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111"/>
  </p:notesMasterIdLst>
  <p:handoutMasterIdLst>
    <p:handoutMasterId r:id="rId112"/>
  </p:handoutMasterIdLst>
  <p:sldIdLst>
    <p:sldId id="256" r:id="rId2"/>
    <p:sldId id="257" r:id="rId3"/>
    <p:sldId id="258" r:id="rId4"/>
    <p:sldId id="261" r:id="rId5"/>
    <p:sldId id="422" r:id="rId6"/>
    <p:sldId id="421" r:id="rId7"/>
    <p:sldId id="260" r:id="rId8"/>
    <p:sldId id="262" r:id="rId9"/>
    <p:sldId id="264" r:id="rId10"/>
    <p:sldId id="269" r:id="rId11"/>
    <p:sldId id="265" r:id="rId12"/>
    <p:sldId id="354" r:id="rId13"/>
    <p:sldId id="352" r:id="rId14"/>
    <p:sldId id="353" r:id="rId15"/>
    <p:sldId id="266" r:id="rId16"/>
    <p:sldId id="268" r:id="rId17"/>
    <p:sldId id="271" r:id="rId18"/>
    <p:sldId id="273" r:id="rId19"/>
    <p:sldId id="274" r:id="rId20"/>
    <p:sldId id="379" r:id="rId21"/>
    <p:sldId id="385" r:id="rId22"/>
    <p:sldId id="395" r:id="rId23"/>
    <p:sldId id="380"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381" r:id="rId40"/>
    <p:sldId id="382" r:id="rId41"/>
    <p:sldId id="383" r:id="rId42"/>
    <p:sldId id="384" r:id="rId43"/>
    <p:sldId id="278" r:id="rId44"/>
    <p:sldId id="279" r:id="rId45"/>
    <p:sldId id="280" r:id="rId46"/>
    <p:sldId id="367" r:id="rId47"/>
    <p:sldId id="281" r:id="rId48"/>
    <p:sldId id="282" r:id="rId49"/>
    <p:sldId id="399" r:id="rId50"/>
    <p:sldId id="283" r:id="rId51"/>
    <p:sldId id="284" r:id="rId52"/>
    <p:sldId id="360" r:id="rId53"/>
    <p:sldId id="361" r:id="rId54"/>
    <p:sldId id="362" r:id="rId55"/>
    <p:sldId id="363" r:id="rId56"/>
    <p:sldId id="364" r:id="rId57"/>
    <p:sldId id="365" r:id="rId58"/>
    <p:sldId id="366" r:id="rId59"/>
    <p:sldId id="368" r:id="rId60"/>
    <p:sldId id="369" r:id="rId61"/>
    <p:sldId id="370" r:id="rId62"/>
    <p:sldId id="377" r:id="rId63"/>
    <p:sldId id="286" r:id="rId64"/>
    <p:sldId id="371" r:id="rId65"/>
    <p:sldId id="372" r:id="rId66"/>
    <p:sldId id="373" r:id="rId67"/>
    <p:sldId id="374" r:id="rId68"/>
    <p:sldId id="375" r:id="rId69"/>
    <p:sldId id="376" r:id="rId70"/>
    <p:sldId id="358" r:id="rId71"/>
    <p:sldId id="359" r:id="rId72"/>
    <p:sldId id="402" r:id="rId73"/>
    <p:sldId id="403" r:id="rId74"/>
    <p:sldId id="378" r:id="rId75"/>
    <p:sldId id="393" r:id="rId76"/>
    <p:sldId id="314" r:id="rId77"/>
    <p:sldId id="401" r:id="rId78"/>
    <p:sldId id="318" r:id="rId79"/>
    <p:sldId id="423" r:id="rId80"/>
    <p:sldId id="424" r:id="rId81"/>
    <p:sldId id="425" r:id="rId82"/>
    <p:sldId id="319" r:id="rId83"/>
    <p:sldId id="320" r:id="rId84"/>
    <p:sldId id="321" r:id="rId85"/>
    <p:sldId id="322" r:id="rId86"/>
    <p:sldId id="323" r:id="rId87"/>
    <p:sldId id="324" r:id="rId88"/>
    <p:sldId id="325" r:id="rId89"/>
    <p:sldId id="326" r:id="rId90"/>
    <p:sldId id="327" r:id="rId91"/>
    <p:sldId id="328" r:id="rId92"/>
    <p:sldId id="329" r:id="rId93"/>
    <p:sldId id="330" r:id="rId94"/>
    <p:sldId id="331" r:id="rId95"/>
    <p:sldId id="332" r:id="rId96"/>
    <p:sldId id="333" r:id="rId97"/>
    <p:sldId id="334" r:id="rId98"/>
    <p:sldId id="335" r:id="rId99"/>
    <p:sldId id="337" r:id="rId100"/>
    <p:sldId id="338" r:id="rId101"/>
    <p:sldId id="341" r:id="rId102"/>
    <p:sldId id="342" r:id="rId103"/>
    <p:sldId id="343" r:id="rId104"/>
    <p:sldId id="344" r:id="rId105"/>
    <p:sldId id="345" r:id="rId106"/>
    <p:sldId id="346" r:id="rId107"/>
    <p:sldId id="347" r:id="rId108"/>
    <p:sldId id="348" r:id="rId109"/>
    <p:sldId id="398" r:id="rId110"/>
  </p:sldIdLst>
  <p:sldSz cx="9144000" cy="6858000" type="screen4x3"/>
  <p:notesSz cx="7099300" cy="10234613"/>
  <p:defaultTextStyle>
    <a:defPPr>
      <a:defRPr lang="en-US"/>
    </a:defPPr>
    <a:lvl1pPr algn="ctr" rtl="0" eaLnBrk="0" fontAlgn="base" hangingPunct="0">
      <a:spcBef>
        <a:spcPct val="0"/>
      </a:spcBef>
      <a:spcAft>
        <a:spcPct val="0"/>
      </a:spcAft>
      <a:defRPr kern="1200">
        <a:solidFill>
          <a:schemeClr val="tx1"/>
        </a:solidFill>
        <a:latin typeface="Arial Black"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Black"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Black"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Black"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Black" pitchFamily="34" charset="0"/>
        <a:ea typeface="+mn-ea"/>
        <a:cs typeface="+mn-cs"/>
      </a:defRPr>
    </a:lvl5pPr>
    <a:lvl6pPr marL="2286000" algn="l" defTabSz="914400" rtl="0" eaLnBrk="1" latinLnBrk="0" hangingPunct="1">
      <a:defRPr kern="1200">
        <a:solidFill>
          <a:schemeClr val="tx1"/>
        </a:solidFill>
        <a:latin typeface="Arial Black" pitchFamily="34" charset="0"/>
        <a:ea typeface="+mn-ea"/>
        <a:cs typeface="+mn-cs"/>
      </a:defRPr>
    </a:lvl6pPr>
    <a:lvl7pPr marL="2743200" algn="l" defTabSz="914400" rtl="0" eaLnBrk="1" latinLnBrk="0" hangingPunct="1">
      <a:defRPr kern="1200">
        <a:solidFill>
          <a:schemeClr val="tx1"/>
        </a:solidFill>
        <a:latin typeface="Arial Black" pitchFamily="34" charset="0"/>
        <a:ea typeface="+mn-ea"/>
        <a:cs typeface="+mn-cs"/>
      </a:defRPr>
    </a:lvl7pPr>
    <a:lvl8pPr marL="3200400" algn="l" defTabSz="914400" rtl="0" eaLnBrk="1" latinLnBrk="0" hangingPunct="1">
      <a:defRPr kern="1200">
        <a:solidFill>
          <a:schemeClr val="tx1"/>
        </a:solidFill>
        <a:latin typeface="Arial Black" pitchFamily="34" charset="0"/>
        <a:ea typeface="+mn-ea"/>
        <a:cs typeface="+mn-cs"/>
      </a:defRPr>
    </a:lvl8pPr>
    <a:lvl9pPr marL="3657600" algn="l" defTabSz="914400" rtl="0" eaLnBrk="1" latinLnBrk="0" hangingPunct="1">
      <a:defRPr kern="1200">
        <a:solidFill>
          <a:schemeClr val="tx1"/>
        </a:solidFill>
        <a:latin typeface="Arial Black"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A299"/>
    <a:srgbClr val="6B766F"/>
    <a:srgbClr val="009900"/>
    <a:srgbClr val="FF0000"/>
    <a:srgbClr val="00CC00"/>
    <a:srgbClr val="CC0000"/>
    <a:srgbClr val="FFFF00"/>
    <a:srgbClr val="00FF00"/>
    <a:srgbClr val="33CCFF"/>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78" autoAdjust="0"/>
    <p:restoredTop sz="77129" autoAdjust="0"/>
  </p:normalViewPr>
  <p:slideViewPr>
    <p:cSldViewPr>
      <p:cViewPr varScale="1">
        <p:scale>
          <a:sx n="75" d="100"/>
          <a:sy n="75" d="100"/>
        </p:scale>
        <p:origin x="1128" y="66"/>
      </p:cViewPr>
      <p:guideLst>
        <p:guide orient="horz" pos="2160"/>
        <p:guide pos="2880"/>
      </p:guideLst>
    </p:cSldViewPr>
  </p:slideViewPr>
  <p:outlineViewPr>
    <p:cViewPr>
      <p:scale>
        <a:sx n="33" d="100"/>
        <a:sy n="33" d="100"/>
      </p:scale>
      <p:origin x="240" y="0"/>
    </p:cViewPr>
  </p:outlineViewPr>
  <p:notesTextViewPr>
    <p:cViewPr>
      <p:scale>
        <a:sx n="100" d="100"/>
        <a:sy n="100" d="100"/>
      </p:scale>
      <p:origin x="0" y="0"/>
    </p:cViewPr>
  </p:notesTextViewPr>
  <p:sorterViewPr>
    <p:cViewPr>
      <p:scale>
        <a:sx n="100" d="100"/>
        <a:sy n="100" d="100"/>
      </p:scale>
      <p:origin x="0" y="4752"/>
    </p:cViewPr>
  </p:sorterViewPr>
  <p:notesViewPr>
    <p:cSldViewPr snapToGrid="0" snapToObjects="1">
      <p:cViewPr varScale="1">
        <p:scale>
          <a:sx n="65" d="100"/>
          <a:sy n="65" d="100"/>
        </p:scale>
        <p:origin x="-278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314325" y="169863"/>
            <a:ext cx="2762250" cy="342900"/>
          </a:xfrm>
          <a:prstGeom prst="rect">
            <a:avLst/>
          </a:prstGeom>
          <a:noFill/>
          <a:ln w="12700">
            <a:noFill/>
            <a:miter lim="800000"/>
            <a:headEnd type="none" w="sm" len="sm"/>
            <a:tailEnd type="none" w="sm" len="sm"/>
          </a:ln>
          <a:effectLst/>
        </p:spPr>
        <p:txBody>
          <a:bodyPr vert="horz" wrap="square" lIns="95041" tIns="47521" rIns="95041" bIns="47521" numCol="1" anchor="t" anchorCtr="0" compatLnSpc="1">
            <a:prstTxWarp prst="textNoShape">
              <a:avLst/>
            </a:prstTxWarp>
          </a:bodyPr>
          <a:lstStyle>
            <a:lvl1pPr algn="l" defTabSz="949325">
              <a:defRPr sz="1200">
                <a:latin typeface="Times New Roman" pitchFamily="18" charset="0"/>
              </a:defRPr>
            </a:lvl1pPr>
          </a:lstStyle>
          <a:p>
            <a:pPr>
              <a:defRPr/>
            </a:pPr>
            <a:r>
              <a:rPr lang="en-US"/>
              <a:t>EE2 Computer architecture</a:t>
            </a:r>
          </a:p>
        </p:txBody>
      </p:sp>
      <p:sp>
        <p:nvSpPr>
          <p:cNvPr id="22531" name="Rectangle 3"/>
          <p:cNvSpPr>
            <a:spLocks noGrp="1" noChangeArrowheads="1"/>
          </p:cNvSpPr>
          <p:nvPr>
            <p:ph type="dt" sz="quarter" idx="1"/>
          </p:nvPr>
        </p:nvSpPr>
        <p:spPr bwMode="auto">
          <a:xfrm>
            <a:off x="4022725" y="0"/>
            <a:ext cx="3076575" cy="512763"/>
          </a:xfrm>
          <a:prstGeom prst="rect">
            <a:avLst/>
          </a:prstGeom>
          <a:noFill/>
          <a:ln w="12700">
            <a:noFill/>
            <a:miter lim="800000"/>
            <a:headEnd type="none" w="sm" len="sm"/>
            <a:tailEnd type="none" w="sm" len="sm"/>
          </a:ln>
          <a:effectLst/>
        </p:spPr>
        <p:txBody>
          <a:bodyPr vert="horz" wrap="square" lIns="95041" tIns="47521" rIns="95041" bIns="47521" numCol="1" anchor="t" anchorCtr="0" compatLnSpc="1">
            <a:prstTxWarp prst="textNoShape">
              <a:avLst/>
            </a:prstTxWarp>
          </a:bodyPr>
          <a:lstStyle>
            <a:lvl1pPr algn="r" defTabSz="949325">
              <a:defRPr sz="1200">
                <a:latin typeface="Times New Roman" pitchFamily="18" charset="0"/>
              </a:defRPr>
            </a:lvl1pPr>
          </a:lstStyle>
          <a:p>
            <a:pPr>
              <a:defRPr/>
            </a:pPr>
            <a:endParaRPr lang="en-US"/>
          </a:p>
        </p:txBody>
      </p:sp>
      <p:sp>
        <p:nvSpPr>
          <p:cNvPr id="22532" name="Rectangle 4"/>
          <p:cNvSpPr>
            <a:spLocks noGrp="1" noChangeArrowheads="1"/>
          </p:cNvSpPr>
          <p:nvPr>
            <p:ph type="ftr" sz="quarter" idx="2"/>
          </p:nvPr>
        </p:nvSpPr>
        <p:spPr bwMode="auto">
          <a:xfrm>
            <a:off x="314325" y="9721850"/>
            <a:ext cx="2762250" cy="512763"/>
          </a:xfrm>
          <a:prstGeom prst="rect">
            <a:avLst/>
          </a:prstGeom>
          <a:noFill/>
          <a:ln w="12700">
            <a:noFill/>
            <a:miter lim="800000"/>
            <a:headEnd type="none" w="sm" len="sm"/>
            <a:tailEnd type="none" w="sm" len="sm"/>
          </a:ln>
          <a:effectLst/>
        </p:spPr>
        <p:txBody>
          <a:bodyPr vert="horz" wrap="square" lIns="95041" tIns="47521" rIns="95041" bIns="47521" numCol="1" anchor="b" anchorCtr="0" compatLnSpc="1">
            <a:prstTxWarp prst="textNoShape">
              <a:avLst/>
            </a:prstTxWarp>
          </a:bodyPr>
          <a:lstStyle>
            <a:lvl1pPr algn="l" defTabSz="949325">
              <a:defRPr sz="1200">
                <a:latin typeface="Times New Roman" pitchFamily="18" charset="0"/>
              </a:defRPr>
            </a:lvl1pPr>
          </a:lstStyle>
          <a:p>
            <a:pPr>
              <a:defRPr/>
            </a:pPr>
            <a:r>
              <a:rPr lang="en-US"/>
              <a:t>pykc</a:t>
            </a:r>
          </a:p>
        </p:txBody>
      </p:sp>
      <p:sp>
        <p:nvSpPr>
          <p:cNvPr id="22533" name="Rectangle 5"/>
          <p:cNvSpPr>
            <a:spLocks noGrp="1" noChangeArrowheads="1"/>
          </p:cNvSpPr>
          <p:nvPr>
            <p:ph type="sldNum" sz="quarter" idx="3"/>
          </p:nvPr>
        </p:nvSpPr>
        <p:spPr bwMode="auto">
          <a:xfrm>
            <a:off x="4022725" y="9721850"/>
            <a:ext cx="3076575" cy="512763"/>
          </a:xfrm>
          <a:prstGeom prst="rect">
            <a:avLst/>
          </a:prstGeom>
          <a:noFill/>
          <a:ln w="12700">
            <a:noFill/>
            <a:miter lim="800000"/>
            <a:headEnd type="none" w="sm" len="sm"/>
            <a:tailEnd type="none" w="sm" len="sm"/>
          </a:ln>
          <a:effectLst/>
        </p:spPr>
        <p:txBody>
          <a:bodyPr vert="horz" wrap="square" lIns="95041" tIns="47521" rIns="95041" bIns="47521" numCol="1" anchor="b" anchorCtr="0" compatLnSpc="1">
            <a:prstTxWarp prst="textNoShape">
              <a:avLst/>
            </a:prstTxWarp>
          </a:bodyPr>
          <a:lstStyle>
            <a:lvl1pPr algn="r" defTabSz="949325">
              <a:defRPr sz="1200">
                <a:latin typeface="Times New Roman" pitchFamily="18" charset="0"/>
              </a:defRPr>
            </a:lvl1pPr>
          </a:lstStyle>
          <a:p>
            <a:pPr>
              <a:defRPr/>
            </a:pPr>
            <a:r>
              <a:rPr lang="en-US"/>
              <a:t>Spring </a:t>
            </a:r>
            <a:r>
              <a:rPr lang="en-US" smtClean="0"/>
              <a:t>Term </a:t>
            </a:r>
            <a:r>
              <a:rPr lang="en-US" dirty="0"/>
              <a:t>Lecture 1 - </a:t>
            </a:r>
            <a:fld id="{B05F6729-8A68-4535-9B13-88860C369386}" type="slidenum">
              <a:rPr lang="en-US"/>
              <a:pPr>
                <a:defRPr/>
              </a:pPr>
              <a:t>‹#›</a:t>
            </a:fld>
            <a:endParaRPr lang="en-US" dirty="0"/>
          </a:p>
        </p:txBody>
      </p:sp>
    </p:spTree>
    <p:extLst>
      <p:ext uri="{BB962C8B-B14F-4D97-AF65-F5344CB8AC3E}">
        <p14:creationId xmlns:p14="http://schemas.microsoft.com/office/powerpoint/2010/main" val="2446363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08325" cy="552450"/>
          </a:xfrm>
          <a:prstGeom prst="rect">
            <a:avLst/>
          </a:prstGeom>
          <a:noFill/>
          <a:ln w="9525">
            <a:noFill/>
            <a:miter lim="800000"/>
            <a:headEnd/>
            <a:tailEnd/>
          </a:ln>
          <a:effectLst/>
        </p:spPr>
        <p:txBody>
          <a:bodyPr vert="horz" wrap="square" lIns="94967" tIns="47484" rIns="94967" bIns="47484" numCol="1" anchor="t" anchorCtr="0" compatLnSpc="1">
            <a:prstTxWarp prst="textNoShape">
              <a:avLst/>
            </a:prstTxWarp>
          </a:bodyPr>
          <a:lstStyle>
            <a:lvl1pPr algn="l" defTabSz="949325">
              <a:defRPr sz="1200">
                <a:latin typeface="Times New Roman" pitchFamily="18" charset="0"/>
              </a:defRPr>
            </a:lvl1pPr>
          </a:lstStyle>
          <a:p>
            <a:pPr>
              <a:defRPr/>
            </a:pPr>
            <a:endParaRPr lang="en-GB"/>
          </a:p>
        </p:txBody>
      </p:sp>
      <p:sp>
        <p:nvSpPr>
          <p:cNvPr id="27651" name="Rectangle 3"/>
          <p:cNvSpPr>
            <a:spLocks noGrp="1" noChangeArrowheads="1"/>
          </p:cNvSpPr>
          <p:nvPr>
            <p:ph type="dt" idx="1"/>
          </p:nvPr>
        </p:nvSpPr>
        <p:spPr bwMode="auto">
          <a:xfrm>
            <a:off x="3990975" y="0"/>
            <a:ext cx="3108325" cy="552450"/>
          </a:xfrm>
          <a:prstGeom prst="rect">
            <a:avLst/>
          </a:prstGeom>
          <a:noFill/>
          <a:ln w="9525">
            <a:noFill/>
            <a:miter lim="800000"/>
            <a:headEnd/>
            <a:tailEnd/>
          </a:ln>
          <a:effectLst/>
        </p:spPr>
        <p:txBody>
          <a:bodyPr vert="horz" wrap="square" lIns="94967" tIns="47484" rIns="94967" bIns="47484" numCol="1" anchor="t" anchorCtr="0" compatLnSpc="1">
            <a:prstTxWarp prst="textNoShape">
              <a:avLst/>
            </a:prstTxWarp>
          </a:bodyPr>
          <a:lstStyle>
            <a:lvl1pPr algn="r" defTabSz="949325">
              <a:defRPr sz="1200">
                <a:latin typeface="Times New Roman" pitchFamily="18" charset="0"/>
              </a:defRPr>
            </a:lvl1pPr>
          </a:lstStyle>
          <a:p>
            <a:pPr>
              <a:defRPr/>
            </a:pPr>
            <a:endParaRPr lang="en-GB"/>
          </a:p>
        </p:txBody>
      </p:sp>
      <p:sp>
        <p:nvSpPr>
          <p:cNvPr id="73732" name="Rectangle 4"/>
          <p:cNvSpPr>
            <a:spLocks noGrp="1" noRot="1" noChangeAspect="1" noChangeArrowheads="1" noTextEdit="1"/>
          </p:cNvSpPr>
          <p:nvPr>
            <p:ph type="sldImg" idx="2"/>
          </p:nvPr>
        </p:nvSpPr>
        <p:spPr bwMode="auto">
          <a:xfrm>
            <a:off x="974725" y="787400"/>
            <a:ext cx="5143500" cy="3857625"/>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957263" y="4881563"/>
            <a:ext cx="5184775" cy="4565650"/>
          </a:xfrm>
          <a:prstGeom prst="rect">
            <a:avLst/>
          </a:prstGeom>
          <a:noFill/>
          <a:ln w="9525">
            <a:noFill/>
            <a:miter lim="800000"/>
            <a:headEnd/>
            <a:tailEnd/>
          </a:ln>
          <a:effectLst/>
        </p:spPr>
        <p:txBody>
          <a:bodyPr vert="horz" wrap="square" lIns="94967" tIns="47484" rIns="94967" bIns="4748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7654" name="Rectangle 6"/>
          <p:cNvSpPr>
            <a:spLocks noGrp="1" noChangeArrowheads="1"/>
          </p:cNvSpPr>
          <p:nvPr>
            <p:ph type="ftr" sz="quarter" idx="4"/>
          </p:nvPr>
        </p:nvSpPr>
        <p:spPr bwMode="auto">
          <a:xfrm>
            <a:off x="0" y="9682163"/>
            <a:ext cx="3108325" cy="552450"/>
          </a:xfrm>
          <a:prstGeom prst="rect">
            <a:avLst/>
          </a:prstGeom>
          <a:noFill/>
          <a:ln w="9525">
            <a:noFill/>
            <a:miter lim="800000"/>
            <a:headEnd/>
            <a:tailEnd/>
          </a:ln>
          <a:effectLst/>
        </p:spPr>
        <p:txBody>
          <a:bodyPr vert="horz" wrap="square" lIns="94967" tIns="47484" rIns="94967" bIns="47484" numCol="1" anchor="b" anchorCtr="0" compatLnSpc="1">
            <a:prstTxWarp prst="textNoShape">
              <a:avLst/>
            </a:prstTxWarp>
          </a:bodyPr>
          <a:lstStyle>
            <a:lvl1pPr algn="l" defTabSz="949325">
              <a:defRPr sz="1200">
                <a:latin typeface="Times New Roman" pitchFamily="18" charset="0"/>
              </a:defRPr>
            </a:lvl1pPr>
          </a:lstStyle>
          <a:p>
            <a:pPr>
              <a:defRPr/>
            </a:pPr>
            <a:endParaRPr lang="en-GB"/>
          </a:p>
        </p:txBody>
      </p:sp>
      <p:sp>
        <p:nvSpPr>
          <p:cNvPr id="27655" name="Rectangle 7"/>
          <p:cNvSpPr>
            <a:spLocks noGrp="1" noChangeArrowheads="1"/>
          </p:cNvSpPr>
          <p:nvPr>
            <p:ph type="sldNum" sz="quarter" idx="5"/>
          </p:nvPr>
        </p:nvSpPr>
        <p:spPr bwMode="auto">
          <a:xfrm>
            <a:off x="3990975" y="9682163"/>
            <a:ext cx="3108325" cy="552450"/>
          </a:xfrm>
          <a:prstGeom prst="rect">
            <a:avLst/>
          </a:prstGeom>
          <a:noFill/>
          <a:ln w="9525">
            <a:noFill/>
            <a:miter lim="800000"/>
            <a:headEnd/>
            <a:tailEnd/>
          </a:ln>
          <a:effectLst/>
        </p:spPr>
        <p:txBody>
          <a:bodyPr vert="horz" wrap="square" lIns="94967" tIns="47484" rIns="94967" bIns="47484" numCol="1" anchor="b" anchorCtr="0" compatLnSpc="1">
            <a:prstTxWarp prst="textNoShape">
              <a:avLst/>
            </a:prstTxWarp>
          </a:bodyPr>
          <a:lstStyle>
            <a:lvl1pPr algn="r" defTabSz="949325">
              <a:defRPr sz="1200">
                <a:latin typeface="Times New Roman" pitchFamily="18" charset="0"/>
              </a:defRPr>
            </a:lvl1pPr>
          </a:lstStyle>
          <a:p>
            <a:pPr>
              <a:defRPr/>
            </a:pPr>
            <a:fld id="{63ACDFD3-92F7-412D-8AE5-F64435688F96}" type="slidenum">
              <a:rPr lang="en-GB"/>
              <a:pPr>
                <a:defRPr/>
              </a:pPr>
              <a:t>‹#›</a:t>
            </a:fld>
            <a:endParaRPr lang="en-GB"/>
          </a:p>
        </p:txBody>
      </p:sp>
    </p:spTree>
    <p:extLst>
      <p:ext uri="{BB962C8B-B14F-4D97-AF65-F5344CB8AC3E}">
        <p14:creationId xmlns:p14="http://schemas.microsoft.com/office/powerpoint/2010/main" val="1028824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146050"/>
            <a:ext cx="6753225" cy="5065713"/>
          </a:xfrm>
        </p:spPr>
      </p:sp>
      <p:sp>
        <p:nvSpPr>
          <p:cNvPr id="3" name="Notes Placeholder 2"/>
          <p:cNvSpPr>
            <a:spLocks noGrp="1"/>
          </p:cNvSpPr>
          <p:nvPr>
            <p:ph type="body" idx="1"/>
          </p:nvPr>
        </p:nvSpPr>
        <p:spPr>
          <a:xfrm>
            <a:off x="957263" y="5486401"/>
            <a:ext cx="5184775" cy="3576764"/>
          </a:xfrm>
        </p:spPr>
        <p:txBody>
          <a:bodyPr/>
          <a:lstStyle/>
          <a:p>
            <a:r>
              <a:rPr lang="en-US" dirty="0" smtClean="0"/>
              <a:t>For low-level programming you use an assembler and, usually a simulator</a:t>
            </a:r>
            <a:r>
              <a:rPr lang="en-US" baseline="0" dirty="0" smtClean="0"/>
              <a:t> as well as access to target hardware onto which programs can be loaded and run</a:t>
            </a:r>
          </a:p>
          <a:p>
            <a:r>
              <a:rPr lang="en-US" baseline="0" dirty="0" smtClean="0"/>
              <a:t>Simulator is substitute for real hardware, can make debugging easier but does not handle all I/O correctly and is typically 10,000 X slower.</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a:t>
            </a:fld>
            <a:endParaRPr lang="en-GB"/>
          </a:p>
        </p:txBody>
      </p:sp>
    </p:spTree>
    <p:extLst>
      <p:ext uri="{BB962C8B-B14F-4D97-AF65-F5344CB8AC3E}">
        <p14:creationId xmlns:p14="http://schemas.microsoft.com/office/powerpoint/2010/main" val="2340139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64 bit number stored in two registers: </a:t>
            </a:r>
            <a:r>
              <a:rPr lang="en-US" dirty="0" err="1" smtClean="0"/>
              <a:t>eg</a:t>
            </a:r>
            <a:r>
              <a:rPr lang="en-US" dirty="0" smtClean="0"/>
              <a:t> result is R5:R4 (R5 is MSW)</a:t>
            </a:r>
          </a:p>
          <a:p>
            <a:r>
              <a:rPr lang="en-US" dirty="0" smtClean="0"/>
              <a:t>C is used for</a:t>
            </a:r>
            <a:r>
              <a:rPr lang="en-US" baseline="0" dirty="0" smtClean="0"/>
              <a:t> carry between Least significant word (LSW) and Lost significant word (MSW)</a:t>
            </a:r>
          </a:p>
          <a:p>
            <a:r>
              <a:rPr lang="en-US" baseline="0" dirty="0" smtClean="0"/>
              <a:t>Therefore first ADD must be ADDS to set C</a:t>
            </a:r>
          </a:p>
          <a:p>
            <a:r>
              <a:rPr lang="en-US" baseline="0" dirty="0" smtClean="0"/>
              <a:t>Second add must be ADC to use C</a:t>
            </a:r>
          </a:p>
          <a:p>
            <a:r>
              <a:rPr lang="en-US" baseline="0" dirty="0" smtClean="0"/>
              <a:t>Add S to second ADD to store overall Carry for later use if needed</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11</a:t>
            </a:fld>
            <a:endParaRPr lang="en-GB"/>
          </a:p>
        </p:txBody>
      </p:sp>
    </p:spTree>
    <p:extLst>
      <p:ext uri="{BB962C8B-B14F-4D97-AF65-F5344CB8AC3E}">
        <p14:creationId xmlns:p14="http://schemas.microsoft.com/office/powerpoint/2010/main" val="1115364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how C flag</a:t>
            </a:r>
            <a:r>
              <a:rPr lang="en-US" baseline="0" dirty="0" smtClean="0"/>
              <a:t> relates to carry out and carry in of ALU adder during addition</a:t>
            </a:r>
            <a:endParaRPr lang="en-US" dirty="0" smtClean="0"/>
          </a:p>
          <a:p>
            <a:r>
              <a:rPr lang="en-US" dirty="0" smtClean="0"/>
              <a:t>Note how C changes during a multi-word addition</a:t>
            </a:r>
          </a:p>
          <a:p>
            <a:r>
              <a:rPr lang="en-US" dirty="0" smtClean="0"/>
              <a:t>Initial</a:t>
            </a:r>
            <a:r>
              <a:rPr lang="en-US" baseline="0" dirty="0" smtClean="0"/>
              <a:t> value here does not matter</a:t>
            </a:r>
          </a:p>
          <a:p>
            <a:r>
              <a:rPr lang="en-US" baseline="0" dirty="0" smtClean="0"/>
              <a:t>LSW – least significant word (R0, R2, R4)</a:t>
            </a:r>
          </a:p>
          <a:p>
            <a:r>
              <a:rPr lang="en-US" baseline="0" dirty="0" smtClean="0"/>
              <a:t>MSW – most significant word (R1, R3, R5)</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12</a:t>
            </a:fld>
            <a:endParaRPr lang="en-GB"/>
          </a:p>
        </p:txBody>
      </p:sp>
    </p:spTree>
    <p:extLst>
      <p:ext uri="{BB962C8B-B14F-4D97-AF65-F5344CB8AC3E}">
        <p14:creationId xmlns:p14="http://schemas.microsoft.com/office/powerpoint/2010/main" val="4146476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shows why ADC is important!</a:t>
            </a:r>
          </a:p>
          <a:p>
            <a:r>
              <a:rPr lang="en-US" dirty="0" smtClean="0"/>
              <a:t>We</a:t>
            </a:r>
            <a:r>
              <a:rPr lang="en-US" baseline="0" dirty="0" smtClean="0"/>
              <a:t> could use a branch instruction to test whether C is 1 from LSW and if so add 1 to MSW</a:t>
            </a:r>
          </a:p>
          <a:p>
            <a:r>
              <a:rPr lang="en-US" baseline="0" dirty="0" smtClean="0"/>
              <a:t>Trouble is that carry from MSW could occur either from addition of two registers or from addition of C (if this is needed)</a:t>
            </a:r>
          </a:p>
          <a:p>
            <a:r>
              <a:rPr lang="en-US" baseline="0" dirty="0" smtClean="0"/>
              <a:t>We must check:</a:t>
            </a:r>
          </a:p>
          <a:p>
            <a:pPr marL="171450" indent="-171450">
              <a:buFont typeface="Arial"/>
              <a:buChar char="•"/>
            </a:pPr>
            <a:r>
              <a:rPr lang="en-US" baseline="0" dirty="0" smtClean="0"/>
              <a:t>First branch happens if simple case no carry</a:t>
            </a:r>
          </a:p>
          <a:p>
            <a:pPr marL="171450" indent="-171450">
              <a:buFont typeface="Arial"/>
              <a:buChar char="•"/>
            </a:pPr>
            <a:r>
              <a:rPr lang="en-US" baseline="0" dirty="0" smtClean="0"/>
              <a:t>Second branch happens if if there is no carry from the +1 and therefore the final carry should come from MSW addition as normal</a:t>
            </a:r>
          </a:p>
          <a:p>
            <a:pPr marL="171450" indent="-171450">
              <a:buFont typeface="Arial"/>
              <a:buChar char="•"/>
            </a:pPr>
            <a:r>
              <a:rPr lang="en-US" baseline="0" dirty="0" smtClean="0"/>
              <a:t>Third branch skips the carry-setting MSW addition</a:t>
            </a:r>
          </a:p>
          <a:p>
            <a:pPr marL="171450" indent="-171450">
              <a:buFont typeface="Arial"/>
              <a:buChar char="•"/>
            </a:pPr>
            <a:r>
              <a:rPr lang="en-US" baseline="0" dirty="0" smtClean="0"/>
              <a:t>Therefore C is correct at end of computation</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13</a:t>
            </a:fld>
            <a:endParaRPr lang="en-GB"/>
          </a:p>
        </p:txBody>
      </p:sp>
    </p:spTree>
    <p:extLst>
      <p:ext uri="{BB962C8B-B14F-4D97-AF65-F5344CB8AC3E}">
        <p14:creationId xmlns:p14="http://schemas.microsoft.com/office/powerpoint/2010/main" val="1680848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14</a:t>
            </a:fld>
            <a:endParaRPr lang="en-GB"/>
          </a:p>
        </p:txBody>
      </p:sp>
    </p:spTree>
    <p:extLst>
      <p:ext uri="{BB962C8B-B14F-4D97-AF65-F5344CB8AC3E}">
        <p14:creationId xmlns:p14="http://schemas.microsoft.com/office/powerpoint/2010/main" val="3981959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back to adding the way it should be done!</a:t>
            </a:r>
          </a:p>
          <a:p>
            <a:r>
              <a:rPr lang="en-US" dirty="0" smtClean="0"/>
              <a:t>This is like 64 bit addition but one more register</a:t>
            </a:r>
          </a:p>
          <a:p>
            <a:r>
              <a:rPr lang="en-US" dirty="0" smtClean="0"/>
              <a:t>To reduce total number of registers we reuse one operand as result.</a:t>
            </a:r>
          </a:p>
          <a:p>
            <a:r>
              <a:rPr lang="en-US" dirty="0" smtClean="0"/>
              <a:t>Note that SBCS does the right thing for 64 bit subtraction (C is then a “borrow”</a:t>
            </a:r>
            <a:r>
              <a:rPr lang="en-US" baseline="0" dirty="0" smtClean="0"/>
              <a:t> if 0)</a:t>
            </a:r>
            <a:endParaRPr lang="en-US" dirty="0" smtClean="0"/>
          </a:p>
          <a:p>
            <a:r>
              <a:rPr lang="en-US" dirty="0" smtClean="0"/>
              <a:t>Good example of why lots of registers are needed!</a:t>
            </a:r>
          </a:p>
          <a:p>
            <a:r>
              <a:rPr lang="en-US" dirty="0" smtClean="0"/>
              <a:t>Note typo in red on printed notes</a:t>
            </a:r>
          </a:p>
          <a:p>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15</a:t>
            </a:fld>
            <a:endParaRPr lang="en-GB"/>
          </a:p>
        </p:txBody>
      </p:sp>
    </p:spTree>
    <p:extLst>
      <p:ext uri="{BB962C8B-B14F-4D97-AF65-F5344CB8AC3E}">
        <p14:creationId xmlns:p14="http://schemas.microsoft.com/office/powerpoint/2010/main" val="446843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what “bitwise operation” means!</a:t>
            </a:r>
          </a:p>
          <a:p>
            <a:r>
              <a:rPr lang="en-US" dirty="0" smtClean="0"/>
              <a:t>An AND with one input inverted is a “bit clear” operation BIC. Useful.</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16</a:t>
            </a:fld>
            <a:endParaRPr lang="en-GB"/>
          </a:p>
        </p:txBody>
      </p:sp>
    </p:spTree>
    <p:extLst>
      <p:ext uri="{BB962C8B-B14F-4D97-AF65-F5344CB8AC3E}">
        <p14:creationId xmlns:p14="http://schemas.microsoft.com/office/powerpoint/2010/main" val="2599605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Hash introduces K value (number) for immediate op2</a:t>
            </a:r>
          </a:p>
          <a:p>
            <a:r>
              <a:rPr lang="en-US" dirty="0" smtClean="0"/>
              <a:t>Negative K values don’t exist as machine code! But they can be fabricated from</a:t>
            </a:r>
            <a:r>
              <a:rPr lang="en-US" baseline="0" dirty="0" smtClean="0"/>
              <a:t> different instructions with positive K values</a:t>
            </a:r>
          </a:p>
          <a:p>
            <a:r>
              <a:rPr lang="en-US" baseline="0" dirty="0" smtClean="0"/>
              <a:t>Assembler automatically translates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17</a:t>
            </a:fld>
            <a:endParaRPr lang="en-GB"/>
          </a:p>
        </p:txBody>
      </p:sp>
    </p:spTree>
    <p:extLst>
      <p:ext uri="{BB962C8B-B14F-4D97-AF65-F5344CB8AC3E}">
        <p14:creationId xmlns:p14="http://schemas.microsoft.com/office/powerpoint/2010/main" val="103045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SBCS gives answer 1 smaller than ADCS because the carry is</a:t>
            </a:r>
            <a:r>
              <a:rPr lang="en-US" baseline="0" dirty="0" smtClean="0"/>
              <a:t> -1,0 not 0,1</a:t>
            </a:r>
          </a:p>
          <a:p>
            <a:r>
              <a:rPr lang="en-US" baseline="0" dirty="0" smtClean="0"/>
              <a:t>So we need to subtract 1 less</a:t>
            </a:r>
          </a:p>
          <a:p>
            <a:endParaRPr lang="en-US" baseline="0" dirty="0" smtClean="0"/>
          </a:p>
          <a:p>
            <a:r>
              <a:rPr lang="en-US" baseline="0" dirty="0" smtClean="0"/>
              <a:t>This “error” is peculiar to the way C is used differently in ADC and SBC. It does not apply to ADD,SUB</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18</a:t>
            </a:fld>
            <a:endParaRPr lang="en-GB"/>
          </a:p>
        </p:txBody>
      </p:sp>
    </p:spTree>
    <p:extLst>
      <p:ext uri="{BB962C8B-B14F-4D97-AF65-F5344CB8AC3E}">
        <p14:creationId xmlns:p14="http://schemas.microsoft.com/office/powerpoint/2010/main" val="246501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true for all three “C” instructions: ADC, SBC, RSC</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19</a:t>
            </a:fld>
            <a:endParaRPr lang="en-GB"/>
          </a:p>
        </p:txBody>
      </p:sp>
    </p:spTree>
    <p:extLst>
      <p:ext uri="{BB962C8B-B14F-4D97-AF65-F5344CB8AC3E}">
        <p14:creationId xmlns:p14="http://schemas.microsoft.com/office/powerpoint/2010/main" val="2948868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reference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20</a:t>
            </a:fld>
            <a:endParaRPr lang="en-GB"/>
          </a:p>
        </p:txBody>
      </p:sp>
    </p:spTree>
    <p:extLst>
      <p:ext uri="{BB962C8B-B14F-4D97-AF65-F5344CB8AC3E}">
        <p14:creationId xmlns:p14="http://schemas.microsoft.com/office/powerpoint/2010/main" val="343060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lecture: how to do arithmetic</a:t>
            </a:r>
            <a:r>
              <a:rPr lang="en-US" baseline="0" dirty="0" smtClean="0"/>
              <a:t> on ARM</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3</a:t>
            </a:fld>
            <a:endParaRPr lang="en-GB"/>
          </a:p>
        </p:txBody>
      </p:sp>
    </p:spTree>
    <p:extLst>
      <p:ext uri="{BB962C8B-B14F-4D97-AF65-F5344CB8AC3E}">
        <p14:creationId xmlns:p14="http://schemas.microsoft.com/office/powerpoint/2010/main" val="297693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ARM instructions are conditionally executed</a:t>
            </a:r>
          </a:p>
          <a:p>
            <a:r>
              <a:rPr lang="en-US" dirty="0" smtClean="0"/>
              <a:t>Condition true =&gt; instruction executes normally</a:t>
            </a:r>
          </a:p>
          <a:p>
            <a:r>
              <a:rPr lang="en-US" dirty="0" smtClean="0"/>
              <a:t>Condition false =&gt; no change to processor state – instruction skipped</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21</a:t>
            </a:fld>
            <a:endParaRPr lang="en-GB"/>
          </a:p>
        </p:txBody>
      </p:sp>
    </p:spTree>
    <p:extLst>
      <p:ext uri="{BB962C8B-B14F-4D97-AF65-F5344CB8AC3E}">
        <p14:creationId xmlns:p14="http://schemas.microsoft.com/office/powerpoint/2010/main" val="3181783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instructions are different machine code from the equivalents because they DON</a:t>
            </a:r>
            <a:r>
              <a:rPr lang="fr-FR" baseline="0" dirty="0" smtClean="0"/>
              <a:t>’</a:t>
            </a:r>
            <a:r>
              <a:rPr lang="en-US" baseline="0" dirty="0" smtClean="0"/>
              <a:t>T SET RESULT REGISTER. This saves one register if only a test is needed.</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22</a:t>
            </a:fld>
            <a:endParaRPr lang="en-GB"/>
          </a:p>
        </p:txBody>
      </p:sp>
    </p:spTree>
    <p:extLst>
      <p:ext uri="{BB962C8B-B14F-4D97-AF65-F5344CB8AC3E}">
        <p14:creationId xmlns:p14="http://schemas.microsoft.com/office/powerpoint/2010/main" val="357186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how we use conditional</a:t>
            </a:r>
            <a:r>
              <a:rPr lang="en-US" baseline="0" dirty="0" smtClean="0"/>
              <a:t> executed branch instructions</a:t>
            </a:r>
          </a:p>
          <a:p>
            <a:r>
              <a:rPr lang="en-US" baseline="0" dirty="0" smtClean="0"/>
              <a:t>Note three different styles all possible, do the same thing in this example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23</a:t>
            </a:fld>
            <a:endParaRPr lang="en-GB"/>
          </a:p>
        </p:txBody>
      </p:sp>
    </p:spTree>
    <p:extLst>
      <p:ext uri="{BB962C8B-B14F-4D97-AF65-F5344CB8AC3E}">
        <p14:creationId xmlns:p14="http://schemas.microsoft.com/office/powerpoint/2010/main" val="2643472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24</a:t>
            </a:fld>
            <a:endParaRPr lang="en-GB">
              <a:solidFill>
                <a:prstClr val="black"/>
              </a:solidFill>
            </a:endParaRPr>
          </a:p>
        </p:txBody>
      </p:sp>
    </p:spTree>
    <p:extLst>
      <p:ext uri="{BB962C8B-B14F-4D97-AF65-F5344CB8AC3E}">
        <p14:creationId xmlns:p14="http://schemas.microsoft.com/office/powerpoint/2010/main" val="2618121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shift specification in instruction looks like 4</a:t>
            </a:r>
            <a:r>
              <a:rPr lang="en-US" baseline="30000" dirty="0" smtClean="0"/>
              <a:t>th</a:t>
            </a:r>
            <a:r>
              <a:rPr lang="en-US" baseline="0" dirty="0" smtClean="0"/>
              <a:t> operand</a:t>
            </a:r>
          </a:p>
          <a:p>
            <a:r>
              <a:rPr lang="en-US" baseline="0" dirty="0" smtClean="0"/>
              <a:t>Number of bits shifted has range 0 – 31.</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25</a:t>
            </a:fld>
            <a:endParaRPr lang="en-GB">
              <a:solidFill>
                <a:prstClr val="black"/>
              </a:solidFill>
            </a:endParaRPr>
          </a:p>
        </p:txBody>
      </p:sp>
    </p:spTree>
    <p:extLst>
      <p:ext uri="{BB962C8B-B14F-4D97-AF65-F5344CB8AC3E}">
        <p14:creationId xmlns:p14="http://schemas.microsoft.com/office/powerpoint/2010/main" val="3122508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LSL. Logical Shift Left. Shift by N bits same as multiply by 2**N</a:t>
            </a:r>
          </a:p>
          <a:p>
            <a:r>
              <a:rPr lang="en-US" dirty="0" smtClean="0"/>
              <a:t>LSR. Logical Shift Right. Shift by N same as unsigned</a:t>
            </a:r>
            <a:r>
              <a:rPr lang="en-US" baseline="0" dirty="0" smtClean="0"/>
              <a:t> integer division by 2**N discarding remainder</a:t>
            </a:r>
          </a:p>
          <a:p>
            <a:r>
              <a:rPr lang="en-US" baseline="0" dirty="0" smtClean="0"/>
              <a:t>Note that where in range bits are “shifted” N. Empty positions have 0 shifted in.</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26</a:t>
            </a:fld>
            <a:endParaRPr lang="en-GB">
              <a:solidFill>
                <a:prstClr val="black"/>
              </a:solidFill>
            </a:endParaRPr>
          </a:p>
        </p:txBody>
      </p:sp>
    </p:spTree>
    <p:extLst>
      <p:ext uri="{BB962C8B-B14F-4D97-AF65-F5344CB8AC3E}">
        <p14:creationId xmlns:p14="http://schemas.microsoft.com/office/powerpoint/2010/main" val="1668778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1 does not work when the “mask” 0x1F here is too big to be an</a:t>
            </a:r>
            <a:r>
              <a:rPr lang="en-US" baseline="0" dirty="0" smtClean="0"/>
              <a:t> immediate constant in a data processing instruction.</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27</a:t>
            </a:fld>
            <a:endParaRPr lang="en-GB">
              <a:solidFill>
                <a:prstClr val="black"/>
              </a:solidFill>
            </a:endParaRPr>
          </a:p>
        </p:txBody>
      </p:sp>
    </p:spTree>
    <p:extLst>
      <p:ext uri="{BB962C8B-B14F-4D97-AF65-F5344CB8AC3E}">
        <p14:creationId xmlns:p14="http://schemas.microsoft.com/office/powerpoint/2010/main" val="3333780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in example here can multiply by larger numbers which </a:t>
            </a:r>
            <a:r>
              <a:rPr lang="en-US" dirty="0" err="1" smtClean="0"/>
              <a:t>factorise</a:t>
            </a:r>
            <a:r>
              <a:rPr lang="en-US" dirty="0" smtClean="0"/>
              <a:t> into 2**N+1, 2**N, or 2**N-1 form factors</a:t>
            </a:r>
          </a:p>
          <a:p>
            <a:r>
              <a:rPr lang="en-US" dirty="0" smtClean="0"/>
              <a:t>Here</a:t>
            </a:r>
            <a:r>
              <a:rPr lang="en-US" baseline="0" dirty="0" smtClean="0"/>
              <a:t> 35 is (4+1)(8-1)</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28</a:t>
            </a:fld>
            <a:endParaRPr lang="en-GB">
              <a:solidFill>
                <a:prstClr val="black"/>
              </a:solidFill>
            </a:endParaRPr>
          </a:p>
        </p:txBody>
      </p:sp>
    </p:spTree>
    <p:extLst>
      <p:ext uri="{BB962C8B-B14F-4D97-AF65-F5344CB8AC3E}">
        <p14:creationId xmlns:p14="http://schemas.microsoft.com/office/powerpoint/2010/main" val="311262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LSL,LSR, but works for signed data</a:t>
            </a:r>
          </a:p>
          <a:p>
            <a:endParaRPr lang="en-US" dirty="0" smtClean="0"/>
          </a:p>
          <a:p>
            <a:r>
              <a:rPr lang="en-US" dirty="0" smtClean="0"/>
              <a:t>ASL is identical to LSL</a:t>
            </a:r>
          </a:p>
          <a:p>
            <a:r>
              <a:rPr lang="en-US" dirty="0" smtClean="0"/>
              <a:t>ASR preserves the sign bit</a:t>
            </a:r>
          </a:p>
          <a:p>
            <a:endParaRPr lang="en-US" dirty="0" smtClean="0"/>
          </a:p>
          <a:p>
            <a:r>
              <a:rPr lang="en-US" dirty="0" smtClean="0"/>
              <a:t>Be careful of how the rounding is done – it is always downwards</a:t>
            </a:r>
            <a:r>
              <a:rPr lang="en-US" baseline="0" dirty="0" smtClean="0"/>
              <a:t> in direction as shown</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29</a:t>
            </a:fld>
            <a:endParaRPr lang="en-GB">
              <a:solidFill>
                <a:prstClr val="black"/>
              </a:solidFill>
            </a:endParaRPr>
          </a:p>
        </p:txBody>
      </p:sp>
    </p:spTree>
    <p:extLst>
      <p:ext uri="{BB962C8B-B14F-4D97-AF65-F5344CB8AC3E}">
        <p14:creationId xmlns:p14="http://schemas.microsoft.com/office/powerpoint/2010/main" val="3203192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ROR is easy – like shift but nothing is lost – bits shifted out are immediately shifted in the other end</a:t>
            </a:r>
          </a:p>
          <a:p>
            <a:endParaRPr lang="en-US" dirty="0" smtClean="0"/>
          </a:p>
          <a:p>
            <a:r>
              <a:rPr lang="en-US" dirty="0" smtClean="0"/>
              <a:t>RRX is special case shift only by 1. Uses carry so can do multi-word shifts</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30</a:t>
            </a:fld>
            <a:endParaRPr lang="en-GB">
              <a:solidFill>
                <a:prstClr val="black"/>
              </a:solidFill>
            </a:endParaRPr>
          </a:p>
        </p:txBody>
      </p:sp>
    </p:spTree>
    <p:extLst>
      <p:ext uri="{BB962C8B-B14F-4D97-AF65-F5344CB8AC3E}">
        <p14:creationId xmlns:p14="http://schemas.microsoft.com/office/powerpoint/2010/main" val="314291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 – logical</a:t>
            </a:r>
          </a:p>
          <a:p>
            <a:r>
              <a:rPr lang="en-US" dirty="0" smtClean="0"/>
              <a:t>Green – arithmetic</a:t>
            </a:r>
          </a:p>
          <a:p>
            <a:r>
              <a:rPr lang="en-US" dirty="0" smtClean="0"/>
              <a:t>Black – move</a:t>
            </a:r>
          </a:p>
          <a:p>
            <a:endParaRPr lang="en-US" dirty="0" smtClean="0"/>
          </a:p>
          <a:p>
            <a:r>
              <a:rPr lang="en-US" dirty="0" smtClean="0"/>
              <a:t>NB compare instructions (CMP, TEQ,TST)</a:t>
            </a:r>
            <a:r>
              <a:rPr lang="en-US" baseline="0" dirty="0" smtClean="0"/>
              <a:t> not shown</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4</a:t>
            </a:fld>
            <a:endParaRPr lang="en-GB"/>
          </a:p>
        </p:txBody>
      </p:sp>
    </p:spTree>
    <p:extLst>
      <p:ext uri="{BB962C8B-B14F-4D97-AF65-F5344CB8AC3E}">
        <p14:creationId xmlns:p14="http://schemas.microsoft.com/office/powerpoint/2010/main" val="24304904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rotate any 8 bit or less operand by any even number of bits.</a:t>
            </a:r>
          </a:p>
          <a:p>
            <a:r>
              <a:rPr lang="en-US" dirty="0" smtClean="0"/>
              <a:t>A 7 bit operand can always be offset by 1 bit so effectively positioned</a:t>
            </a:r>
            <a:r>
              <a:rPr lang="en-US" baseline="0" dirty="0" smtClean="0"/>
              <a:t> anywhere within word.</a:t>
            </a:r>
          </a:p>
          <a:p>
            <a:r>
              <a:rPr lang="en-US" baseline="0" dirty="0" smtClean="0"/>
              <a:t>Conversion of large immediate values into smaller ones with rotate is done automatically where possible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31</a:t>
            </a:fld>
            <a:endParaRPr lang="en-GB">
              <a:solidFill>
                <a:prstClr val="black"/>
              </a:solidFill>
            </a:endParaRPr>
          </a:p>
        </p:txBody>
      </p:sp>
    </p:spTree>
    <p:extLst>
      <p:ext uri="{BB962C8B-B14F-4D97-AF65-F5344CB8AC3E}">
        <p14:creationId xmlns:p14="http://schemas.microsoft.com/office/powerpoint/2010/main" val="1251336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for this now has 4 registers!</a:t>
            </a:r>
          </a:p>
          <a:p>
            <a:r>
              <a:rPr lang="en-US" dirty="0" smtClean="0"/>
              <a:t>Instructions of this form take 2 cycles</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32</a:t>
            </a:fld>
            <a:endParaRPr lang="en-GB">
              <a:solidFill>
                <a:prstClr val="black"/>
              </a:solidFill>
            </a:endParaRPr>
          </a:p>
        </p:txBody>
      </p:sp>
    </p:spTree>
    <p:extLst>
      <p:ext uri="{BB962C8B-B14F-4D97-AF65-F5344CB8AC3E}">
        <p14:creationId xmlns:p14="http://schemas.microsoft.com/office/powerpoint/2010/main" val="4128102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is C written by shift or rotate?</a:t>
            </a:r>
          </a:p>
          <a:p>
            <a:pPr marL="228600" indent="-228600">
              <a:buAutoNum type="arabicParenBoth"/>
            </a:pPr>
            <a:r>
              <a:rPr lang="en-US" dirty="0" smtClean="0"/>
              <a:t>C is not written by arithmetic</a:t>
            </a:r>
          </a:p>
          <a:p>
            <a:pPr marL="228600" indent="-228600">
              <a:buAutoNum type="arabicParenBoth"/>
            </a:pPr>
            <a:r>
              <a:rPr lang="en-US" dirty="0" smtClean="0"/>
              <a:t>S</a:t>
            </a:r>
            <a:r>
              <a:rPr lang="en-US" baseline="0" dirty="0" smtClean="0"/>
              <a:t> is set in the instruction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33</a:t>
            </a:fld>
            <a:endParaRPr lang="en-GB">
              <a:solidFill>
                <a:prstClr val="black"/>
              </a:solidFill>
            </a:endParaRPr>
          </a:p>
        </p:txBody>
      </p:sp>
    </p:spTree>
    <p:extLst>
      <p:ext uri="{BB962C8B-B14F-4D97-AF65-F5344CB8AC3E}">
        <p14:creationId xmlns:p14="http://schemas.microsoft.com/office/powerpoint/2010/main" val="682864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“Bit reversal”  R1(n) := R0(31-n)  where R0(a) means the </a:t>
            </a:r>
            <a:r>
              <a:rPr lang="en-US" dirty="0" err="1" smtClean="0"/>
              <a:t>ath</a:t>
            </a:r>
            <a:r>
              <a:rPr lang="en-US" dirty="0" smtClean="0"/>
              <a:t> bit of R0 etc</a:t>
            </a:r>
          </a:p>
          <a:p>
            <a:endParaRPr lang="en-US" dirty="0" smtClean="0"/>
          </a:p>
          <a:p>
            <a:r>
              <a:rPr lang="en-US" dirty="0" smtClean="0"/>
              <a:t>Why is the</a:t>
            </a:r>
            <a:r>
              <a:rPr lang="en-US" baseline="0" dirty="0" smtClean="0"/>
              <a:t> </a:t>
            </a:r>
            <a:r>
              <a:rPr lang="en-US" dirty="0" smtClean="0"/>
              <a:t>MOV with</a:t>
            </a:r>
            <a:r>
              <a:rPr lang="en-US" baseline="0" dirty="0" smtClean="0"/>
              <a:t> N = 0x80000000 OK?</a:t>
            </a:r>
            <a:endParaRPr lang="en-US" dirty="0" smtClean="0"/>
          </a:p>
          <a:p>
            <a:endParaRPr lang="en-US" dirty="0" smtClean="0"/>
          </a:p>
          <a:p>
            <a:r>
              <a:rPr lang="en-US" dirty="0" smtClean="0"/>
              <a:t>Bit</a:t>
            </a:r>
            <a:r>
              <a:rPr lang="en-US" baseline="0" dirty="0" smtClean="0"/>
              <a:t> N is extracted from R0 using AND op and 1 shifted left (LSL) by B (R2) from bit 0</a:t>
            </a:r>
          </a:p>
          <a:p>
            <a:r>
              <a:rPr lang="en-US" baseline="0" dirty="0" smtClean="0"/>
              <a:t>Bit 31-N is added into R1 if previous bit was non-zero by using 1 shifted right (LSR) by B from bit 31</a:t>
            </a:r>
          </a:p>
          <a:p>
            <a:r>
              <a:rPr lang="en-US" baseline="0" dirty="0" smtClean="0"/>
              <a:t>Loop repeats for B = 0 – 31, stop when B = 32.</a:t>
            </a:r>
          </a:p>
          <a:p>
            <a:endParaRPr lang="en-US" baseline="0" dirty="0" smtClean="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34</a:t>
            </a:fld>
            <a:endParaRPr lang="en-GB">
              <a:solidFill>
                <a:prstClr val="black"/>
              </a:solidFill>
            </a:endParaRPr>
          </a:p>
        </p:txBody>
      </p:sp>
    </p:spTree>
    <p:extLst>
      <p:ext uri="{BB962C8B-B14F-4D97-AF65-F5344CB8AC3E}">
        <p14:creationId xmlns:p14="http://schemas.microsoft.com/office/powerpoint/2010/main" val="3512812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 looping using SUBS</a:t>
            </a:r>
          </a:p>
          <a:p>
            <a:endParaRPr lang="en-US" dirty="0" smtClean="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35</a:t>
            </a:fld>
            <a:endParaRPr lang="en-GB">
              <a:solidFill>
                <a:prstClr val="black"/>
              </a:solidFill>
            </a:endParaRPr>
          </a:p>
        </p:txBody>
      </p:sp>
    </p:spTree>
    <p:extLst>
      <p:ext uri="{BB962C8B-B14F-4D97-AF65-F5344CB8AC3E}">
        <p14:creationId xmlns:p14="http://schemas.microsoft.com/office/powerpoint/2010/main" val="788222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N condition code and MOVS instead of ANDS</a:t>
            </a:r>
          </a:p>
          <a:p>
            <a:r>
              <a:rPr lang="en-US" dirty="0" smtClean="0"/>
              <a:t>Condition for 1 is now “MI”</a:t>
            </a:r>
          </a:p>
          <a:p>
            <a:endParaRPr lang="en-US" dirty="0" smtClean="0"/>
          </a:p>
          <a:p>
            <a:r>
              <a:rPr lang="en-US" dirty="0" smtClean="0"/>
              <a:t>R5 is written by the MOVS</a:t>
            </a:r>
            <a:r>
              <a:rPr lang="en-US" baseline="0" dirty="0" smtClean="0"/>
              <a:t> but never used. There is no simple way to use a compare instruction here because they all include op1 as well.</a:t>
            </a:r>
          </a:p>
          <a:p>
            <a:r>
              <a:rPr lang="en-US" baseline="0" dirty="0" smtClean="0"/>
              <a:t>We can use R3 for op1, since R3 = 1 constant. This can be used only with TEQ in which case the N flag will be set the same way as MOVS</a:t>
            </a:r>
          </a:p>
          <a:p>
            <a:r>
              <a:rPr lang="en-US" baseline="0" dirty="0" smtClean="0"/>
              <a:t>TEQ R3, R0, LSL R2</a:t>
            </a:r>
          </a:p>
          <a:p>
            <a:r>
              <a:rPr lang="en-US" baseline="0" dirty="0" smtClean="0"/>
              <a:t>This saves one register</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36</a:t>
            </a:fld>
            <a:endParaRPr lang="en-GB">
              <a:solidFill>
                <a:prstClr val="black"/>
              </a:solidFill>
            </a:endParaRPr>
          </a:p>
        </p:txBody>
      </p:sp>
    </p:spTree>
    <p:extLst>
      <p:ext uri="{BB962C8B-B14F-4D97-AF65-F5344CB8AC3E}">
        <p14:creationId xmlns:p14="http://schemas.microsoft.com/office/powerpoint/2010/main" val="45550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Neat way to reverse bits!</a:t>
            </a:r>
          </a:p>
          <a:p>
            <a:r>
              <a:rPr lang="en-US" dirty="0" smtClean="0"/>
              <a:t>Why</a:t>
            </a:r>
            <a:r>
              <a:rPr lang="en-US" baseline="0" dirty="0" smtClean="0"/>
              <a:t> is MOVS needed?</a:t>
            </a:r>
            <a:endParaRPr lang="en-US" dirty="0" smtClean="0"/>
          </a:p>
          <a:p>
            <a:r>
              <a:rPr lang="en-US" dirty="0" smtClean="0"/>
              <a:t>Can you see why it works?</a:t>
            </a:r>
          </a:p>
          <a:p>
            <a:r>
              <a:rPr lang="en-US" dirty="0" smtClean="0"/>
              <a:t>Consider the first bit shifted out of</a:t>
            </a:r>
            <a:r>
              <a:rPr lang="en-US" baseline="0" dirty="0" smtClean="0"/>
              <a:t> R0 and into R1 – the MSB R0</a:t>
            </a:r>
          </a:p>
          <a:p>
            <a:r>
              <a:rPr lang="en-US" baseline="0" dirty="0" smtClean="0"/>
              <a:t>After all shifts it will be the LSB of R1</a:t>
            </a:r>
          </a:p>
          <a:p>
            <a:r>
              <a:rPr lang="en-US" baseline="0" dirty="0" err="1" smtClean="0"/>
              <a:t>Etc</a:t>
            </a:r>
            <a:endParaRPr lang="en-US" baseline="0" dirty="0" smtClean="0"/>
          </a:p>
          <a:p>
            <a:r>
              <a:rPr lang="en-US" baseline="0" dirty="0" smtClean="0"/>
              <a:t>Note NOT </a:t>
            </a:r>
            <a:r>
              <a:rPr lang="en-US" baseline="0" dirty="0" err="1" smtClean="0"/>
              <a:t>rrx</a:t>
            </a:r>
            <a:r>
              <a:rPr lang="en-US" baseline="0" dirty="0" smtClean="0"/>
              <a:t> #1</a:t>
            </a:r>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37</a:t>
            </a:fld>
            <a:endParaRPr lang="en-GB">
              <a:solidFill>
                <a:prstClr val="black"/>
              </a:solidFill>
            </a:endParaRPr>
          </a:p>
        </p:txBody>
      </p:sp>
    </p:spTree>
    <p:extLst>
      <p:ext uri="{BB962C8B-B14F-4D97-AF65-F5344CB8AC3E}">
        <p14:creationId xmlns:p14="http://schemas.microsoft.com/office/powerpoint/2010/main" val="3806618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uses more instructions – but is much faster!</a:t>
            </a:r>
          </a:p>
          <a:p>
            <a:r>
              <a:rPr lang="en-US" dirty="0" smtClean="0"/>
              <a:t>The</a:t>
            </a:r>
            <a:r>
              <a:rPr lang="en-US" baseline="0" dirty="0" smtClean="0"/>
              <a:t> loop control instructions are not needed.</a:t>
            </a:r>
          </a:p>
          <a:p>
            <a:r>
              <a:rPr lang="en-US" baseline="0" dirty="0" smtClean="0"/>
              <a:t>Note NOT </a:t>
            </a:r>
            <a:r>
              <a:rPr lang="en-US" baseline="0" dirty="0" err="1" smtClean="0"/>
              <a:t>rrx</a:t>
            </a:r>
            <a:r>
              <a:rPr lang="en-US" baseline="0" dirty="0" smtClean="0"/>
              <a:t> #1 (</a:t>
            </a:r>
            <a:r>
              <a:rPr lang="en-US" baseline="0" dirty="0" err="1" smtClean="0"/>
              <a:t>rrx</a:t>
            </a:r>
            <a:r>
              <a:rPr lang="en-US" baseline="0" dirty="0" smtClean="0"/>
              <a:t> is always by 1 and #1 is error for assembler)</a:t>
            </a:r>
          </a:p>
          <a:p>
            <a:endParaRPr lang="en-US" baseline="0" dirty="0" smtClean="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solidFill>
                  <a:prstClr val="black"/>
                </a:solidFill>
              </a:rPr>
              <a:pPr>
                <a:defRPr/>
              </a:pPr>
              <a:t>38</a:t>
            </a:fld>
            <a:endParaRPr lang="en-GB">
              <a:solidFill>
                <a:prstClr val="black"/>
              </a:solidFill>
            </a:endParaRPr>
          </a:p>
        </p:txBody>
      </p:sp>
    </p:spTree>
    <p:extLst>
      <p:ext uri="{BB962C8B-B14F-4D97-AF65-F5344CB8AC3E}">
        <p14:creationId xmlns:p14="http://schemas.microsoft.com/office/powerpoint/2010/main" val="25462772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is classic in assembly language. Note how many branches are needed! The extra branch is used to jump ove</a:t>
            </a:r>
            <a:r>
              <a:rPr lang="en-US" baseline="0" dirty="0" smtClean="0"/>
              <a:t>r the THEN code when the ELSE code is executed.</a:t>
            </a:r>
          </a:p>
          <a:p>
            <a:endParaRPr lang="en-US" baseline="0" dirty="0" smtClean="0"/>
          </a:p>
          <a:p>
            <a:r>
              <a:rPr lang="en-US" baseline="0" dirty="0" smtClean="0"/>
              <a:t>PLEASE NOTE – arrows offset incorrectly on printed notes!</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40</a:t>
            </a:fld>
            <a:endParaRPr lang="en-GB"/>
          </a:p>
        </p:txBody>
      </p:sp>
    </p:spTree>
    <p:extLst>
      <p:ext uri="{BB962C8B-B14F-4D97-AF65-F5344CB8AC3E}">
        <p14:creationId xmlns:p14="http://schemas.microsoft.com/office/powerpoint/2010/main" val="4124399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optimised</a:t>
            </a:r>
            <a:r>
              <a:rPr lang="en-US" dirty="0" smtClean="0"/>
              <a:t> version control moves through the three instructions. The SUB and ADD are both controlled by the Z </a:t>
            </a:r>
            <a:r>
              <a:rPr lang="en-US" dirty="0" err="1" smtClean="0"/>
              <a:t>flad</a:t>
            </a:r>
            <a:r>
              <a:rPr lang="en-US" dirty="0" smtClean="0"/>
              <a:t> set by CMP and not </a:t>
            </a:r>
            <a:r>
              <a:rPr lang="en-US" dirty="0" err="1" smtClean="0"/>
              <a:t>subsequenctly</a:t>
            </a:r>
            <a:r>
              <a:rPr lang="en-US" dirty="0" smtClean="0"/>
              <a:t> changed.</a:t>
            </a:r>
          </a:p>
          <a:p>
            <a:endParaRPr lang="en-US" dirty="0" smtClean="0"/>
          </a:p>
          <a:p>
            <a:r>
              <a:rPr lang="en-US" dirty="0" smtClean="0"/>
              <a:t>It turns</a:t>
            </a:r>
            <a:r>
              <a:rPr lang="en-US" baseline="0" dirty="0" smtClean="0"/>
              <a:t> out this </a:t>
            </a:r>
            <a:r>
              <a:rPr lang="en-US" baseline="0" dirty="0" err="1" smtClean="0"/>
              <a:t>optimisation</a:t>
            </a:r>
            <a:r>
              <a:rPr lang="en-US" baseline="0" dirty="0" smtClean="0"/>
              <a:t> saves time and instructions, because B instructions take much more time than data processing instructions. See later.</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41</a:t>
            </a:fld>
            <a:endParaRPr lang="en-GB"/>
          </a:p>
        </p:txBody>
      </p:sp>
    </p:spTree>
    <p:extLst>
      <p:ext uri="{BB962C8B-B14F-4D97-AF65-F5344CB8AC3E}">
        <p14:creationId xmlns:p14="http://schemas.microsoft.com/office/powerpoint/2010/main" val="700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instructions are different machine code from the equivalents because they DON</a:t>
            </a:r>
            <a:r>
              <a:rPr lang="fr-FR" baseline="0" dirty="0" smtClean="0"/>
              <a:t>’</a:t>
            </a:r>
            <a:r>
              <a:rPr lang="en-US" baseline="0" dirty="0" smtClean="0"/>
              <a:t>T SET RESULT REGISTER. This saves one register if only a test is needed.</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5</a:t>
            </a:fld>
            <a:endParaRPr lang="en-GB"/>
          </a:p>
        </p:txBody>
      </p:sp>
    </p:spTree>
    <p:extLst>
      <p:ext uri="{BB962C8B-B14F-4D97-AF65-F5344CB8AC3E}">
        <p14:creationId xmlns:p14="http://schemas.microsoft.com/office/powerpoint/2010/main" val="35718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horrible ADC code can be simplified using this technique!</a:t>
            </a:r>
          </a:p>
          <a:p>
            <a:r>
              <a:rPr lang="en-US" dirty="0" smtClean="0"/>
              <a:t>ADDCS – execute if C =</a:t>
            </a:r>
            <a:r>
              <a:rPr lang="en-US" baseline="0" dirty="0" smtClean="0"/>
              <a:t> 1</a:t>
            </a:r>
          </a:p>
          <a:p>
            <a:r>
              <a:rPr lang="en-US" baseline="0" dirty="0" smtClean="0"/>
              <a:t>ADDCSS execute if C = 1, if executed set C on result carry</a:t>
            </a:r>
          </a:p>
          <a:p>
            <a:r>
              <a:rPr lang="en-US" baseline="0" dirty="0" smtClean="0"/>
              <a:t>Note that execution time is not the same as number of instructions executed</a:t>
            </a:r>
          </a:p>
          <a:p>
            <a:r>
              <a:rPr lang="en-US" baseline="0" dirty="0" smtClean="0"/>
              <a:t>Note that executed instructions – if condition is false – may not actually happen – we need some new language to distinguish the two cases of:</a:t>
            </a:r>
          </a:p>
          <a:p>
            <a:r>
              <a:rPr lang="en-US" baseline="0" dirty="0" smtClean="0"/>
              <a:t>Executed (in stream of instruction execution, but condition is false so nothing happens) – </a:t>
            </a:r>
            <a:r>
              <a:rPr lang="en-US" b="1" baseline="0" dirty="0" smtClean="0"/>
              <a:t>condition false executed</a:t>
            </a:r>
          </a:p>
          <a:p>
            <a:r>
              <a:rPr lang="en-US" baseline="0" dirty="0" smtClean="0"/>
              <a:t>Executed (actually happens because also condition is true) – </a:t>
            </a:r>
            <a:r>
              <a:rPr lang="en-US" b="1" baseline="0" dirty="0" smtClean="0"/>
              <a:t>condition true executed</a:t>
            </a:r>
          </a:p>
          <a:p>
            <a:r>
              <a:rPr lang="en-US" baseline="0" dirty="0" smtClean="0"/>
              <a:t>More later</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42</a:t>
            </a:fld>
            <a:endParaRPr lang="en-GB"/>
          </a:p>
        </p:txBody>
      </p:sp>
    </p:spTree>
    <p:extLst>
      <p:ext uri="{BB962C8B-B14F-4D97-AF65-F5344CB8AC3E}">
        <p14:creationId xmlns:p14="http://schemas.microsoft.com/office/powerpoint/2010/main" val="2183289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represent and operate</a:t>
            </a:r>
            <a:r>
              <a:rPr lang="en-US" baseline="0" dirty="0" smtClean="0"/>
              <a:t> on real (fractional) numbers?</a:t>
            </a:r>
          </a:p>
          <a:p>
            <a:r>
              <a:rPr lang="en-US" baseline="0" dirty="0" smtClean="0"/>
              <a:t>With n bits to right of binary point the resolution is </a:t>
            </a:r>
            <a:r>
              <a:rPr lang="en-US" baseline="0" smtClean="0"/>
              <a:t>2^-n</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43</a:t>
            </a:fld>
            <a:endParaRPr lang="en-GB"/>
          </a:p>
        </p:txBody>
      </p:sp>
    </p:spTree>
    <p:extLst>
      <p:ext uri="{BB962C8B-B14F-4D97-AF65-F5344CB8AC3E}">
        <p14:creationId xmlns:p14="http://schemas.microsoft.com/office/powerpoint/2010/main" val="18249311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Floating point </a:t>
            </a:r>
            <a:r>
              <a:rPr lang="en-US" dirty="0" smtClean="0"/>
              <a:t>allows high resolution for small</a:t>
            </a:r>
            <a:r>
              <a:rPr lang="en-US" baseline="0" dirty="0" smtClean="0"/>
              <a:t> numbers, while also allowing very large numbers (at lower resolution).</a:t>
            </a:r>
          </a:p>
          <a:p>
            <a:r>
              <a:rPr lang="en-US" baseline="0" dirty="0" smtClean="0"/>
              <a:t>Similar to scientific notation in decimal. Split number into exponent part and mantissa part.</a:t>
            </a:r>
          </a:p>
          <a:p>
            <a:r>
              <a:rPr lang="en-US" baseline="0" dirty="0" smtClean="0"/>
              <a:t>In binary exponent is power of 2. Mantissa is between 1 and 2.</a:t>
            </a:r>
          </a:p>
          <a:p>
            <a:r>
              <a:rPr lang="en-US" baseline="0" dirty="0" smtClean="0"/>
              <a:t>(</a:t>
            </a:r>
            <a:r>
              <a:rPr lang="en-US" baseline="0" dirty="0" err="1" smtClean="0"/>
              <a:t>cf</a:t>
            </a:r>
            <a:r>
              <a:rPr lang="en-US" baseline="0" dirty="0" smtClean="0"/>
              <a:t> decimal, exponent is power of 10, mantissa is between 1 and 10)</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44</a:t>
            </a:fld>
            <a:endParaRPr lang="en-GB"/>
          </a:p>
        </p:txBody>
      </p:sp>
    </p:spTree>
    <p:extLst>
      <p:ext uri="{BB962C8B-B14F-4D97-AF65-F5344CB8AC3E}">
        <p14:creationId xmlns:p14="http://schemas.microsoft.com/office/powerpoint/2010/main" val="3473207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w="9525"/>
        </p:spPr>
        <p:txBody>
          <a:bodyPr/>
          <a:lstStyle/>
          <a:p>
            <a:r>
              <a:rPr lang="en-GB" dirty="0" smtClean="0"/>
              <a:t>IEEE-754 is standard 32 bit floating point format</a:t>
            </a:r>
          </a:p>
          <a:p>
            <a:r>
              <a:rPr lang="en-GB" dirty="0" smtClean="0"/>
              <a:t>BE</a:t>
            </a:r>
            <a:r>
              <a:rPr lang="en-GB" baseline="0" dirty="0" smtClean="0"/>
              <a:t> CAREFUL – IT IS TRICKY</a:t>
            </a:r>
          </a:p>
          <a:p>
            <a:r>
              <a:rPr lang="en-GB" baseline="0" dirty="0" err="1" smtClean="0"/>
              <a:t>Exp</a:t>
            </a:r>
            <a:r>
              <a:rPr lang="en-GB" baseline="0" dirty="0" smtClean="0"/>
              <a:t> field must hold signed numbers but is NOT two’s complement. It is excess 127 representation</a:t>
            </a:r>
          </a:p>
          <a:p>
            <a:r>
              <a:rPr lang="en-GB" baseline="0" dirty="0" err="1" smtClean="0"/>
              <a:t>Frac</a:t>
            </a:r>
            <a:r>
              <a:rPr lang="en-GB" baseline="0" dirty="0" smtClean="0"/>
              <a:t> filed IS NOT mantissa. The first bit of the mantissa is always 1 and so need not be included in </a:t>
            </a:r>
            <a:r>
              <a:rPr lang="en-GB" baseline="0" dirty="0" err="1" smtClean="0"/>
              <a:t>frac</a:t>
            </a:r>
            <a:r>
              <a:rPr lang="en-GB" baseline="0" dirty="0" smtClean="0"/>
              <a:t>. Allows 24 bit mantissa using only 23 bits</a:t>
            </a:r>
          </a:p>
          <a:p>
            <a:r>
              <a:rPr lang="en-GB" baseline="0" dirty="0" smtClean="0"/>
              <a:t>Sign field is different from sign of exponent! Negative numbers </a:t>
            </a:r>
            <a:r>
              <a:rPr lang="en-GB" baseline="0" smtClean="0"/>
              <a:t>have sign bit = 1.</a:t>
            </a:r>
            <a:endParaRPr lang="en-GB" dirty="0" smtClean="0"/>
          </a:p>
        </p:txBody>
      </p:sp>
      <p:sp>
        <p:nvSpPr>
          <p:cNvPr id="100356" name="Slide Number Placeholder 3"/>
          <p:cNvSpPr>
            <a:spLocks noGrp="1"/>
          </p:cNvSpPr>
          <p:nvPr>
            <p:ph type="sldNum" sz="quarter" idx="5"/>
          </p:nvPr>
        </p:nvSpPr>
        <p:spPr>
          <a:noFill/>
        </p:spPr>
        <p:txBody>
          <a:bodyPr/>
          <a:lstStyle/>
          <a:p>
            <a:fld id="{2A0DDB64-7129-4EEC-87C7-1C27BB86155E}" type="slidenum">
              <a:rPr lang="en-US" smtClean="0"/>
              <a:pPr/>
              <a:t>45</a:t>
            </a:fld>
            <a:endParaRPr lang="en-US" smtClean="0"/>
          </a:p>
        </p:txBody>
      </p:sp>
    </p:spTree>
    <p:extLst>
      <p:ext uri="{BB962C8B-B14F-4D97-AF65-F5344CB8AC3E}">
        <p14:creationId xmlns:p14="http://schemas.microsoft.com/office/powerpoint/2010/main" val="2956611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Shoe-horn some special numbers into extreme values of </a:t>
            </a:r>
            <a:r>
              <a:rPr lang="en-US" dirty="0" err="1" smtClean="0"/>
              <a:t>exp</a:t>
            </a:r>
            <a:r>
              <a:rPr lang="en-US" dirty="0" smtClean="0"/>
              <a:t> and </a:t>
            </a:r>
            <a:r>
              <a:rPr lang="en-US" dirty="0" err="1" smtClean="0"/>
              <a:t>frac</a:t>
            </a:r>
            <a:r>
              <a:rPr lang="en-US" dirty="0" smtClean="0"/>
              <a:t>.</a:t>
            </a:r>
          </a:p>
          <a:p>
            <a:r>
              <a:rPr lang="en-US" dirty="0" smtClean="0"/>
              <a:t>These values over-ride the normal</a:t>
            </a:r>
            <a:r>
              <a:rPr lang="en-US" baseline="0" dirty="0" smtClean="0"/>
              <a:t> representation on previous slide.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46</a:t>
            </a:fld>
            <a:endParaRPr lang="en-GB"/>
          </a:p>
        </p:txBody>
      </p:sp>
    </p:spTree>
    <p:extLst>
      <p:ext uri="{BB962C8B-B14F-4D97-AF65-F5344CB8AC3E}">
        <p14:creationId xmlns:p14="http://schemas.microsoft.com/office/powerpoint/2010/main" val="30455175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describes how to convert from IEEE 754 FP to decimal</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47</a:t>
            </a:fld>
            <a:endParaRPr lang="en-GB"/>
          </a:p>
        </p:txBody>
      </p:sp>
    </p:spTree>
    <p:extLst>
      <p:ext uri="{BB962C8B-B14F-4D97-AF65-F5344CB8AC3E}">
        <p14:creationId xmlns:p14="http://schemas.microsoft.com/office/powerpoint/2010/main" val="40700963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how to convert decimal into floating point</a:t>
            </a:r>
          </a:p>
          <a:p>
            <a:r>
              <a:rPr lang="en-US" dirty="0" smtClean="0"/>
              <a:t>Typically on a CPU a special FPU (floating point unit) will be used to do floating point operations.</a:t>
            </a:r>
          </a:p>
          <a:p>
            <a:r>
              <a:rPr lang="en-US" dirty="0" smtClean="0"/>
              <a:t>If it is not present the same can be done with a subroutine</a:t>
            </a:r>
            <a:r>
              <a:rPr lang="en-US" baseline="0" dirty="0" smtClean="0"/>
              <a:t> of </a:t>
            </a:r>
            <a:r>
              <a:rPr lang="en-US" dirty="0" smtClean="0"/>
              <a:t>normal instructions,</a:t>
            </a:r>
            <a:r>
              <a:rPr lang="en-US" baseline="0" dirty="0" smtClean="0"/>
              <a:t> but that is a lot slower.</a:t>
            </a:r>
          </a:p>
          <a:p>
            <a:endParaRPr lang="en-US" baseline="0" dirty="0" smtClean="0"/>
          </a:p>
          <a:p>
            <a:r>
              <a:rPr lang="en-US" baseline="0" dirty="0" smtClean="0"/>
              <a:t>In this example the first step is to express the decimal number in standard form as a </a:t>
            </a:r>
            <a:r>
              <a:rPr lang="en-US" b="1" baseline="0" dirty="0" smtClean="0"/>
              <a:t>mantissa</a:t>
            </a:r>
            <a:r>
              <a:rPr lang="en-US" baseline="0" dirty="0" smtClean="0"/>
              <a:t> and </a:t>
            </a:r>
            <a:r>
              <a:rPr lang="en-US" b="1" baseline="0" dirty="0" smtClean="0"/>
              <a:t>exponent</a:t>
            </a:r>
          </a:p>
          <a:p>
            <a:r>
              <a:rPr lang="en-US" baseline="0" dirty="0" smtClean="0"/>
              <a:t>The exponent is the number of places the binary point needs to be moved to go from original to mantissa in range 1-2</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48</a:t>
            </a:fld>
            <a:endParaRPr lang="en-GB"/>
          </a:p>
        </p:txBody>
      </p:sp>
    </p:spTree>
    <p:extLst>
      <p:ext uri="{BB962C8B-B14F-4D97-AF65-F5344CB8AC3E}">
        <p14:creationId xmlns:p14="http://schemas.microsoft.com/office/powerpoint/2010/main" val="10153216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principle operations could be done on memory data, or registers</a:t>
            </a:r>
          </a:p>
          <a:p>
            <a:r>
              <a:rPr lang="en-GB" dirty="0" smtClean="0"/>
              <a:t>TI designed an early microprocessor TI-990 series - clever but very slow - that did all</a:t>
            </a:r>
            <a:r>
              <a:rPr lang="en-GB" baseline="0" dirty="0" smtClean="0"/>
              <a:t> calculations directly on memory workspaces</a:t>
            </a:r>
          </a:p>
          <a:p>
            <a:r>
              <a:rPr lang="en-GB" baseline="0" dirty="0" smtClean="0"/>
              <a:t>Approach doomed in the end, because registers are faster</a:t>
            </a:r>
          </a:p>
          <a:p>
            <a:r>
              <a:rPr lang="en-GB" baseline="0" dirty="0" smtClean="0"/>
              <a:t>But you need memory as well because the number of registers are limited</a:t>
            </a:r>
          </a:p>
          <a:p>
            <a:r>
              <a:rPr lang="en-GB" baseline="0" dirty="0" smtClean="0"/>
              <a:t>Hence LOAD &amp; STORE</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51</a:t>
            </a:fld>
            <a:endParaRPr lang="en-GB"/>
          </a:p>
        </p:txBody>
      </p:sp>
    </p:spTree>
    <p:extLst>
      <p:ext uri="{BB962C8B-B14F-4D97-AF65-F5344CB8AC3E}">
        <p14:creationId xmlns:p14="http://schemas.microsoft.com/office/powerpoint/2010/main" val="1305942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revision:</a:t>
            </a:r>
          </a:p>
          <a:p>
            <a:r>
              <a:rPr lang="en-GB" dirty="0" smtClean="0"/>
              <a:t>memory locations store instructions and data</a:t>
            </a:r>
          </a:p>
          <a:p>
            <a:r>
              <a:rPr lang="en-GB" dirty="0" smtClean="0"/>
              <a:t>each location has a unique numeric address</a:t>
            </a:r>
          </a:p>
          <a:p>
            <a:r>
              <a:rPr lang="en-GB" dirty="0" smtClean="0"/>
              <a:t>memory space if the set of all possible memory addresses</a:t>
            </a:r>
          </a:p>
          <a:p>
            <a:r>
              <a:rPr lang="en-GB" dirty="0" smtClean="0"/>
              <a:t>mem8[100],</a:t>
            </a:r>
            <a:r>
              <a:rPr lang="en-GB" baseline="0" dirty="0" smtClean="0"/>
              <a:t> mem16[100]</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52</a:t>
            </a:fld>
            <a:endParaRPr lang="en-GB"/>
          </a:p>
        </p:txBody>
      </p:sp>
    </p:spTree>
    <p:extLst>
      <p:ext uri="{BB962C8B-B14F-4D97-AF65-F5344CB8AC3E}">
        <p14:creationId xmlns:p14="http://schemas.microsoft.com/office/powerpoint/2010/main" val="31317522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ARM7 processor</a:t>
            </a:r>
            <a:r>
              <a:rPr lang="en-GB" baseline="0" dirty="0" smtClean="0"/>
              <a:t> words are 32 bit</a:t>
            </a:r>
          </a:p>
          <a:p>
            <a:r>
              <a:rPr lang="en-GB" baseline="0" dirty="0" smtClean="0"/>
              <a:t>In general words have variable size</a:t>
            </a:r>
          </a:p>
          <a:p>
            <a:r>
              <a:rPr lang="en-GB" baseline="0" dirty="0" err="1" smtClean="0"/>
              <a:t>Nibles</a:t>
            </a:r>
            <a:r>
              <a:rPr lang="en-GB" baseline="0" dirty="0" smtClean="0"/>
              <a:t>, bytes are fixed.</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53</a:t>
            </a:fld>
            <a:endParaRPr lang="en-GB"/>
          </a:p>
        </p:txBody>
      </p:sp>
    </p:spTree>
    <p:extLst>
      <p:ext uri="{BB962C8B-B14F-4D97-AF65-F5344CB8AC3E}">
        <p14:creationId xmlns:p14="http://schemas.microsoft.com/office/powerpoint/2010/main" val="227272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reference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a:t>
            </a:fld>
            <a:endParaRPr lang="en-GB"/>
          </a:p>
        </p:txBody>
      </p:sp>
    </p:spTree>
    <p:extLst>
      <p:ext uri="{BB962C8B-B14F-4D97-AF65-F5344CB8AC3E}">
        <p14:creationId xmlns:p14="http://schemas.microsoft.com/office/powerpoint/2010/main" val="34306070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far we have only considered addresses</a:t>
            </a:r>
            <a:r>
              <a:rPr lang="en-GB" baseline="0" dirty="0" smtClean="0"/>
              <a:t> for memory locations</a:t>
            </a:r>
          </a:p>
          <a:p>
            <a:r>
              <a:rPr lang="en-GB" baseline="0" dirty="0" smtClean="0"/>
              <a:t>One address per byte is useful allowing individual bytes to be accessed in memory</a:t>
            </a:r>
          </a:p>
          <a:p>
            <a:r>
              <a:rPr lang="en-GB" baseline="0" dirty="0" smtClean="0"/>
              <a:t>In 16 but system byte addresses must go up twice as fast as word numbers</a:t>
            </a:r>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54</a:t>
            </a:fld>
            <a:endParaRPr lang="en-GB"/>
          </a:p>
        </p:txBody>
      </p:sp>
    </p:spTree>
    <p:extLst>
      <p:ext uri="{BB962C8B-B14F-4D97-AF65-F5344CB8AC3E}">
        <p14:creationId xmlns:p14="http://schemas.microsoft.com/office/powerpoint/2010/main" val="12141638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 ARM addressing - 32 bit words</a:t>
            </a:r>
          </a:p>
          <a:p>
            <a:r>
              <a:rPr lang="en-GB" dirty="0" smtClean="0"/>
              <a:t>Word addresses are no longer contiguous!</a:t>
            </a:r>
          </a:p>
          <a:p>
            <a:r>
              <a:rPr lang="en-GB" dirty="0" smtClean="0"/>
              <a:t>Words addresses</a:t>
            </a:r>
            <a:r>
              <a:rPr lang="en-GB" baseline="0" dirty="0" smtClean="0"/>
              <a:t> are for convenience set equal to lowest byte address within word</a:t>
            </a:r>
          </a:p>
          <a:p>
            <a:r>
              <a:rPr lang="en-GB" baseline="0" dirty="0" smtClean="0"/>
              <a:t>Byte addresses have two options for ordering within a word.</a:t>
            </a:r>
          </a:p>
          <a:p>
            <a:r>
              <a:rPr lang="en-GB" baseline="0" dirty="0" smtClean="0"/>
              <a:t>We will by default use little-endian</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55</a:t>
            </a:fld>
            <a:endParaRPr lang="en-GB"/>
          </a:p>
        </p:txBody>
      </p:sp>
    </p:spTree>
    <p:extLst>
      <p:ext uri="{BB962C8B-B14F-4D97-AF65-F5344CB8AC3E}">
        <p14:creationId xmlns:p14="http://schemas.microsoft.com/office/powerpoint/2010/main" val="33910056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lecture we will see how ARM uses the fact that addresses are both numbers and ways to identify memory locations</a:t>
            </a:r>
            <a:endParaRPr lang="en-GB" dirty="0" smtClean="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56</a:t>
            </a:fld>
            <a:endParaRPr lang="en-GB"/>
          </a:p>
        </p:txBody>
      </p:sp>
    </p:spTree>
    <p:extLst>
      <p:ext uri="{BB962C8B-B14F-4D97-AF65-F5344CB8AC3E}">
        <p14:creationId xmlns:p14="http://schemas.microsoft.com/office/powerpoint/2010/main" val="40559945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 byte and word addressing</a:t>
            </a:r>
            <a:r>
              <a:rPr lang="en-GB" baseline="0" dirty="0" smtClean="0"/>
              <a:t> one numeric address can have two different meanings!</a:t>
            </a:r>
          </a:p>
          <a:p>
            <a:endParaRPr lang="en-GB" baseline="0" dirty="0" smtClean="0"/>
          </a:p>
          <a:p>
            <a:r>
              <a:rPr lang="en-GB" baseline="0" dirty="0" smtClean="0"/>
              <a:t>Note mem16, mem8, </a:t>
            </a:r>
            <a:r>
              <a:rPr lang="en-GB" baseline="0" dirty="0" err="1" smtClean="0"/>
              <a:t>etc</a:t>
            </a:r>
            <a:r>
              <a:rPr lang="en-GB" baseline="0" dirty="0" smtClean="0"/>
              <a:t> indicating the number of bits accessed.</a:t>
            </a:r>
          </a:p>
          <a:p>
            <a:endParaRPr lang="en-GB" baseline="0" dirty="0" smtClean="0"/>
          </a:p>
          <a:p>
            <a:r>
              <a:rPr lang="en-GB" baseline="0" dirty="0" smtClean="0"/>
              <a:t>Here word addresses must be divisible by two. We do NOT allow word access that straddles word boundaries. (</a:t>
            </a:r>
            <a:r>
              <a:rPr lang="en-GB" baseline="0" dirty="0" err="1" smtClean="0"/>
              <a:t>eg</a:t>
            </a:r>
            <a:r>
              <a:rPr lang="en-GB" baseline="0" dirty="0" smtClean="0"/>
              <a:t> mem16[0x801])</a:t>
            </a:r>
          </a:p>
          <a:p>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57</a:t>
            </a:fld>
            <a:endParaRPr lang="en-GB"/>
          </a:p>
        </p:txBody>
      </p:sp>
    </p:spTree>
    <p:extLst>
      <p:ext uri="{BB962C8B-B14F-4D97-AF65-F5344CB8AC3E}">
        <p14:creationId xmlns:p14="http://schemas.microsoft.com/office/powerpoint/2010/main" val="41987759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Transferring data</a:t>
            </a:r>
            <a:r>
              <a:rPr lang="en-GB" baseline="0" dirty="0" smtClean="0"/>
              <a:t> between </a:t>
            </a:r>
            <a:r>
              <a:rPr lang="en-GB" b="1" baseline="0" dirty="0" smtClean="0"/>
              <a:t>bytes</a:t>
            </a:r>
            <a:r>
              <a:rPr lang="en-GB" baseline="0" dirty="0" smtClean="0"/>
              <a:t> in memory and registers (of </a:t>
            </a:r>
            <a:r>
              <a:rPr lang="en-GB" b="1" baseline="0" dirty="0" smtClean="0"/>
              <a:t>word</a:t>
            </a:r>
            <a:r>
              <a:rPr lang="en-GB" baseline="0" dirty="0" smtClean="0"/>
              <a:t> length) always uses the </a:t>
            </a:r>
            <a:r>
              <a:rPr lang="en-GB" b="1" baseline="0" dirty="0" smtClean="0"/>
              <a:t>least significant </a:t>
            </a:r>
            <a:r>
              <a:rPr lang="en-GB" baseline="0" dirty="0" smtClean="0"/>
              <a:t>8 bits of the register.</a:t>
            </a:r>
          </a:p>
          <a:p>
            <a:r>
              <a:rPr lang="en-GB" baseline="0" dirty="0" smtClean="0"/>
              <a:t>On READ from memory the remainder (</a:t>
            </a:r>
            <a:r>
              <a:rPr lang="en-GB" b="1" baseline="0" dirty="0" smtClean="0"/>
              <a:t>most significant </a:t>
            </a:r>
            <a:r>
              <a:rPr lang="en-GB" baseline="0" dirty="0" smtClean="0"/>
              <a:t>24 bits for ARM) of the register is set to 0</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58</a:t>
            </a:fld>
            <a:endParaRPr lang="en-GB"/>
          </a:p>
        </p:txBody>
      </p:sp>
    </p:spTree>
    <p:extLst>
      <p:ext uri="{BB962C8B-B14F-4D97-AF65-F5344CB8AC3E}">
        <p14:creationId xmlns:p14="http://schemas.microsoft.com/office/powerpoint/2010/main" val="8100643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the equivalent </a:t>
            </a:r>
            <a:r>
              <a:rPr lang="en-GB" dirty="0" err="1" smtClean="0"/>
              <a:t>pseudocode</a:t>
            </a:r>
            <a:endParaRPr lang="en-GB" dirty="0" smtClean="0"/>
          </a:p>
          <a:p>
            <a:r>
              <a:rPr lang="en-GB" dirty="0" smtClean="0"/>
              <a:t>LDR/STR operate on 32 bit words</a:t>
            </a:r>
          </a:p>
          <a:p>
            <a:r>
              <a:rPr lang="en-GB" dirty="0" smtClean="0"/>
              <a:t>Here the numeric value of</a:t>
            </a:r>
            <a:r>
              <a:rPr lang="en-GB" baseline="0" dirty="0" smtClean="0"/>
              <a:t> labels TABLE1, TABLE2 is the corresponding address</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59</a:t>
            </a:fld>
            <a:endParaRPr lang="en-GB"/>
          </a:p>
        </p:txBody>
      </p:sp>
    </p:spTree>
    <p:extLst>
      <p:ext uri="{BB962C8B-B14F-4D97-AF65-F5344CB8AC3E}">
        <p14:creationId xmlns:p14="http://schemas.microsoft.com/office/powerpoint/2010/main" val="3733735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common is to use a number stored in a register for the address</a:t>
            </a:r>
          </a:p>
          <a:p>
            <a:r>
              <a:rPr lang="en-GB" dirty="0" smtClean="0"/>
              <a:t>In the</a:t>
            </a:r>
            <a:r>
              <a:rPr lang="en-GB" baseline="0" dirty="0" smtClean="0"/>
              <a:t> LDR R0 is destination and changes</a:t>
            </a:r>
          </a:p>
          <a:p>
            <a:r>
              <a:rPr lang="en-GB" baseline="0" dirty="0" smtClean="0"/>
              <a:t>In the STR Ro is source, and the memory location </a:t>
            </a:r>
            <a:r>
              <a:rPr lang="en-GB" i="1" baseline="0" dirty="0" smtClean="0"/>
              <a:t>pointed to by </a:t>
            </a:r>
            <a:r>
              <a:rPr lang="en-GB" baseline="0" dirty="0" smtClean="0"/>
              <a:t>R1 (</a:t>
            </a:r>
            <a:r>
              <a:rPr lang="en-GB" baseline="0" dirty="0" err="1" smtClean="0"/>
              <a:t>eg</a:t>
            </a:r>
            <a:r>
              <a:rPr lang="en-GB" baseline="0" dirty="0" smtClean="0"/>
              <a:t> with address R1) changes</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60</a:t>
            </a:fld>
            <a:endParaRPr lang="en-GB"/>
          </a:p>
        </p:txBody>
      </p:sp>
    </p:spTree>
    <p:extLst>
      <p:ext uri="{BB962C8B-B14F-4D97-AF65-F5344CB8AC3E}">
        <p14:creationId xmlns:p14="http://schemas.microsoft.com/office/powerpoint/2010/main" val="37198933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a:t>
            </a:r>
            <a:r>
              <a:rPr lang="en-GB" baseline="0" dirty="0" smtClean="0"/>
              <a:t> address of location from:</a:t>
            </a:r>
          </a:p>
          <a:p>
            <a:r>
              <a:rPr lang="en-GB" baseline="0" dirty="0" smtClean="0"/>
              <a:t>variable value stored in register (0x100 in this example)</a:t>
            </a:r>
          </a:p>
          <a:p>
            <a:r>
              <a:rPr lang="en-GB" baseline="0" dirty="0" smtClean="0"/>
              <a:t>+</a:t>
            </a:r>
          </a:p>
          <a:p>
            <a:r>
              <a:rPr lang="en-GB" baseline="0" dirty="0" smtClean="0"/>
              <a:t>constant number in instruction (# is always required before number, which may be decimal or hex)</a:t>
            </a:r>
          </a:p>
          <a:p>
            <a:r>
              <a:rPr lang="en-GB" baseline="0" dirty="0" smtClean="0"/>
              <a:t>Why is an offset of +4 needed here? - because adjacent word addresses differ by 4 in a 32 bit system</a:t>
            </a:r>
          </a:p>
          <a:p>
            <a:endParaRPr lang="en-GB" baseline="0" dirty="0" smtClean="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61</a:t>
            </a:fld>
            <a:endParaRPr lang="en-GB"/>
          </a:p>
        </p:txBody>
      </p:sp>
    </p:spTree>
    <p:extLst>
      <p:ext uri="{BB962C8B-B14F-4D97-AF65-F5344CB8AC3E}">
        <p14:creationId xmlns:p14="http://schemas.microsoft.com/office/powerpoint/2010/main" val="20150117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4 word or 16 byte block copy</a:t>
            </a:r>
          </a:p>
          <a:p>
            <a:r>
              <a:rPr lang="en-GB" dirty="0" smtClean="0"/>
              <a:t>it duplicates an area of memory</a:t>
            </a:r>
          </a:p>
          <a:p>
            <a:r>
              <a:rPr lang="en-GB" dirty="0" smtClean="0"/>
              <a:t>we assume the two areas are non-overlapping, as shown.</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62</a:t>
            </a:fld>
            <a:endParaRPr lang="en-GB"/>
          </a:p>
        </p:txBody>
      </p:sp>
    </p:spTree>
    <p:extLst>
      <p:ext uri="{BB962C8B-B14F-4D97-AF65-F5344CB8AC3E}">
        <p14:creationId xmlns:p14="http://schemas.microsoft.com/office/powerpoint/2010/main" val="14197678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works, but it is very inflexible and not practical for large blocks.</a:t>
            </a:r>
          </a:p>
          <a:p>
            <a:r>
              <a:rPr lang="en-GB" baseline="0" dirty="0" smtClean="0"/>
              <a:t>Note DCD instruction. Each number specified is contents of a 32 bit word of memory.</a:t>
            </a:r>
          </a:p>
          <a:p>
            <a:r>
              <a:rPr lang="en-GB" baseline="0" dirty="0" smtClean="0"/>
              <a:t>The numbers 1,2,3,4 here are just examples. It could have been DCD 52, 811, 70, -7 as a different example. DCD specified the initial data: if you don’t care what this is, you can use FILL instead.</a:t>
            </a:r>
          </a:p>
          <a:p>
            <a:r>
              <a:rPr lang="en-GB" baseline="0" dirty="0" smtClean="0"/>
              <a:t>This DCD instruction thus turns into 4 words - 16 bytes of memory</a:t>
            </a:r>
          </a:p>
          <a:p>
            <a:r>
              <a:rPr lang="en-GB" baseline="0" dirty="0" smtClean="0"/>
              <a:t>FILL instruction defines 16 memory bytes (4 words)  with 0 value. Used for memory space to be written by program</a:t>
            </a:r>
          </a:p>
          <a:p>
            <a:r>
              <a:rPr lang="en-GB" baseline="0" dirty="0" smtClean="0"/>
              <a:t>Note that labels TABLE1, TABLE2 have values defined equal to the address of the first word in the 4 word blocks that they define.</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63</a:t>
            </a:fld>
            <a:endParaRPr lang="en-GB"/>
          </a:p>
        </p:txBody>
      </p:sp>
    </p:spTree>
    <p:extLst>
      <p:ext uri="{BB962C8B-B14F-4D97-AF65-F5344CB8AC3E}">
        <p14:creationId xmlns:p14="http://schemas.microsoft.com/office/powerpoint/2010/main" val="387767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exactly how all data processing instructions are packed into 32 bit word</a:t>
            </a:r>
          </a:p>
          <a:p>
            <a:endParaRPr lang="en-US" baseline="0" dirty="0" smtClean="0"/>
          </a:p>
          <a:p>
            <a:r>
              <a:rPr lang="en-US" baseline="0" dirty="0" smtClean="0"/>
              <a:t>Takes up 25% of all possible bit combinations!</a:t>
            </a:r>
          </a:p>
          <a:p>
            <a:endParaRPr lang="en-US" baseline="0" dirty="0" smtClean="0"/>
          </a:p>
          <a:p>
            <a:r>
              <a:rPr lang="en-US" baseline="0" dirty="0" smtClean="0"/>
              <a:t>Note two different forms have different op2 controlled by bit 25</a:t>
            </a:r>
          </a:p>
          <a:p>
            <a:endParaRPr lang="en-US" baseline="0" dirty="0" smtClean="0"/>
          </a:p>
          <a:p>
            <a:r>
              <a:rPr lang="en-US" baseline="0" dirty="0" smtClean="0"/>
              <a:t>Rd is </a:t>
            </a:r>
            <a:r>
              <a:rPr lang="en-US" baseline="0" dirty="0" err="1" smtClean="0"/>
              <a:t>dest</a:t>
            </a:r>
            <a:r>
              <a:rPr lang="en-US" baseline="0" dirty="0" smtClean="0"/>
              <a:t>, </a:t>
            </a:r>
            <a:r>
              <a:rPr lang="en-US" baseline="0" dirty="0" err="1" smtClean="0"/>
              <a:t>Rn</a:t>
            </a:r>
            <a:r>
              <a:rPr lang="en-US" baseline="0" dirty="0" smtClean="0"/>
              <a:t> is op1, </a:t>
            </a:r>
            <a:r>
              <a:rPr lang="en-US" baseline="0" dirty="0" err="1" smtClean="0"/>
              <a:t>Rm</a:t>
            </a:r>
            <a:r>
              <a:rPr lang="en-US" baseline="0" dirty="0" smtClean="0"/>
              <a:t> or K is op2</a:t>
            </a:r>
          </a:p>
          <a:p>
            <a:endParaRPr lang="en-US" baseline="0" dirty="0" smtClean="0"/>
          </a:p>
          <a:p>
            <a:r>
              <a:rPr lang="en-US" baseline="0" dirty="0" smtClean="0"/>
              <a:t>Note op-code is 00 + ALU operation field.</a:t>
            </a:r>
          </a:p>
          <a:p>
            <a:endParaRPr lang="en-US" baseline="0" dirty="0" smtClean="0"/>
          </a:p>
          <a:p>
            <a:r>
              <a:rPr lang="en-US" baseline="0" dirty="0" smtClean="0"/>
              <a:t>Rest of bits are operands are other instruction modifiers</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7</a:t>
            </a:fld>
            <a:endParaRPr lang="en-GB"/>
          </a:p>
        </p:txBody>
      </p:sp>
    </p:spTree>
    <p:extLst>
      <p:ext uri="{BB962C8B-B14F-4D97-AF65-F5344CB8AC3E}">
        <p14:creationId xmlns:p14="http://schemas.microsoft.com/office/powerpoint/2010/main" val="3405130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Almost identical we can use </a:t>
            </a:r>
            <a:r>
              <a:rPr lang="en-GB" dirty="0" err="1" smtClean="0"/>
              <a:t>register+offset</a:t>
            </a:r>
            <a:r>
              <a:rPr lang="en-GB" dirty="0" smtClean="0"/>
              <a:t> addressing. In this case</a:t>
            </a:r>
            <a:r>
              <a:rPr lang="en-GB" baseline="0" dirty="0" smtClean="0"/>
              <a:t> </a:t>
            </a:r>
            <a:r>
              <a:rPr lang="en-GB" dirty="0" smtClean="0"/>
              <a:t>the initial value of the registers must be set up with ADR instruction. This sets register equal to a numeric value (that of the label). It</a:t>
            </a:r>
            <a:r>
              <a:rPr lang="en-GB" baseline="0" dirty="0" smtClean="0"/>
              <a:t> can only be used with a label as operand.</a:t>
            </a:r>
          </a:p>
          <a:p>
            <a:endParaRPr lang="en-GB" baseline="0" dirty="0" smtClean="0"/>
          </a:p>
          <a:p>
            <a:r>
              <a:rPr lang="en-GB" baseline="0" dirty="0" smtClean="0"/>
              <a:t>Note that the effective address used is the sum of the values of the things in the []. </a:t>
            </a:r>
          </a:p>
          <a:p>
            <a:r>
              <a:rPr lang="en-GB" baseline="0" dirty="0" smtClean="0"/>
              <a:t>This form of addressing does not change the value of R1, R2.</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64</a:t>
            </a:fld>
            <a:endParaRPr lang="en-GB"/>
          </a:p>
        </p:txBody>
      </p:sp>
    </p:spTree>
    <p:extLst>
      <p:ext uri="{BB962C8B-B14F-4D97-AF65-F5344CB8AC3E}">
        <p14:creationId xmlns:p14="http://schemas.microsoft.com/office/powerpoint/2010/main" val="10449477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could instead use a loop, altering the values in the two registers</a:t>
            </a:r>
          </a:p>
          <a:p>
            <a:r>
              <a:rPr lang="en-GB" dirty="0" smtClean="0"/>
              <a:t>Now</a:t>
            </a:r>
            <a:r>
              <a:rPr lang="en-GB" baseline="0" dirty="0" smtClean="0"/>
              <a:t> block size can be large, and also variable</a:t>
            </a:r>
            <a:endParaRPr lang="en-GB" dirty="0" smtClean="0"/>
          </a:p>
          <a:p>
            <a:r>
              <a:rPr lang="en-GB" dirty="0" smtClean="0"/>
              <a:t>Note the register ADD</a:t>
            </a:r>
            <a:r>
              <a:rPr lang="en-GB" baseline="0" dirty="0" smtClean="0"/>
              <a:t> instructions make this inefficient</a:t>
            </a:r>
          </a:p>
          <a:p>
            <a:endParaRPr lang="en-GB" baseline="0" dirty="0" smtClean="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65</a:t>
            </a:fld>
            <a:endParaRPr lang="en-GB"/>
          </a:p>
        </p:txBody>
      </p:sp>
    </p:spTree>
    <p:extLst>
      <p:ext uri="{BB962C8B-B14F-4D97-AF65-F5344CB8AC3E}">
        <p14:creationId xmlns:p14="http://schemas.microsoft.com/office/powerpoint/2010/main" val="8834302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Special</a:t>
            </a:r>
            <a:r>
              <a:rPr lang="en-GB" baseline="0" dirty="0" smtClean="0"/>
              <a:t> addressing mode solves this problem by doing the additions in the memory instructions</a:t>
            </a:r>
          </a:p>
          <a:p>
            <a:r>
              <a:rPr lang="en-GB" baseline="0" dirty="0" smtClean="0"/>
              <a:t>Here we call R1, R2 the base registers</a:t>
            </a:r>
          </a:p>
          <a:p>
            <a:r>
              <a:rPr lang="en-GB" baseline="0" dirty="0" smtClean="0"/>
              <a:t>They have 4 added to them by the LDR or STR </a:t>
            </a:r>
            <a:r>
              <a:rPr lang="en-GB" b="1" baseline="0" dirty="0" smtClean="0"/>
              <a:t>after</a:t>
            </a:r>
            <a:r>
              <a:rPr lang="en-GB" baseline="0" dirty="0" smtClean="0"/>
              <a:t> the memory address is taken.</a:t>
            </a:r>
          </a:p>
          <a:p>
            <a:r>
              <a:rPr lang="en-GB" baseline="0" dirty="0" smtClean="0"/>
              <a:t>Note that again the thing inside the [] defines the memory address used. The offset here changes the value of the base register (having the same function as the add on the previous slide.</a:t>
            </a:r>
          </a:p>
          <a:p>
            <a:r>
              <a:rPr lang="en-GB" dirty="0" smtClean="0"/>
              <a:t>The addition happens </a:t>
            </a:r>
            <a:r>
              <a:rPr lang="en-GB" b="1" dirty="0" smtClean="0"/>
              <a:t>after</a:t>
            </a:r>
            <a:r>
              <a:rPr lang="en-GB" dirty="0" smtClean="0"/>
              <a:t> the memory</a:t>
            </a:r>
            <a:r>
              <a:rPr lang="en-GB" baseline="0" dirty="0" smtClean="0"/>
              <a:t> reference.</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66</a:t>
            </a:fld>
            <a:endParaRPr lang="en-GB"/>
          </a:p>
        </p:txBody>
      </p:sp>
    </p:spTree>
    <p:extLst>
      <p:ext uri="{BB962C8B-B14F-4D97-AF65-F5344CB8AC3E}">
        <p14:creationId xmlns:p14="http://schemas.microsoft.com/office/powerpoint/2010/main" val="31886301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very similar to previous slide.</a:t>
            </a:r>
          </a:p>
          <a:p>
            <a:r>
              <a:rPr lang="en-GB" dirty="0" smtClean="0"/>
              <a:t>Memory address is now taken before the addition</a:t>
            </a:r>
            <a:r>
              <a:rPr lang="en-GB" baseline="0" dirty="0" smtClean="0"/>
              <a:t> to the base register. Again, this is indicated by the things inside the []. For LDR the effective address is R1+4. Also, value in R1 is changed to equal the address. You can think of this as being ADD before memory access.</a:t>
            </a:r>
            <a:endParaRPr lang="en-GB" dirty="0" smtClean="0"/>
          </a:p>
          <a:p>
            <a:r>
              <a:rPr lang="en-GB" dirty="0" smtClean="0"/>
              <a:t>Note that the expression</a:t>
            </a:r>
            <a:r>
              <a:rPr lang="en-GB" baseline="0" dirty="0" smtClean="0"/>
              <a:t> in the square brackets indicates the memory address used. The ! distinguishes this from register + offset, with the same effective address used,  but where the register value is not changed.</a:t>
            </a:r>
          </a:p>
          <a:p>
            <a:r>
              <a:rPr lang="en-GB" baseline="0" dirty="0" smtClean="0"/>
              <a:t>Note to make this work the initial and final values (set up by ADRs) must all be 4 smaller!</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67</a:t>
            </a:fld>
            <a:endParaRPr lang="en-GB"/>
          </a:p>
        </p:txBody>
      </p:sp>
    </p:spTree>
    <p:extLst>
      <p:ext uri="{BB962C8B-B14F-4D97-AF65-F5344CB8AC3E}">
        <p14:creationId xmlns:p14="http://schemas.microsoft.com/office/powerpoint/2010/main" val="33272432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it is useful to have variable offset as well as variable base register.</a:t>
            </a:r>
          </a:p>
          <a:p>
            <a:r>
              <a:rPr lang="en-GB" dirty="0" smtClean="0"/>
              <a:t>NB all these</a:t>
            </a:r>
            <a:r>
              <a:rPr lang="en-GB" baseline="0" dirty="0" smtClean="0"/>
              <a:t> </a:t>
            </a:r>
            <a:r>
              <a:rPr lang="en-GB" dirty="0" smtClean="0"/>
              <a:t>memory instructions take the same time, no penalty for the addition</a:t>
            </a:r>
          </a:p>
          <a:p>
            <a:r>
              <a:rPr lang="en-GB" dirty="0" smtClean="0"/>
              <a:t>We need to add 4 onto the offset register only once per loop.</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68</a:t>
            </a:fld>
            <a:endParaRPr lang="en-GB"/>
          </a:p>
        </p:txBody>
      </p:sp>
    </p:spTree>
    <p:extLst>
      <p:ext uri="{BB962C8B-B14F-4D97-AF65-F5344CB8AC3E}">
        <p14:creationId xmlns:p14="http://schemas.microsoft.com/office/powerpoint/2010/main" val="10400332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GB" dirty="0" smtClean="0"/>
              <a:t>Effective Address</a:t>
            </a:r>
            <a:r>
              <a:rPr lang="en-GB" baseline="0" dirty="0" smtClean="0"/>
              <a:t> (EA) is the numeric value of the memory address</a:t>
            </a:r>
          </a:p>
          <a:p>
            <a:pPr marL="171450" indent="-171450">
              <a:buFont typeface="Arial"/>
              <a:buChar char="•"/>
            </a:pPr>
            <a:r>
              <a:rPr lang="en-GB" baseline="0" dirty="0" smtClean="0"/>
              <a:t>We have looked at LDR/STR. LDRB/STRB work the same way but transfer bytes.</a:t>
            </a:r>
          </a:p>
          <a:p>
            <a:pPr marL="171450" indent="-171450">
              <a:buFont typeface="Arial"/>
              <a:buChar char="•"/>
            </a:pPr>
            <a:r>
              <a:rPr lang="en-GB" baseline="0" dirty="0" smtClean="0"/>
              <a:t>LDR/STR </a:t>
            </a:r>
            <a:r>
              <a:rPr lang="en-GB" b="1" baseline="0" dirty="0" smtClean="0"/>
              <a:t>must have </a:t>
            </a:r>
            <a:r>
              <a:rPr lang="en-GB" baseline="0" dirty="0" smtClean="0"/>
              <a:t>EA divisible by 4 (a valid word address)</a:t>
            </a:r>
          </a:p>
          <a:p>
            <a:pPr marL="171450" indent="-171450">
              <a:buFont typeface="Arial"/>
              <a:buChar char="•"/>
            </a:pPr>
            <a:r>
              <a:rPr lang="en-GB" baseline="0" dirty="0" smtClean="0"/>
              <a:t>You don't need to remember the names of these modes, just how they work!</a:t>
            </a:r>
          </a:p>
          <a:p>
            <a:pPr marL="171450" indent="-171450">
              <a:buFont typeface="Arial"/>
              <a:buChar char="•"/>
            </a:pPr>
            <a:r>
              <a:rPr lang="en-GB" baseline="0" dirty="0" smtClean="0"/>
              <a:t>The number N comes from a field in the instruction – as K for dataflow operand 2.</a:t>
            </a:r>
          </a:p>
          <a:p>
            <a:pPr marL="171450" indent="-171450">
              <a:buFont typeface="Arial"/>
              <a:buChar char="•"/>
            </a:pPr>
            <a:r>
              <a:rPr lang="en-GB" baseline="0" dirty="0" smtClean="0"/>
              <a:t>See also slide 2.62 for the assembler “pseudo-instructions” which translate to other instructions and are very useful.</a:t>
            </a:r>
          </a:p>
          <a:p>
            <a:pPr marL="171450" indent="-171450">
              <a:buFont typeface="Arial"/>
              <a:buChar char="•"/>
            </a:pPr>
            <a:r>
              <a:rPr lang="en-GB" baseline="0" dirty="0" smtClean="0"/>
              <a:t>Don’t confuse those with these native ARM instructions.</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69</a:t>
            </a:fld>
            <a:endParaRPr lang="en-GB"/>
          </a:p>
        </p:txBody>
      </p:sp>
    </p:spTree>
    <p:extLst>
      <p:ext uri="{BB962C8B-B14F-4D97-AF65-F5344CB8AC3E}">
        <p14:creationId xmlns:p14="http://schemas.microsoft.com/office/powerpoint/2010/main" val="16521641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data is stored in memory as 64 bit numbers</a:t>
            </a:r>
          </a:p>
          <a:p>
            <a:r>
              <a:rPr lang="en-GB" dirty="0" smtClean="0"/>
              <a:t>Each number uses 2 contiguous</a:t>
            </a:r>
            <a:r>
              <a:rPr lang="en-GB" baseline="0" dirty="0" smtClean="0"/>
              <a:t> words</a:t>
            </a:r>
          </a:p>
          <a:p>
            <a:r>
              <a:rPr lang="en-GB" baseline="0" dirty="0" smtClean="0"/>
              <a:t>The checksum is created by 64 bit addition of all the 64 bit numbers, ignoring overflow into 65</a:t>
            </a:r>
            <a:r>
              <a:rPr lang="en-GB" baseline="30000" dirty="0" smtClean="0"/>
              <a:t>th</a:t>
            </a:r>
            <a:r>
              <a:rPr lang="en-GB" baseline="0" dirty="0" smtClean="0"/>
              <a:t> bit</a:t>
            </a:r>
          </a:p>
          <a:p>
            <a:r>
              <a:rPr lang="en-GB" dirty="0" smtClean="0"/>
              <a:t>A loop to do this will store the result in two</a:t>
            </a:r>
            <a:r>
              <a:rPr lang="en-GB" baseline="0" dirty="0" smtClean="0"/>
              <a:t> registers, and load data from memory.</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70</a:t>
            </a:fld>
            <a:endParaRPr lang="en-GB"/>
          </a:p>
        </p:txBody>
      </p:sp>
    </p:spTree>
    <p:extLst>
      <p:ext uri="{BB962C8B-B14F-4D97-AF65-F5344CB8AC3E}">
        <p14:creationId xmlns:p14="http://schemas.microsoft.com/office/powerpoint/2010/main" val="8013683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Calculating the end value initially saves instructions inside the loop.</a:t>
            </a:r>
          </a:p>
          <a:p>
            <a:r>
              <a:rPr lang="en-GB" dirty="0" smtClean="0"/>
              <a:t>For 96 bit result (with 64 bit words in memory) add:</a:t>
            </a:r>
          </a:p>
          <a:p>
            <a:r>
              <a:rPr lang="en-GB" dirty="0" smtClean="0"/>
              <a:t>ADC</a:t>
            </a:r>
            <a:r>
              <a:rPr lang="en-GB" baseline="0" dirty="0" smtClean="0"/>
              <a:t> R5, R5, #0</a:t>
            </a:r>
          </a:p>
          <a:p>
            <a:r>
              <a:rPr lang="en-GB" baseline="0" dirty="0" smtClean="0"/>
              <a:t>After the ADC instruction.</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71</a:t>
            </a:fld>
            <a:endParaRPr lang="en-GB"/>
          </a:p>
        </p:txBody>
      </p:sp>
    </p:spTree>
    <p:extLst>
      <p:ext uri="{BB962C8B-B14F-4D97-AF65-F5344CB8AC3E}">
        <p14:creationId xmlns:p14="http://schemas.microsoft.com/office/powerpoint/2010/main" val="14119936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memory data structure might be found in cod</a:t>
            </a:r>
            <a:r>
              <a:rPr lang="en-GB" baseline="0" dirty="0" smtClean="0"/>
              <a:t>e generated from a high level language</a:t>
            </a:r>
          </a:p>
          <a:p>
            <a:r>
              <a:rPr lang="en-GB" baseline="0" dirty="0" smtClean="0"/>
              <a:t>Here 0x6104 </a:t>
            </a:r>
            <a:r>
              <a:rPr lang="en-GB" i="1" baseline="0" dirty="0" smtClean="0"/>
              <a:t>points</a:t>
            </a:r>
            <a:r>
              <a:rPr lang="en-GB" baseline="0" dirty="0" smtClean="0"/>
              <a:t> to the array header</a:t>
            </a:r>
          </a:p>
          <a:p>
            <a:r>
              <a:rPr lang="en-GB" baseline="0" dirty="0" smtClean="0"/>
              <a:t>The array header is two words containing </a:t>
            </a:r>
            <a:r>
              <a:rPr lang="en-GB" i="1" baseline="0" dirty="0" smtClean="0"/>
              <a:t>another pointer </a:t>
            </a:r>
            <a:r>
              <a:rPr lang="en-GB" baseline="0" dirty="0" smtClean="0"/>
              <a:t>to the array data and a numeric array size (number of items)</a:t>
            </a:r>
          </a:p>
          <a:p>
            <a:r>
              <a:rPr lang="en-GB" baseline="0" dirty="0" smtClean="0"/>
              <a:t>Notice how addresses are used as data! The address values in memory are called </a:t>
            </a:r>
            <a:r>
              <a:rPr lang="en-GB" i="1" baseline="0" dirty="0" smtClean="0"/>
              <a:t>pointers</a:t>
            </a:r>
            <a:r>
              <a:rPr lang="en-GB" baseline="0" dirty="0" smtClean="0"/>
              <a:t>.</a:t>
            </a:r>
          </a:p>
          <a:p>
            <a:r>
              <a:rPr lang="en-GB" baseline="0" dirty="0" smtClean="0"/>
              <a:t>Code using this data structure to access the array can check that the item to be accessed is inside the valid array range.</a:t>
            </a:r>
          </a:p>
          <a:p>
            <a:r>
              <a:rPr lang="en-GB" baseline="0" dirty="0" smtClean="0"/>
              <a:t>This is an example of a double indirection (pointer lookup). To get to the array data two addresses (pointers) must be read.</a:t>
            </a:r>
          </a:p>
          <a:p>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72</a:t>
            </a:fld>
            <a:endParaRPr lang="en-GB"/>
          </a:p>
        </p:txBody>
      </p:sp>
    </p:spTree>
    <p:extLst>
      <p:ext uri="{BB962C8B-B14F-4D97-AF65-F5344CB8AC3E}">
        <p14:creationId xmlns:p14="http://schemas.microsoft.com/office/powerpoint/2010/main" val="1297775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ARRAY_ACCESS_ERROR not shown here – deals</a:t>
            </a:r>
            <a:r>
              <a:rPr lang="en-GB" baseline="0" dirty="0" smtClean="0"/>
              <a:t> with incorrect array index</a:t>
            </a:r>
            <a:endParaRPr lang="en-GB" dirty="0" smtClean="0"/>
          </a:p>
          <a:p>
            <a:r>
              <a:rPr lang="en-GB" dirty="0" smtClean="0"/>
              <a:t>Note</a:t>
            </a:r>
            <a:r>
              <a:rPr lang="en-GB" baseline="0" dirty="0" smtClean="0"/>
              <a:t> special memory load with LSL #2 - details in next lecture.</a:t>
            </a:r>
          </a:p>
          <a:p>
            <a:r>
              <a:rPr lang="en-GB" baseline="0" dirty="0" smtClean="0"/>
              <a:t>Note DCD and FILL instructions which define the data structures used here.</a:t>
            </a:r>
          </a:p>
          <a:p>
            <a:r>
              <a:rPr lang="en-GB" baseline="0" dirty="0" smtClean="0"/>
              <a:t>There is a lot of complexity in this slide because of the multiple pointers used.</a:t>
            </a:r>
          </a:p>
          <a:p>
            <a:r>
              <a:rPr lang="en-GB" baseline="0" dirty="0" smtClean="0"/>
              <a:t>Go back to the previous slide for a picture of how these work</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73</a:t>
            </a:fld>
            <a:endParaRPr lang="en-GB"/>
          </a:p>
        </p:txBody>
      </p:sp>
    </p:spTree>
    <p:extLst>
      <p:ext uri="{BB962C8B-B14F-4D97-AF65-F5344CB8AC3E}">
        <p14:creationId xmlns:p14="http://schemas.microsoft.com/office/powerpoint/2010/main" val="304335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Op2</a:t>
            </a:r>
            <a:r>
              <a:rPr lang="en-US" baseline="0" dirty="0" smtClean="0"/>
              <a:t> is register so bit 25 is 0</a:t>
            </a:r>
          </a:p>
          <a:p>
            <a:endParaRPr lang="en-US" baseline="0" dirty="0" smtClean="0"/>
          </a:p>
          <a:p>
            <a:r>
              <a:rPr lang="en-US" baseline="0" dirty="0" smtClean="0"/>
              <a:t>S field = 0 because there is no S appended to op-code. So NZCV are not updated from result</a:t>
            </a:r>
          </a:p>
          <a:p>
            <a:endParaRPr lang="en-US" baseline="0" dirty="0" smtClean="0"/>
          </a:p>
          <a:p>
            <a:r>
              <a:rPr lang="en-US" baseline="0" dirty="0" smtClean="0"/>
              <a:t>For now assume </a:t>
            </a:r>
            <a:r>
              <a:rPr lang="en-US" baseline="0" dirty="0" err="1" smtClean="0"/>
              <a:t>cond</a:t>
            </a:r>
            <a:r>
              <a:rPr lang="en-US" baseline="0" dirty="0" smtClean="0"/>
              <a:t> field is 1110 – normal value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8</a:t>
            </a:fld>
            <a:endParaRPr lang="en-GB"/>
          </a:p>
        </p:txBody>
      </p:sp>
    </p:spTree>
    <p:extLst>
      <p:ext uri="{BB962C8B-B14F-4D97-AF65-F5344CB8AC3E}">
        <p14:creationId xmlns:p14="http://schemas.microsoft.com/office/powerpoint/2010/main" val="32637687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Under the hood!</a:t>
            </a:r>
          </a:p>
          <a:p>
            <a:r>
              <a:rPr lang="en-GB" dirty="0" smtClean="0"/>
              <a:t>These two instructions actually translate into other instructions you already know</a:t>
            </a:r>
          </a:p>
          <a:p>
            <a:r>
              <a:rPr lang="en-GB" dirty="0" smtClean="0"/>
              <a:t>They only work if the address referenced is close enough to the PC</a:t>
            </a:r>
          </a:p>
          <a:p>
            <a:r>
              <a:rPr lang="en-GB" dirty="0" smtClean="0"/>
              <a:t>Note that ADR cannot usually be replaced</a:t>
            </a:r>
            <a:r>
              <a:rPr lang="en-GB" baseline="0" dirty="0" smtClean="0"/>
              <a:t> by MOV, since the address numeric value is usually large.</a:t>
            </a:r>
          </a:p>
          <a:p>
            <a:endParaRPr lang="en-GB" baseline="0" dirty="0" smtClean="0"/>
          </a:p>
          <a:p>
            <a:r>
              <a:rPr lang="en-GB" baseline="0" dirty="0" smtClean="0"/>
              <a:t>The LDR R0, =SYMBOL instruction could be written in assembler as:</a:t>
            </a:r>
          </a:p>
          <a:p>
            <a:endParaRPr lang="en-GB" baseline="0" dirty="0" smtClean="0"/>
          </a:p>
          <a:p>
            <a:r>
              <a:rPr lang="en-GB" baseline="0" dirty="0" smtClean="0"/>
              <a:t>                    LDR R0, INTERNAL_LABEL000</a:t>
            </a:r>
          </a:p>
          <a:p>
            <a:endParaRPr lang="en-GB" baseline="0" dirty="0" smtClean="0"/>
          </a:p>
          <a:p>
            <a:r>
              <a:rPr lang="en-GB" baseline="0" dirty="0" smtClean="0"/>
              <a:t>; somewhere nearby (within slide 2.79 limits):</a:t>
            </a:r>
          </a:p>
          <a:p>
            <a:r>
              <a:rPr lang="en-GB" baseline="0" dirty="0" smtClean="0"/>
              <a:t>INTERNAL_LABEL000  DCD TABLE   ; defines 32 bit word with data to be loaded into R0</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74</a:t>
            </a:fld>
            <a:endParaRPr lang="en-GB"/>
          </a:p>
        </p:txBody>
      </p:sp>
    </p:spTree>
    <p:extLst>
      <p:ext uri="{BB962C8B-B14F-4D97-AF65-F5344CB8AC3E}">
        <p14:creationId xmlns:p14="http://schemas.microsoft.com/office/powerpoint/2010/main" val="14248086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K in a data processing instruction, this value can always be – or +</a:t>
            </a:r>
          </a:p>
          <a:p>
            <a:r>
              <a:rPr lang="en-US" dirty="0" smtClean="0"/>
              <a:t>However it is only added. Can’t be subtracted.</a:t>
            </a:r>
          </a:p>
          <a:p>
            <a:r>
              <a:rPr lang="en-US" dirty="0" smtClean="0"/>
              <a:t>Note that words are divisible by 4 so the range here is bigger</a:t>
            </a:r>
            <a:r>
              <a:rPr lang="en-US" baseline="0" dirty="0" smtClean="0"/>
              <a:t> for ADR where </a:t>
            </a:r>
            <a:r>
              <a:rPr lang="en-US" baseline="0" dirty="0" err="1" smtClean="0"/>
              <a:t>lsl</a:t>
            </a:r>
            <a:r>
              <a:rPr lang="en-US" baseline="0" dirty="0" smtClean="0"/>
              <a:t> #2 can be used.</a:t>
            </a:r>
          </a:p>
          <a:p>
            <a:r>
              <a:rPr lang="en-US" baseline="0" dirty="0" smtClean="0"/>
              <a:t>No shift is allowed for an LDR offset, but to make up for this the offset value can be larger.</a:t>
            </a:r>
          </a:p>
          <a:p>
            <a:endParaRPr lang="en-US" baseline="0" dirty="0" smtClean="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75</a:t>
            </a:fld>
            <a:endParaRPr lang="en-GB"/>
          </a:p>
        </p:txBody>
      </p:sp>
    </p:spTree>
    <p:extLst>
      <p:ext uri="{BB962C8B-B14F-4D97-AF65-F5344CB8AC3E}">
        <p14:creationId xmlns:p14="http://schemas.microsoft.com/office/powerpoint/2010/main" val="32836556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Typically used to get offset into table whose items</a:t>
            </a:r>
            <a:r>
              <a:rPr lang="en-GB" baseline="0" dirty="0" smtClean="0"/>
              <a:t> have size 2^n bytes. Most usual as here is to allow offset of 1 in a counter to give offset of 4 (word) on address.</a:t>
            </a:r>
          </a:p>
          <a:p>
            <a:r>
              <a:rPr lang="en-GB" baseline="0" dirty="0" smtClean="0"/>
              <a:t>Can you optimise this code by 1 instruction, getting rid of CMP, as in slide 2.75?</a:t>
            </a:r>
          </a:p>
          <a:p>
            <a:r>
              <a:rPr lang="en-GB" baseline="0" dirty="0" smtClean="0"/>
              <a:t>You should assume TABLE1 and TABLE2 do not overlap.</a:t>
            </a:r>
            <a:endParaRPr lang="en-GB"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76</a:t>
            </a:fld>
            <a:endParaRPr lang="en-GB"/>
          </a:p>
        </p:txBody>
      </p:sp>
    </p:spTree>
    <p:extLst>
      <p:ext uri="{BB962C8B-B14F-4D97-AF65-F5344CB8AC3E}">
        <p14:creationId xmlns:p14="http://schemas.microsoft.com/office/powerpoint/2010/main" val="21876625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lecture:</a:t>
            </a:r>
          </a:p>
          <a:p>
            <a:r>
              <a:rPr lang="en-US" dirty="0" smtClean="0"/>
              <a:t>Key</a:t>
            </a:r>
            <a:r>
              <a:rPr lang="en-US" baseline="0" dirty="0" smtClean="0"/>
              <a:t> concept of return address</a:t>
            </a:r>
          </a:p>
          <a:p>
            <a:r>
              <a:rPr lang="en-US" baseline="0" dirty="0" smtClean="0"/>
              <a:t>Motivate stacks as way to share memory locations between </a:t>
            </a:r>
            <a:r>
              <a:rPr lang="en-US" baseline="0" dirty="0" err="1" smtClean="0"/>
              <a:t>subroutimes</a:t>
            </a:r>
            <a:endParaRPr lang="en-US" baseline="0" dirty="0" smtClean="0"/>
          </a:p>
          <a:p>
            <a:r>
              <a:rPr lang="en-US" baseline="0" dirty="0" smtClean="0"/>
              <a:t>Look at ARM implementation of return addresses and stacks</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78</a:t>
            </a:fld>
            <a:endParaRPr lang="en-GB"/>
          </a:p>
        </p:txBody>
      </p:sp>
    </p:spTree>
    <p:extLst>
      <p:ext uri="{BB962C8B-B14F-4D97-AF65-F5344CB8AC3E}">
        <p14:creationId xmlns:p14="http://schemas.microsoft.com/office/powerpoint/2010/main" val="40388110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82</a:t>
            </a:fld>
            <a:endParaRPr lang="en-GB"/>
          </a:p>
        </p:txBody>
      </p:sp>
    </p:spTree>
    <p:extLst>
      <p:ext uri="{BB962C8B-B14F-4D97-AF65-F5344CB8AC3E}">
        <p14:creationId xmlns:p14="http://schemas.microsoft.com/office/powerpoint/2010/main" val="16776333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 is very similar to B</a:t>
            </a:r>
          </a:p>
          <a:p>
            <a:r>
              <a:rPr lang="en-US" dirty="0" smtClean="0"/>
              <a:t>Only difference is that return address (address</a:t>
            </a:r>
            <a:r>
              <a:rPr lang="en-US" baseline="0" dirty="0" smtClean="0"/>
              <a:t> of instruction after current) is stored in a register R14</a:t>
            </a:r>
          </a:p>
          <a:p>
            <a:r>
              <a:rPr lang="en-US" baseline="0" dirty="0" smtClean="0"/>
              <a:t>R14 is fixed for this purpose and is also called link register</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83</a:t>
            </a:fld>
            <a:endParaRPr lang="en-GB"/>
          </a:p>
        </p:txBody>
      </p:sp>
    </p:spTree>
    <p:extLst>
      <p:ext uri="{BB962C8B-B14F-4D97-AF65-F5344CB8AC3E}">
        <p14:creationId xmlns:p14="http://schemas.microsoft.com/office/powerpoint/2010/main" val="11290989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Subroutines typically perform operations that are reused several times in a program</a:t>
            </a:r>
          </a:p>
          <a:p>
            <a:r>
              <a:rPr lang="en-US" dirty="0" smtClean="0"/>
              <a:t>Inputs are normally held in registers</a:t>
            </a:r>
          </a:p>
          <a:p>
            <a:r>
              <a:rPr lang="en-US" dirty="0" smtClean="0"/>
              <a:t>Outputs</a:t>
            </a:r>
            <a:r>
              <a:rPr lang="en-US" baseline="0" dirty="0" smtClean="0"/>
              <a:t> are in registers</a:t>
            </a:r>
          </a:p>
          <a:p>
            <a:r>
              <a:rPr lang="en-US" baseline="0" dirty="0" smtClean="0"/>
              <a:t>Subroutine may have some effect on memory, as here.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84</a:t>
            </a:fld>
            <a:endParaRPr lang="en-GB"/>
          </a:p>
        </p:txBody>
      </p:sp>
    </p:spTree>
    <p:extLst>
      <p:ext uri="{BB962C8B-B14F-4D97-AF65-F5344CB8AC3E}">
        <p14:creationId xmlns:p14="http://schemas.microsoft.com/office/powerpoint/2010/main" val="3179952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R0 and R1 determine the two memory areas which bytes are copied from and too</a:t>
            </a:r>
          </a:p>
          <a:p>
            <a:r>
              <a:rPr lang="en-US" dirty="0" smtClean="0"/>
              <a:t>R0 must be a LSB within a</a:t>
            </a:r>
            <a:r>
              <a:rPr lang="en-US" baseline="0" dirty="0" smtClean="0"/>
              <a:t> word – hence the byte address is also a word address</a:t>
            </a:r>
          </a:p>
          <a:p>
            <a:endParaRPr lang="en-US" baseline="0" dirty="0" smtClean="0"/>
          </a:p>
          <a:p>
            <a:r>
              <a:rPr lang="en-US" baseline="0" dirty="0" smtClean="0"/>
              <a:t>Each iteration of the loop moves 4 bytes through </a:t>
            </a:r>
            <a:r>
              <a:rPr lang="en-US" baseline="0" dirty="0" err="1" smtClean="0"/>
              <a:t>src</a:t>
            </a:r>
            <a:r>
              <a:rPr lang="en-US" baseline="0" dirty="0" smtClean="0"/>
              <a:t> area (R0), and 1 byte through </a:t>
            </a:r>
            <a:r>
              <a:rPr lang="en-US" baseline="0" dirty="0" err="1" smtClean="0"/>
              <a:t>dest</a:t>
            </a:r>
            <a:r>
              <a:rPr lang="en-US" baseline="0" dirty="0" smtClean="0"/>
              <a:t> area (R1)</a:t>
            </a:r>
          </a:p>
          <a:p>
            <a:endParaRPr lang="en-US" baseline="0" dirty="0" smtClean="0"/>
          </a:p>
          <a:p>
            <a:r>
              <a:rPr lang="en-US" baseline="0" dirty="0" smtClean="0"/>
              <a:t>In the code here MAIN is the user code which called subroutine PACK_BYTES.</a:t>
            </a:r>
          </a:p>
          <a:p>
            <a:r>
              <a:rPr lang="en-US" baseline="0" dirty="0" smtClean="0"/>
              <a:t>Note, unusually, that no </a:t>
            </a:r>
            <a:r>
              <a:rPr lang="en-US" baseline="0" dirty="0" err="1" smtClean="0"/>
              <a:t>initialisation</a:t>
            </a:r>
            <a:r>
              <a:rPr lang="en-US" baseline="0" dirty="0" smtClean="0"/>
              <a:t> is needed so LOOP = PACK_BYTES (LOOP label could be omitted with branch back to PACK_BYTES)</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85</a:t>
            </a:fld>
            <a:endParaRPr lang="en-GB"/>
          </a:p>
        </p:txBody>
      </p:sp>
    </p:spTree>
    <p:extLst>
      <p:ext uri="{BB962C8B-B14F-4D97-AF65-F5344CB8AC3E}">
        <p14:creationId xmlns:p14="http://schemas.microsoft.com/office/powerpoint/2010/main" val="293456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point X</a:t>
            </a:r>
            <a:r>
              <a:rPr lang="en-US" baseline="0" dirty="0" smtClean="0"/>
              <a:t> return addresses back to SUB2 and SUB1 are stored. Also (not shown here) return address from SUB1 back to main code.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86</a:t>
            </a:fld>
            <a:endParaRPr lang="en-GB"/>
          </a:p>
        </p:txBody>
      </p:sp>
    </p:spTree>
    <p:extLst>
      <p:ext uri="{BB962C8B-B14F-4D97-AF65-F5344CB8AC3E}">
        <p14:creationId xmlns:p14="http://schemas.microsoft.com/office/powerpoint/2010/main" val="16451513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87</a:t>
            </a:fld>
            <a:endParaRPr lang="en-GB"/>
          </a:p>
        </p:txBody>
      </p:sp>
    </p:spTree>
    <p:extLst>
      <p:ext uri="{BB962C8B-B14F-4D97-AF65-F5344CB8AC3E}">
        <p14:creationId xmlns:p14="http://schemas.microsoft.com/office/powerpoint/2010/main" val="375385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difference between C forms and normal forms</a:t>
            </a:r>
          </a:p>
          <a:p>
            <a:endParaRPr lang="en-US" dirty="0" smtClean="0"/>
          </a:p>
          <a:p>
            <a:r>
              <a:rPr lang="en-US" dirty="0" smtClean="0"/>
              <a:t>Note different</a:t>
            </a:r>
            <a:r>
              <a:rPr lang="en-US" baseline="0" dirty="0" smtClean="0"/>
              <a:t> use of </a:t>
            </a:r>
            <a:r>
              <a:rPr lang="en-US" baseline="0" dirty="0" err="1" smtClean="0"/>
              <a:t>Cin</a:t>
            </a:r>
            <a:r>
              <a:rPr lang="en-US" baseline="0" dirty="0" smtClean="0"/>
              <a:t> for ADD SUB</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a:t>
            </a:fld>
            <a:endParaRPr lang="en-GB"/>
          </a:p>
        </p:txBody>
      </p:sp>
    </p:spTree>
    <p:extLst>
      <p:ext uri="{BB962C8B-B14F-4D97-AF65-F5344CB8AC3E}">
        <p14:creationId xmlns:p14="http://schemas.microsoft.com/office/powerpoint/2010/main" val="41759393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subroutine can make use of the next available</a:t>
            </a:r>
            <a:r>
              <a:rPr lang="en-US" baseline="0" dirty="0" smtClean="0"/>
              <a:t> storage by using  a PUSH</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88</a:t>
            </a:fld>
            <a:endParaRPr lang="en-GB"/>
          </a:p>
        </p:txBody>
      </p:sp>
    </p:spTree>
    <p:extLst>
      <p:ext uri="{BB962C8B-B14F-4D97-AF65-F5344CB8AC3E}">
        <p14:creationId xmlns:p14="http://schemas.microsoft.com/office/powerpoint/2010/main" val="34545432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how nested subroutines use consecutive locations in a stack.</a:t>
            </a:r>
          </a:p>
          <a:p>
            <a:r>
              <a:rPr lang="en-US" dirty="0" smtClean="0"/>
              <a:t>Unlike</a:t>
            </a:r>
            <a:r>
              <a:rPr lang="en-US" baseline="0" dirty="0" smtClean="0"/>
              <a:t> normal memory access the exact address of the stored data depends on how many subroutines are nested and is not fixed</a:t>
            </a:r>
          </a:p>
          <a:p>
            <a:r>
              <a:rPr lang="en-US" baseline="0" dirty="0" smtClean="0"/>
              <a:t>Data to be pushed is anything that needs to be – typically the LR that gets over-written by a nested return address</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89</a:t>
            </a:fld>
            <a:endParaRPr lang="en-GB"/>
          </a:p>
        </p:txBody>
      </p:sp>
    </p:spTree>
    <p:extLst>
      <p:ext uri="{BB962C8B-B14F-4D97-AF65-F5344CB8AC3E}">
        <p14:creationId xmlns:p14="http://schemas.microsoft.com/office/powerpoint/2010/main" val="40962256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PUSH could be implemented with STR as here.</a:t>
            </a:r>
          </a:p>
          <a:p>
            <a:r>
              <a:rPr lang="en-US" dirty="0" smtClean="0"/>
              <a:t>Post-increment addressing changes the stack pointer R13 after the data is stored to memory</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90</a:t>
            </a:fld>
            <a:endParaRPr lang="en-GB"/>
          </a:p>
        </p:txBody>
      </p:sp>
    </p:spTree>
    <p:extLst>
      <p:ext uri="{BB962C8B-B14F-4D97-AF65-F5344CB8AC3E}">
        <p14:creationId xmlns:p14="http://schemas.microsoft.com/office/powerpoint/2010/main" val="41886888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 more than one registers must be </a:t>
            </a:r>
            <a:r>
              <a:rPr lang="en-US" dirty="0" err="1" smtClean="0"/>
              <a:t>PUSHed</a:t>
            </a:r>
            <a:r>
              <a:rPr lang="en-US" dirty="0" smtClean="0"/>
              <a:t>. ARM has special instruction for multiple </a:t>
            </a:r>
            <a:r>
              <a:rPr lang="en-US" dirty="0" err="1" smtClean="0"/>
              <a:t>reg</a:t>
            </a:r>
            <a:r>
              <a:rPr lang="en-US" dirty="0" smtClean="0"/>
              <a:t> PUSH</a:t>
            </a:r>
          </a:p>
          <a:p>
            <a:r>
              <a:rPr lang="en-US" dirty="0" smtClean="0"/>
              <a:t>The stack</a:t>
            </a:r>
            <a:r>
              <a:rPr lang="en-US" baseline="0" dirty="0" smtClean="0"/>
              <a:t> defined by this PUSH (STMED) is empty descending – memory addresses get lower as data is PUSHED</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91</a:t>
            </a:fld>
            <a:endParaRPr lang="en-GB"/>
          </a:p>
        </p:txBody>
      </p:sp>
    </p:spTree>
    <p:extLst>
      <p:ext uri="{BB962C8B-B14F-4D97-AF65-F5344CB8AC3E}">
        <p14:creationId xmlns:p14="http://schemas.microsoft.com/office/powerpoint/2010/main" val="13931783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very different syntax for STMED and STR</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92</a:t>
            </a:fld>
            <a:endParaRPr lang="en-GB"/>
          </a:p>
        </p:txBody>
      </p:sp>
    </p:spTree>
    <p:extLst>
      <p:ext uri="{BB962C8B-B14F-4D97-AF65-F5344CB8AC3E}">
        <p14:creationId xmlns:p14="http://schemas.microsoft.com/office/powerpoint/2010/main" val="386856646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implement POP using an LDR</a:t>
            </a:r>
          </a:p>
          <a:p>
            <a:r>
              <a:rPr lang="en-US" dirty="0" smtClean="0"/>
              <a:t>But LDMED will POP multiple registers and is normally used.</a:t>
            </a:r>
          </a:p>
          <a:p>
            <a:r>
              <a:rPr lang="en-US" dirty="0" smtClean="0"/>
              <a:t>POP is the reverse of PUSH. Notice that the SP must be incremented</a:t>
            </a:r>
            <a:r>
              <a:rPr lang="en-US" baseline="0" dirty="0" smtClean="0"/>
              <a:t> before each memory operation (pre-increment)</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93</a:t>
            </a:fld>
            <a:endParaRPr lang="en-GB"/>
          </a:p>
        </p:txBody>
      </p:sp>
    </p:spTree>
    <p:extLst>
      <p:ext uri="{BB962C8B-B14F-4D97-AF65-F5344CB8AC3E}">
        <p14:creationId xmlns:p14="http://schemas.microsoft.com/office/powerpoint/2010/main" val="40566698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long as PUSH and POP balances in each subroutine, the data PUSHED at</a:t>
            </a:r>
            <a:r>
              <a:rPr lang="en-US" baseline="0" dirty="0" smtClean="0"/>
              <a:t> the start of</a:t>
            </a:r>
            <a:r>
              <a:rPr lang="en-US" dirty="0" smtClean="0"/>
              <a:t> a subroutine is recovered by a POP at the end of a routine.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94</a:t>
            </a:fld>
            <a:endParaRPr lang="en-GB"/>
          </a:p>
        </p:txBody>
      </p:sp>
    </p:spTree>
    <p:extLst>
      <p:ext uri="{BB962C8B-B14F-4D97-AF65-F5344CB8AC3E}">
        <p14:creationId xmlns:p14="http://schemas.microsoft.com/office/powerpoint/2010/main" val="40278343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template for how to use LDMED and STMED in a subroutine</a:t>
            </a:r>
          </a:p>
          <a:p>
            <a:r>
              <a:rPr lang="en-US" dirty="0" smtClean="0"/>
              <a:t>Also,</a:t>
            </a:r>
            <a:r>
              <a:rPr lang="en-US" baseline="0" dirty="0" smtClean="0"/>
              <a:t> at the end of subroutine SUB1, the MOV instruction returns to the return address set by the BL SUB1 instruction</a:t>
            </a:r>
          </a:p>
          <a:p>
            <a:r>
              <a:rPr lang="en-US" baseline="0" dirty="0" smtClean="0"/>
              <a:t>Note how range of registers R0-R2 ~ R0,R1,R2 can be represented as well as individual register R14</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95</a:t>
            </a:fld>
            <a:endParaRPr lang="en-GB"/>
          </a:p>
        </p:txBody>
      </p:sp>
    </p:spTree>
    <p:extLst>
      <p:ext uri="{BB962C8B-B14F-4D97-AF65-F5344CB8AC3E}">
        <p14:creationId xmlns:p14="http://schemas.microsoft.com/office/powerpoint/2010/main" val="25757412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R1 is an output so will be overwritten – previous value need not be stored</a:t>
            </a:r>
          </a:p>
          <a:p>
            <a:r>
              <a:rPr lang="en-US" dirty="0" smtClean="0"/>
              <a:t>R14 is never overwritten here because there is no BL so it can be kept in a register and not stored.</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96</a:t>
            </a:fld>
            <a:endParaRPr lang="en-GB"/>
          </a:p>
        </p:txBody>
      </p:sp>
    </p:spTree>
    <p:extLst>
      <p:ext uri="{BB962C8B-B14F-4D97-AF65-F5344CB8AC3E}">
        <p14:creationId xmlns:p14="http://schemas.microsoft.com/office/powerpoint/2010/main" val="138556174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an</a:t>
            </a:r>
            <a:r>
              <a:rPr lang="en-US" baseline="0" dirty="0" smtClean="0"/>
              <a:t> </a:t>
            </a:r>
            <a:r>
              <a:rPr lang="en-US" baseline="0" dirty="0" err="1" smtClean="0"/>
              <a:t>optimisation</a:t>
            </a:r>
            <a:r>
              <a:rPr lang="en-US" baseline="0" dirty="0" smtClean="0"/>
              <a:t> that can be made to the subroutine return if R14 needs to be stored because of a BL inside the subroutine</a:t>
            </a:r>
          </a:p>
          <a:p>
            <a:r>
              <a:rPr lang="en-US" baseline="0" dirty="0" smtClean="0"/>
              <a:t>This is the first example we have seen of pushing from one register and popping back to a different one.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97</a:t>
            </a:fld>
            <a:endParaRPr lang="en-GB"/>
          </a:p>
        </p:txBody>
      </p:sp>
    </p:spTree>
    <p:extLst>
      <p:ext uri="{BB962C8B-B14F-4D97-AF65-F5344CB8AC3E}">
        <p14:creationId xmlns:p14="http://schemas.microsoft.com/office/powerpoint/2010/main" val="107622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 to any data processing op-code to write flags</a:t>
            </a:r>
          </a:p>
          <a:p>
            <a:endParaRPr lang="en-US" dirty="0" smtClean="0"/>
          </a:p>
          <a:p>
            <a:r>
              <a:rPr lang="en-US" dirty="0" smtClean="0"/>
              <a:t>Write CV only if arithmetic</a:t>
            </a:r>
          </a:p>
          <a:p>
            <a:endParaRPr lang="en-US" dirty="0" smtClean="0"/>
          </a:p>
          <a:p>
            <a:r>
              <a:rPr lang="en-US" dirty="0" smtClean="0"/>
              <a:t>In example SUBS performs two functions: it</a:t>
            </a:r>
            <a:r>
              <a:rPr lang="en-US" baseline="0" dirty="0" smtClean="0"/>
              <a:t> decrements loop counter and sets NZCV on result. Only Z is used by BNE instruction</a:t>
            </a:r>
          </a:p>
          <a:p>
            <a:endParaRPr lang="en-US" baseline="0" dirty="0" smtClean="0"/>
          </a:p>
          <a:p>
            <a:r>
              <a:rPr lang="en-US" baseline="0" dirty="0" smtClean="0"/>
              <a:t>CMP special case also writes NZCV</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10</a:t>
            </a:fld>
            <a:endParaRPr lang="en-GB"/>
          </a:p>
        </p:txBody>
      </p:sp>
    </p:spTree>
    <p:extLst>
      <p:ext uri="{BB962C8B-B14F-4D97-AF65-F5344CB8AC3E}">
        <p14:creationId xmlns:p14="http://schemas.microsoft.com/office/powerpoint/2010/main" val="1490341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SUBX calls SUBY. The SUBY stack</a:t>
            </a:r>
            <a:r>
              <a:rPr lang="en-US" baseline="0" dirty="0" smtClean="0"/>
              <a:t> frame is stored immediately </a:t>
            </a:r>
            <a:r>
              <a:rPr lang="en-US" baseline="0" dirty="0" err="1" smtClean="0"/>
              <a:t>beliw</a:t>
            </a:r>
            <a:r>
              <a:rPr lang="en-US" baseline="0" dirty="0" smtClean="0"/>
              <a:t> SUBX stack frame on the (descending) stack.</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98</a:t>
            </a:fld>
            <a:endParaRPr lang="en-GB"/>
          </a:p>
        </p:txBody>
      </p:sp>
    </p:spTree>
    <p:extLst>
      <p:ext uri="{BB962C8B-B14F-4D97-AF65-F5344CB8AC3E}">
        <p14:creationId xmlns:p14="http://schemas.microsoft.com/office/powerpoint/2010/main" val="7607256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instructions are general move multiple resisters to/from</a:t>
            </a:r>
            <a:r>
              <a:rPr lang="en-US" baseline="0" dirty="0" smtClean="0"/>
              <a:t> memory</a:t>
            </a:r>
          </a:p>
          <a:p>
            <a:r>
              <a:rPr lang="en-US" baseline="0" dirty="0" smtClean="0"/>
              <a:t>Faster for block memory transfer than LDR/STR</a:t>
            </a:r>
          </a:p>
          <a:p>
            <a:endParaRPr lang="en-US" baseline="0" dirty="0" smtClean="0"/>
          </a:p>
          <a:p>
            <a:r>
              <a:rPr lang="en-US" baseline="0" dirty="0" smtClean="0"/>
              <a:t>Assembler has alternate mnemonics for the same instruction which indicate this different use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99</a:t>
            </a:fld>
            <a:endParaRPr lang="en-GB"/>
          </a:p>
        </p:txBody>
      </p:sp>
    </p:spTree>
    <p:extLst>
      <p:ext uri="{BB962C8B-B14F-4D97-AF65-F5344CB8AC3E}">
        <p14:creationId xmlns:p14="http://schemas.microsoft.com/office/powerpoint/2010/main" val="20303448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Increment After – increment base</a:t>
            </a:r>
            <a:r>
              <a:rPr lang="en-US" baseline="0" dirty="0" smtClean="0"/>
              <a:t> register after each register/memory transfer</a:t>
            </a:r>
          </a:p>
          <a:p>
            <a:endParaRPr lang="en-US" baseline="0" dirty="0" smtClean="0"/>
          </a:p>
          <a:p>
            <a:r>
              <a:rPr lang="en-US" baseline="0" dirty="0" smtClean="0"/>
              <a:t>Base register is first operand (is stack pointer in case of a stack)</a:t>
            </a:r>
          </a:p>
          <a:p>
            <a:endParaRPr lang="en-US" baseline="0" dirty="0" smtClean="0"/>
          </a:p>
          <a:p>
            <a:r>
              <a:rPr lang="en-US" baseline="0" dirty="0" smtClean="0"/>
              <a:t>The two instructions here DO NOT CHANGE base register because no !. Note that when used for stack the base register must always be changed.</a:t>
            </a:r>
          </a:p>
          <a:p>
            <a:r>
              <a:rPr lang="en-US" baseline="0" dirty="0" smtClean="0"/>
              <a:t>The two forms of the </a:t>
            </a:r>
            <a:r>
              <a:rPr lang="en-US" baseline="0" dirty="0" err="1" smtClean="0"/>
              <a:t>instriuction</a:t>
            </a:r>
            <a:r>
              <a:rPr lang="en-US" baseline="0" dirty="0" smtClean="0"/>
              <a:t> can both be used with or without base register update – but it makes no sense to use the stack form without update.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100</a:t>
            </a:fld>
            <a:endParaRPr lang="en-GB"/>
          </a:p>
        </p:txBody>
      </p:sp>
    </p:spTree>
    <p:extLst>
      <p:ext uri="{BB962C8B-B14F-4D97-AF65-F5344CB8AC3E}">
        <p14:creationId xmlns:p14="http://schemas.microsoft.com/office/powerpoint/2010/main" val="396981471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the difference</a:t>
            </a:r>
            <a:r>
              <a:rPr lang="en-US" baseline="0" dirty="0" smtClean="0"/>
              <a:t> between the two forms of the instruction</a:t>
            </a:r>
          </a:p>
          <a:p>
            <a:r>
              <a:rPr lang="en-US" baseline="0" dirty="0" smtClean="0"/>
              <a:t>Note that the update is 4* number of registers added or subtracted</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101</a:t>
            </a:fld>
            <a:endParaRPr lang="en-GB"/>
          </a:p>
        </p:txBody>
      </p:sp>
    </p:spTree>
    <p:extLst>
      <p:ext uri="{BB962C8B-B14F-4D97-AF65-F5344CB8AC3E}">
        <p14:creationId xmlns:p14="http://schemas.microsoft.com/office/powerpoint/2010/main" val="352231605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Write-back bit controls base register update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102</a:t>
            </a:fld>
            <a:endParaRPr lang="en-GB"/>
          </a:p>
        </p:txBody>
      </p:sp>
    </p:spTree>
    <p:extLst>
      <p:ext uri="{BB962C8B-B14F-4D97-AF65-F5344CB8AC3E}">
        <p14:creationId xmlns:p14="http://schemas.microsoft.com/office/powerpoint/2010/main" val="22547326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difference from printed notes:</a:t>
            </a:r>
          </a:p>
          <a:p>
            <a:r>
              <a:rPr lang="en-US" dirty="0" smtClean="0"/>
              <a:t>The</a:t>
            </a:r>
            <a:r>
              <a:rPr lang="en-US" baseline="0" dirty="0" smtClean="0"/>
              <a:t> branch offset constant is multiplied by 4, allowing a +/- 32GB branch range.</a:t>
            </a:r>
            <a:endParaRPr lang="en-US" dirty="0"/>
          </a:p>
        </p:txBody>
      </p:sp>
      <p:sp>
        <p:nvSpPr>
          <p:cNvPr id="4" name="Slide Number Placeholder 3"/>
          <p:cNvSpPr>
            <a:spLocks noGrp="1"/>
          </p:cNvSpPr>
          <p:nvPr>
            <p:ph type="sldNum" sz="quarter" idx="10"/>
          </p:nvPr>
        </p:nvSpPr>
        <p:spPr/>
        <p:txBody>
          <a:bodyPr/>
          <a:lstStyle/>
          <a:p>
            <a:pPr>
              <a:defRPr/>
            </a:pPr>
            <a:fld id="{63ACDFD3-92F7-412D-8AE5-F64435688F96}" type="slidenum">
              <a:rPr lang="en-GB" smtClean="0"/>
              <a:pPr>
                <a:defRPr/>
              </a:pPr>
              <a:t>108</a:t>
            </a:fld>
            <a:endParaRPr lang="en-GB"/>
          </a:p>
        </p:txBody>
      </p:sp>
    </p:spTree>
    <p:extLst>
      <p:ext uri="{BB962C8B-B14F-4D97-AF65-F5344CB8AC3E}">
        <p14:creationId xmlns:p14="http://schemas.microsoft.com/office/powerpoint/2010/main" val="304288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C26F36-24AD-4E64-B35F-A852C5BAE293}"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3352"/>
          </a:xfrm>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12776"/>
            <a:ext cx="8229600" cy="4824536"/>
          </a:xfrm>
        </p:spPr>
        <p:txBody>
          <a:bodyPr/>
          <a:lstStyle>
            <a:lvl1pPr marL="182880" indent="-182880">
              <a:buFont typeface="Wingdings" pitchFamily="2" charset="2"/>
              <a:buChar char="v"/>
              <a:defRPr/>
            </a:lvl1pPr>
            <a:lvl2pPr marL="457200" indent="-182880">
              <a:buFont typeface="Wingdings" pitchFamily="2" charset="2"/>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3352"/>
          </a:xfrm>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12776"/>
            <a:ext cx="4038600" cy="4978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2776"/>
            <a:ext cx="4038600" cy="49788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D4FC51-6C94-4420-8753-753685DF3381}" type="datetime1">
              <a:rPr lang="en-US" smtClean="0"/>
              <a:pPr/>
              <a:t>12/2/2015</a:t>
            </a:fld>
            <a:endParaRPr lang="en-US"/>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661BBC-98B6-4E21-8DCB-DBB8FFD15DC7}" type="datetime1">
              <a:rPr lang="en-US" smtClean="0"/>
              <a:pPr/>
              <a:t>12/2/2015</a:t>
            </a:fld>
            <a:endParaRPr lang="en-US"/>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
        <p:nvSpPr>
          <p:cNvPr id="9" name="Slide Number Placeholder 8"/>
          <p:cNvSpPr>
            <a:spLocks noGrp="1"/>
          </p:cNvSpPr>
          <p:nvPr>
            <p:ph type="sldNum" sz="quarter" idx="12"/>
          </p:nvPr>
        </p:nvSpPr>
        <p:spPr/>
        <p:txBody>
          <a:bodyPr/>
          <a:lstStyle/>
          <a:p>
            <a:r>
              <a:rPr lang="en-US" dirty="0" smtClean="0"/>
              <a:t>2.</a:t>
            </a:r>
            <a:fld id="{0CFEC368-1D7A-4F81-ABF6-AE0E36BAF64C}"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E33811-05C9-4C1B-B14D-3BC3DF501797}" type="datetime1">
              <a:rPr lang="en-US" smtClean="0"/>
              <a:pPr/>
              <a:t>12/2/2015</a:t>
            </a:fld>
            <a:endParaRPr lang="en-US"/>
          </a:p>
        </p:txBody>
      </p:sp>
      <p:sp>
        <p:nvSpPr>
          <p:cNvPr id="4" name="Footer Placeholder 3"/>
          <p:cNvSpPr>
            <a:spLocks noGrp="1"/>
          </p:cNvSpPr>
          <p:nvPr>
            <p:ph type="ftr" sz="quarter" idx="11"/>
          </p:nvPr>
        </p:nvSpPr>
        <p:spPr/>
        <p:txBody>
          <a:bodyPr/>
          <a:lstStyle/>
          <a:p>
            <a:pPr algn="r"/>
            <a:r>
              <a:rPr lang="en-GB" smtClean="0"/>
              <a:t>Introduction to Computer Architecture: Part 2</a:t>
            </a:r>
            <a:endParaRPr lang="en-US" dirty="0"/>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45CAA-8688-4429-8448-0C847CBAEBE4}"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dirty="0" smtClean="0"/>
              <a:t>2.</a:t>
            </a:r>
            <a:fld id="{0CFEC368-1D7A-4F81-ABF6-AE0E36BAF6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4BCE613-3AEC-4F38-81CA-7DA2B5C150BA}" type="datetime1">
              <a:rPr lang="en-US" smtClean="0"/>
              <a:pPr/>
              <a:t>12/2/2015</a:t>
            </a:fld>
            <a:endParaRPr lang="en-US"/>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882C81-EBBD-4927-8132-1EEF015D1254}" type="datetime1">
              <a:rPr lang="en-US" smtClean="0"/>
              <a:pPr/>
              <a:t>12/2/2015</a:t>
            </a:fld>
            <a:endParaRPr lang="en-US"/>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AE7923-2267-486A-B8A5-F881B80BA25A}"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1882552" cy="329184"/>
          </a:xfrm>
          <a:prstGeom prst="rect">
            <a:avLst/>
          </a:prstGeom>
        </p:spPr>
        <p:txBody>
          <a:bodyPr vert="horz" lIns="91440" tIns="45720" rIns="91440" bIns="45720" rtlCol="0" anchor="ctr"/>
          <a:lstStyle>
            <a:lvl1pPr algn="l">
              <a:defRPr sz="1200">
                <a:solidFill>
                  <a:srgbClr val="FFFFFF"/>
                </a:solidFill>
              </a:defRPr>
            </a:lvl1pPr>
          </a:lstStyle>
          <a:p>
            <a:fld id="{90BE469F-79E9-4901-AA38-88D83005B131}" type="datetime1">
              <a:rPr lang="en-US" smtClean="0"/>
              <a:pPr/>
              <a:t>12/2/2015</a:t>
            </a:fld>
            <a:endParaRPr lang="en-US" dirty="0"/>
          </a:p>
        </p:txBody>
      </p:sp>
      <p:sp>
        <p:nvSpPr>
          <p:cNvPr id="5" name="Footer Placeholder 4"/>
          <p:cNvSpPr>
            <a:spLocks noGrp="1"/>
          </p:cNvSpPr>
          <p:nvPr>
            <p:ph type="ftr" sz="quarter" idx="3"/>
          </p:nvPr>
        </p:nvSpPr>
        <p:spPr>
          <a:xfrm>
            <a:off x="2545432"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en-GB" smtClean="0"/>
              <a:t>Introduction to Computer Architecture: Part 2</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r>
              <a:rPr lang="en-US" dirty="0" smtClean="0"/>
              <a:t>2.</a:t>
            </a:r>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www.dcs.warwick.ac.uk/~edsac"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e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Register_allocation"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707904" y="476672"/>
            <a:ext cx="5277272" cy="663352"/>
          </a:xfrm>
        </p:spPr>
        <p:txBody>
          <a:bodyPr>
            <a:normAutofit fontScale="90000"/>
          </a:bodyPr>
          <a:lstStyle/>
          <a:p>
            <a:r>
              <a:rPr lang="en-GB" dirty="0" smtClean="0"/>
              <a:t>PART</a:t>
            </a:r>
            <a:r>
              <a:rPr lang="en-GB" b="0" dirty="0" smtClean="0"/>
              <a:t> 2 - ARM Assembly Language</a:t>
            </a:r>
            <a:endParaRPr lang="en-US" b="0" dirty="0" smtClean="0"/>
          </a:p>
        </p:txBody>
      </p:sp>
      <p:pic>
        <p:nvPicPr>
          <p:cNvPr id="11268" name="Picture 5" descr="Squares"/>
          <p:cNvPicPr>
            <a:picLocks noChangeAspect="1" noChangeArrowheads="1"/>
          </p:cNvPicPr>
          <p:nvPr/>
        </p:nvPicPr>
        <p:blipFill>
          <a:blip r:embed="rId3" cstate="print"/>
          <a:srcRect/>
          <a:stretch>
            <a:fillRect/>
          </a:stretch>
        </p:blipFill>
        <p:spPr bwMode="auto">
          <a:xfrm>
            <a:off x="5508625" y="1196975"/>
            <a:ext cx="3430588" cy="2293938"/>
          </a:xfrm>
          <a:prstGeom prst="rect">
            <a:avLst/>
          </a:prstGeom>
          <a:noFill/>
          <a:ln w="9525">
            <a:noFill/>
            <a:miter lim="800000"/>
            <a:headEnd/>
            <a:tailEnd/>
          </a:ln>
        </p:spPr>
      </p:pic>
      <p:sp>
        <p:nvSpPr>
          <p:cNvPr id="11269" name="Text Box 6"/>
          <p:cNvSpPr txBox="1">
            <a:spLocks noChangeArrowheads="1"/>
          </p:cNvSpPr>
          <p:nvPr/>
        </p:nvSpPr>
        <p:spPr bwMode="gray">
          <a:xfrm>
            <a:off x="5795963" y="3644900"/>
            <a:ext cx="2973387" cy="2432050"/>
          </a:xfrm>
          <a:prstGeom prst="rect">
            <a:avLst/>
          </a:prstGeom>
          <a:solidFill>
            <a:schemeClr val="bg1"/>
          </a:solidFill>
          <a:ln w="12700">
            <a:noFill/>
            <a:miter lim="800000"/>
            <a:headEnd type="none" w="sm" len="sm"/>
            <a:tailEnd type="none" w="sm" len="sm"/>
          </a:ln>
        </p:spPr>
        <p:txBody>
          <a:bodyPr>
            <a:spAutoFit/>
          </a:bodyPr>
          <a:lstStyle/>
          <a:p>
            <a:pPr algn="l"/>
            <a:r>
              <a:rPr lang="en-GB" sz="1400" b="0">
                <a:latin typeface="Arial Black" pitchFamily="34" charset="0"/>
                <a:hlinkClick r:id="rId4"/>
              </a:rPr>
              <a:t>EDSAC simulator </a:t>
            </a:r>
            <a:r>
              <a:rPr lang="en-GB" sz="1400" b="0">
                <a:latin typeface="Arial Black" pitchFamily="34" charset="0"/>
              </a:rPr>
              <a:t>(Written by Martin Campbell-Kelly, Univ Warwick) – reproduces original EDSAC control panel. </a:t>
            </a:r>
          </a:p>
          <a:p>
            <a:pPr algn="l"/>
            <a:endParaRPr lang="en-GB" sz="1400" b="0">
              <a:latin typeface="Arial Black" pitchFamily="34" charset="0"/>
            </a:endParaRPr>
          </a:p>
          <a:p>
            <a:pPr algn="l"/>
            <a:r>
              <a:rPr lang="en-GB" sz="1400" b="0">
                <a:latin typeface="Arial Black" pitchFamily="34" charset="0"/>
              </a:rPr>
              <a:t>EDSAC was the first computer to be programmed in an “assembly language”. </a:t>
            </a:r>
          </a:p>
          <a:p>
            <a:pPr algn="l"/>
            <a:r>
              <a:rPr lang="en-GB" sz="1400" b="0">
                <a:latin typeface="Arial Black" pitchFamily="34" charset="0"/>
              </a:rPr>
              <a:t>The assembler was 41 instructions long!</a:t>
            </a:r>
            <a:endParaRPr lang="en-US" sz="1400" b="0">
              <a:latin typeface="Arial Black" pitchFamily="34" charset="0"/>
            </a:endParaRPr>
          </a:p>
        </p:txBody>
      </p:sp>
      <p:sp>
        <p:nvSpPr>
          <p:cNvPr id="11270" name="Text Box 8"/>
          <p:cNvSpPr txBox="1">
            <a:spLocks noChangeArrowheads="1"/>
          </p:cNvSpPr>
          <p:nvPr/>
        </p:nvSpPr>
        <p:spPr bwMode="gray">
          <a:xfrm>
            <a:off x="72008" y="2852937"/>
            <a:ext cx="3203848" cy="307777"/>
          </a:xfrm>
          <a:prstGeom prst="rect">
            <a:avLst/>
          </a:prstGeom>
          <a:solidFill>
            <a:schemeClr val="bg1"/>
          </a:solidFill>
          <a:ln w="12700">
            <a:noFill/>
            <a:miter lim="800000"/>
            <a:headEnd type="none" w="sm" len="sm"/>
            <a:tailEnd type="none" w="sm" len="sm"/>
          </a:ln>
        </p:spPr>
        <p:txBody>
          <a:bodyPr wrap="square">
            <a:spAutoFit/>
          </a:bodyPr>
          <a:lstStyle/>
          <a:p>
            <a:r>
              <a:rPr lang="en-GB" sz="1400" b="0" dirty="0" err="1">
                <a:latin typeface="Arial Black" pitchFamily="34" charset="0"/>
              </a:rPr>
              <a:t>Keil</a:t>
            </a:r>
            <a:r>
              <a:rPr lang="en-GB" sz="1400" b="0" dirty="0">
                <a:latin typeface="Arial Black" pitchFamily="34" charset="0"/>
              </a:rPr>
              <a:t> ARM </a:t>
            </a:r>
            <a:r>
              <a:rPr lang="en-GB" sz="1400" dirty="0" smtClean="0"/>
              <a:t>emulator</a:t>
            </a:r>
            <a:r>
              <a:rPr lang="en-GB" sz="1400" b="0" dirty="0" smtClean="0">
                <a:latin typeface="Arial Black" pitchFamily="34" charset="0"/>
              </a:rPr>
              <a:t> </a:t>
            </a:r>
            <a:r>
              <a:rPr lang="en-GB" sz="1400" b="0" dirty="0">
                <a:latin typeface="Arial Black" pitchFamily="34" charset="0"/>
              </a:rPr>
              <a:t>&amp; debugger</a:t>
            </a:r>
            <a:endParaRPr lang="en-US" sz="1400" b="0" dirty="0">
              <a:latin typeface="Arial Black" pitchFamily="34" charset="0"/>
            </a:endParaRPr>
          </a:p>
        </p:txBody>
      </p:sp>
      <p:pic>
        <p:nvPicPr>
          <p:cNvPr id="11271" name="Picture 8"/>
          <p:cNvPicPr>
            <a:picLocks noChangeAspect="1" noChangeArrowheads="1"/>
          </p:cNvPicPr>
          <p:nvPr/>
        </p:nvPicPr>
        <p:blipFill>
          <a:blip r:embed="rId5" cstate="print"/>
          <a:srcRect/>
          <a:stretch>
            <a:fillRect/>
          </a:stretch>
        </p:blipFill>
        <p:spPr bwMode="auto">
          <a:xfrm>
            <a:off x="179512" y="404664"/>
            <a:ext cx="3024336" cy="2427350"/>
          </a:xfrm>
          <a:prstGeom prst="rect">
            <a:avLst/>
          </a:prstGeom>
          <a:noFill/>
          <a:ln w="12700" algn="ctr">
            <a:noFill/>
            <a:miter lim="800000"/>
            <a:headEnd/>
            <a:tailEnd/>
          </a:ln>
        </p:spPr>
      </p:pic>
      <p:sp>
        <p:nvSpPr>
          <p:cNvPr id="10" name="Date Placeholder 9"/>
          <p:cNvSpPr>
            <a:spLocks noGrp="1"/>
          </p:cNvSpPr>
          <p:nvPr>
            <p:ph type="dt" sz="half" idx="10"/>
          </p:nvPr>
        </p:nvSpPr>
        <p:spPr/>
        <p:txBody>
          <a:bodyPr/>
          <a:lstStyle/>
          <a:p>
            <a:fld id="{8E0C24BF-3963-4EB6-9045-270F0EA3E6A4}" type="datetime1">
              <a:rPr lang="en-US" smtClean="0"/>
              <a:pPr/>
              <a:t>12/2/2015</a:t>
            </a:fld>
            <a:endParaRPr lang="en-US"/>
          </a:p>
        </p:txBody>
      </p:sp>
      <p:sp>
        <p:nvSpPr>
          <p:cNvPr id="11" name="Slide Number Placeholder 10"/>
          <p:cNvSpPr>
            <a:spLocks noGrp="1"/>
          </p:cNvSpPr>
          <p:nvPr>
            <p:ph type="sldNum" sz="quarter" idx="12"/>
          </p:nvPr>
        </p:nvSpPr>
        <p:spPr/>
        <p:txBody>
          <a:bodyPr/>
          <a:lstStyle/>
          <a:p>
            <a:r>
              <a:rPr lang="en-US" dirty="0" smtClean="0"/>
              <a:t>2.</a:t>
            </a:r>
            <a:fld id="{0CFEC368-1D7A-4F81-ABF6-AE0E36BAF64C}" type="slidenum">
              <a:rPr lang="en-US" smtClean="0"/>
              <a:pPr/>
              <a:t>1</a:t>
            </a:fld>
            <a:endParaRPr lang="en-US" dirty="0"/>
          </a:p>
        </p:txBody>
      </p:sp>
      <p:sp>
        <p:nvSpPr>
          <p:cNvPr id="12" name="Footer Placeholder 11"/>
          <p:cNvSpPr>
            <a:spLocks noGrp="1"/>
          </p:cNvSpPr>
          <p:nvPr>
            <p:ph type="ftr" sz="quarter" idx="11"/>
          </p:nvPr>
        </p:nvSpPr>
        <p:spPr/>
        <p:txBody>
          <a:bodyPr/>
          <a:lstStyle/>
          <a:p>
            <a:pPr algn="r"/>
            <a:r>
              <a:rPr lang="en-GB" smtClean="0"/>
              <a:t>Introduction to Computer Architecture: Part 2</a:t>
            </a:r>
            <a:endParaRPr lang="en-US" dirty="0"/>
          </a:p>
        </p:txBody>
      </p:sp>
      <p:pic>
        <p:nvPicPr>
          <p:cNvPr id="91137" name="Picture 1"/>
          <p:cNvPicPr>
            <a:picLocks noChangeAspect="1" noChangeArrowheads="1"/>
          </p:cNvPicPr>
          <p:nvPr/>
        </p:nvPicPr>
        <p:blipFill>
          <a:blip r:embed="rId6" cstate="print"/>
          <a:srcRect/>
          <a:stretch>
            <a:fillRect/>
          </a:stretch>
        </p:blipFill>
        <p:spPr bwMode="auto">
          <a:xfrm>
            <a:off x="179512" y="3212976"/>
            <a:ext cx="4716015" cy="3220247"/>
          </a:xfrm>
          <a:prstGeom prst="rect">
            <a:avLst/>
          </a:prstGeom>
          <a:noFill/>
          <a:ln w="9525">
            <a:noFill/>
            <a:miter lim="800000"/>
            <a:headEnd/>
            <a:tailEnd/>
          </a:ln>
        </p:spPr>
      </p:pic>
      <p:sp>
        <p:nvSpPr>
          <p:cNvPr id="13" name="Text Box 8"/>
          <p:cNvSpPr txBox="1">
            <a:spLocks noChangeArrowheads="1"/>
          </p:cNvSpPr>
          <p:nvPr/>
        </p:nvSpPr>
        <p:spPr bwMode="gray">
          <a:xfrm>
            <a:off x="971600" y="6505599"/>
            <a:ext cx="3203848" cy="307777"/>
          </a:xfrm>
          <a:prstGeom prst="rect">
            <a:avLst/>
          </a:prstGeom>
          <a:solidFill>
            <a:schemeClr val="bg1"/>
          </a:solidFill>
          <a:ln w="12700">
            <a:noFill/>
            <a:miter lim="800000"/>
            <a:headEnd type="none" w="sm" len="sm"/>
            <a:tailEnd type="none" w="sm" len="sm"/>
          </a:ln>
        </p:spPr>
        <p:txBody>
          <a:bodyPr wrap="square">
            <a:spAutoFit/>
          </a:bodyPr>
          <a:lstStyle/>
          <a:p>
            <a:r>
              <a:rPr lang="en-GB" sz="1400" dirty="0" err="1" smtClean="0"/>
              <a:t>VisUAL</a:t>
            </a:r>
            <a:endParaRPr lang="en-US" sz="1400" b="0" dirty="0">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5496" y="533400"/>
            <a:ext cx="8229600" cy="663352"/>
          </a:xfrm>
        </p:spPr>
        <p:txBody>
          <a:bodyPr/>
          <a:lstStyle/>
          <a:p>
            <a:r>
              <a:rPr lang="en-GB" dirty="0" smtClean="0"/>
              <a:t>S suffix to op-code and S bit in machine word</a:t>
            </a:r>
          </a:p>
        </p:txBody>
      </p:sp>
      <p:sp>
        <p:nvSpPr>
          <p:cNvPr id="24579" name="Content Placeholder 2"/>
          <p:cNvSpPr>
            <a:spLocks noGrp="1"/>
          </p:cNvSpPr>
          <p:nvPr>
            <p:ph idx="1"/>
          </p:nvPr>
        </p:nvSpPr>
        <p:spPr>
          <a:xfrm>
            <a:off x="35496" y="1295400"/>
            <a:ext cx="8640960" cy="909638"/>
          </a:xfrm>
        </p:spPr>
        <p:txBody>
          <a:bodyPr>
            <a:noAutofit/>
          </a:bodyPr>
          <a:lstStyle/>
          <a:p>
            <a:pPr>
              <a:spcBef>
                <a:spcPts val="600"/>
              </a:spcBef>
            </a:pPr>
            <a:r>
              <a:rPr lang="en-GB" sz="2000" dirty="0" smtClean="0"/>
              <a:t>Data processing op-codes with </a:t>
            </a:r>
            <a:r>
              <a:rPr lang="en-GB" sz="2000" b="1" dirty="0" smtClean="0"/>
              <a:t>S</a:t>
            </a:r>
            <a:r>
              <a:rPr lang="en-GB" sz="2000" dirty="0" smtClean="0"/>
              <a:t> suffix will write condition codes</a:t>
            </a:r>
          </a:p>
          <a:p>
            <a:pPr lvl="1">
              <a:spcBef>
                <a:spcPts val="600"/>
              </a:spcBef>
            </a:pPr>
            <a:r>
              <a:rPr lang="en-GB" dirty="0" smtClean="0"/>
              <a:t>arithmetic  (ADD, SUB </a:t>
            </a:r>
            <a:r>
              <a:rPr lang="en-GB" dirty="0" err="1" smtClean="0"/>
              <a:t>etc</a:t>
            </a:r>
            <a:r>
              <a:rPr lang="en-GB" dirty="0" smtClean="0"/>
              <a:t>) writes NZCV</a:t>
            </a:r>
          </a:p>
          <a:p>
            <a:pPr lvl="1">
              <a:spcBef>
                <a:spcPts val="600"/>
              </a:spcBef>
            </a:pPr>
            <a:r>
              <a:rPr lang="en-GB" dirty="0" smtClean="0"/>
              <a:t>all others (logical, move) write NZ</a:t>
            </a:r>
          </a:p>
          <a:p>
            <a:pPr>
              <a:spcBef>
                <a:spcPts val="600"/>
              </a:spcBef>
            </a:pPr>
            <a:r>
              <a:rPr lang="en-GB" sz="2000" dirty="0" smtClean="0"/>
              <a:t>Data processing Mnemonics without S </a:t>
            </a:r>
            <a:r>
              <a:rPr lang="en-GB" sz="2000" b="1" dirty="0" smtClean="0"/>
              <a:t>do not change</a:t>
            </a:r>
            <a:r>
              <a:rPr lang="en-GB" sz="2000" dirty="0" smtClean="0"/>
              <a:t> condition codes. </a:t>
            </a:r>
          </a:p>
          <a:p>
            <a:pPr lvl="1">
              <a:spcBef>
                <a:spcPts val="600"/>
              </a:spcBef>
            </a:pPr>
            <a:r>
              <a:rPr lang="en-GB" sz="1600" dirty="0" smtClean="0"/>
              <a:t>C holds its previous value except when written by ADDS </a:t>
            </a:r>
            <a:r>
              <a:rPr lang="en-GB" sz="1600" dirty="0" err="1" smtClean="0"/>
              <a:t>etc</a:t>
            </a:r>
            <a:endParaRPr lang="en-GB" sz="1600" dirty="0" smtClean="0"/>
          </a:p>
          <a:p>
            <a:pPr>
              <a:spcBef>
                <a:spcPts val="600"/>
              </a:spcBef>
            </a:pPr>
            <a:r>
              <a:rPr lang="en-GB" sz="2000" b="1" dirty="0" smtClean="0">
                <a:latin typeface="Calibri" pitchFamily="34" charset="0"/>
                <a:cs typeface="Calibri" pitchFamily="34" charset="0"/>
              </a:rPr>
              <a:t>SUBS R10, R10, #1 </a:t>
            </a:r>
            <a:r>
              <a:rPr lang="en-GB" sz="2000" dirty="0" smtClean="0">
                <a:latin typeface="Calibri" pitchFamily="34" charset="0"/>
                <a:cs typeface="Calibri" pitchFamily="34" charset="0"/>
              </a:rPr>
              <a:t>; decrements R10 &amp; tests its value</a:t>
            </a:r>
          </a:p>
          <a:p>
            <a:pPr>
              <a:spcBef>
                <a:spcPts val="600"/>
              </a:spcBef>
              <a:buFont typeface="Wingdings" pitchFamily="2" charset="2"/>
              <a:buNone/>
            </a:pPr>
            <a:endParaRPr lang="en-GB"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2587440000"/>
              </p:ext>
            </p:extLst>
          </p:nvPr>
        </p:nvGraphicFramePr>
        <p:xfrm>
          <a:off x="179388" y="3717032"/>
          <a:ext cx="4032572" cy="3018146"/>
        </p:xfrm>
        <a:graphic>
          <a:graphicData uri="http://schemas.openxmlformats.org/drawingml/2006/table">
            <a:tbl>
              <a:tblPr firstRow="1" bandRow="1">
                <a:tableStyleId>{9DCAF9ED-07DC-4A11-8D7F-57B35C25682E}</a:tableStyleId>
              </a:tblPr>
              <a:tblGrid>
                <a:gridCol w="2736428"/>
                <a:gridCol w="1296144"/>
              </a:tblGrid>
              <a:tr h="823195">
                <a:tc>
                  <a:txBody>
                    <a:bodyPr/>
                    <a:lstStyle/>
                    <a:p>
                      <a:r>
                        <a:rPr lang="en-GB" sz="1800" b="1" dirty="0" smtClean="0">
                          <a:latin typeface="Calibri" panose="020F0502020204030204" pitchFamily="34" charset="0"/>
                        </a:rPr>
                        <a:t>Assembler</a:t>
                      </a:r>
                      <a:endParaRPr lang="en-GB" sz="1800" b="1" dirty="0">
                        <a:latin typeface="Calibri" panose="020F0502020204030204" pitchFamily="34" charset="0"/>
                      </a:endParaRPr>
                    </a:p>
                  </a:txBody>
                  <a:tcPr marL="91452" marR="9145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smtClean="0">
                          <a:latin typeface="Calibri" panose="020F0502020204030204" pitchFamily="34" charset="0"/>
                        </a:rPr>
                        <a:t>Condition codes written</a:t>
                      </a:r>
                      <a:endParaRPr lang="en-GB" sz="1800" b="1">
                        <a:latin typeface="Calibri" panose="020F0502020204030204" pitchFamily="34" charset="0"/>
                      </a:endParaRPr>
                    </a:p>
                  </a:txBody>
                  <a:tcPr marL="91452" marR="9145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1240">
                <a:tc>
                  <a:txBody>
                    <a:bodyPr/>
                    <a:lstStyle/>
                    <a:p>
                      <a:r>
                        <a:rPr lang="en-GB" sz="1800" b="1" dirty="0" smtClean="0">
                          <a:latin typeface="Calibri" panose="020F0502020204030204" pitchFamily="34" charset="0"/>
                        </a:rPr>
                        <a:t>ADDS,SUBS,ADCS,SBCS, RSBS, RSCS</a:t>
                      </a:r>
                      <a:endParaRPr lang="en-GB" sz="1800" b="1" dirty="0">
                        <a:latin typeface="Calibri" pitchFamily="34" charset="0"/>
                        <a:cs typeface="Calibri" pitchFamily="34" charset="0"/>
                      </a:endParaRPr>
                    </a:p>
                  </a:txBody>
                  <a:tcPr marL="91452" marR="9145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smtClean="0">
                          <a:latin typeface="Calibri" panose="020F0502020204030204" pitchFamily="34" charset="0"/>
                        </a:rPr>
                        <a:t>NZCV</a:t>
                      </a:r>
                      <a:endParaRPr lang="en-GB" sz="1800" b="1" dirty="0">
                        <a:latin typeface="Calibri" pitchFamily="34" charset="0"/>
                        <a:cs typeface="Calibri" pitchFamily="34" charset="0"/>
                      </a:endParaRPr>
                    </a:p>
                  </a:txBody>
                  <a:tcPr marL="91452" marR="9145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1240">
                <a:tc>
                  <a:txBody>
                    <a:bodyPr/>
                    <a:lstStyle/>
                    <a:p>
                      <a:r>
                        <a:rPr lang="en-GB" sz="1800" b="1" baseline="0" dirty="0" smtClean="0">
                          <a:latin typeface="Calibri" panose="020F0502020204030204" pitchFamily="34" charset="0"/>
                          <a:cs typeface="+mn-cs"/>
                        </a:rPr>
                        <a:t>ANDS, MOVS, all others</a:t>
                      </a:r>
                      <a:endParaRPr lang="en-GB" sz="1800" b="1" dirty="0">
                        <a:latin typeface="Calibri" pitchFamily="34" charset="0"/>
                        <a:cs typeface="Calibri" pitchFamily="34" charset="0"/>
                      </a:endParaRPr>
                    </a:p>
                  </a:txBody>
                  <a:tcPr marL="91452" marR="9145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smtClean="0">
                          <a:latin typeface="Calibri" pitchFamily="34" charset="0"/>
                          <a:cs typeface="Calibri" pitchFamily="34" charset="0"/>
                        </a:rPr>
                        <a:t>NZ</a:t>
                      </a:r>
                      <a:endParaRPr lang="en-GB" sz="1800" b="1" dirty="0">
                        <a:latin typeface="Calibri" pitchFamily="34" charset="0"/>
                        <a:cs typeface="Calibri" pitchFamily="34" charset="0"/>
                      </a:endParaRPr>
                    </a:p>
                  </a:txBody>
                  <a:tcPr marL="91452" marR="9145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1240">
                <a:tc>
                  <a:txBody>
                    <a:bodyPr/>
                    <a:lstStyle/>
                    <a:p>
                      <a:r>
                        <a:rPr lang="en-GB" sz="1800" b="1" dirty="0" smtClean="0">
                          <a:latin typeface="Calibri" pitchFamily="34" charset="0"/>
                          <a:cs typeface="Calibri" pitchFamily="34" charset="0"/>
                        </a:rPr>
                        <a:t>CMP (identical to SUBS except no</a:t>
                      </a:r>
                      <a:r>
                        <a:rPr lang="en-GB" sz="1800" b="1" baseline="0" dirty="0" smtClean="0">
                          <a:latin typeface="Calibri" pitchFamily="34" charset="0"/>
                          <a:cs typeface="Calibri" pitchFamily="34" charset="0"/>
                        </a:rPr>
                        <a:t> </a:t>
                      </a:r>
                      <a:r>
                        <a:rPr lang="en-GB" sz="1800" b="1" dirty="0" err="1" smtClean="0">
                          <a:latin typeface="Calibri" pitchFamily="34" charset="0"/>
                          <a:cs typeface="Calibri" pitchFamily="34" charset="0"/>
                        </a:rPr>
                        <a:t>dest</a:t>
                      </a:r>
                      <a:r>
                        <a:rPr lang="en-GB" sz="1800" b="1" dirty="0" smtClean="0">
                          <a:latin typeface="Calibri" pitchFamily="34" charset="0"/>
                          <a:cs typeface="Calibri" pitchFamily="34" charset="0"/>
                        </a:rPr>
                        <a:t>-op)</a:t>
                      </a:r>
                      <a:endParaRPr lang="en-GB" sz="1800" b="1" dirty="0">
                        <a:latin typeface="Calibri" pitchFamily="34" charset="0"/>
                        <a:cs typeface="Calibri" pitchFamily="34" charset="0"/>
                      </a:endParaRPr>
                    </a:p>
                  </a:txBody>
                  <a:tcPr marL="91452" marR="9145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smtClean="0">
                          <a:latin typeface="Calibri" pitchFamily="34" charset="0"/>
                          <a:cs typeface="Calibri" pitchFamily="34" charset="0"/>
                        </a:rPr>
                        <a:t>NZCV</a:t>
                      </a:r>
                      <a:endParaRPr lang="en-GB" sz="1800" b="1" dirty="0">
                        <a:latin typeface="Calibri" pitchFamily="34" charset="0"/>
                        <a:cs typeface="Calibri" pitchFamily="34" charset="0"/>
                      </a:endParaRPr>
                    </a:p>
                  </a:txBody>
                  <a:tcPr marL="91452" marR="91452"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4594" name="Rectangle 4"/>
          <p:cNvSpPr>
            <a:spLocks noChangeArrowheads="1"/>
          </p:cNvSpPr>
          <p:nvPr/>
        </p:nvSpPr>
        <p:spPr bwMode="auto">
          <a:xfrm>
            <a:off x="4283968" y="4365104"/>
            <a:ext cx="4788024" cy="1800572"/>
          </a:xfrm>
          <a:prstGeom prst="rect">
            <a:avLst/>
          </a:prstGeom>
          <a:solidFill>
            <a:srgbClr val="FFDB69"/>
          </a:solidFill>
          <a:ln w="12700" algn="ctr">
            <a:solidFill>
              <a:schemeClr val="tx1"/>
            </a:solidFill>
            <a:round/>
            <a:headEnd/>
            <a:tailEnd/>
          </a:ln>
        </p:spPr>
        <p:txBody>
          <a:bodyPr wrap="none" anchor="ctr"/>
          <a:lstStyle/>
          <a:p>
            <a:pPr algn="l"/>
            <a:r>
              <a:rPr lang="en-GB" sz="2000" dirty="0">
                <a:latin typeface="Calibri" pitchFamily="34" charset="0"/>
                <a:cs typeface="Calibri" pitchFamily="34" charset="0"/>
              </a:rPr>
              <a:t>	MOV R0, #7 ; "loop counter"</a:t>
            </a:r>
          </a:p>
          <a:p>
            <a:pPr algn="l"/>
            <a:r>
              <a:rPr lang="en-GB" sz="2000" dirty="0">
                <a:latin typeface="Calibri" pitchFamily="34" charset="0"/>
                <a:cs typeface="Calibri" pitchFamily="34" charset="0"/>
              </a:rPr>
              <a:t>LOOP	; execute loop 7 times</a:t>
            </a:r>
          </a:p>
          <a:p>
            <a:pPr algn="l"/>
            <a:r>
              <a:rPr lang="en-GB" sz="2000" dirty="0">
                <a:latin typeface="Calibri" pitchFamily="34" charset="0"/>
                <a:cs typeface="Calibri" pitchFamily="34" charset="0"/>
              </a:rPr>
              <a:t>	....; do something</a:t>
            </a:r>
          </a:p>
          <a:p>
            <a:pPr algn="l"/>
            <a:r>
              <a:rPr lang="en-GB" sz="2000" dirty="0">
                <a:latin typeface="Calibri" pitchFamily="34" charset="0"/>
                <a:cs typeface="Calibri" pitchFamily="34" charset="0"/>
              </a:rPr>
              <a:t>	</a:t>
            </a:r>
            <a:r>
              <a:rPr lang="en-GB" sz="2000" b="1" dirty="0">
                <a:latin typeface="Calibri" pitchFamily="34" charset="0"/>
                <a:cs typeface="Calibri" pitchFamily="34" charset="0"/>
              </a:rPr>
              <a:t>SUBS R0, R0, #1 </a:t>
            </a:r>
            <a:r>
              <a:rPr lang="en-GB" sz="2000" b="1" dirty="0" smtClean="0">
                <a:latin typeface="Calibri" pitchFamily="34" charset="0"/>
                <a:cs typeface="Calibri" pitchFamily="34" charset="0"/>
              </a:rPr>
              <a:t>;</a:t>
            </a:r>
            <a:r>
              <a:rPr lang="en-GB" b="1" dirty="0" smtClean="0">
                <a:solidFill>
                  <a:srgbClr val="FF0000"/>
                </a:solidFill>
                <a:latin typeface="Calibri" pitchFamily="34" charset="0"/>
                <a:cs typeface="Calibri" pitchFamily="34" charset="0"/>
              </a:rPr>
              <a:t>V=0, Z=0/1, N=0, C=1</a:t>
            </a:r>
            <a:endParaRPr lang="en-GB" b="1" dirty="0">
              <a:solidFill>
                <a:srgbClr val="FF0000"/>
              </a:solidFill>
              <a:latin typeface="Calibri" pitchFamily="34" charset="0"/>
              <a:cs typeface="Calibri" pitchFamily="34" charset="0"/>
            </a:endParaRPr>
          </a:p>
          <a:p>
            <a:pPr algn="l"/>
            <a:r>
              <a:rPr lang="en-GB" sz="2000" dirty="0">
                <a:latin typeface="Calibri" pitchFamily="34" charset="0"/>
                <a:cs typeface="Calibri" pitchFamily="34" charset="0"/>
              </a:rPr>
              <a:t>	BNE LOOP ; branches if </a:t>
            </a:r>
            <a:r>
              <a:rPr lang="en-GB" sz="2000" dirty="0" smtClean="0">
                <a:latin typeface="Calibri" pitchFamily="34" charset="0"/>
                <a:cs typeface="Calibri" pitchFamily="34" charset="0"/>
              </a:rPr>
              <a:t>Z=0</a:t>
            </a:r>
            <a:endParaRPr lang="en-GB" sz="2000" dirty="0">
              <a:latin typeface="Calibri" pitchFamily="34" charset="0"/>
              <a:cs typeface="Calibri" pitchFamily="34" charset="0"/>
            </a:endParaRPr>
          </a:p>
        </p:txBody>
      </p:sp>
      <p:sp>
        <p:nvSpPr>
          <p:cNvPr id="6" name="Date Placeholder 5"/>
          <p:cNvSpPr>
            <a:spLocks noGrp="1"/>
          </p:cNvSpPr>
          <p:nvPr>
            <p:ph type="dt" sz="half" idx="10"/>
          </p:nvPr>
        </p:nvSpPr>
        <p:spPr/>
        <p:txBody>
          <a:bodyPr/>
          <a:lstStyle/>
          <a:p>
            <a:fld id="{5620BE3F-E638-4502-9888-15E3D2331274}" type="datetime1">
              <a:rPr lang="en-US" smtClean="0"/>
              <a:pPr/>
              <a:t>12/2/2015</a:t>
            </a:fld>
            <a:endParaRPr lang="en-US"/>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10</a:t>
            </a:fld>
            <a:endParaRPr lang="en-US" dirty="0"/>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Example of using Load/Store Multiple</a:t>
            </a:r>
          </a:p>
        </p:txBody>
      </p:sp>
      <p:sp>
        <p:nvSpPr>
          <p:cNvPr id="87043" name="Rectangle 3"/>
          <p:cNvSpPr>
            <a:spLocks noGrp="1" noChangeArrowheads="1"/>
          </p:cNvSpPr>
          <p:nvPr>
            <p:ph type="body" idx="1"/>
          </p:nvPr>
        </p:nvSpPr>
        <p:spPr>
          <a:xfrm>
            <a:off x="467544" y="1280120"/>
            <a:ext cx="8077200" cy="5029200"/>
          </a:xfrm>
        </p:spPr>
        <p:txBody>
          <a:bodyPr>
            <a:normAutofit fontScale="77500" lnSpcReduction="20000"/>
          </a:bodyPr>
          <a:lstStyle/>
          <a:p>
            <a:pPr>
              <a:spcBef>
                <a:spcPts val="1200"/>
              </a:spcBef>
            </a:pPr>
            <a:r>
              <a:rPr lang="en-US" dirty="0" smtClean="0"/>
              <a:t>Here is an example to move 8 words from a source memory location to a destination memory location:-</a:t>
            </a:r>
          </a:p>
          <a:p>
            <a:pPr>
              <a:spcBef>
                <a:spcPts val="1200"/>
              </a:spcBef>
            </a:pPr>
            <a:endParaRPr lang="en-US" dirty="0" smtClean="0"/>
          </a:p>
          <a:p>
            <a:pPr>
              <a:spcBef>
                <a:spcPts val="1200"/>
              </a:spcBef>
            </a:pPr>
            <a:endParaRPr lang="en-US" dirty="0" smtClean="0"/>
          </a:p>
          <a:p>
            <a:pPr>
              <a:spcBef>
                <a:spcPts val="1200"/>
              </a:spcBef>
            </a:pPr>
            <a:endParaRPr lang="en-US" dirty="0" smtClean="0"/>
          </a:p>
          <a:p>
            <a:pPr>
              <a:spcBef>
                <a:spcPts val="1200"/>
              </a:spcBef>
            </a:pPr>
            <a:endParaRPr lang="en-US" dirty="0" smtClean="0"/>
          </a:p>
          <a:p>
            <a:pPr>
              <a:spcBef>
                <a:spcPts val="1200"/>
              </a:spcBef>
            </a:pPr>
            <a:endParaRPr lang="en-US" dirty="0" smtClean="0"/>
          </a:p>
          <a:p>
            <a:pPr>
              <a:spcBef>
                <a:spcPts val="1200"/>
              </a:spcBef>
            </a:pPr>
            <a:r>
              <a:rPr lang="en-US" dirty="0" smtClean="0"/>
              <a:t>Note the omitted ! which, as with LDR,STR, means that R0,R1 are not changed</a:t>
            </a:r>
          </a:p>
          <a:p>
            <a:pPr>
              <a:spcBef>
                <a:spcPts val="1200"/>
              </a:spcBef>
            </a:pPr>
            <a:r>
              <a:rPr lang="en-US" dirty="0" smtClean="0"/>
              <a:t>In fact, one could use 4 </a:t>
            </a:r>
            <a:r>
              <a:rPr lang="en-US" smtClean="0"/>
              <a:t>different form </a:t>
            </a:r>
            <a:r>
              <a:rPr lang="en-US" dirty="0" smtClean="0"/>
              <a:t>of load/store:</a:t>
            </a:r>
          </a:p>
          <a:p>
            <a:pPr lvl="1">
              <a:spcBef>
                <a:spcPts val="1200"/>
              </a:spcBef>
            </a:pPr>
            <a:r>
              <a:rPr lang="en-US" b="1" dirty="0" smtClean="0"/>
              <a:t>I</a:t>
            </a:r>
            <a:r>
              <a:rPr lang="en-US" dirty="0" smtClean="0"/>
              <a:t>ncrement - </a:t>
            </a:r>
            <a:r>
              <a:rPr lang="en-US" b="1" dirty="0" smtClean="0"/>
              <a:t>A</a:t>
            </a:r>
            <a:r>
              <a:rPr lang="en-US" dirty="0" smtClean="0"/>
              <a:t>fter		LDM</a:t>
            </a:r>
            <a:r>
              <a:rPr lang="en-US" b="1" dirty="0" smtClean="0"/>
              <a:t>IA</a:t>
            </a:r>
            <a:r>
              <a:rPr lang="en-US" dirty="0" smtClean="0"/>
              <a:t>   and   STM</a:t>
            </a:r>
            <a:r>
              <a:rPr lang="en-US" b="1" dirty="0" smtClean="0"/>
              <a:t>IA</a:t>
            </a:r>
            <a:endParaRPr lang="en-US" dirty="0" smtClean="0"/>
          </a:p>
          <a:p>
            <a:pPr lvl="1">
              <a:spcBef>
                <a:spcPts val="1200"/>
              </a:spcBef>
            </a:pPr>
            <a:r>
              <a:rPr lang="en-US" b="1" dirty="0" smtClean="0"/>
              <a:t>I</a:t>
            </a:r>
            <a:r>
              <a:rPr lang="en-US" dirty="0" smtClean="0"/>
              <a:t>ncrement - </a:t>
            </a:r>
            <a:r>
              <a:rPr lang="en-US" b="1" dirty="0" smtClean="0"/>
              <a:t>B</a:t>
            </a:r>
            <a:r>
              <a:rPr lang="en-US" dirty="0" smtClean="0"/>
              <a:t>efore		LDM</a:t>
            </a:r>
            <a:r>
              <a:rPr lang="en-US" b="1" dirty="0" smtClean="0"/>
              <a:t>IB</a:t>
            </a:r>
            <a:r>
              <a:rPr lang="en-US" dirty="0" smtClean="0"/>
              <a:t>	and   STM</a:t>
            </a:r>
            <a:r>
              <a:rPr lang="en-US" b="1" dirty="0" smtClean="0"/>
              <a:t>IB</a:t>
            </a:r>
            <a:endParaRPr lang="en-US" dirty="0" smtClean="0"/>
          </a:p>
          <a:p>
            <a:pPr lvl="1">
              <a:spcBef>
                <a:spcPts val="1200"/>
              </a:spcBef>
            </a:pPr>
            <a:r>
              <a:rPr lang="en-US" b="1" dirty="0" smtClean="0"/>
              <a:t>D</a:t>
            </a:r>
            <a:r>
              <a:rPr lang="en-US" dirty="0" smtClean="0"/>
              <a:t>ecrement - </a:t>
            </a:r>
            <a:r>
              <a:rPr lang="en-US" b="1" dirty="0" smtClean="0"/>
              <a:t>A</a:t>
            </a:r>
            <a:r>
              <a:rPr lang="en-US" dirty="0" smtClean="0"/>
              <a:t>fter		LDM</a:t>
            </a:r>
            <a:r>
              <a:rPr lang="en-US" b="1" dirty="0" smtClean="0"/>
              <a:t>DA</a:t>
            </a:r>
            <a:r>
              <a:rPr lang="en-US" dirty="0" smtClean="0"/>
              <a:t>  and   STM</a:t>
            </a:r>
            <a:r>
              <a:rPr lang="en-US" b="1" dirty="0" smtClean="0"/>
              <a:t>DA</a:t>
            </a:r>
            <a:endParaRPr lang="en-US" dirty="0" smtClean="0"/>
          </a:p>
          <a:p>
            <a:pPr lvl="1">
              <a:spcBef>
                <a:spcPts val="1200"/>
              </a:spcBef>
            </a:pPr>
            <a:r>
              <a:rPr lang="en-US" b="1" dirty="0" smtClean="0"/>
              <a:t>D</a:t>
            </a:r>
            <a:r>
              <a:rPr lang="en-US" dirty="0" smtClean="0"/>
              <a:t>ecrement - </a:t>
            </a:r>
            <a:r>
              <a:rPr lang="en-US" b="1" dirty="0" smtClean="0"/>
              <a:t>B</a:t>
            </a:r>
            <a:r>
              <a:rPr lang="en-US" dirty="0" smtClean="0"/>
              <a:t>efore	LDM</a:t>
            </a:r>
            <a:r>
              <a:rPr lang="en-US" b="1" dirty="0" smtClean="0"/>
              <a:t>DB</a:t>
            </a:r>
            <a:r>
              <a:rPr lang="en-US" dirty="0" smtClean="0"/>
              <a:t>  and   STM</a:t>
            </a:r>
            <a:r>
              <a:rPr lang="en-US" b="1" dirty="0" smtClean="0"/>
              <a:t>DB</a:t>
            </a:r>
            <a:endParaRPr lang="en-US" dirty="0" smtClean="0"/>
          </a:p>
          <a:p>
            <a:pPr>
              <a:spcBef>
                <a:spcPts val="1200"/>
              </a:spcBef>
            </a:pPr>
            <a:endParaRPr lang="en-US" dirty="0" smtClean="0"/>
          </a:p>
        </p:txBody>
      </p:sp>
      <p:sp>
        <p:nvSpPr>
          <p:cNvPr id="86020" name="Text Box 4"/>
          <p:cNvSpPr txBox="1">
            <a:spLocks noChangeArrowheads="1"/>
          </p:cNvSpPr>
          <p:nvPr/>
        </p:nvSpPr>
        <p:spPr bwMode="auto">
          <a:xfrm>
            <a:off x="609600" y="2023046"/>
            <a:ext cx="8138864" cy="1477328"/>
          </a:xfrm>
          <a:prstGeom prst="rect">
            <a:avLst/>
          </a:prstGeom>
          <a:solidFill>
            <a:schemeClr val="bg2"/>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a:defRPr/>
            </a:pPr>
            <a:r>
              <a:rPr lang="en-US" sz="1800" dirty="0">
                <a:latin typeface="Arial" charset="0"/>
              </a:rPr>
              <a:t>	ADR	</a:t>
            </a:r>
            <a:r>
              <a:rPr lang="en-US" sz="1800" dirty="0" smtClean="0">
                <a:latin typeface="Arial" charset="0"/>
              </a:rPr>
              <a:t>R0, </a:t>
            </a:r>
            <a:r>
              <a:rPr lang="en-US" sz="1800" dirty="0" err="1">
                <a:latin typeface="Arial" charset="0"/>
              </a:rPr>
              <a:t>src_addr</a:t>
            </a:r>
            <a:r>
              <a:rPr lang="en-US" sz="1800" dirty="0">
                <a:latin typeface="Arial" charset="0"/>
              </a:rPr>
              <a:t>	; initialize </a:t>
            </a:r>
            <a:r>
              <a:rPr lang="en-US" sz="1800" dirty="0" err="1">
                <a:latin typeface="Arial" charset="0"/>
              </a:rPr>
              <a:t>src</a:t>
            </a:r>
            <a:r>
              <a:rPr lang="en-US" sz="1800" dirty="0">
                <a:latin typeface="Arial" charset="0"/>
              </a:rPr>
              <a:t> </a:t>
            </a:r>
            <a:r>
              <a:rPr lang="en-US" sz="1800" dirty="0" err="1">
                <a:latin typeface="Arial" charset="0"/>
              </a:rPr>
              <a:t>addr</a:t>
            </a:r>
            <a:endParaRPr lang="en-US" sz="1800" dirty="0">
              <a:latin typeface="Arial" charset="0"/>
            </a:endParaRPr>
          </a:p>
          <a:p>
            <a:pPr algn="l">
              <a:defRPr/>
            </a:pPr>
            <a:r>
              <a:rPr lang="en-US" sz="1800" dirty="0">
                <a:latin typeface="Arial" charset="0"/>
              </a:rPr>
              <a:t>	ADR	</a:t>
            </a:r>
            <a:r>
              <a:rPr lang="en-US" sz="1800" dirty="0" smtClean="0">
                <a:latin typeface="Arial" charset="0"/>
              </a:rPr>
              <a:t>R1, </a:t>
            </a:r>
            <a:r>
              <a:rPr lang="en-US" sz="1800" dirty="0" err="1">
                <a:latin typeface="Arial" charset="0"/>
              </a:rPr>
              <a:t>dest_addr</a:t>
            </a:r>
            <a:r>
              <a:rPr lang="en-US" sz="1800" dirty="0">
                <a:latin typeface="Arial" charset="0"/>
              </a:rPr>
              <a:t>	; initialize </a:t>
            </a:r>
            <a:r>
              <a:rPr lang="en-US" sz="1800" dirty="0" err="1">
                <a:latin typeface="Arial" charset="0"/>
              </a:rPr>
              <a:t>dest</a:t>
            </a:r>
            <a:r>
              <a:rPr lang="en-US" sz="1800" dirty="0">
                <a:latin typeface="Arial" charset="0"/>
              </a:rPr>
              <a:t> </a:t>
            </a:r>
            <a:r>
              <a:rPr lang="en-US" sz="1800" dirty="0" err="1">
                <a:latin typeface="Arial" charset="0"/>
              </a:rPr>
              <a:t>addr</a:t>
            </a:r>
            <a:endParaRPr lang="en-US" sz="1800" dirty="0">
              <a:latin typeface="Arial" charset="0"/>
            </a:endParaRPr>
          </a:p>
          <a:p>
            <a:pPr algn="l">
              <a:defRPr/>
            </a:pPr>
            <a:r>
              <a:rPr lang="en-US" sz="1800" dirty="0">
                <a:latin typeface="Arial" charset="0"/>
              </a:rPr>
              <a:t>	LDMIA	</a:t>
            </a:r>
            <a:r>
              <a:rPr lang="en-US" sz="1800" dirty="0" smtClean="0">
                <a:latin typeface="Arial" charset="0"/>
              </a:rPr>
              <a:t>R0, {R2-R9</a:t>
            </a:r>
            <a:r>
              <a:rPr lang="en-US" sz="1800" dirty="0">
                <a:latin typeface="Arial" charset="0"/>
              </a:rPr>
              <a:t>}	; fetch 8 words from </a:t>
            </a:r>
            <a:r>
              <a:rPr lang="en-US" sz="1800" dirty="0" err="1">
                <a:latin typeface="Arial" charset="0"/>
              </a:rPr>
              <a:t>mem</a:t>
            </a:r>
            <a:endParaRPr lang="en-US" sz="1800" dirty="0">
              <a:latin typeface="Arial" charset="0"/>
            </a:endParaRPr>
          </a:p>
          <a:p>
            <a:pPr algn="l">
              <a:defRPr/>
            </a:pPr>
            <a:r>
              <a:rPr lang="en-US" sz="1800" dirty="0">
                <a:latin typeface="Arial" charset="0"/>
              </a:rPr>
              <a:t>				;    …  </a:t>
            </a:r>
            <a:r>
              <a:rPr lang="en-US" sz="1800" dirty="0" smtClean="0">
                <a:latin typeface="Arial" charset="0"/>
              </a:rPr>
              <a:t>[R0 </a:t>
            </a:r>
            <a:r>
              <a:rPr lang="en-US" sz="1800" dirty="0">
                <a:latin typeface="Arial" charset="0"/>
              </a:rPr>
              <a:t>:= </a:t>
            </a:r>
            <a:r>
              <a:rPr lang="en-US" sz="1800" dirty="0" smtClean="0">
                <a:latin typeface="Arial" charset="0"/>
              </a:rPr>
              <a:t>R0+32 </a:t>
            </a:r>
            <a:r>
              <a:rPr lang="en-US" sz="1800" dirty="0" smtClean="0">
                <a:solidFill>
                  <a:srgbClr val="FF0000"/>
                </a:solidFill>
                <a:latin typeface="Arial" charset="0"/>
              </a:rPr>
              <a:t>if !</a:t>
            </a:r>
            <a:r>
              <a:rPr lang="en-US" sz="1800" dirty="0" smtClean="0">
                <a:latin typeface="Arial" charset="0"/>
              </a:rPr>
              <a:t>]</a:t>
            </a:r>
            <a:endParaRPr lang="en-US" sz="1800" dirty="0">
              <a:latin typeface="Arial" charset="0"/>
            </a:endParaRPr>
          </a:p>
          <a:p>
            <a:pPr algn="l">
              <a:defRPr/>
            </a:pPr>
            <a:r>
              <a:rPr lang="en-US" sz="1800" dirty="0">
                <a:latin typeface="Arial" charset="0"/>
              </a:rPr>
              <a:t>	STMIA	</a:t>
            </a:r>
            <a:r>
              <a:rPr lang="en-US" sz="1800" dirty="0" smtClean="0">
                <a:latin typeface="Arial" charset="0"/>
              </a:rPr>
              <a:t>R1, {R2-R9</a:t>
            </a:r>
            <a:r>
              <a:rPr lang="en-US" sz="1800" dirty="0">
                <a:latin typeface="Arial" charset="0"/>
              </a:rPr>
              <a:t>}	; copy 8 words to </a:t>
            </a:r>
            <a:r>
              <a:rPr lang="en-US" sz="1800" dirty="0" err="1">
                <a:latin typeface="Arial" charset="0"/>
              </a:rPr>
              <a:t>mem</a:t>
            </a:r>
            <a:r>
              <a:rPr lang="en-US" sz="1800" dirty="0">
                <a:latin typeface="Arial" charset="0"/>
              </a:rPr>
              <a:t>, </a:t>
            </a:r>
            <a:r>
              <a:rPr lang="en-US" sz="1800" dirty="0" smtClean="0">
                <a:latin typeface="Arial" charset="0"/>
              </a:rPr>
              <a:t>[R1 </a:t>
            </a:r>
            <a:r>
              <a:rPr lang="en-US" sz="1800" dirty="0">
                <a:latin typeface="Arial" charset="0"/>
              </a:rPr>
              <a:t>:= </a:t>
            </a:r>
            <a:r>
              <a:rPr lang="en-US" sz="1800" dirty="0" smtClean="0">
                <a:latin typeface="Arial" charset="0"/>
              </a:rPr>
              <a:t>R1+32 </a:t>
            </a:r>
            <a:r>
              <a:rPr lang="en-US" sz="1800" dirty="0" smtClean="0">
                <a:solidFill>
                  <a:srgbClr val="FF0000"/>
                </a:solidFill>
                <a:latin typeface="Arial" charset="0"/>
              </a:rPr>
              <a:t>if !</a:t>
            </a:r>
            <a:r>
              <a:rPr lang="en-US" sz="1800" dirty="0" smtClean="0">
                <a:latin typeface="Arial" charset="0"/>
              </a:rPr>
              <a:t>]</a:t>
            </a:r>
            <a:endParaRPr lang="en-US" sz="1800" dirty="0">
              <a:latin typeface="Arial" charset="0"/>
            </a:endParaRPr>
          </a:p>
        </p:txBody>
      </p:sp>
      <p:sp>
        <p:nvSpPr>
          <p:cNvPr id="134149" name="Text Box 5"/>
          <p:cNvSpPr txBox="1">
            <a:spLocks noChangeArrowheads="1"/>
          </p:cNvSpPr>
          <p:nvPr/>
        </p:nvSpPr>
        <p:spPr bwMode="auto">
          <a:xfrm>
            <a:off x="6605588" y="5305425"/>
            <a:ext cx="2476500" cy="457200"/>
          </a:xfrm>
          <a:prstGeom prst="rect">
            <a:avLst/>
          </a:prstGeom>
          <a:noFill/>
          <a:ln w="12700" algn="ctr">
            <a:noFill/>
            <a:miter lim="800000"/>
            <a:headEnd/>
            <a:tailEnd/>
          </a:ln>
          <a:effectLst/>
        </p:spPr>
        <p:txBody>
          <a:bodyPr wrap="none">
            <a:spAutoFit/>
          </a:bodyPr>
          <a:lstStyle/>
          <a:p>
            <a:pPr>
              <a:defRPr/>
            </a:pPr>
            <a:r>
              <a:rPr lang="en-GB" dirty="0">
                <a:solidFill>
                  <a:srgbClr val="FF0000"/>
                </a:solidFill>
                <a:effectLst>
                  <a:outerShdw blurRad="38100" dist="38100" dir="2700000" algn="tl">
                    <a:srgbClr val="C0C0C0"/>
                  </a:outerShdw>
                </a:effectLst>
                <a:latin typeface="Comic Sans MS" pitchFamily="66" charset="0"/>
              </a:rPr>
              <a:t>(see next slide)</a:t>
            </a:r>
          </a:p>
        </p:txBody>
      </p:sp>
      <p:sp>
        <p:nvSpPr>
          <p:cNvPr id="6" name="Date Placeholder 5"/>
          <p:cNvSpPr>
            <a:spLocks noGrp="1"/>
          </p:cNvSpPr>
          <p:nvPr>
            <p:ph type="dt" sz="half" idx="10"/>
          </p:nvPr>
        </p:nvSpPr>
        <p:spPr/>
        <p:txBody>
          <a:bodyPr/>
          <a:lstStyle/>
          <a:p>
            <a:fld id="{FF53286C-612E-4589-8419-02CA1ACD2019}" type="datetime1">
              <a:rPr lang="en-US" smtClean="0"/>
              <a:pPr/>
              <a:t>12/2/2015</a:t>
            </a:fld>
            <a:endParaRPr lang="en-US"/>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100</a:t>
            </a:fld>
            <a:endParaRPr lang="en-US" dirty="0"/>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430560"/>
            <a:ext cx="8229600" cy="838200"/>
          </a:xfrm>
        </p:spPr>
        <p:txBody>
          <a:bodyPr>
            <a:normAutofit fontScale="90000"/>
          </a:bodyPr>
          <a:lstStyle/>
          <a:p>
            <a:r>
              <a:rPr lang="en-US" dirty="0" smtClean="0"/>
              <a:t>Optional update of base address register with Load/Store Multiple Instructions</a:t>
            </a:r>
          </a:p>
        </p:txBody>
      </p:sp>
      <p:sp>
        <p:nvSpPr>
          <p:cNvPr id="90115" name="Rectangle 3"/>
          <p:cNvSpPr>
            <a:spLocks noGrp="1" noChangeArrowheads="1"/>
          </p:cNvSpPr>
          <p:nvPr>
            <p:ph type="body" idx="1"/>
          </p:nvPr>
        </p:nvSpPr>
        <p:spPr>
          <a:xfrm>
            <a:off x="395536" y="1412776"/>
            <a:ext cx="8424936" cy="2088232"/>
          </a:xfrm>
        </p:spPr>
        <p:txBody>
          <a:bodyPr>
            <a:normAutofit/>
          </a:bodyPr>
          <a:lstStyle/>
          <a:p>
            <a:pPr>
              <a:spcBef>
                <a:spcPts val="1200"/>
              </a:spcBef>
            </a:pPr>
            <a:r>
              <a:rPr lang="en-US" sz="2400" dirty="0" smtClean="0">
                <a:latin typeface="Calibri" pitchFamily="34" charset="0"/>
              </a:rPr>
              <a:t>You can choose NOT update the SP register removing the "!", as in slide 2.102.  All variants of LDM/STM have </a:t>
            </a:r>
            <a:r>
              <a:rPr lang="en-US" sz="2400" b="1" dirty="0" smtClean="0">
                <a:latin typeface="Calibri" pitchFamily="34" charset="0"/>
              </a:rPr>
              <a:t>optional</a:t>
            </a:r>
            <a:r>
              <a:rPr lang="en-US" sz="2400" dirty="0" smtClean="0">
                <a:latin typeface="Calibri" pitchFamily="34" charset="0"/>
              </a:rPr>
              <a:t> </a:t>
            </a:r>
            <a:r>
              <a:rPr lang="en-US" dirty="0" smtClean="0">
                <a:latin typeface="Calibri" pitchFamily="34" charset="0"/>
              </a:rPr>
              <a:t>SP</a:t>
            </a:r>
            <a:r>
              <a:rPr lang="en-US" sz="2400" dirty="0" smtClean="0">
                <a:latin typeface="Calibri" pitchFamily="34" charset="0"/>
              </a:rPr>
              <a:t> update.</a:t>
            </a:r>
          </a:p>
          <a:p>
            <a:pPr>
              <a:spcBef>
                <a:spcPts val="1200"/>
              </a:spcBef>
            </a:pPr>
            <a:r>
              <a:rPr lang="en-US" dirty="0" smtClean="0">
                <a:latin typeface="Calibri" pitchFamily="34" charset="0"/>
              </a:rPr>
              <a:t>Note that the stored or loaded data, if multiple registers goes to/comes from different memory locations even though SP is unchanged by the instruction</a:t>
            </a:r>
            <a:endParaRPr lang="en-US" sz="2400" dirty="0" smtClean="0">
              <a:latin typeface="Calibri" pitchFamily="34" charset="0"/>
            </a:endParaRPr>
          </a:p>
          <a:p>
            <a:pPr>
              <a:spcBef>
                <a:spcPts val="1200"/>
              </a:spcBef>
            </a:pPr>
            <a:endParaRPr lang="en-US" sz="2400" dirty="0" smtClean="0">
              <a:latin typeface="Calibri" pitchFamily="34" charset="0"/>
            </a:endParaRPr>
          </a:p>
        </p:txBody>
      </p:sp>
      <p:sp>
        <p:nvSpPr>
          <p:cNvPr id="89092" name="Text Box 4"/>
          <p:cNvSpPr txBox="1">
            <a:spLocks noChangeArrowheads="1"/>
          </p:cNvSpPr>
          <p:nvPr/>
        </p:nvSpPr>
        <p:spPr bwMode="auto">
          <a:xfrm>
            <a:off x="629865" y="3694380"/>
            <a:ext cx="7902575" cy="3046988"/>
          </a:xfrm>
          <a:prstGeom prst="rect">
            <a:avLst/>
          </a:prstGeom>
          <a:solidFill>
            <a:schemeClr val="bg2"/>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l">
              <a:defRPr/>
            </a:pPr>
            <a:r>
              <a:rPr lang="en-US" sz="2400" dirty="0">
                <a:latin typeface="Calibri" pitchFamily="34" charset="0"/>
              </a:rPr>
              <a:t>LDMIA	</a:t>
            </a:r>
            <a:r>
              <a:rPr lang="en-US" sz="2400" dirty="0" smtClean="0">
                <a:latin typeface="Calibri" pitchFamily="34" charset="0"/>
              </a:rPr>
              <a:t>R1, {R2-R9</a:t>
            </a:r>
            <a:r>
              <a:rPr lang="en-US" sz="2400" dirty="0">
                <a:latin typeface="Calibri" pitchFamily="34" charset="0"/>
              </a:rPr>
              <a:t>}	</a:t>
            </a:r>
            <a:r>
              <a:rPr lang="en-US" sz="2400" dirty="0" smtClean="0">
                <a:latin typeface="Calibri" pitchFamily="34" charset="0"/>
              </a:rPr>
              <a:t>	; R2 </a:t>
            </a:r>
            <a:r>
              <a:rPr lang="en-US" sz="2400" dirty="0">
                <a:latin typeface="Calibri" pitchFamily="34" charset="0"/>
              </a:rPr>
              <a:t>:= </a:t>
            </a:r>
            <a:r>
              <a:rPr lang="en-US" sz="2400" dirty="0" smtClean="0">
                <a:latin typeface="Calibri" pitchFamily="34" charset="0"/>
              </a:rPr>
              <a:t>mem</a:t>
            </a:r>
            <a:r>
              <a:rPr lang="en-US" sz="2400" baseline="-25000" dirty="0" smtClean="0">
                <a:latin typeface="Calibri" pitchFamily="34" charset="0"/>
              </a:rPr>
              <a:t>32</a:t>
            </a:r>
            <a:r>
              <a:rPr lang="en-US" sz="2400" dirty="0" smtClean="0">
                <a:latin typeface="Calibri" pitchFamily="34" charset="0"/>
              </a:rPr>
              <a:t>[R1</a:t>
            </a:r>
            <a:r>
              <a:rPr lang="en-US" sz="2400" dirty="0">
                <a:latin typeface="Calibri" pitchFamily="34" charset="0"/>
              </a:rPr>
              <a:t>]</a:t>
            </a:r>
          </a:p>
          <a:p>
            <a:pPr algn="l">
              <a:defRPr/>
            </a:pPr>
            <a:r>
              <a:rPr lang="en-US" sz="2400" dirty="0">
                <a:latin typeface="Calibri" pitchFamily="34" charset="0"/>
              </a:rPr>
              <a:t>				;   …………….</a:t>
            </a:r>
          </a:p>
          <a:p>
            <a:pPr algn="l">
              <a:defRPr/>
            </a:pPr>
            <a:r>
              <a:rPr lang="en-US" sz="2400" dirty="0">
                <a:latin typeface="Calibri" pitchFamily="34" charset="0"/>
              </a:rPr>
              <a:t>				; </a:t>
            </a:r>
            <a:r>
              <a:rPr lang="en-US" sz="2400" dirty="0" smtClean="0">
                <a:latin typeface="Calibri" pitchFamily="34" charset="0"/>
              </a:rPr>
              <a:t>R9 </a:t>
            </a:r>
            <a:r>
              <a:rPr lang="en-US" sz="2400" dirty="0">
                <a:latin typeface="Calibri" pitchFamily="34" charset="0"/>
              </a:rPr>
              <a:t>:= </a:t>
            </a:r>
            <a:r>
              <a:rPr lang="en-US" sz="2400" dirty="0" smtClean="0">
                <a:latin typeface="Calibri" pitchFamily="34" charset="0"/>
              </a:rPr>
              <a:t>mem</a:t>
            </a:r>
            <a:r>
              <a:rPr lang="en-US" sz="2400" baseline="-25000" dirty="0" smtClean="0">
                <a:latin typeface="Calibri" pitchFamily="34" charset="0"/>
              </a:rPr>
              <a:t>32</a:t>
            </a:r>
            <a:r>
              <a:rPr lang="en-US" sz="2400" dirty="0" smtClean="0">
                <a:latin typeface="Calibri" pitchFamily="34" charset="0"/>
              </a:rPr>
              <a:t>[R1+28</a:t>
            </a:r>
            <a:r>
              <a:rPr lang="en-US" sz="2400" dirty="0">
                <a:latin typeface="Calibri" pitchFamily="34" charset="0"/>
              </a:rPr>
              <a:t>]</a:t>
            </a:r>
          </a:p>
          <a:p>
            <a:pPr algn="l">
              <a:defRPr/>
            </a:pPr>
            <a:endParaRPr lang="en-GB" sz="2400" dirty="0">
              <a:latin typeface="Calibri" pitchFamily="34" charset="0"/>
            </a:endParaRPr>
          </a:p>
          <a:p>
            <a:pPr algn="l">
              <a:defRPr/>
            </a:pPr>
            <a:r>
              <a:rPr lang="pt-BR" sz="2400" dirty="0">
                <a:latin typeface="Calibri" pitchFamily="34" charset="0"/>
              </a:rPr>
              <a:t>LDMIA	</a:t>
            </a:r>
            <a:r>
              <a:rPr lang="pt-BR" sz="2400" dirty="0" smtClean="0">
                <a:latin typeface="Calibri" pitchFamily="34" charset="0"/>
              </a:rPr>
              <a:t>R1</a:t>
            </a:r>
            <a:r>
              <a:rPr lang="pt-BR" sz="2400" dirty="0" smtClean="0">
                <a:solidFill>
                  <a:srgbClr val="CC0000"/>
                </a:solidFill>
                <a:latin typeface="Calibri" pitchFamily="34" charset="0"/>
              </a:rPr>
              <a:t>!</a:t>
            </a:r>
            <a:r>
              <a:rPr lang="pt-BR" sz="2400" dirty="0" smtClean="0">
                <a:latin typeface="Calibri" pitchFamily="34" charset="0"/>
              </a:rPr>
              <a:t>, {R2-R9</a:t>
            </a:r>
            <a:r>
              <a:rPr lang="pt-BR" sz="2400" dirty="0">
                <a:latin typeface="Calibri" pitchFamily="34" charset="0"/>
              </a:rPr>
              <a:t>}	</a:t>
            </a:r>
            <a:r>
              <a:rPr lang="pt-BR" sz="2400" dirty="0" smtClean="0">
                <a:latin typeface="Calibri" pitchFamily="34" charset="0"/>
              </a:rPr>
              <a:t>	; R2 </a:t>
            </a:r>
            <a:r>
              <a:rPr lang="pt-BR" sz="2400" dirty="0">
                <a:latin typeface="Calibri" pitchFamily="34" charset="0"/>
              </a:rPr>
              <a:t>:= </a:t>
            </a:r>
            <a:r>
              <a:rPr lang="pt-BR" sz="2400" dirty="0" smtClean="0">
                <a:latin typeface="Calibri" pitchFamily="34" charset="0"/>
              </a:rPr>
              <a:t>mem32[R1</a:t>
            </a:r>
            <a:r>
              <a:rPr lang="pt-BR" sz="2400" dirty="0">
                <a:latin typeface="Calibri" pitchFamily="34" charset="0"/>
              </a:rPr>
              <a:t>]</a:t>
            </a:r>
          </a:p>
          <a:p>
            <a:pPr algn="l">
              <a:defRPr/>
            </a:pPr>
            <a:r>
              <a:rPr lang="pt-BR" sz="2400" dirty="0">
                <a:latin typeface="Calibri" pitchFamily="34" charset="0"/>
              </a:rPr>
              <a:t>				;   …………….</a:t>
            </a:r>
          </a:p>
          <a:p>
            <a:pPr algn="l">
              <a:defRPr/>
            </a:pPr>
            <a:r>
              <a:rPr lang="pt-BR" sz="2400" dirty="0">
                <a:latin typeface="Calibri" pitchFamily="34" charset="0"/>
              </a:rPr>
              <a:t>				; </a:t>
            </a:r>
            <a:r>
              <a:rPr lang="pt-BR" sz="2400" dirty="0" smtClean="0">
                <a:latin typeface="Calibri" pitchFamily="34" charset="0"/>
              </a:rPr>
              <a:t>R9 </a:t>
            </a:r>
            <a:r>
              <a:rPr lang="pt-BR" sz="2400" dirty="0">
                <a:latin typeface="Calibri" pitchFamily="34" charset="0"/>
              </a:rPr>
              <a:t>:= </a:t>
            </a:r>
            <a:r>
              <a:rPr lang="pt-BR" sz="2400" dirty="0" smtClean="0">
                <a:latin typeface="Calibri" pitchFamily="34" charset="0"/>
              </a:rPr>
              <a:t>mem32[R1+28</a:t>
            </a:r>
            <a:r>
              <a:rPr lang="pt-BR" sz="2400" dirty="0">
                <a:latin typeface="Calibri" pitchFamily="34" charset="0"/>
              </a:rPr>
              <a:t>]</a:t>
            </a:r>
          </a:p>
          <a:p>
            <a:pPr algn="l">
              <a:defRPr/>
            </a:pPr>
            <a:r>
              <a:rPr lang="en-GB" sz="2400" dirty="0">
                <a:latin typeface="Calibri" pitchFamily="34" charset="0"/>
              </a:rPr>
              <a:t>				</a:t>
            </a:r>
            <a:r>
              <a:rPr lang="en-GB" sz="2400" dirty="0" smtClean="0">
                <a:latin typeface="Calibri" pitchFamily="34" charset="0"/>
              </a:rPr>
              <a:t>;R1 </a:t>
            </a:r>
            <a:r>
              <a:rPr lang="en-GB" sz="2400" dirty="0">
                <a:latin typeface="Calibri" pitchFamily="34" charset="0"/>
              </a:rPr>
              <a:t>:= </a:t>
            </a:r>
            <a:r>
              <a:rPr lang="en-GB" sz="2400" dirty="0" smtClean="0">
                <a:latin typeface="Calibri" pitchFamily="34" charset="0"/>
              </a:rPr>
              <a:t>R1 </a:t>
            </a:r>
            <a:r>
              <a:rPr lang="en-GB" sz="2400" dirty="0">
                <a:latin typeface="Calibri" pitchFamily="34" charset="0"/>
              </a:rPr>
              <a:t>+ 32 (8 registers)</a:t>
            </a:r>
            <a:endParaRPr lang="en-US" sz="2400" dirty="0">
              <a:latin typeface="Calibri" pitchFamily="34" charset="0"/>
            </a:endParaRPr>
          </a:p>
        </p:txBody>
      </p:sp>
      <p:sp>
        <p:nvSpPr>
          <p:cNvPr id="90117" name="Rectangle 13"/>
          <p:cNvSpPr>
            <a:spLocks noChangeArrowheads="1"/>
          </p:cNvSpPr>
          <p:nvPr/>
        </p:nvSpPr>
        <p:spPr bwMode="auto">
          <a:xfrm>
            <a:off x="1763713" y="5877198"/>
            <a:ext cx="2160587" cy="792162"/>
          </a:xfrm>
          <a:prstGeom prst="rect">
            <a:avLst/>
          </a:prstGeom>
          <a:solidFill>
            <a:schemeClr val="bg1"/>
          </a:solidFill>
          <a:ln w="12700" algn="ctr">
            <a:solidFill>
              <a:schemeClr val="tx1"/>
            </a:solidFill>
            <a:miter lim="800000"/>
            <a:headEnd/>
            <a:tailEnd/>
          </a:ln>
        </p:spPr>
        <p:txBody>
          <a:bodyPr anchor="ctr"/>
          <a:lstStyle/>
          <a:p>
            <a:r>
              <a:rPr lang="en-GB" dirty="0">
                <a:solidFill>
                  <a:srgbClr val="CC0000"/>
                </a:solidFill>
                <a:latin typeface="Calibri" pitchFamily="34" charset="0"/>
              </a:rPr>
              <a:t>"!"</a:t>
            </a:r>
            <a:r>
              <a:rPr lang="en-GB" dirty="0">
                <a:latin typeface="Calibri" pitchFamily="34" charset="0"/>
              </a:rPr>
              <a:t> indicates </a:t>
            </a:r>
            <a:r>
              <a:rPr lang="en-GB" dirty="0" smtClean="0">
                <a:latin typeface="Calibri" pitchFamily="34" charset="0"/>
              </a:rPr>
              <a:t>R1 </a:t>
            </a:r>
            <a:r>
              <a:rPr lang="en-GB" dirty="0">
                <a:latin typeface="Calibri" pitchFamily="34" charset="0"/>
              </a:rPr>
              <a:t>is changed</a:t>
            </a:r>
            <a:endParaRPr lang="en-US" dirty="0">
              <a:latin typeface="Calibri" pitchFamily="34" charset="0"/>
            </a:endParaRPr>
          </a:p>
        </p:txBody>
      </p:sp>
      <p:sp>
        <p:nvSpPr>
          <p:cNvPr id="6" name="Date Placeholder 5"/>
          <p:cNvSpPr>
            <a:spLocks noGrp="1"/>
          </p:cNvSpPr>
          <p:nvPr>
            <p:ph type="dt" sz="half" idx="10"/>
          </p:nvPr>
        </p:nvSpPr>
        <p:spPr/>
        <p:txBody>
          <a:bodyPr/>
          <a:lstStyle/>
          <a:p>
            <a:fld id="{B3C32E32-2341-4A4A-A6BF-7ABEFAA172B1}" type="datetime1">
              <a:rPr lang="en-US" smtClean="0"/>
              <a:pPr/>
              <a:t>12/2/2015</a:t>
            </a:fld>
            <a:endParaRPr lang="en-US"/>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101</a:t>
            </a:fld>
            <a:endParaRPr lang="en-US" dirty="0"/>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95536" y="533399"/>
            <a:ext cx="8686800" cy="829295"/>
          </a:xfrm>
        </p:spPr>
        <p:txBody>
          <a:bodyPr>
            <a:normAutofit fontScale="90000"/>
          </a:bodyPr>
          <a:lstStyle/>
          <a:p>
            <a:r>
              <a:rPr lang="en-US" dirty="0" smtClean="0"/>
              <a:t>Machine code for multiple register transfer instructions</a:t>
            </a:r>
          </a:p>
        </p:txBody>
      </p:sp>
      <p:pic>
        <p:nvPicPr>
          <p:cNvPr id="91139" name="Picture 3"/>
          <p:cNvPicPr>
            <a:picLocks noChangeAspect="1" noChangeArrowheads="1"/>
          </p:cNvPicPr>
          <p:nvPr/>
        </p:nvPicPr>
        <p:blipFill>
          <a:blip r:embed="rId3" cstate="print"/>
          <a:srcRect/>
          <a:stretch>
            <a:fillRect/>
          </a:stretch>
        </p:blipFill>
        <p:spPr bwMode="auto">
          <a:xfrm>
            <a:off x="467544" y="1362695"/>
            <a:ext cx="8077200" cy="3146425"/>
          </a:xfrm>
          <a:prstGeom prst="rect">
            <a:avLst/>
          </a:prstGeom>
          <a:noFill/>
          <a:ln w="12700">
            <a:noFill/>
            <a:miter lim="800000"/>
            <a:headEnd type="none" w="sm" len="sm"/>
            <a:tailEnd type="none" w="sm" len="sm"/>
          </a:ln>
        </p:spPr>
      </p:pic>
      <p:sp>
        <p:nvSpPr>
          <p:cNvPr id="91140" name="Rectangle 4"/>
          <p:cNvSpPr>
            <a:spLocks noGrp="1" noChangeArrowheads="1"/>
          </p:cNvSpPr>
          <p:nvPr>
            <p:ph type="body" idx="1"/>
          </p:nvPr>
        </p:nvSpPr>
        <p:spPr>
          <a:xfrm>
            <a:off x="395536" y="4648200"/>
            <a:ext cx="8077200" cy="1447800"/>
          </a:xfrm>
          <a:noFill/>
        </p:spPr>
        <p:txBody>
          <a:bodyPr/>
          <a:lstStyle/>
          <a:p>
            <a:r>
              <a:rPr lang="en-GB" dirty="0" smtClean="0"/>
              <a:t>Register list field has one bit per register</a:t>
            </a:r>
          </a:p>
          <a:p>
            <a:r>
              <a:rPr lang="en-GB" dirty="0" smtClean="0"/>
              <a:t>bit 0 = 1 =&gt; load/store R0; bit 1 = 1 =&gt; load/store R1; </a:t>
            </a:r>
            <a:r>
              <a:rPr lang="en-GB" dirty="0" err="1" smtClean="0"/>
              <a:t>etc</a:t>
            </a:r>
            <a:endParaRPr lang="en-GB" dirty="0" smtClean="0"/>
          </a:p>
          <a:p>
            <a:r>
              <a:rPr lang="en-US" b="1" dirty="0" smtClean="0"/>
              <a:t>STMIA	R13!,  {R0-R2, R14}</a:t>
            </a:r>
            <a:r>
              <a:rPr lang="en-US" dirty="0" smtClean="0"/>
              <a:t>	</a:t>
            </a:r>
            <a:r>
              <a:rPr lang="en-US" sz="2400" b="1" dirty="0" smtClean="0"/>
              <a:t>E8AD 4007</a:t>
            </a:r>
            <a:endParaRPr lang="en-US" dirty="0" smtClean="0"/>
          </a:p>
        </p:txBody>
      </p:sp>
      <p:sp>
        <p:nvSpPr>
          <p:cNvPr id="5" name="Date Placeholder 4"/>
          <p:cNvSpPr>
            <a:spLocks noGrp="1"/>
          </p:cNvSpPr>
          <p:nvPr>
            <p:ph type="dt" sz="half" idx="10"/>
          </p:nvPr>
        </p:nvSpPr>
        <p:spPr/>
        <p:txBody>
          <a:bodyPr/>
          <a:lstStyle/>
          <a:p>
            <a:fld id="{A5A1608E-4919-4454-A514-25DCC1DFC350}"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102</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dirty="0" smtClean="0"/>
              <a:t>Miscellaneous Issues</a:t>
            </a:r>
            <a:endParaRPr lang="en-US" dirty="0" smtClean="0"/>
          </a:p>
        </p:txBody>
      </p:sp>
      <p:sp>
        <p:nvSpPr>
          <p:cNvPr id="92163" name="Rectangle 3"/>
          <p:cNvSpPr>
            <a:spLocks noGrp="1" noChangeArrowheads="1"/>
          </p:cNvSpPr>
          <p:nvPr>
            <p:ph type="body" idx="1"/>
          </p:nvPr>
        </p:nvSpPr>
        <p:spPr/>
        <p:txBody>
          <a:bodyPr/>
          <a:lstStyle/>
          <a:p>
            <a:pPr>
              <a:spcBef>
                <a:spcPts val="2400"/>
              </a:spcBef>
            </a:pPr>
            <a:r>
              <a:rPr lang="en-GB" sz="3200" dirty="0" smtClean="0"/>
              <a:t>ARM past and present</a:t>
            </a:r>
          </a:p>
          <a:p>
            <a:pPr>
              <a:spcBef>
                <a:spcPts val="2400"/>
              </a:spcBef>
            </a:pPr>
            <a:r>
              <a:rPr lang="en-GB" sz="3200" dirty="0" smtClean="0"/>
              <a:t>Multiplication</a:t>
            </a:r>
          </a:p>
          <a:p>
            <a:pPr>
              <a:spcBef>
                <a:spcPts val="2400"/>
              </a:spcBef>
            </a:pPr>
            <a:r>
              <a:rPr lang="en-GB" sz="3200" dirty="0" smtClean="0"/>
              <a:t>Overview of machine instructions</a:t>
            </a:r>
          </a:p>
          <a:p>
            <a:pPr>
              <a:spcBef>
                <a:spcPts val="2400"/>
              </a:spcBef>
            </a:pPr>
            <a:r>
              <a:rPr lang="en-GB" sz="3200" dirty="0" smtClean="0"/>
              <a:t>Machine instruction timing</a:t>
            </a:r>
          </a:p>
          <a:p>
            <a:pPr>
              <a:spcBef>
                <a:spcPts val="2400"/>
              </a:spcBef>
            </a:pPr>
            <a:endParaRPr lang="en-US" sz="3200" dirty="0" smtClean="0"/>
          </a:p>
        </p:txBody>
      </p:sp>
      <p:sp>
        <p:nvSpPr>
          <p:cNvPr id="4" name="Date Placeholder 3"/>
          <p:cNvSpPr>
            <a:spLocks noGrp="1"/>
          </p:cNvSpPr>
          <p:nvPr>
            <p:ph type="dt" sz="half" idx="10"/>
          </p:nvPr>
        </p:nvSpPr>
        <p:spPr/>
        <p:txBody>
          <a:bodyPr/>
          <a:lstStyle/>
          <a:p>
            <a:fld id="{2E9C7565-F884-4BB8-BDBC-9F33C2167A82}" type="datetime1">
              <a:rPr lang="en-US" smtClean="0"/>
              <a:pPr/>
              <a:t>12/2/2015</a:t>
            </a:fld>
            <a:endParaRPr lang="en-US"/>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103</a:t>
            </a:fld>
            <a:endParaRPr lang="en-US" dirty="0"/>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230832" y="332656"/>
            <a:ext cx="8229600" cy="990600"/>
          </a:xfrm>
        </p:spPr>
        <p:txBody>
          <a:bodyPr>
            <a:normAutofit/>
          </a:bodyPr>
          <a:lstStyle/>
          <a:p>
            <a:r>
              <a:rPr lang="en-GB" sz="3200" dirty="0" smtClean="0"/>
              <a:t>ARM Multiply instructions</a:t>
            </a:r>
            <a:endParaRPr lang="en-US" sz="3200" dirty="0" smtClean="0"/>
          </a:p>
        </p:txBody>
      </p:sp>
      <p:sp>
        <p:nvSpPr>
          <p:cNvPr id="93187" name="Rectangle 3"/>
          <p:cNvSpPr>
            <a:spLocks noGrp="1" noChangeArrowheads="1"/>
          </p:cNvSpPr>
          <p:nvPr>
            <p:ph type="body" idx="4294967295"/>
          </p:nvPr>
        </p:nvSpPr>
        <p:spPr>
          <a:xfrm>
            <a:off x="180975" y="1268413"/>
            <a:ext cx="8567738" cy="5256212"/>
          </a:xfrm>
        </p:spPr>
        <p:txBody>
          <a:bodyPr>
            <a:normAutofit lnSpcReduction="10000"/>
          </a:bodyPr>
          <a:lstStyle/>
          <a:p>
            <a:pPr marL="288000" indent="-288000">
              <a:spcBef>
                <a:spcPts val="1800"/>
              </a:spcBef>
              <a:buFont typeface="Wingdings" pitchFamily="2" charset="2"/>
              <a:buChar char="v"/>
            </a:pPr>
            <a:r>
              <a:rPr lang="en-GB" sz="3200" dirty="0" smtClean="0">
                <a:latin typeface="Calibri" pitchFamily="34" charset="0"/>
              </a:rPr>
              <a:t>The original ARM1 architecture did not have multiply instructions</a:t>
            </a:r>
          </a:p>
          <a:p>
            <a:pPr marL="562320" lvl="2" indent="-288000">
              <a:spcBef>
                <a:spcPts val="1800"/>
              </a:spcBef>
              <a:buFont typeface="Wingdings" pitchFamily="2" charset="2"/>
              <a:buChar char="§"/>
            </a:pPr>
            <a:r>
              <a:rPr lang="en-GB" sz="2600" dirty="0" smtClean="0">
                <a:latin typeface="Calibri" pitchFamily="34" charset="0"/>
              </a:rPr>
              <a:t>32X32-&gt;32 bit (least significant 32 bits of result kept) was added for </a:t>
            </a:r>
            <a:r>
              <a:rPr lang="en-GB" sz="2600" b="1" dirty="0" smtClean="0">
                <a:latin typeface="Calibri" pitchFamily="34" charset="0"/>
              </a:rPr>
              <a:t>ARM3</a:t>
            </a:r>
            <a:r>
              <a:rPr lang="en-GB" sz="2600" dirty="0" smtClean="0">
                <a:latin typeface="Calibri" pitchFamily="34" charset="0"/>
              </a:rPr>
              <a:t> and above</a:t>
            </a:r>
          </a:p>
          <a:p>
            <a:pPr marL="562320" lvl="2" indent="-288000">
              <a:spcBef>
                <a:spcPts val="1800"/>
              </a:spcBef>
              <a:buFont typeface="Wingdings" pitchFamily="2" charset="2"/>
              <a:buChar char="§"/>
            </a:pPr>
            <a:r>
              <a:rPr lang="en-GB" sz="2600" dirty="0" smtClean="0">
                <a:latin typeface="Calibri" pitchFamily="34" charset="0"/>
              </a:rPr>
              <a:t>32X32-&gt;64 multiplication was added for </a:t>
            </a:r>
            <a:r>
              <a:rPr lang="en-GB" sz="2600" b="1" dirty="0" smtClean="0">
                <a:latin typeface="Calibri" pitchFamily="34" charset="0"/>
              </a:rPr>
              <a:t>ARM7DM</a:t>
            </a:r>
            <a:r>
              <a:rPr lang="en-GB" sz="2600" dirty="0" smtClean="0">
                <a:latin typeface="Calibri" pitchFamily="34" charset="0"/>
              </a:rPr>
              <a:t> and above.</a:t>
            </a:r>
          </a:p>
          <a:p>
            <a:pPr marL="288000" indent="-288000">
              <a:spcBef>
                <a:spcPts val="1800"/>
              </a:spcBef>
              <a:buFont typeface="Wingdings" pitchFamily="2" charset="2"/>
              <a:buChar char="v"/>
            </a:pPr>
            <a:r>
              <a:rPr lang="en-GB" sz="3200" dirty="0" smtClean="0">
                <a:latin typeface="Calibri" pitchFamily="34" charset="0"/>
              </a:rPr>
              <a:t>The multiplications were “shoe-horned” into the data processing instructions, using bit combinations specifying shifts that were previously </a:t>
            </a:r>
            <a:r>
              <a:rPr lang="en-GB" sz="3200" b="1" dirty="0" smtClean="0">
                <a:latin typeface="Calibri" pitchFamily="34" charset="0"/>
              </a:rPr>
              <a:t>unused</a:t>
            </a:r>
            <a:r>
              <a:rPr lang="en-GB" sz="3200" dirty="0" smtClean="0">
                <a:latin typeface="Calibri" pitchFamily="34" charset="0"/>
              </a:rPr>
              <a:t> and </a:t>
            </a:r>
            <a:r>
              <a:rPr lang="en-GB" sz="3200" b="1" dirty="0" smtClean="0">
                <a:latin typeface="Calibri" pitchFamily="34" charset="0"/>
              </a:rPr>
              <a:t>illegal</a:t>
            </a:r>
            <a:r>
              <a:rPr lang="en-GB" sz="3200" dirty="0" smtClean="0">
                <a:latin typeface="Calibri" pitchFamily="34" charset="0"/>
              </a:rPr>
              <a:t>.</a:t>
            </a:r>
          </a:p>
        </p:txBody>
      </p:sp>
      <p:sp>
        <p:nvSpPr>
          <p:cNvPr id="4" name="Date Placeholder 3"/>
          <p:cNvSpPr>
            <a:spLocks noGrp="1"/>
          </p:cNvSpPr>
          <p:nvPr>
            <p:ph type="dt" sz="half" idx="10"/>
          </p:nvPr>
        </p:nvSpPr>
        <p:spPr/>
        <p:txBody>
          <a:bodyPr/>
          <a:lstStyle/>
          <a:p>
            <a:fld id="{5C0B7E34-7BB2-453F-B068-69359F18B80E}" type="datetime1">
              <a:rPr lang="en-US" smtClean="0"/>
              <a:pPr/>
              <a:t>12/2/2015</a:t>
            </a:fld>
            <a:endParaRPr lang="en-US"/>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104</a:t>
            </a:fld>
            <a:endParaRPr lang="en-US" dirty="0"/>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35496" y="404664"/>
            <a:ext cx="8229600" cy="663352"/>
          </a:xfrm>
        </p:spPr>
        <p:txBody>
          <a:bodyPr>
            <a:normAutofit/>
          </a:bodyPr>
          <a:lstStyle/>
          <a:p>
            <a:r>
              <a:rPr lang="en-US" sz="3200" dirty="0" smtClean="0"/>
              <a:t>Multiply in detail</a:t>
            </a:r>
          </a:p>
        </p:txBody>
      </p:sp>
      <p:sp>
        <p:nvSpPr>
          <p:cNvPr id="94211" name="Rectangle 3"/>
          <p:cNvSpPr>
            <a:spLocks noGrp="1" noChangeArrowheads="1"/>
          </p:cNvSpPr>
          <p:nvPr>
            <p:ph type="body" sz="half" idx="4294967295"/>
          </p:nvPr>
        </p:nvSpPr>
        <p:spPr>
          <a:xfrm>
            <a:off x="34925" y="1052513"/>
            <a:ext cx="5545138" cy="2638425"/>
          </a:xfrm>
        </p:spPr>
        <p:txBody>
          <a:bodyPr>
            <a:normAutofit/>
          </a:bodyPr>
          <a:lstStyle/>
          <a:p>
            <a:pPr>
              <a:lnSpc>
                <a:spcPct val="90000"/>
              </a:lnSpc>
              <a:spcBef>
                <a:spcPts val="1800"/>
              </a:spcBef>
              <a:buFont typeface="Wingdings" pitchFamily="2" charset="2"/>
              <a:buChar char="v"/>
            </a:pPr>
            <a:r>
              <a:rPr lang="en-GB" dirty="0" smtClean="0">
                <a:latin typeface="Calibri" pitchFamily="34" charset="0"/>
              </a:rPr>
              <a:t>MUL,MLA were the original (32 bit LSW result) instructions</a:t>
            </a:r>
          </a:p>
          <a:p>
            <a:pPr lvl="1">
              <a:lnSpc>
                <a:spcPct val="90000"/>
              </a:lnSpc>
              <a:spcBef>
                <a:spcPts val="1800"/>
              </a:spcBef>
              <a:buFont typeface="Wingdings" pitchFamily="2" charset="2"/>
              <a:buChar char="§"/>
            </a:pPr>
            <a:r>
              <a:rPr lang="en-GB" dirty="0" smtClean="0">
                <a:latin typeface="Calibri" pitchFamily="34" charset="0"/>
              </a:rPr>
              <a:t>Why does it not matter whether they are signed or unsigned?</a:t>
            </a:r>
          </a:p>
          <a:p>
            <a:pPr>
              <a:lnSpc>
                <a:spcPct val="90000"/>
              </a:lnSpc>
              <a:spcBef>
                <a:spcPts val="1800"/>
              </a:spcBef>
              <a:buFont typeface="Wingdings" pitchFamily="2" charset="2"/>
              <a:buChar char="v"/>
            </a:pPr>
            <a:r>
              <a:rPr lang="en-GB" dirty="0" smtClean="0">
                <a:latin typeface="Calibri" pitchFamily="34" charset="0"/>
              </a:rPr>
              <a:t>Later architectures added 64 bit results</a:t>
            </a:r>
          </a:p>
        </p:txBody>
      </p:sp>
      <p:sp>
        <p:nvSpPr>
          <p:cNvPr id="94212" name="Text Box 8"/>
          <p:cNvSpPr txBox="1">
            <a:spLocks noChangeArrowheads="1"/>
          </p:cNvSpPr>
          <p:nvPr/>
        </p:nvSpPr>
        <p:spPr bwMode="auto">
          <a:xfrm>
            <a:off x="900113" y="6237288"/>
            <a:ext cx="7197725" cy="519112"/>
          </a:xfrm>
          <a:prstGeom prst="rect">
            <a:avLst/>
          </a:prstGeom>
          <a:noFill/>
          <a:ln w="12700">
            <a:noFill/>
            <a:miter lim="800000"/>
            <a:headEnd type="none" w="sm" len="sm"/>
            <a:tailEnd type="none" w="sm" len="sm"/>
          </a:ln>
        </p:spPr>
        <p:txBody>
          <a:bodyPr wrap="none">
            <a:spAutoFit/>
          </a:bodyPr>
          <a:lstStyle/>
          <a:p>
            <a:pPr algn="l"/>
            <a:r>
              <a:rPr lang="en-GB" sz="2800" b="0">
                <a:solidFill>
                  <a:srgbClr val="CC0000"/>
                </a:solidFill>
                <a:latin typeface="Calibri" pitchFamily="34" charset="0"/>
              </a:rPr>
              <a:t>ARM7DM core and above (64 bit multiply result)</a:t>
            </a:r>
            <a:endParaRPr lang="en-US" sz="2800" b="0">
              <a:solidFill>
                <a:srgbClr val="CC0000"/>
              </a:solidFill>
              <a:latin typeface="Calibri" pitchFamily="34" charset="0"/>
            </a:endParaRPr>
          </a:p>
        </p:txBody>
      </p:sp>
      <p:sp>
        <p:nvSpPr>
          <p:cNvPr id="94213" name="Text Box 11"/>
          <p:cNvSpPr txBox="1">
            <a:spLocks noChangeArrowheads="1"/>
          </p:cNvSpPr>
          <p:nvPr/>
        </p:nvSpPr>
        <p:spPr bwMode="auto">
          <a:xfrm>
            <a:off x="179388" y="4100513"/>
            <a:ext cx="8964612" cy="2124075"/>
          </a:xfrm>
          <a:prstGeom prst="rect">
            <a:avLst/>
          </a:prstGeom>
          <a:noFill/>
          <a:ln w="12700">
            <a:noFill/>
            <a:miter lim="800000"/>
            <a:headEnd type="none" w="sm" len="sm"/>
            <a:tailEnd type="none" w="sm" len="sm"/>
          </a:ln>
        </p:spPr>
        <p:txBody>
          <a:bodyPr>
            <a:spAutoFit/>
          </a:bodyPr>
          <a:lstStyle/>
          <a:p>
            <a:pPr algn="l"/>
            <a:r>
              <a:rPr lang="en-GB" sz="2200" dirty="0">
                <a:latin typeface="Calibri" pitchFamily="34" charset="0"/>
              </a:rPr>
              <a:t>MUL	</a:t>
            </a:r>
            <a:r>
              <a:rPr lang="en-GB" sz="2200" dirty="0" smtClean="0">
                <a:latin typeface="Calibri" pitchFamily="34" charset="0"/>
              </a:rPr>
              <a:t>Rd, </a:t>
            </a:r>
            <a:r>
              <a:rPr lang="en-GB" sz="2200" dirty="0" err="1">
                <a:latin typeface="Calibri" pitchFamily="34" charset="0"/>
              </a:rPr>
              <a:t>R</a:t>
            </a:r>
            <a:r>
              <a:rPr lang="en-GB" sz="2200" dirty="0" err="1" smtClean="0">
                <a:latin typeface="Calibri" pitchFamily="34" charset="0"/>
              </a:rPr>
              <a:t>m</a:t>
            </a:r>
            <a:r>
              <a:rPr lang="en-GB" sz="2200" dirty="0" smtClean="0">
                <a:latin typeface="Calibri" pitchFamily="34" charset="0"/>
              </a:rPr>
              <a:t>, </a:t>
            </a:r>
            <a:r>
              <a:rPr lang="en-GB" sz="2200" dirty="0" err="1">
                <a:latin typeface="Calibri" pitchFamily="34" charset="0"/>
              </a:rPr>
              <a:t>R</a:t>
            </a:r>
            <a:r>
              <a:rPr lang="en-GB" sz="2200" dirty="0" err="1" smtClean="0">
                <a:latin typeface="Calibri" pitchFamily="34" charset="0"/>
              </a:rPr>
              <a:t>s</a:t>
            </a:r>
            <a:r>
              <a:rPr lang="en-GB" sz="2200" dirty="0">
                <a:latin typeface="Calibri" pitchFamily="34" charset="0"/>
              </a:rPr>
              <a:t>	multiply (32 bit)	</a:t>
            </a:r>
            <a:r>
              <a:rPr lang="en-GB" sz="2200" dirty="0" smtClean="0">
                <a:latin typeface="Calibri" pitchFamily="34" charset="0"/>
              </a:rPr>
              <a:t>	Rd </a:t>
            </a:r>
            <a:r>
              <a:rPr lang="en-GB" sz="2200" dirty="0">
                <a:latin typeface="Calibri" pitchFamily="34" charset="0"/>
              </a:rPr>
              <a:t>:= (</a:t>
            </a:r>
            <a:r>
              <a:rPr lang="en-GB" sz="2200" dirty="0" err="1">
                <a:latin typeface="Calibri" pitchFamily="34" charset="0"/>
              </a:rPr>
              <a:t>Rm</a:t>
            </a:r>
            <a:r>
              <a:rPr lang="en-GB" sz="2200" dirty="0">
                <a:latin typeface="Calibri" pitchFamily="34" charset="0"/>
              </a:rPr>
              <a:t>*</a:t>
            </a:r>
            <a:r>
              <a:rPr lang="en-GB" sz="2200" dirty="0" err="1">
                <a:latin typeface="Calibri" pitchFamily="34" charset="0"/>
              </a:rPr>
              <a:t>Rs</a:t>
            </a:r>
            <a:r>
              <a:rPr lang="en-GB" sz="2200" dirty="0">
                <a:latin typeface="Calibri" pitchFamily="34" charset="0"/>
              </a:rPr>
              <a:t>)[31:0]</a:t>
            </a:r>
          </a:p>
          <a:p>
            <a:pPr algn="l"/>
            <a:r>
              <a:rPr lang="en-GB" sz="2200" dirty="0">
                <a:latin typeface="Calibri" pitchFamily="34" charset="0"/>
              </a:rPr>
              <a:t>MLA	</a:t>
            </a:r>
            <a:r>
              <a:rPr lang="en-GB" sz="2200" dirty="0" err="1" smtClean="0">
                <a:latin typeface="Calibri" pitchFamily="34" charset="0"/>
              </a:rPr>
              <a:t>Rd,Rm,Rs,Rn</a:t>
            </a:r>
            <a:r>
              <a:rPr lang="en-GB" sz="2200" dirty="0">
                <a:latin typeface="Calibri" pitchFamily="34" charset="0"/>
              </a:rPr>
              <a:t>	multiply-</a:t>
            </a:r>
            <a:r>
              <a:rPr lang="en-GB" sz="2200" dirty="0" err="1">
                <a:latin typeface="Calibri" pitchFamily="34" charset="0"/>
              </a:rPr>
              <a:t>acc</a:t>
            </a:r>
            <a:r>
              <a:rPr lang="en-GB" sz="2200" dirty="0">
                <a:latin typeface="Calibri" pitchFamily="34" charset="0"/>
              </a:rPr>
              <a:t> (32 bit)	Rd:= (</a:t>
            </a:r>
            <a:r>
              <a:rPr lang="en-GB" sz="2200" dirty="0" err="1">
                <a:latin typeface="Calibri" pitchFamily="34" charset="0"/>
              </a:rPr>
              <a:t>Rm</a:t>
            </a:r>
            <a:r>
              <a:rPr lang="en-GB" sz="2200" dirty="0">
                <a:latin typeface="Calibri" pitchFamily="34" charset="0"/>
              </a:rPr>
              <a:t>*</a:t>
            </a:r>
            <a:r>
              <a:rPr lang="en-GB" sz="2200" dirty="0" err="1">
                <a:latin typeface="Calibri" pitchFamily="34" charset="0"/>
              </a:rPr>
              <a:t>Rs</a:t>
            </a:r>
            <a:r>
              <a:rPr lang="en-GB" sz="2200" dirty="0">
                <a:latin typeface="Calibri" pitchFamily="34" charset="0"/>
              </a:rPr>
              <a:t>)[31:0] + </a:t>
            </a:r>
            <a:r>
              <a:rPr lang="en-GB" sz="2200" dirty="0" err="1">
                <a:latin typeface="Calibri" pitchFamily="34" charset="0"/>
              </a:rPr>
              <a:t>Rn</a:t>
            </a:r>
            <a:endParaRPr lang="en-GB" sz="2200" dirty="0">
              <a:latin typeface="Calibri" pitchFamily="34" charset="0"/>
            </a:endParaRPr>
          </a:p>
          <a:p>
            <a:pPr algn="l"/>
            <a:r>
              <a:rPr lang="en-GB" sz="2200" dirty="0">
                <a:solidFill>
                  <a:srgbClr val="CC0000"/>
                </a:solidFill>
                <a:latin typeface="Calibri" pitchFamily="34" charset="0"/>
              </a:rPr>
              <a:t>UMULL	</a:t>
            </a:r>
            <a:r>
              <a:rPr lang="en-GB" sz="2200" dirty="0" err="1" smtClean="0">
                <a:latin typeface="Calibri" pitchFamily="34" charset="0"/>
              </a:rPr>
              <a:t>Rl</a:t>
            </a:r>
            <a:r>
              <a:rPr lang="en-GB" sz="2200" dirty="0" smtClean="0">
                <a:latin typeface="Calibri" pitchFamily="34" charset="0"/>
              </a:rPr>
              <a:t>, </a:t>
            </a:r>
            <a:r>
              <a:rPr lang="en-GB" sz="2200" dirty="0">
                <a:latin typeface="Calibri" pitchFamily="34" charset="0"/>
              </a:rPr>
              <a:t>R</a:t>
            </a:r>
            <a:r>
              <a:rPr lang="en-GB" sz="2200" dirty="0" smtClean="0">
                <a:latin typeface="Calibri" pitchFamily="34" charset="0"/>
              </a:rPr>
              <a:t>h</a:t>
            </a:r>
            <a:r>
              <a:rPr lang="en-GB" sz="2200" dirty="0" smtClean="0">
                <a:solidFill>
                  <a:srgbClr val="CC0000"/>
                </a:solidFill>
                <a:latin typeface="Calibri" pitchFamily="34" charset="0"/>
              </a:rPr>
              <a:t>, </a:t>
            </a:r>
            <a:r>
              <a:rPr lang="en-GB" sz="2200" dirty="0" err="1">
                <a:solidFill>
                  <a:srgbClr val="CC0000"/>
                </a:solidFill>
                <a:latin typeface="Calibri" pitchFamily="34" charset="0"/>
              </a:rPr>
              <a:t>R</a:t>
            </a:r>
            <a:r>
              <a:rPr lang="en-GB" sz="2200" dirty="0" err="1" smtClean="0">
                <a:solidFill>
                  <a:srgbClr val="CC0000"/>
                </a:solidFill>
                <a:latin typeface="Calibri" pitchFamily="34" charset="0"/>
              </a:rPr>
              <a:t>m</a:t>
            </a:r>
            <a:r>
              <a:rPr lang="en-GB" sz="2200" dirty="0" smtClean="0">
                <a:solidFill>
                  <a:srgbClr val="CC0000"/>
                </a:solidFill>
                <a:latin typeface="Calibri" pitchFamily="34" charset="0"/>
              </a:rPr>
              <a:t>, </a:t>
            </a:r>
            <a:r>
              <a:rPr lang="en-GB" sz="2200" dirty="0" err="1">
                <a:solidFill>
                  <a:srgbClr val="CC0000"/>
                </a:solidFill>
                <a:latin typeface="Calibri" pitchFamily="34" charset="0"/>
              </a:rPr>
              <a:t>R</a:t>
            </a:r>
            <a:r>
              <a:rPr lang="en-GB" sz="2200" dirty="0" err="1" smtClean="0">
                <a:solidFill>
                  <a:srgbClr val="CC0000"/>
                </a:solidFill>
                <a:latin typeface="Calibri" pitchFamily="34" charset="0"/>
              </a:rPr>
              <a:t>s</a:t>
            </a:r>
            <a:r>
              <a:rPr lang="en-GB" sz="2200" dirty="0">
                <a:solidFill>
                  <a:srgbClr val="CC0000"/>
                </a:solidFill>
                <a:latin typeface="Calibri" pitchFamily="34" charset="0"/>
              </a:rPr>
              <a:t>	unsigned multiply	(</a:t>
            </a:r>
            <a:r>
              <a:rPr lang="en-GB" sz="2200" dirty="0" err="1">
                <a:solidFill>
                  <a:srgbClr val="CC0000"/>
                </a:solidFill>
                <a:latin typeface="Calibri" pitchFamily="34" charset="0"/>
              </a:rPr>
              <a:t>Rh:Rl</a:t>
            </a:r>
            <a:r>
              <a:rPr lang="en-GB" sz="2200" dirty="0">
                <a:solidFill>
                  <a:srgbClr val="CC0000"/>
                </a:solidFill>
                <a:latin typeface="Calibri" pitchFamily="34" charset="0"/>
              </a:rPr>
              <a:t>) := </a:t>
            </a:r>
            <a:r>
              <a:rPr lang="en-GB" sz="2200" dirty="0" err="1">
                <a:solidFill>
                  <a:srgbClr val="CC0000"/>
                </a:solidFill>
                <a:latin typeface="Calibri" pitchFamily="34" charset="0"/>
              </a:rPr>
              <a:t>Rm</a:t>
            </a:r>
            <a:r>
              <a:rPr lang="en-GB" sz="2200" dirty="0">
                <a:solidFill>
                  <a:srgbClr val="CC0000"/>
                </a:solidFill>
                <a:latin typeface="Calibri" pitchFamily="34" charset="0"/>
              </a:rPr>
              <a:t>*</a:t>
            </a:r>
            <a:r>
              <a:rPr lang="en-GB" sz="2200" dirty="0" err="1">
                <a:solidFill>
                  <a:srgbClr val="CC0000"/>
                </a:solidFill>
                <a:latin typeface="Calibri" pitchFamily="34" charset="0"/>
              </a:rPr>
              <a:t>Rs</a:t>
            </a:r>
            <a:endParaRPr lang="en-GB" sz="2200" dirty="0">
              <a:solidFill>
                <a:srgbClr val="CC0000"/>
              </a:solidFill>
              <a:latin typeface="Calibri" pitchFamily="34" charset="0"/>
            </a:endParaRPr>
          </a:p>
          <a:p>
            <a:pPr algn="l"/>
            <a:r>
              <a:rPr lang="en-GB" sz="2200" dirty="0">
                <a:solidFill>
                  <a:srgbClr val="CC0000"/>
                </a:solidFill>
                <a:latin typeface="Calibri" pitchFamily="34" charset="0"/>
              </a:rPr>
              <a:t>UMLAL </a:t>
            </a:r>
            <a:r>
              <a:rPr lang="en-GB" sz="2200" dirty="0" smtClean="0">
                <a:solidFill>
                  <a:srgbClr val="CC0000"/>
                </a:solidFill>
                <a:latin typeface="Calibri" pitchFamily="34" charset="0"/>
              </a:rPr>
              <a:t>	</a:t>
            </a:r>
            <a:r>
              <a:rPr lang="en-GB" sz="2200" dirty="0" err="1" smtClean="0">
                <a:latin typeface="Calibri" pitchFamily="34" charset="0"/>
              </a:rPr>
              <a:t>Rl</a:t>
            </a:r>
            <a:r>
              <a:rPr lang="en-GB" sz="2200" dirty="0" smtClean="0">
                <a:latin typeface="Calibri" pitchFamily="34" charset="0"/>
              </a:rPr>
              <a:t>, </a:t>
            </a:r>
            <a:r>
              <a:rPr lang="en-GB" sz="2200" dirty="0">
                <a:latin typeface="Calibri" pitchFamily="34" charset="0"/>
              </a:rPr>
              <a:t>R</a:t>
            </a:r>
            <a:r>
              <a:rPr lang="en-GB" sz="2200" dirty="0" smtClean="0">
                <a:latin typeface="Calibri" pitchFamily="34" charset="0"/>
              </a:rPr>
              <a:t>h</a:t>
            </a:r>
            <a:r>
              <a:rPr lang="en-GB" sz="2200" dirty="0" smtClean="0">
                <a:solidFill>
                  <a:srgbClr val="CC0000"/>
                </a:solidFill>
                <a:latin typeface="Calibri" pitchFamily="34" charset="0"/>
              </a:rPr>
              <a:t>, </a:t>
            </a:r>
            <a:r>
              <a:rPr lang="en-GB" sz="2200" dirty="0" err="1">
                <a:solidFill>
                  <a:srgbClr val="CC0000"/>
                </a:solidFill>
                <a:latin typeface="Calibri" pitchFamily="34" charset="0"/>
              </a:rPr>
              <a:t>R</a:t>
            </a:r>
            <a:r>
              <a:rPr lang="en-GB" sz="2200" dirty="0" err="1" smtClean="0">
                <a:solidFill>
                  <a:srgbClr val="CC0000"/>
                </a:solidFill>
                <a:latin typeface="Calibri" pitchFamily="34" charset="0"/>
              </a:rPr>
              <a:t>m</a:t>
            </a:r>
            <a:r>
              <a:rPr lang="en-GB" sz="2200" dirty="0" smtClean="0">
                <a:solidFill>
                  <a:srgbClr val="CC0000"/>
                </a:solidFill>
                <a:latin typeface="Calibri" pitchFamily="34" charset="0"/>
              </a:rPr>
              <a:t>, </a:t>
            </a:r>
            <a:r>
              <a:rPr lang="en-GB" sz="2200" dirty="0" err="1">
                <a:solidFill>
                  <a:srgbClr val="CC0000"/>
                </a:solidFill>
                <a:latin typeface="Calibri" pitchFamily="34" charset="0"/>
              </a:rPr>
              <a:t>R</a:t>
            </a:r>
            <a:r>
              <a:rPr lang="en-GB" sz="2200" dirty="0" err="1" smtClean="0">
                <a:solidFill>
                  <a:srgbClr val="CC0000"/>
                </a:solidFill>
                <a:latin typeface="Calibri" pitchFamily="34" charset="0"/>
              </a:rPr>
              <a:t>s</a:t>
            </a:r>
            <a:r>
              <a:rPr lang="en-GB" sz="2200" dirty="0">
                <a:solidFill>
                  <a:srgbClr val="CC0000"/>
                </a:solidFill>
                <a:latin typeface="Calibri" pitchFamily="34" charset="0"/>
              </a:rPr>
              <a:t>	unsigned multiply-</a:t>
            </a:r>
            <a:r>
              <a:rPr lang="en-GB" sz="2200" dirty="0" err="1">
                <a:solidFill>
                  <a:srgbClr val="CC0000"/>
                </a:solidFill>
                <a:latin typeface="Calibri" pitchFamily="34" charset="0"/>
              </a:rPr>
              <a:t>acc</a:t>
            </a:r>
            <a:r>
              <a:rPr lang="en-GB" sz="2200" dirty="0">
                <a:solidFill>
                  <a:srgbClr val="CC0000"/>
                </a:solidFill>
                <a:latin typeface="Calibri" pitchFamily="34" charset="0"/>
              </a:rPr>
              <a:t>	(</a:t>
            </a:r>
            <a:r>
              <a:rPr lang="en-GB" sz="2200" dirty="0" err="1">
                <a:solidFill>
                  <a:srgbClr val="CC0000"/>
                </a:solidFill>
                <a:latin typeface="Calibri" pitchFamily="34" charset="0"/>
              </a:rPr>
              <a:t>Rh:Rl</a:t>
            </a:r>
            <a:r>
              <a:rPr lang="en-GB" sz="2200" dirty="0">
                <a:solidFill>
                  <a:srgbClr val="CC0000"/>
                </a:solidFill>
                <a:latin typeface="Calibri" pitchFamily="34" charset="0"/>
              </a:rPr>
              <a:t>) := (</a:t>
            </a:r>
            <a:r>
              <a:rPr lang="en-GB" sz="2200" dirty="0" err="1">
                <a:solidFill>
                  <a:srgbClr val="CC0000"/>
                </a:solidFill>
                <a:latin typeface="Calibri" pitchFamily="34" charset="0"/>
              </a:rPr>
              <a:t>Rh:Rl</a:t>
            </a:r>
            <a:r>
              <a:rPr lang="en-GB" sz="2200" dirty="0">
                <a:solidFill>
                  <a:srgbClr val="CC0000"/>
                </a:solidFill>
                <a:latin typeface="Calibri" pitchFamily="34" charset="0"/>
              </a:rPr>
              <a:t>)+</a:t>
            </a:r>
            <a:r>
              <a:rPr lang="en-GB" sz="2200" dirty="0" err="1">
                <a:solidFill>
                  <a:srgbClr val="CC0000"/>
                </a:solidFill>
                <a:latin typeface="Calibri" pitchFamily="34" charset="0"/>
              </a:rPr>
              <a:t>Rm</a:t>
            </a:r>
            <a:r>
              <a:rPr lang="en-GB" sz="2200" dirty="0">
                <a:solidFill>
                  <a:srgbClr val="CC0000"/>
                </a:solidFill>
                <a:latin typeface="Calibri" pitchFamily="34" charset="0"/>
              </a:rPr>
              <a:t>*</a:t>
            </a:r>
            <a:r>
              <a:rPr lang="en-GB" sz="2200" dirty="0" err="1">
                <a:solidFill>
                  <a:srgbClr val="CC0000"/>
                </a:solidFill>
                <a:latin typeface="Calibri" pitchFamily="34" charset="0"/>
              </a:rPr>
              <a:t>Rs</a:t>
            </a:r>
            <a:endParaRPr lang="en-GB" sz="2200" dirty="0">
              <a:solidFill>
                <a:srgbClr val="CC0000"/>
              </a:solidFill>
              <a:latin typeface="Calibri" pitchFamily="34" charset="0"/>
            </a:endParaRPr>
          </a:p>
          <a:p>
            <a:pPr algn="l"/>
            <a:r>
              <a:rPr lang="en-GB" sz="2200" dirty="0">
                <a:solidFill>
                  <a:srgbClr val="CC0000"/>
                </a:solidFill>
                <a:latin typeface="Calibri" pitchFamily="34" charset="0"/>
              </a:rPr>
              <a:t>SMULL </a:t>
            </a:r>
            <a:r>
              <a:rPr lang="en-GB" sz="2200" dirty="0" smtClean="0">
                <a:solidFill>
                  <a:srgbClr val="CC0000"/>
                </a:solidFill>
                <a:latin typeface="Calibri" pitchFamily="34" charset="0"/>
              </a:rPr>
              <a:t>	</a:t>
            </a:r>
            <a:r>
              <a:rPr lang="en-GB" sz="2200" dirty="0" err="1" smtClean="0">
                <a:latin typeface="Calibri" pitchFamily="34" charset="0"/>
              </a:rPr>
              <a:t>Rl,Rh</a:t>
            </a:r>
            <a:r>
              <a:rPr lang="en-GB" sz="2200" dirty="0" err="1" smtClean="0">
                <a:solidFill>
                  <a:srgbClr val="CC0000"/>
                </a:solidFill>
                <a:latin typeface="Calibri" pitchFamily="34" charset="0"/>
              </a:rPr>
              <a:t>,Rm,Rs</a:t>
            </a:r>
            <a:r>
              <a:rPr lang="en-GB" sz="2200" dirty="0">
                <a:solidFill>
                  <a:srgbClr val="CC0000"/>
                </a:solidFill>
                <a:latin typeface="Calibri" pitchFamily="34" charset="0"/>
              </a:rPr>
              <a:t>	signed multiply		(</a:t>
            </a:r>
            <a:r>
              <a:rPr lang="en-GB" sz="2200" dirty="0" err="1">
                <a:solidFill>
                  <a:srgbClr val="CC0000"/>
                </a:solidFill>
                <a:latin typeface="Calibri" pitchFamily="34" charset="0"/>
              </a:rPr>
              <a:t>Rh:Rl</a:t>
            </a:r>
            <a:r>
              <a:rPr lang="en-GB" sz="2200" dirty="0">
                <a:solidFill>
                  <a:srgbClr val="CC0000"/>
                </a:solidFill>
                <a:latin typeface="Calibri" pitchFamily="34" charset="0"/>
              </a:rPr>
              <a:t>) := </a:t>
            </a:r>
            <a:r>
              <a:rPr lang="en-GB" sz="2200" dirty="0" err="1">
                <a:solidFill>
                  <a:srgbClr val="CC0000"/>
                </a:solidFill>
                <a:latin typeface="Calibri" pitchFamily="34" charset="0"/>
              </a:rPr>
              <a:t>Rm</a:t>
            </a:r>
            <a:r>
              <a:rPr lang="en-GB" sz="2200" dirty="0">
                <a:solidFill>
                  <a:srgbClr val="CC0000"/>
                </a:solidFill>
                <a:latin typeface="Calibri" pitchFamily="34" charset="0"/>
              </a:rPr>
              <a:t>*</a:t>
            </a:r>
            <a:r>
              <a:rPr lang="en-GB" sz="2200" dirty="0" err="1">
                <a:solidFill>
                  <a:srgbClr val="CC0000"/>
                </a:solidFill>
                <a:latin typeface="Calibri" pitchFamily="34" charset="0"/>
              </a:rPr>
              <a:t>Rs</a:t>
            </a:r>
            <a:endParaRPr lang="en-GB" sz="2200" dirty="0">
              <a:solidFill>
                <a:srgbClr val="CC0000"/>
              </a:solidFill>
              <a:latin typeface="Calibri" pitchFamily="34" charset="0"/>
            </a:endParaRPr>
          </a:p>
          <a:p>
            <a:pPr algn="l"/>
            <a:r>
              <a:rPr lang="en-GB" sz="2200" dirty="0">
                <a:solidFill>
                  <a:srgbClr val="CC0000"/>
                </a:solidFill>
                <a:latin typeface="Calibri" pitchFamily="34" charset="0"/>
              </a:rPr>
              <a:t>SMLAL </a:t>
            </a:r>
            <a:r>
              <a:rPr lang="en-GB" sz="2200" dirty="0" smtClean="0">
                <a:solidFill>
                  <a:srgbClr val="CC0000"/>
                </a:solidFill>
                <a:latin typeface="Calibri" pitchFamily="34" charset="0"/>
              </a:rPr>
              <a:t>	</a:t>
            </a:r>
            <a:r>
              <a:rPr lang="en-GB" sz="2200" dirty="0" err="1" smtClean="0">
                <a:latin typeface="Calibri" pitchFamily="34" charset="0"/>
              </a:rPr>
              <a:t>Rl,Rh</a:t>
            </a:r>
            <a:r>
              <a:rPr lang="en-GB" sz="2200" dirty="0" err="1" smtClean="0">
                <a:solidFill>
                  <a:srgbClr val="CC0000"/>
                </a:solidFill>
                <a:latin typeface="Calibri" pitchFamily="34" charset="0"/>
              </a:rPr>
              <a:t>,Rm,Rs</a:t>
            </a:r>
            <a:r>
              <a:rPr lang="en-GB" sz="2200" dirty="0">
                <a:solidFill>
                  <a:srgbClr val="CC0000"/>
                </a:solidFill>
                <a:latin typeface="Calibri" pitchFamily="34" charset="0"/>
              </a:rPr>
              <a:t>	signed multiply-</a:t>
            </a:r>
            <a:r>
              <a:rPr lang="en-GB" sz="2200" dirty="0" err="1">
                <a:solidFill>
                  <a:srgbClr val="CC0000"/>
                </a:solidFill>
                <a:latin typeface="Calibri" pitchFamily="34" charset="0"/>
              </a:rPr>
              <a:t>acc</a:t>
            </a:r>
            <a:r>
              <a:rPr lang="en-GB" sz="2200" dirty="0">
                <a:solidFill>
                  <a:srgbClr val="CC0000"/>
                </a:solidFill>
                <a:latin typeface="Calibri" pitchFamily="34" charset="0"/>
              </a:rPr>
              <a:t>	(</a:t>
            </a:r>
            <a:r>
              <a:rPr lang="en-GB" sz="2200" dirty="0" err="1">
                <a:solidFill>
                  <a:srgbClr val="CC0000"/>
                </a:solidFill>
                <a:latin typeface="Calibri" pitchFamily="34" charset="0"/>
              </a:rPr>
              <a:t>Rh:Rl</a:t>
            </a:r>
            <a:r>
              <a:rPr lang="en-GB" sz="2200" dirty="0">
                <a:solidFill>
                  <a:srgbClr val="CC0000"/>
                </a:solidFill>
                <a:latin typeface="Calibri" pitchFamily="34" charset="0"/>
              </a:rPr>
              <a:t>) :=(</a:t>
            </a:r>
            <a:r>
              <a:rPr lang="en-GB" sz="2200" dirty="0" err="1">
                <a:solidFill>
                  <a:srgbClr val="CC0000"/>
                </a:solidFill>
                <a:latin typeface="Calibri" pitchFamily="34" charset="0"/>
              </a:rPr>
              <a:t>Rh:Rl</a:t>
            </a:r>
            <a:r>
              <a:rPr lang="en-GB" sz="2200" dirty="0">
                <a:solidFill>
                  <a:srgbClr val="CC0000"/>
                </a:solidFill>
                <a:latin typeface="Calibri" pitchFamily="34" charset="0"/>
              </a:rPr>
              <a:t>)+</a:t>
            </a:r>
            <a:r>
              <a:rPr lang="en-GB" sz="2200" dirty="0" err="1">
                <a:solidFill>
                  <a:srgbClr val="CC0000"/>
                </a:solidFill>
                <a:latin typeface="Calibri" pitchFamily="34" charset="0"/>
              </a:rPr>
              <a:t>Rm</a:t>
            </a:r>
            <a:r>
              <a:rPr lang="en-GB" sz="2200" dirty="0">
                <a:solidFill>
                  <a:srgbClr val="CC0000"/>
                </a:solidFill>
                <a:latin typeface="Calibri" pitchFamily="34" charset="0"/>
              </a:rPr>
              <a:t>*</a:t>
            </a:r>
            <a:r>
              <a:rPr lang="en-GB" sz="2200" dirty="0" err="1">
                <a:solidFill>
                  <a:srgbClr val="CC0000"/>
                </a:solidFill>
                <a:latin typeface="Calibri" pitchFamily="34" charset="0"/>
              </a:rPr>
              <a:t>Rs</a:t>
            </a:r>
            <a:endParaRPr lang="en-US" sz="2200" dirty="0">
              <a:solidFill>
                <a:srgbClr val="CC0000"/>
              </a:solidFill>
              <a:latin typeface="Calibri" pitchFamily="34" charset="0"/>
            </a:endParaRPr>
          </a:p>
        </p:txBody>
      </p:sp>
      <p:sp>
        <p:nvSpPr>
          <p:cNvPr id="94214" name="Line 12"/>
          <p:cNvSpPr>
            <a:spLocks noChangeShapeType="1"/>
          </p:cNvSpPr>
          <p:nvPr/>
        </p:nvSpPr>
        <p:spPr bwMode="auto">
          <a:xfrm>
            <a:off x="0" y="4797425"/>
            <a:ext cx="9144000" cy="0"/>
          </a:xfrm>
          <a:prstGeom prst="line">
            <a:avLst/>
          </a:prstGeom>
          <a:noFill/>
          <a:ln w="12700">
            <a:solidFill>
              <a:srgbClr val="FF0000"/>
            </a:solidFill>
            <a:prstDash val="dash"/>
            <a:round/>
            <a:headEnd type="none" w="sm" len="sm"/>
            <a:tailEnd type="none" w="sm" len="sm"/>
          </a:ln>
        </p:spPr>
        <p:txBody>
          <a:bodyPr/>
          <a:lstStyle/>
          <a:p>
            <a:endParaRPr lang="en-GB"/>
          </a:p>
        </p:txBody>
      </p:sp>
      <p:sp>
        <p:nvSpPr>
          <p:cNvPr id="94215" name="Rectangle 13"/>
          <p:cNvSpPr>
            <a:spLocks noChangeArrowheads="1"/>
          </p:cNvSpPr>
          <p:nvPr/>
        </p:nvSpPr>
        <p:spPr bwMode="auto">
          <a:xfrm>
            <a:off x="3275013" y="3284538"/>
            <a:ext cx="5689600" cy="649287"/>
          </a:xfrm>
          <a:prstGeom prst="rect">
            <a:avLst/>
          </a:prstGeom>
          <a:solidFill>
            <a:schemeClr val="bg1"/>
          </a:solidFill>
          <a:ln w="38100">
            <a:solidFill>
              <a:schemeClr val="accent2"/>
            </a:solidFill>
            <a:miter lim="800000"/>
            <a:headEnd type="none" w="sm" len="sm"/>
            <a:tailEnd type="none" w="sm" len="sm"/>
          </a:ln>
        </p:spPr>
        <p:txBody>
          <a:bodyPr wrap="none" anchor="ctr"/>
          <a:lstStyle/>
          <a:p>
            <a:r>
              <a:rPr lang="en-GB" dirty="0">
                <a:latin typeface="Arial Narrow" pitchFamily="34" charset="0"/>
              </a:rPr>
              <a:t>NB d &amp; m must be different for MUL, MLA</a:t>
            </a:r>
          </a:p>
        </p:txBody>
      </p:sp>
      <p:sp>
        <p:nvSpPr>
          <p:cNvPr id="94216" name="Text Box 14"/>
          <p:cNvSpPr txBox="1">
            <a:spLocks noChangeArrowheads="1"/>
          </p:cNvSpPr>
          <p:nvPr/>
        </p:nvSpPr>
        <p:spPr bwMode="auto">
          <a:xfrm>
            <a:off x="250825" y="3716338"/>
            <a:ext cx="2500313" cy="396875"/>
          </a:xfrm>
          <a:prstGeom prst="rect">
            <a:avLst/>
          </a:prstGeom>
          <a:noFill/>
          <a:ln w="12700">
            <a:noFill/>
            <a:miter lim="800000"/>
            <a:headEnd type="none" w="sm" len="sm"/>
            <a:tailEnd type="none" w="sm" len="sm"/>
          </a:ln>
        </p:spPr>
        <p:txBody>
          <a:bodyPr wrap="none">
            <a:spAutoFit/>
          </a:bodyPr>
          <a:lstStyle/>
          <a:p>
            <a:pPr algn="l"/>
            <a:r>
              <a:rPr lang="en-GB" sz="2000" b="0">
                <a:latin typeface="Arial Black" pitchFamily="34" charset="0"/>
              </a:rPr>
              <a:t>ARM3 and above</a:t>
            </a:r>
            <a:endParaRPr lang="en-US" sz="2000" b="0">
              <a:latin typeface="Arial Black" pitchFamily="34" charset="0"/>
            </a:endParaRPr>
          </a:p>
        </p:txBody>
      </p:sp>
      <p:sp>
        <p:nvSpPr>
          <p:cNvPr id="94217" name="Text Box 9"/>
          <p:cNvSpPr txBox="1">
            <a:spLocks noChangeArrowheads="1"/>
          </p:cNvSpPr>
          <p:nvPr/>
        </p:nvSpPr>
        <p:spPr bwMode="auto">
          <a:xfrm>
            <a:off x="5795963" y="1416050"/>
            <a:ext cx="3219450" cy="860425"/>
          </a:xfrm>
          <a:prstGeom prst="rect">
            <a:avLst/>
          </a:prstGeom>
          <a:solidFill>
            <a:schemeClr val="bg1"/>
          </a:solidFill>
          <a:ln w="38100" algn="ctr">
            <a:solidFill>
              <a:schemeClr val="accent2"/>
            </a:solidFill>
            <a:miter lim="800000"/>
            <a:headEnd/>
            <a:tailEnd/>
          </a:ln>
        </p:spPr>
        <p:txBody>
          <a:bodyPr>
            <a:spAutoFit/>
          </a:bodyPr>
          <a:lstStyle/>
          <a:p>
            <a:r>
              <a:rPr lang="en-GB"/>
              <a:t>Register operands only</a:t>
            </a:r>
          </a:p>
          <a:p>
            <a:r>
              <a:rPr lang="en-GB"/>
              <a:t>No constants, no shifts</a:t>
            </a:r>
            <a:endParaRPr lang="en-US"/>
          </a:p>
        </p:txBody>
      </p:sp>
      <p:sp>
        <p:nvSpPr>
          <p:cNvPr id="10" name="Date Placeholder 9"/>
          <p:cNvSpPr>
            <a:spLocks noGrp="1"/>
          </p:cNvSpPr>
          <p:nvPr>
            <p:ph type="dt" sz="half" idx="10"/>
          </p:nvPr>
        </p:nvSpPr>
        <p:spPr/>
        <p:txBody>
          <a:bodyPr/>
          <a:lstStyle/>
          <a:p>
            <a:fld id="{8E471A33-C524-4939-8683-1B859DF22321}" type="datetime1">
              <a:rPr lang="en-US" smtClean="0"/>
              <a:pPr/>
              <a:t>12/2/2015</a:t>
            </a:fld>
            <a:endParaRPr lang="en-US"/>
          </a:p>
        </p:txBody>
      </p:sp>
      <p:sp>
        <p:nvSpPr>
          <p:cNvPr id="11" name="Slide Number Placeholder 10"/>
          <p:cNvSpPr>
            <a:spLocks noGrp="1"/>
          </p:cNvSpPr>
          <p:nvPr>
            <p:ph type="sldNum" sz="quarter" idx="12"/>
          </p:nvPr>
        </p:nvSpPr>
        <p:spPr/>
        <p:txBody>
          <a:bodyPr/>
          <a:lstStyle/>
          <a:p>
            <a:r>
              <a:rPr lang="en-US" dirty="0" smtClean="0"/>
              <a:t>2.</a:t>
            </a:r>
            <a:fld id="{0CFEC368-1D7A-4F81-ABF6-AE0E36BAF64C}" type="slidenum">
              <a:rPr lang="en-US" smtClean="0"/>
              <a:pPr/>
              <a:t>105</a:t>
            </a:fld>
            <a:endParaRPr lang="en-US" dirty="0"/>
          </a:p>
        </p:txBody>
      </p:sp>
      <p:sp>
        <p:nvSpPr>
          <p:cNvPr id="12" name="Footer Placeholder 11"/>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95536" y="188640"/>
            <a:ext cx="8229600" cy="990600"/>
          </a:xfrm>
        </p:spPr>
        <p:txBody>
          <a:bodyPr>
            <a:normAutofit/>
          </a:bodyPr>
          <a:lstStyle/>
          <a:p>
            <a:r>
              <a:rPr lang="en-US" sz="3200" dirty="0" smtClean="0"/>
              <a:t>Example of using ARM Multiplier</a:t>
            </a:r>
          </a:p>
        </p:txBody>
      </p:sp>
      <p:sp>
        <p:nvSpPr>
          <p:cNvPr id="9220" name="Rectangle 3"/>
          <p:cNvSpPr>
            <a:spLocks noGrp="1" noChangeArrowheads="1"/>
          </p:cNvSpPr>
          <p:nvPr>
            <p:ph type="body" sz="half" idx="4294967295"/>
          </p:nvPr>
        </p:nvSpPr>
        <p:spPr>
          <a:xfrm>
            <a:off x="395536" y="1079500"/>
            <a:ext cx="3962400" cy="2565400"/>
          </a:xfrm>
        </p:spPr>
        <p:txBody>
          <a:bodyPr/>
          <a:lstStyle/>
          <a:p>
            <a:pPr>
              <a:buFont typeface="Wingdings" pitchFamily="2" charset="2"/>
              <a:buChar char="v"/>
            </a:pPr>
            <a:r>
              <a:rPr lang="en-US" sz="2800" dirty="0" smtClean="0">
                <a:latin typeface="Calibri" pitchFamily="34" charset="0"/>
              </a:rPr>
              <a:t>This calculates a 64 bit scalar product of two signed vectors, each 20 words long:</a:t>
            </a:r>
          </a:p>
          <a:p>
            <a:pPr lvl="1">
              <a:buFont typeface="Wingdings" pitchFamily="2" charset="2"/>
              <a:buChar char="v"/>
            </a:pPr>
            <a:endParaRPr lang="en-GB" sz="2400" dirty="0" smtClean="0">
              <a:latin typeface="Calibri" pitchFamily="34" charset="0"/>
            </a:endParaRPr>
          </a:p>
          <a:p>
            <a:pPr>
              <a:buFont typeface="Wingdings" pitchFamily="2" charset="2"/>
              <a:buChar char="v"/>
            </a:pPr>
            <a:endParaRPr lang="en-US" sz="2400" dirty="0" smtClean="0">
              <a:latin typeface="Calibri" pitchFamily="34" charset="0"/>
            </a:endParaRPr>
          </a:p>
          <a:p>
            <a:pPr>
              <a:buFont typeface="Wingdings" pitchFamily="2" charset="2"/>
              <a:buChar char="v"/>
            </a:pPr>
            <a:endParaRPr lang="en-US" sz="2800" dirty="0" smtClean="0">
              <a:latin typeface="Calibri" pitchFamily="34" charset="0"/>
            </a:endParaRPr>
          </a:p>
        </p:txBody>
      </p:sp>
      <p:sp>
        <p:nvSpPr>
          <p:cNvPr id="9221" name="Rectangle 6"/>
          <p:cNvSpPr>
            <a:spLocks noGrp="1" noChangeArrowheads="1"/>
          </p:cNvSpPr>
          <p:nvPr>
            <p:ph type="body" sz="half" idx="4294967295"/>
          </p:nvPr>
        </p:nvSpPr>
        <p:spPr>
          <a:xfrm>
            <a:off x="4648200" y="1150938"/>
            <a:ext cx="4316413" cy="2278062"/>
          </a:xfrm>
        </p:spPr>
        <p:txBody>
          <a:bodyPr>
            <a:normAutofit/>
          </a:bodyPr>
          <a:lstStyle/>
          <a:p>
            <a:pPr marL="288000" indent="-288000">
              <a:spcBef>
                <a:spcPts val="1800"/>
              </a:spcBef>
              <a:buFont typeface="Wingdings" pitchFamily="2" charset="2"/>
              <a:buChar char="v"/>
            </a:pPr>
            <a:r>
              <a:rPr lang="en-US" dirty="0" smtClean="0">
                <a:latin typeface="Calibri" pitchFamily="34" charset="0"/>
              </a:rPr>
              <a:t>R8 and R9 point to the two vectors </a:t>
            </a:r>
            <a:r>
              <a:rPr lang="en-US" dirty="0" err="1" smtClean="0">
                <a:latin typeface="Calibri" pitchFamily="34" charset="0"/>
              </a:rPr>
              <a:t>x</a:t>
            </a:r>
            <a:r>
              <a:rPr lang="en-US" baseline="-25000" dirty="0" err="1" smtClean="0">
                <a:latin typeface="Calibri" pitchFamily="34" charset="0"/>
              </a:rPr>
              <a:t>j</a:t>
            </a:r>
            <a:r>
              <a:rPr lang="en-US" baseline="-25000" dirty="0" smtClean="0">
                <a:latin typeface="Calibri" pitchFamily="34" charset="0"/>
              </a:rPr>
              <a:t> </a:t>
            </a:r>
            <a:r>
              <a:rPr lang="en-US" dirty="0" smtClean="0">
                <a:latin typeface="Calibri" pitchFamily="34" charset="0"/>
              </a:rPr>
              <a:t>and </a:t>
            </a:r>
            <a:r>
              <a:rPr lang="en-US" dirty="0" err="1" smtClean="0">
                <a:latin typeface="Calibri" pitchFamily="34" charset="0"/>
              </a:rPr>
              <a:t>y</a:t>
            </a:r>
            <a:r>
              <a:rPr lang="en-US" baseline="-25000" dirty="0" err="1" smtClean="0">
                <a:latin typeface="Calibri" pitchFamily="34" charset="0"/>
              </a:rPr>
              <a:t>j</a:t>
            </a:r>
            <a:endParaRPr lang="en-US" baseline="-25000" dirty="0" smtClean="0">
              <a:latin typeface="Calibri" pitchFamily="34" charset="0"/>
            </a:endParaRPr>
          </a:p>
          <a:p>
            <a:pPr marL="288000" indent="-288000">
              <a:spcBef>
                <a:spcPts val="1800"/>
              </a:spcBef>
              <a:buFont typeface="Wingdings" pitchFamily="2" charset="2"/>
              <a:buChar char="v"/>
            </a:pPr>
            <a:r>
              <a:rPr lang="en-US" dirty="0" smtClean="0">
                <a:latin typeface="Calibri" pitchFamily="34" charset="0"/>
              </a:rPr>
              <a:t>R11 is the loop counter</a:t>
            </a:r>
          </a:p>
          <a:p>
            <a:pPr marL="288000" indent="-288000">
              <a:spcBef>
                <a:spcPts val="1800"/>
              </a:spcBef>
              <a:buFont typeface="Wingdings" pitchFamily="2" charset="2"/>
              <a:buChar char="v"/>
            </a:pPr>
            <a:r>
              <a:rPr lang="en-US" dirty="0" smtClean="0">
                <a:latin typeface="Calibri" pitchFamily="34" charset="0"/>
              </a:rPr>
              <a:t>R7:R6 stores </a:t>
            </a:r>
            <a:r>
              <a:rPr lang="en-GB" dirty="0" smtClean="0">
                <a:latin typeface="Calibri" pitchFamily="34" charset="0"/>
              </a:rPr>
              <a:t>the </a:t>
            </a:r>
            <a:r>
              <a:rPr lang="en-US" dirty="0" smtClean="0">
                <a:latin typeface="Calibri" pitchFamily="34" charset="0"/>
              </a:rPr>
              <a:t>result</a:t>
            </a:r>
          </a:p>
        </p:txBody>
      </p:sp>
      <p:sp>
        <p:nvSpPr>
          <p:cNvPr id="94213" name="Text Box 4"/>
          <p:cNvSpPr txBox="1">
            <a:spLocks noChangeArrowheads="1"/>
          </p:cNvSpPr>
          <p:nvPr/>
        </p:nvSpPr>
        <p:spPr bwMode="auto">
          <a:xfrm>
            <a:off x="539750" y="3957638"/>
            <a:ext cx="8280400" cy="2784475"/>
          </a:xfrm>
          <a:prstGeom prst="rect">
            <a:avLst/>
          </a:prstGeom>
          <a:solidFill>
            <a:schemeClr val="bg2"/>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l">
              <a:defRPr/>
            </a:pPr>
            <a:r>
              <a:rPr lang="en-US" sz="2200" dirty="0">
                <a:latin typeface="Calibri" pitchFamily="34" charset="0"/>
              </a:rPr>
              <a:t>	MOV	</a:t>
            </a:r>
            <a:r>
              <a:rPr lang="en-US" sz="2200" dirty="0" smtClean="0">
                <a:latin typeface="Calibri" pitchFamily="34" charset="0"/>
              </a:rPr>
              <a:t>R11, </a:t>
            </a:r>
            <a:r>
              <a:rPr lang="en-US" sz="2200" dirty="0">
                <a:latin typeface="Calibri" pitchFamily="34" charset="0"/>
              </a:rPr>
              <a:t>#20	; initialize loop counter</a:t>
            </a:r>
          </a:p>
          <a:p>
            <a:pPr algn="l">
              <a:defRPr/>
            </a:pPr>
            <a:r>
              <a:rPr lang="en-US" sz="2200" dirty="0">
                <a:latin typeface="Calibri" pitchFamily="34" charset="0"/>
              </a:rPr>
              <a:t>	MOV	</a:t>
            </a:r>
            <a:r>
              <a:rPr lang="en-US" sz="2200" dirty="0" smtClean="0">
                <a:latin typeface="Calibri" pitchFamily="34" charset="0"/>
              </a:rPr>
              <a:t>R7, </a:t>
            </a:r>
            <a:r>
              <a:rPr lang="en-US" sz="2200" dirty="0">
                <a:latin typeface="Calibri" pitchFamily="34" charset="0"/>
              </a:rPr>
              <a:t>#0		; initialize 32 bit total</a:t>
            </a:r>
          </a:p>
          <a:p>
            <a:pPr algn="l">
              <a:defRPr/>
            </a:pPr>
            <a:r>
              <a:rPr lang="en-GB" sz="2200" dirty="0">
                <a:latin typeface="Calibri" pitchFamily="34" charset="0"/>
              </a:rPr>
              <a:t>	MOV	</a:t>
            </a:r>
            <a:r>
              <a:rPr lang="en-GB" sz="2200" dirty="0" smtClean="0">
                <a:latin typeface="Calibri" pitchFamily="34" charset="0"/>
              </a:rPr>
              <a:t>R6, </a:t>
            </a:r>
            <a:r>
              <a:rPr lang="en-GB" sz="2200" dirty="0">
                <a:latin typeface="Calibri" pitchFamily="34" charset="0"/>
              </a:rPr>
              <a:t>#0</a:t>
            </a:r>
            <a:endParaRPr lang="en-US" sz="2200" dirty="0">
              <a:latin typeface="Calibri" pitchFamily="34" charset="0"/>
            </a:endParaRPr>
          </a:p>
          <a:p>
            <a:pPr algn="l">
              <a:defRPr/>
            </a:pPr>
            <a:r>
              <a:rPr lang="en-US" sz="2200" dirty="0">
                <a:latin typeface="Calibri" pitchFamily="34" charset="0"/>
              </a:rPr>
              <a:t>LOOP	LDR	</a:t>
            </a:r>
            <a:r>
              <a:rPr lang="en-US" sz="2200" dirty="0" smtClean="0">
                <a:latin typeface="Calibri" pitchFamily="34" charset="0"/>
              </a:rPr>
              <a:t>R0, [R8], </a:t>
            </a:r>
            <a:r>
              <a:rPr lang="en-US" sz="2200" dirty="0">
                <a:latin typeface="Calibri" pitchFamily="34" charset="0"/>
              </a:rPr>
              <a:t>#4	; get x component</a:t>
            </a:r>
          </a:p>
          <a:p>
            <a:pPr algn="l">
              <a:defRPr/>
            </a:pPr>
            <a:r>
              <a:rPr lang="en-US" sz="2200" dirty="0">
                <a:latin typeface="Calibri" pitchFamily="34" charset="0"/>
              </a:rPr>
              <a:t>	LDR	</a:t>
            </a:r>
            <a:r>
              <a:rPr lang="en-US" sz="2200" dirty="0" smtClean="0">
                <a:latin typeface="Calibri" pitchFamily="34" charset="0"/>
              </a:rPr>
              <a:t>R1, [R9], </a:t>
            </a:r>
            <a:r>
              <a:rPr lang="en-US" sz="2200" dirty="0">
                <a:latin typeface="Calibri" pitchFamily="34" charset="0"/>
              </a:rPr>
              <a:t>#4	;   …. and y component</a:t>
            </a:r>
          </a:p>
          <a:p>
            <a:pPr algn="l">
              <a:defRPr/>
            </a:pPr>
            <a:r>
              <a:rPr lang="en-US" sz="2200" dirty="0">
                <a:latin typeface="Calibri" pitchFamily="34" charset="0"/>
              </a:rPr>
              <a:t>	SMLAL	</a:t>
            </a:r>
            <a:r>
              <a:rPr lang="en-US" sz="2200" dirty="0" smtClean="0">
                <a:latin typeface="Calibri" pitchFamily="34" charset="0"/>
              </a:rPr>
              <a:t>R6, R7, R0, R1</a:t>
            </a:r>
            <a:r>
              <a:rPr lang="en-US" sz="2200" dirty="0">
                <a:latin typeface="Calibri" pitchFamily="34" charset="0"/>
              </a:rPr>
              <a:t>	; accumulate product</a:t>
            </a:r>
          </a:p>
          <a:p>
            <a:pPr algn="l">
              <a:defRPr/>
            </a:pPr>
            <a:r>
              <a:rPr lang="en-US" sz="2200" dirty="0">
                <a:latin typeface="Calibri" pitchFamily="34" charset="0"/>
              </a:rPr>
              <a:t>	SUBS	</a:t>
            </a:r>
            <a:r>
              <a:rPr lang="en-US" sz="2200" dirty="0" smtClean="0">
                <a:latin typeface="Calibri" pitchFamily="34" charset="0"/>
              </a:rPr>
              <a:t>R11, R11, </a:t>
            </a:r>
            <a:r>
              <a:rPr lang="en-US" sz="2200" dirty="0">
                <a:latin typeface="Calibri" pitchFamily="34" charset="0"/>
              </a:rPr>
              <a:t>#1	; decrement loop counter</a:t>
            </a:r>
          </a:p>
          <a:p>
            <a:pPr algn="l">
              <a:defRPr/>
            </a:pPr>
            <a:r>
              <a:rPr lang="en-US" sz="2200" dirty="0">
                <a:latin typeface="Calibri" pitchFamily="34" charset="0"/>
              </a:rPr>
              <a:t>	BNE	LOOP		; loop 20 times	</a:t>
            </a:r>
          </a:p>
        </p:txBody>
      </p:sp>
      <p:graphicFrame>
        <p:nvGraphicFramePr>
          <p:cNvPr id="9218" name="Object 7"/>
          <p:cNvGraphicFramePr>
            <a:graphicFrameLocks noChangeAspect="1"/>
          </p:cNvGraphicFramePr>
          <p:nvPr/>
        </p:nvGraphicFramePr>
        <p:xfrm>
          <a:off x="1042988" y="2768600"/>
          <a:ext cx="2089150" cy="1092200"/>
        </p:xfrm>
        <a:graphic>
          <a:graphicData uri="http://schemas.openxmlformats.org/presentationml/2006/ole">
            <mc:AlternateContent xmlns:mc="http://schemas.openxmlformats.org/markup-compatibility/2006">
              <mc:Choice xmlns:v="urn:schemas-microsoft-com:vml" Requires="v">
                <p:oleObj spid="_x0000_s9429" name="Equation" r:id="rId3" imgW="850531" imgH="444307" progId="Equation.3">
                  <p:embed/>
                </p:oleObj>
              </mc:Choice>
              <mc:Fallback>
                <p:oleObj name="Equation" r:id="rId3" imgW="850531" imgH="444307"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68600"/>
                        <a:ext cx="208915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Date Placeholder 6"/>
          <p:cNvSpPr>
            <a:spLocks noGrp="1"/>
          </p:cNvSpPr>
          <p:nvPr>
            <p:ph type="dt" sz="half" idx="10"/>
          </p:nvPr>
        </p:nvSpPr>
        <p:spPr/>
        <p:txBody>
          <a:bodyPr/>
          <a:lstStyle/>
          <a:p>
            <a:fld id="{0B0515EF-C3A0-4424-AF30-27753F2908F3}" type="datetime1">
              <a:rPr lang="en-US" smtClean="0"/>
              <a:pPr/>
              <a:t>12/2/2015</a:t>
            </a:fld>
            <a:endParaRPr lang="en-US"/>
          </a:p>
        </p:txBody>
      </p:sp>
      <p:sp>
        <p:nvSpPr>
          <p:cNvPr id="8" name="Slide Number Placeholder 7"/>
          <p:cNvSpPr>
            <a:spLocks noGrp="1"/>
          </p:cNvSpPr>
          <p:nvPr>
            <p:ph type="sldNum" sz="quarter" idx="12"/>
          </p:nvPr>
        </p:nvSpPr>
        <p:spPr/>
        <p:txBody>
          <a:bodyPr/>
          <a:lstStyle/>
          <a:p>
            <a:r>
              <a:rPr lang="en-US" dirty="0" smtClean="0"/>
              <a:t>2.</a:t>
            </a:r>
            <a:fld id="{0CFEC368-1D7A-4F81-ABF6-AE0E36BAF64C}" type="slidenum">
              <a:rPr lang="en-US" smtClean="0"/>
              <a:pPr/>
              <a:t>106</a:t>
            </a:fld>
            <a:endParaRPr lang="en-US" dirty="0"/>
          </a:p>
        </p:txBody>
      </p:sp>
      <p:sp>
        <p:nvSpPr>
          <p:cNvPr id="9" name="Footer Placeholder 8"/>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169242" y="214536"/>
            <a:ext cx="7931150" cy="838200"/>
          </a:xfrm>
        </p:spPr>
        <p:txBody>
          <a:bodyPr>
            <a:normAutofit fontScale="90000"/>
          </a:bodyPr>
          <a:lstStyle/>
          <a:p>
            <a:r>
              <a:rPr lang="en-GB" dirty="0" smtClean="0"/>
              <a:t>ARM Machine Instruction Overview (1)</a:t>
            </a:r>
            <a:endParaRPr lang="en-US" dirty="0" smtClean="0"/>
          </a:p>
        </p:txBody>
      </p:sp>
      <p:sp>
        <p:nvSpPr>
          <p:cNvPr id="95235" name="Rectangle 4"/>
          <p:cNvSpPr>
            <a:spLocks noChangeArrowheads="1"/>
          </p:cNvSpPr>
          <p:nvPr/>
        </p:nvSpPr>
        <p:spPr bwMode="auto">
          <a:xfrm>
            <a:off x="107950" y="1557338"/>
            <a:ext cx="7207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95236" name="Rectangle 5"/>
          <p:cNvSpPr>
            <a:spLocks noChangeArrowheads="1"/>
          </p:cNvSpPr>
          <p:nvPr/>
        </p:nvSpPr>
        <p:spPr bwMode="auto">
          <a:xfrm>
            <a:off x="827088" y="15573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0</a:t>
            </a:r>
            <a:endParaRPr lang="en-US" sz="2000">
              <a:latin typeface="Arial" charset="0"/>
            </a:endParaRPr>
          </a:p>
        </p:txBody>
      </p:sp>
      <p:sp>
        <p:nvSpPr>
          <p:cNvPr id="95237" name="Rectangle 6"/>
          <p:cNvSpPr>
            <a:spLocks noChangeArrowheads="1"/>
          </p:cNvSpPr>
          <p:nvPr/>
        </p:nvSpPr>
        <p:spPr bwMode="auto">
          <a:xfrm>
            <a:off x="1114425" y="15573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0</a:t>
            </a:r>
            <a:endParaRPr lang="en-US" sz="2000">
              <a:latin typeface="Arial" charset="0"/>
            </a:endParaRPr>
          </a:p>
        </p:txBody>
      </p:sp>
      <p:sp>
        <p:nvSpPr>
          <p:cNvPr id="95238" name="Rectangle 7"/>
          <p:cNvSpPr>
            <a:spLocks noChangeArrowheads="1"/>
          </p:cNvSpPr>
          <p:nvPr/>
        </p:nvSpPr>
        <p:spPr bwMode="auto">
          <a:xfrm>
            <a:off x="1401763" y="15573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0</a:t>
            </a:r>
            <a:endParaRPr lang="en-US" sz="2000">
              <a:latin typeface="Arial" charset="0"/>
            </a:endParaRPr>
          </a:p>
        </p:txBody>
      </p:sp>
      <p:sp>
        <p:nvSpPr>
          <p:cNvPr id="95239" name="Rectangle 8"/>
          <p:cNvSpPr>
            <a:spLocks noChangeArrowheads="1"/>
          </p:cNvSpPr>
          <p:nvPr/>
        </p:nvSpPr>
        <p:spPr bwMode="auto">
          <a:xfrm>
            <a:off x="1689100" y="1557338"/>
            <a:ext cx="1155700"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Op</a:t>
            </a:r>
            <a:endParaRPr lang="en-US" sz="2000">
              <a:solidFill>
                <a:schemeClr val="accent2"/>
              </a:solidFill>
              <a:latin typeface="Arial" charset="0"/>
            </a:endParaRPr>
          </a:p>
        </p:txBody>
      </p:sp>
      <p:sp>
        <p:nvSpPr>
          <p:cNvPr id="95240" name="Rectangle 12"/>
          <p:cNvSpPr>
            <a:spLocks noChangeArrowheads="1"/>
          </p:cNvSpPr>
          <p:nvPr/>
        </p:nvSpPr>
        <p:spPr bwMode="auto">
          <a:xfrm>
            <a:off x="2838450" y="1557338"/>
            <a:ext cx="798513"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Rn</a:t>
            </a:r>
            <a:endParaRPr lang="en-US" sz="2000">
              <a:solidFill>
                <a:schemeClr val="accent2"/>
              </a:solidFill>
              <a:latin typeface="Arial" charset="0"/>
            </a:endParaRPr>
          </a:p>
        </p:txBody>
      </p:sp>
      <p:sp>
        <p:nvSpPr>
          <p:cNvPr id="95241" name="Rectangle 27"/>
          <p:cNvSpPr>
            <a:spLocks noChangeArrowheads="1"/>
          </p:cNvSpPr>
          <p:nvPr/>
        </p:nvSpPr>
        <p:spPr bwMode="auto">
          <a:xfrm>
            <a:off x="3636963" y="1557338"/>
            <a:ext cx="7985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Rd</a:t>
            </a:r>
            <a:endParaRPr lang="en-US" sz="2000">
              <a:solidFill>
                <a:schemeClr val="accent2"/>
              </a:solidFill>
              <a:latin typeface="Arial" charset="0"/>
            </a:endParaRPr>
          </a:p>
        </p:txBody>
      </p:sp>
      <p:sp>
        <p:nvSpPr>
          <p:cNvPr id="95242" name="Rectangle 29"/>
          <p:cNvSpPr>
            <a:spLocks noChangeArrowheads="1"/>
          </p:cNvSpPr>
          <p:nvPr/>
        </p:nvSpPr>
        <p:spPr bwMode="auto">
          <a:xfrm>
            <a:off x="4429125" y="1989138"/>
            <a:ext cx="2014538"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a:t>
            </a:r>
            <a:endParaRPr lang="en-US" sz="2000">
              <a:solidFill>
                <a:schemeClr val="accent2"/>
              </a:solidFill>
              <a:latin typeface="Arial" charset="0"/>
            </a:endParaRPr>
          </a:p>
        </p:txBody>
      </p:sp>
      <p:sp>
        <p:nvSpPr>
          <p:cNvPr id="95243" name="Rectangle 37"/>
          <p:cNvSpPr>
            <a:spLocks noChangeArrowheads="1"/>
          </p:cNvSpPr>
          <p:nvPr/>
        </p:nvSpPr>
        <p:spPr bwMode="auto">
          <a:xfrm>
            <a:off x="4429125" y="1557338"/>
            <a:ext cx="122237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Shift</a:t>
            </a:r>
            <a:endParaRPr lang="en-US" sz="2000">
              <a:solidFill>
                <a:schemeClr val="accent2"/>
              </a:solidFill>
              <a:latin typeface="Arial" charset="0"/>
            </a:endParaRPr>
          </a:p>
        </p:txBody>
      </p:sp>
      <p:sp>
        <p:nvSpPr>
          <p:cNvPr id="95244" name="Rectangle 38"/>
          <p:cNvSpPr>
            <a:spLocks noChangeArrowheads="1"/>
          </p:cNvSpPr>
          <p:nvPr/>
        </p:nvSpPr>
        <p:spPr bwMode="auto">
          <a:xfrm>
            <a:off x="1404938" y="19891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1</a:t>
            </a:r>
            <a:endParaRPr lang="en-US" sz="2000">
              <a:solidFill>
                <a:schemeClr val="accent2"/>
              </a:solidFill>
              <a:latin typeface="Arial" charset="0"/>
            </a:endParaRPr>
          </a:p>
        </p:txBody>
      </p:sp>
      <p:sp>
        <p:nvSpPr>
          <p:cNvPr id="95245" name="Rectangle 39"/>
          <p:cNvSpPr>
            <a:spLocks noChangeArrowheads="1"/>
          </p:cNvSpPr>
          <p:nvPr/>
        </p:nvSpPr>
        <p:spPr bwMode="auto">
          <a:xfrm>
            <a:off x="5651500" y="1557338"/>
            <a:ext cx="798513"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Rm</a:t>
            </a:r>
            <a:endParaRPr lang="en-US" sz="2000">
              <a:solidFill>
                <a:schemeClr val="accent2"/>
              </a:solidFill>
              <a:latin typeface="Arial" charset="0"/>
            </a:endParaRPr>
          </a:p>
        </p:txBody>
      </p:sp>
      <p:sp>
        <p:nvSpPr>
          <p:cNvPr id="95246" name="Rectangle 40"/>
          <p:cNvSpPr>
            <a:spLocks noChangeArrowheads="1"/>
          </p:cNvSpPr>
          <p:nvPr/>
        </p:nvSpPr>
        <p:spPr bwMode="auto">
          <a:xfrm>
            <a:off x="6443663" y="1989138"/>
            <a:ext cx="1655762" cy="287337"/>
          </a:xfrm>
          <a:prstGeom prst="rect">
            <a:avLst/>
          </a:prstGeom>
          <a:noFill/>
          <a:ln w="19050">
            <a:noFill/>
            <a:miter lim="800000"/>
            <a:headEnd type="none" w="sm" len="sm"/>
            <a:tailEnd type="none" w="sm" len="sm"/>
          </a:ln>
        </p:spPr>
        <p:txBody>
          <a:bodyPr wrap="none" anchor="ctr"/>
          <a:lstStyle/>
          <a:p>
            <a:pPr algn="l"/>
            <a:r>
              <a:rPr lang="en-GB" sz="1800">
                <a:solidFill>
                  <a:srgbClr val="CC0000"/>
                </a:solidFill>
                <a:latin typeface="Arial" charset="0"/>
              </a:rPr>
              <a:t>Rd := Rn Op S</a:t>
            </a:r>
            <a:endParaRPr lang="en-US" sz="1800">
              <a:solidFill>
                <a:srgbClr val="CC0000"/>
              </a:solidFill>
              <a:latin typeface="Arial" charset="0"/>
            </a:endParaRPr>
          </a:p>
        </p:txBody>
      </p:sp>
      <p:sp>
        <p:nvSpPr>
          <p:cNvPr id="95247" name="Rectangle 41"/>
          <p:cNvSpPr>
            <a:spLocks noChangeArrowheads="1"/>
          </p:cNvSpPr>
          <p:nvPr/>
        </p:nvSpPr>
        <p:spPr bwMode="auto">
          <a:xfrm>
            <a:off x="6443663" y="1557338"/>
            <a:ext cx="1944687" cy="287337"/>
          </a:xfrm>
          <a:prstGeom prst="rect">
            <a:avLst/>
          </a:prstGeom>
          <a:noFill/>
          <a:ln w="19050">
            <a:noFill/>
            <a:miter lim="800000"/>
            <a:headEnd type="none" w="sm" len="sm"/>
            <a:tailEnd type="none" w="sm" len="sm"/>
          </a:ln>
        </p:spPr>
        <p:txBody>
          <a:bodyPr wrap="none" anchor="ctr"/>
          <a:lstStyle/>
          <a:p>
            <a:pPr algn="l"/>
            <a:r>
              <a:rPr lang="en-GB" sz="1800">
                <a:solidFill>
                  <a:srgbClr val="CC0000"/>
                </a:solidFill>
                <a:latin typeface="Arial" charset="0"/>
              </a:rPr>
              <a:t>Rd := Rn Op Rm*</a:t>
            </a:r>
            <a:endParaRPr lang="en-US" sz="1800">
              <a:solidFill>
                <a:srgbClr val="CC0000"/>
              </a:solidFill>
              <a:latin typeface="Arial Black" pitchFamily="34" charset="0"/>
            </a:endParaRPr>
          </a:p>
        </p:txBody>
      </p:sp>
      <p:sp>
        <p:nvSpPr>
          <p:cNvPr id="95248" name="Rectangle 42"/>
          <p:cNvSpPr>
            <a:spLocks noChangeArrowheads="1"/>
          </p:cNvSpPr>
          <p:nvPr/>
        </p:nvSpPr>
        <p:spPr bwMode="auto">
          <a:xfrm>
            <a:off x="107950" y="3741738"/>
            <a:ext cx="7207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95249" name="Rectangle 43"/>
          <p:cNvSpPr>
            <a:spLocks noChangeArrowheads="1"/>
          </p:cNvSpPr>
          <p:nvPr/>
        </p:nvSpPr>
        <p:spPr bwMode="auto">
          <a:xfrm>
            <a:off x="827088" y="37417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0</a:t>
            </a:r>
            <a:endParaRPr lang="en-US" sz="2000">
              <a:latin typeface="Arial" charset="0"/>
            </a:endParaRPr>
          </a:p>
        </p:txBody>
      </p:sp>
      <p:sp>
        <p:nvSpPr>
          <p:cNvPr id="95250" name="Rectangle 44"/>
          <p:cNvSpPr>
            <a:spLocks noChangeArrowheads="1"/>
          </p:cNvSpPr>
          <p:nvPr/>
        </p:nvSpPr>
        <p:spPr bwMode="auto">
          <a:xfrm>
            <a:off x="1114425" y="37417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5251" name="Rectangle 45"/>
          <p:cNvSpPr>
            <a:spLocks noChangeArrowheads="1"/>
          </p:cNvSpPr>
          <p:nvPr/>
        </p:nvSpPr>
        <p:spPr bwMode="auto">
          <a:xfrm>
            <a:off x="1401763" y="37417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0</a:t>
            </a:r>
            <a:endParaRPr lang="en-US" sz="2000">
              <a:latin typeface="Arial" charset="0"/>
            </a:endParaRPr>
          </a:p>
        </p:txBody>
      </p:sp>
      <p:sp>
        <p:nvSpPr>
          <p:cNvPr id="95252" name="Rectangle 46"/>
          <p:cNvSpPr>
            <a:spLocks noChangeArrowheads="1"/>
          </p:cNvSpPr>
          <p:nvPr/>
        </p:nvSpPr>
        <p:spPr bwMode="auto">
          <a:xfrm>
            <a:off x="1689100" y="3741738"/>
            <a:ext cx="1155700"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Trans</a:t>
            </a:r>
            <a:endParaRPr lang="en-US" sz="2000">
              <a:solidFill>
                <a:schemeClr val="accent2"/>
              </a:solidFill>
              <a:latin typeface="Arial" charset="0"/>
            </a:endParaRPr>
          </a:p>
        </p:txBody>
      </p:sp>
      <p:sp>
        <p:nvSpPr>
          <p:cNvPr id="95253" name="Rectangle 47"/>
          <p:cNvSpPr>
            <a:spLocks noChangeArrowheads="1"/>
          </p:cNvSpPr>
          <p:nvPr/>
        </p:nvSpPr>
        <p:spPr bwMode="auto">
          <a:xfrm>
            <a:off x="2838450" y="3741738"/>
            <a:ext cx="798513"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Rn</a:t>
            </a:r>
            <a:endParaRPr lang="en-US" sz="2000">
              <a:solidFill>
                <a:schemeClr val="accent2"/>
              </a:solidFill>
              <a:latin typeface="Arial" charset="0"/>
            </a:endParaRPr>
          </a:p>
        </p:txBody>
      </p:sp>
      <p:sp>
        <p:nvSpPr>
          <p:cNvPr id="95254" name="Rectangle 48"/>
          <p:cNvSpPr>
            <a:spLocks noChangeArrowheads="1"/>
          </p:cNvSpPr>
          <p:nvPr/>
        </p:nvSpPr>
        <p:spPr bwMode="auto">
          <a:xfrm>
            <a:off x="3636963" y="3741738"/>
            <a:ext cx="7985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Rd</a:t>
            </a:r>
            <a:endParaRPr lang="en-US" sz="2000">
              <a:solidFill>
                <a:schemeClr val="accent2"/>
              </a:solidFill>
              <a:latin typeface="Arial" charset="0"/>
            </a:endParaRPr>
          </a:p>
        </p:txBody>
      </p:sp>
      <p:sp>
        <p:nvSpPr>
          <p:cNvPr id="95255" name="Rectangle 49"/>
          <p:cNvSpPr>
            <a:spLocks noChangeArrowheads="1"/>
          </p:cNvSpPr>
          <p:nvPr/>
        </p:nvSpPr>
        <p:spPr bwMode="auto">
          <a:xfrm>
            <a:off x="4429125" y="3741738"/>
            <a:ext cx="2014538"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a:t>
            </a:r>
            <a:endParaRPr lang="en-US" sz="2000">
              <a:solidFill>
                <a:schemeClr val="accent2"/>
              </a:solidFill>
              <a:latin typeface="Arial" charset="0"/>
            </a:endParaRPr>
          </a:p>
        </p:txBody>
      </p:sp>
      <p:sp>
        <p:nvSpPr>
          <p:cNvPr id="95256" name="Rectangle 51"/>
          <p:cNvSpPr>
            <a:spLocks noChangeArrowheads="1"/>
          </p:cNvSpPr>
          <p:nvPr/>
        </p:nvSpPr>
        <p:spPr bwMode="auto">
          <a:xfrm>
            <a:off x="6443663" y="3741738"/>
            <a:ext cx="2520950" cy="287337"/>
          </a:xfrm>
          <a:prstGeom prst="rect">
            <a:avLst/>
          </a:prstGeom>
          <a:noFill/>
          <a:ln w="19050">
            <a:noFill/>
            <a:miter lim="800000"/>
            <a:headEnd type="none" w="sm" len="sm"/>
            <a:tailEnd type="none" w="sm" len="sm"/>
          </a:ln>
        </p:spPr>
        <p:txBody>
          <a:bodyPr wrap="none" anchor="ctr"/>
          <a:lstStyle/>
          <a:p>
            <a:pPr algn="l"/>
            <a:r>
              <a:rPr lang="en-GB" sz="1800">
                <a:solidFill>
                  <a:srgbClr val="CC0000"/>
                </a:solidFill>
                <a:latin typeface="Arial" charset="0"/>
              </a:rPr>
              <a:t>Rd </a:t>
            </a:r>
            <a:r>
              <a:rPr lang="en-GB" sz="1800">
                <a:solidFill>
                  <a:srgbClr val="CC0000"/>
                </a:solidFill>
                <a:latin typeface="Arial" charset="0"/>
                <a:cs typeface="Arial" charset="0"/>
              </a:rPr>
              <a:t>↔</a:t>
            </a:r>
            <a:r>
              <a:rPr lang="en-GB" sz="1800">
                <a:solidFill>
                  <a:srgbClr val="CC0000"/>
                </a:solidFill>
                <a:latin typeface="Arial" charset="0"/>
              </a:rPr>
              <a:t> mem[Rn+S]</a:t>
            </a:r>
            <a:endParaRPr lang="en-US" sz="1800">
              <a:solidFill>
                <a:srgbClr val="CC0000"/>
              </a:solidFill>
              <a:latin typeface="Arial" charset="0"/>
            </a:endParaRPr>
          </a:p>
        </p:txBody>
      </p:sp>
      <p:sp>
        <p:nvSpPr>
          <p:cNvPr id="95257" name="Rectangle 52"/>
          <p:cNvSpPr>
            <a:spLocks noChangeArrowheads="1"/>
          </p:cNvSpPr>
          <p:nvPr/>
        </p:nvSpPr>
        <p:spPr bwMode="auto">
          <a:xfrm>
            <a:off x="4427538" y="4173538"/>
            <a:ext cx="122237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Shift</a:t>
            </a:r>
            <a:endParaRPr lang="en-US" sz="2000">
              <a:solidFill>
                <a:schemeClr val="accent2"/>
              </a:solidFill>
              <a:latin typeface="Arial" charset="0"/>
            </a:endParaRPr>
          </a:p>
        </p:txBody>
      </p:sp>
      <p:sp>
        <p:nvSpPr>
          <p:cNvPr id="95258" name="Rectangle 53"/>
          <p:cNvSpPr>
            <a:spLocks noChangeArrowheads="1"/>
          </p:cNvSpPr>
          <p:nvPr/>
        </p:nvSpPr>
        <p:spPr bwMode="auto">
          <a:xfrm>
            <a:off x="1403350" y="41735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1</a:t>
            </a:r>
            <a:endParaRPr lang="en-US" sz="2000">
              <a:solidFill>
                <a:schemeClr val="accent2"/>
              </a:solidFill>
              <a:latin typeface="Arial" charset="0"/>
            </a:endParaRPr>
          </a:p>
        </p:txBody>
      </p:sp>
      <p:sp>
        <p:nvSpPr>
          <p:cNvPr id="95259" name="Rectangle 54"/>
          <p:cNvSpPr>
            <a:spLocks noChangeArrowheads="1"/>
          </p:cNvSpPr>
          <p:nvPr/>
        </p:nvSpPr>
        <p:spPr bwMode="auto">
          <a:xfrm>
            <a:off x="5649913" y="4173538"/>
            <a:ext cx="7985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Rm</a:t>
            </a:r>
            <a:endParaRPr lang="en-US" sz="2000">
              <a:solidFill>
                <a:schemeClr val="accent2"/>
              </a:solidFill>
              <a:latin typeface="Arial" charset="0"/>
            </a:endParaRPr>
          </a:p>
        </p:txBody>
      </p:sp>
      <p:sp>
        <p:nvSpPr>
          <p:cNvPr id="95260" name="Rectangle 55"/>
          <p:cNvSpPr>
            <a:spLocks noChangeArrowheads="1"/>
          </p:cNvSpPr>
          <p:nvPr/>
        </p:nvSpPr>
        <p:spPr bwMode="auto">
          <a:xfrm>
            <a:off x="6443663" y="4173538"/>
            <a:ext cx="2520950" cy="287337"/>
          </a:xfrm>
          <a:prstGeom prst="rect">
            <a:avLst/>
          </a:prstGeom>
          <a:noFill/>
          <a:ln w="19050">
            <a:noFill/>
            <a:miter lim="800000"/>
            <a:headEnd type="none" w="sm" len="sm"/>
            <a:tailEnd type="none" w="sm" len="sm"/>
          </a:ln>
        </p:spPr>
        <p:txBody>
          <a:bodyPr wrap="none" anchor="ctr"/>
          <a:lstStyle/>
          <a:p>
            <a:pPr algn="l"/>
            <a:r>
              <a:rPr lang="en-GB" sz="1800">
                <a:solidFill>
                  <a:srgbClr val="CC0000"/>
                </a:solidFill>
                <a:latin typeface="Arial" charset="0"/>
              </a:rPr>
              <a:t>Rd </a:t>
            </a:r>
            <a:r>
              <a:rPr lang="en-GB" sz="1800">
                <a:solidFill>
                  <a:srgbClr val="CC0000"/>
                </a:solidFill>
                <a:latin typeface="Arial" charset="0"/>
                <a:cs typeface="Arial" charset="0"/>
              </a:rPr>
              <a:t>↔</a:t>
            </a:r>
            <a:r>
              <a:rPr lang="en-GB" sz="1800">
                <a:solidFill>
                  <a:srgbClr val="CC0000"/>
                </a:solidFill>
                <a:latin typeface="Arial" charset="0"/>
              </a:rPr>
              <a:t> mem[Rn+Rm*]</a:t>
            </a:r>
            <a:endParaRPr lang="en-US" sz="1800">
              <a:solidFill>
                <a:srgbClr val="CC0000"/>
              </a:solidFill>
              <a:latin typeface="Arial" charset="0"/>
            </a:endParaRPr>
          </a:p>
        </p:txBody>
      </p:sp>
      <p:sp>
        <p:nvSpPr>
          <p:cNvPr id="95261" name="Text Box 56"/>
          <p:cNvSpPr txBox="1">
            <a:spLocks noChangeArrowheads="1"/>
          </p:cNvSpPr>
          <p:nvPr/>
        </p:nvSpPr>
        <p:spPr bwMode="auto">
          <a:xfrm>
            <a:off x="107950" y="3292475"/>
            <a:ext cx="6575425" cy="519113"/>
          </a:xfrm>
          <a:prstGeom prst="rect">
            <a:avLst/>
          </a:prstGeom>
          <a:noFill/>
          <a:ln w="12700">
            <a:noFill/>
            <a:miter lim="800000"/>
            <a:headEnd type="none" w="sm" len="sm"/>
            <a:tailEnd type="none" w="sm" len="sm"/>
          </a:ln>
        </p:spPr>
        <p:txBody>
          <a:bodyPr wrap="none">
            <a:spAutoFit/>
          </a:bodyPr>
          <a:lstStyle/>
          <a:p>
            <a:pPr algn="l"/>
            <a:r>
              <a:rPr lang="en-GB" sz="2800">
                <a:solidFill>
                  <a:schemeClr val="accent2"/>
                </a:solidFill>
                <a:latin typeface="Calibri" pitchFamily="34" charset="0"/>
              </a:rPr>
              <a:t>Data transfer (to or from memory LDR,STR)</a:t>
            </a:r>
            <a:endParaRPr lang="en-US" sz="2800">
              <a:solidFill>
                <a:schemeClr val="accent2"/>
              </a:solidFill>
              <a:latin typeface="Calibri" pitchFamily="34" charset="0"/>
            </a:endParaRPr>
          </a:p>
        </p:txBody>
      </p:sp>
      <p:sp>
        <p:nvSpPr>
          <p:cNvPr id="95262" name="Text Box 66"/>
          <p:cNvSpPr txBox="1">
            <a:spLocks noChangeArrowheads="1"/>
          </p:cNvSpPr>
          <p:nvPr/>
        </p:nvSpPr>
        <p:spPr bwMode="auto">
          <a:xfrm>
            <a:off x="96838" y="1052513"/>
            <a:ext cx="5822950" cy="519112"/>
          </a:xfrm>
          <a:prstGeom prst="rect">
            <a:avLst/>
          </a:prstGeom>
          <a:noFill/>
          <a:ln w="12700">
            <a:noFill/>
            <a:miter lim="800000"/>
            <a:headEnd type="none" w="sm" len="sm"/>
            <a:tailEnd type="none" w="sm" len="sm"/>
          </a:ln>
        </p:spPr>
        <p:txBody>
          <a:bodyPr wrap="none">
            <a:spAutoFit/>
          </a:bodyPr>
          <a:lstStyle/>
          <a:p>
            <a:pPr algn="l"/>
            <a:r>
              <a:rPr lang="en-GB" sz="2800">
                <a:solidFill>
                  <a:schemeClr val="accent2"/>
                </a:solidFill>
                <a:latin typeface="Calibri" pitchFamily="34" charset="0"/>
              </a:rPr>
              <a:t>Data processing (ADD,SUB,CMP,MOV)</a:t>
            </a:r>
            <a:endParaRPr lang="en-US" sz="2800">
              <a:solidFill>
                <a:schemeClr val="accent2"/>
              </a:solidFill>
              <a:latin typeface="Calibri" pitchFamily="34" charset="0"/>
            </a:endParaRPr>
          </a:p>
        </p:txBody>
      </p:sp>
      <p:sp>
        <p:nvSpPr>
          <p:cNvPr id="95263" name="Line 68"/>
          <p:cNvSpPr>
            <a:spLocks noChangeShapeType="1"/>
          </p:cNvSpPr>
          <p:nvPr/>
        </p:nvSpPr>
        <p:spPr bwMode="auto">
          <a:xfrm>
            <a:off x="179388" y="3236913"/>
            <a:ext cx="6337300" cy="0"/>
          </a:xfrm>
          <a:prstGeom prst="line">
            <a:avLst/>
          </a:prstGeom>
          <a:noFill/>
          <a:ln w="28575">
            <a:solidFill>
              <a:schemeClr val="tx1"/>
            </a:solidFill>
            <a:prstDash val="dash"/>
            <a:round/>
            <a:headEnd type="none" w="sm" len="sm"/>
            <a:tailEnd type="none" w="sm" len="sm"/>
          </a:ln>
        </p:spPr>
        <p:txBody>
          <a:bodyPr/>
          <a:lstStyle/>
          <a:p>
            <a:endParaRPr lang="en-GB"/>
          </a:p>
        </p:txBody>
      </p:sp>
      <p:sp>
        <p:nvSpPr>
          <p:cNvPr id="95264" name="Rectangle 70"/>
          <p:cNvSpPr>
            <a:spLocks noChangeArrowheads="1"/>
          </p:cNvSpPr>
          <p:nvPr/>
        </p:nvSpPr>
        <p:spPr bwMode="auto">
          <a:xfrm>
            <a:off x="180975" y="5805488"/>
            <a:ext cx="7207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95265" name="Rectangle 71"/>
          <p:cNvSpPr>
            <a:spLocks noChangeArrowheads="1"/>
          </p:cNvSpPr>
          <p:nvPr/>
        </p:nvSpPr>
        <p:spPr bwMode="auto">
          <a:xfrm>
            <a:off x="900113" y="580548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5266" name="Rectangle 72"/>
          <p:cNvSpPr>
            <a:spLocks noChangeArrowheads="1"/>
          </p:cNvSpPr>
          <p:nvPr/>
        </p:nvSpPr>
        <p:spPr bwMode="auto">
          <a:xfrm>
            <a:off x="1187450" y="580548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0</a:t>
            </a:r>
            <a:endParaRPr lang="en-US" sz="2000">
              <a:latin typeface="Arial" charset="0"/>
            </a:endParaRPr>
          </a:p>
        </p:txBody>
      </p:sp>
      <p:sp>
        <p:nvSpPr>
          <p:cNvPr id="95267" name="Rectangle 73"/>
          <p:cNvSpPr>
            <a:spLocks noChangeArrowheads="1"/>
          </p:cNvSpPr>
          <p:nvPr/>
        </p:nvSpPr>
        <p:spPr bwMode="auto">
          <a:xfrm>
            <a:off x="1474788" y="580548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0</a:t>
            </a:r>
            <a:endParaRPr lang="en-US" sz="2000">
              <a:latin typeface="Arial" charset="0"/>
            </a:endParaRPr>
          </a:p>
        </p:txBody>
      </p:sp>
      <p:sp>
        <p:nvSpPr>
          <p:cNvPr id="95268" name="Rectangle 74"/>
          <p:cNvSpPr>
            <a:spLocks noChangeArrowheads="1"/>
          </p:cNvSpPr>
          <p:nvPr/>
        </p:nvSpPr>
        <p:spPr bwMode="auto">
          <a:xfrm>
            <a:off x="1762125" y="5805488"/>
            <a:ext cx="1155700"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Type</a:t>
            </a:r>
            <a:endParaRPr lang="en-US" sz="2000">
              <a:solidFill>
                <a:schemeClr val="accent2"/>
              </a:solidFill>
              <a:latin typeface="Arial" charset="0"/>
            </a:endParaRPr>
          </a:p>
        </p:txBody>
      </p:sp>
      <p:sp>
        <p:nvSpPr>
          <p:cNvPr id="95269" name="Rectangle 75"/>
          <p:cNvSpPr>
            <a:spLocks noChangeArrowheads="1"/>
          </p:cNvSpPr>
          <p:nvPr/>
        </p:nvSpPr>
        <p:spPr bwMode="auto">
          <a:xfrm>
            <a:off x="2911475" y="5805488"/>
            <a:ext cx="798513"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Rn</a:t>
            </a:r>
            <a:endParaRPr lang="en-US" sz="2000">
              <a:solidFill>
                <a:schemeClr val="accent2"/>
              </a:solidFill>
              <a:latin typeface="Arial" charset="0"/>
            </a:endParaRPr>
          </a:p>
        </p:txBody>
      </p:sp>
      <p:sp>
        <p:nvSpPr>
          <p:cNvPr id="95270" name="Rectangle 77"/>
          <p:cNvSpPr>
            <a:spLocks noChangeArrowheads="1"/>
          </p:cNvSpPr>
          <p:nvPr/>
        </p:nvSpPr>
        <p:spPr bwMode="auto">
          <a:xfrm>
            <a:off x="3708400" y="5805488"/>
            <a:ext cx="2808288"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Register list</a:t>
            </a:r>
            <a:endParaRPr lang="en-US" sz="2000">
              <a:solidFill>
                <a:schemeClr val="accent2"/>
              </a:solidFill>
              <a:latin typeface="Arial" charset="0"/>
            </a:endParaRPr>
          </a:p>
        </p:txBody>
      </p:sp>
      <p:sp>
        <p:nvSpPr>
          <p:cNvPr id="95271" name="Text Box 78"/>
          <p:cNvSpPr txBox="1">
            <a:spLocks noChangeArrowheads="1"/>
          </p:cNvSpPr>
          <p:nvPr/>
        </p:nvSpPr>
        <p:spPr bwMode="auto">
          <a:xfrm>
            <a:off x="179388" y="5157788"/>
            <a:ext cx="3914775" cy="519112"/>
          </a:xfrm>
          <a:prstGeom prst="rect">
            <a:avLst/>
          </a:prstGeom>
          <a:noFill/>
          <a:ln w="12700">
            <a:noFill/>
            <a:miter lim="800000"/>
            <a:headEnd type="none" w="sm" len="sm"/>
            <a:tailEnd type="none" w="sm" len="sm"/>
          </a:ln>
        </p:spPr>
        <p:txBody>
          <a:bodyPr wrap="none">
            <a:spAutoFit/>
          </a:bodyPr>
          <a:lstStyle/>
          <a:p>
            <a:pPr algn="l"/>
            <a:r>
              <a:rPr lang="en-GB" sz="2800">
                <a:solidFill>
                  <a:schemeClr val="accent2"/>
                </a:solidFill>
                <a:latin typeface="Calibri" pitchFamily="34" charset="0"/>
              </a:rPr>
              <a:t>Multiple register transfer</a:t>
            </a:r>
            <a:endParaRPr lang="en-US" sz="2800">
              <a:solidFill>
                <a:schemeClr val="accent2"/>
              </a:solidFill>
              <a:latin typeface="Calibri" pitchFamily="34" charset="0"/>
            </a:endParaRPr>
          </a:p>
        </p:txBody>
      </p:sp>
      <p:sp>
        <p:nvSpPr>
          <p:cNvPr id="95272" name="Rectangle 80"/>
          <p:cNvSpPr>
            <a:spLocks noChangeArrowheads="1"/>
          </p:cNvSpPr>
          <p:nvPr/>
        </p:nvSpPr>
        <p:spPr bwMode="auto">
          <a:xfrm>
            <a:off x="6516688" y="2349500"/>
            <a:ext cx="2232025" cy="576263"/>
          </a:xfrm>
          <a:prstGeom prst="rect">
            <a:avLst/>
          </a:prstGeom>
          <a:noFill/>
          <a:ln w="28575">
            <a:solidFill>
              <a:srgbClr val="FF0000"/>
            </a:solidFill>
            <a:miter lim="800000"/>
            <a:headEnd type="none" w="sm" len="sm"/>
            <a:tailEnd type="none" w="sm" len="sm"/>
          </a:ln>
        </p:spPr>
        <p:txBody>
          <a:bodyPr anchor="ctr"/>
          <a:lstStyle/>
          <a:p>
            <a:r>
              <a:rPr lang="en-GB" sz="1800" b="0">
                <a:solidFill>
                  <a:srgbClr val="CC0000"/>
                </a:solidFill>
                <a:latin typeface="Arial Black" pitchFamily="34" charset="0"/>
              </a:rPr>
              <a:t>Rm* = Rm with optional shift</a:t>
            </a:r>
            <a:endParaRPr lang="en-US" sz="1800" b="0">
              <a:solidFill>
                <a:srgbClr val="CC0000"/>
              </a:solidFill>
              <a:latin typeface="Arial Black" pitchFamily="34" charset="0"/>
            </a:endParaRPr>
          </a:p>
        </p:txBody>
      </p:sp>
      <p:sp>
        <p:nvSpPr>
          <p:cNvPr id="95273" name="Text Box 81"/>
          <p:cNvSpPr txBox="1">
            <a:spLocks noChangeArrowheads="1"/>
          </p:cNvSpPr>
          <p:nvPr/>
        </p:nvSpPr>
        <p:spPr bwMode="auto">
          <a:xfrm>
            <a:off x="1763713" y="4387850"/>
            <a:ext cx="2660650" cy="336550"/>
          </a:xfrm>
          <a:prstGeom prst="rect">
            <a:avLst/>
          </a:prstGeom>
          <a:noFill/>
          <a:ln w="12700">
            <a:noFill/>
            <a:miter lim="800000"/>
            <a:headEnd type="none" w="sm" len="sm"/>
            <a:tailEnd type="none" w="sm" len="sm"/>
          </a:ln>
        </p:spPr>
        <p:txBody>
          <a:bodyPr wrap="none">
            <a:spAutoFit/>
          </a:bodyPr>
          <a:lstStyle/>
          <a:p>
            <a:pPr algn="l"/>
            <a:r>
              <a:rPr lang="en-GB" sz="1600" i="1">
                <a:solidFill>
                  <a:srgbClr val="CC0000"/>
                </a:solidFill>
                <a:latin typeface="Arial" charset="0"/>
              </a:rPr>
              <a:t>Byte/word, load/store, etc</a:t>
            </a:r>
            <a:endParaRPr lang="en-US" sz="1600" i="1">
              <a:solidFill>
                <a:srgbClr val="CC0000"/>
              </a:solidFill>
              <a:latin typeface="Arial" charset="0"/>
            </a:endParaRPr>
          </a:p>
        </p:txBody>
      </p:sp>
      <p:sp>
        <p:nvSpPr>
          <p:cNvPr id="95274" name="Line 82"/>
          <p:cNvSpPr>
            <a:spLocks noChangeShapeType="1"/>
          </p:cNvSpPr>
          <p:nvPr/>
        </p:nvSpPr>
        <p:spPr bwMode="auto">
          <a:xfrm flipV="1">
            <a:off x="2411413" y="4100513"/>
            <a:ext cx="0" cy="360362"/>
          </a:xfrm>
          <a:prstGeom prst="line">
            <a:avLst/>
          </a:prstGeom>
          <a:noFill/>
          <a:ln w="28575">
            <a:solidFill>
              <a:srgbClr val="FF0000"/>
            </a:solidFill>
            <a:round/>
            <a:headEnd type="none" w="sm" len="sm"/>
            <a:tailEnd type="triangle" w="sm" len="sm"/>
          </a:ln>
        </p:spPr>
        <p:txBody>
          <a:bodyPr/>
          <a:lstStyle/>
          <a:p>
            <a:endParaRPr lang="en-GB"/>
          </a:p>
        </p:txBody>
      </p:sp>
      <p:sp>
        <p:nvSpPr>
          <p:cNvPr id="95275" name="Line 83"/>
          <p:cNvSpPr>
            <a:spLocks noChangeShapeType="1"/>
          </p:cNvSpPr>
          <p:nvPr/>
        </p:nvSpPr>
        <p:spPr bwMode="auto">
          <a:xfrm flipV="1">
            <a:off x="2268538" y="1916113"/>
            <a:ext cx="0" cy="360362"/>
          </a:xfrm>
          <a:prstGeom prst="line">
            <a:avLst/>
          </a:prstGeom>
          <a:noFill/>
          <a:ln w="28575">
            <a:solidFill>
              <a:srgbClr val="FF0000"/>
            </a:solidFill>
            <a:round/>
            <a:headEnd type="none" w="sm" len="sm"/>
            <a:tailEnd type="triangle" w="sm" len="sm"/>
          </a:ln>
        </p:spPr>
        <p:txBody>
          <a:bodyPr/>
          <a:lstStyle/>
          <a:p>
            <a:endParaRPr lang="en-GB"/>
          </a:p>
        </p:txBody>
      </p:sp>
      <p:sp>
        <p:nvSpPr>
          <p:cNvPr id="95276" name="Text Box 84"/>
          <p:cNvSpPr txBox="1">
            <a:spLocks noChangeArrowheads="1"/>
          </p:cNvSpPr>
          <p:nvPr/>
        </p:nvSpPr>
        <p:spPr bwMode="auto">
          <a:xfrm>
            <a:off x="1692275" y="2205038"/>
            <a:ext cx="1582738" cy="336550"/>
          </a:xfrm>
          <a:prstGeom prst="rect">
            <a:avLst/>
          </a:prstGeom>
          <a:noFill/>
          <a:ln w="12700">
            <a:noFill/>
            <a:miter lim="800000"/>
            <a:headEnd type="none" w="sm" len="sm"/>
            <a:tailEnd type="none" w="sm" len="sm"/>
          </a:ln>
        </p:spPr>
        <p:txBody>
          <a:bodyPr wrap="none">
            <a:spAutoFit/>
          </a:bodyPr>
          <a:lstStyle/>
          <a:p>
            <a:pPr algn="l"/>
            <a:r>
              <a:rPr lang="en-GB" sz="1600" i="1">
                <a:solidFill>
                  <a:srgbClr val="CC0000"/>
                </a:solidFill>
                <a:latin typeface="Arial" charset="0"/>
              </a:rPr>
              <a:t>ALU operation</a:t>
            </a:r>
            <a:endParaRPr lang="en-US" sz="1600" i="1">
              <a:solidFill>
                <a:srgbClr val="CC0000"/>
              </a:solidFill>
              <a:latin typeface="Arial" charset="0"/>
            </a:endParaRPr>
          </a:p>
        </p:txBody>
      </p:sp>
      <p:sp>
        <p:nvSpPr>
          <p:cNvPr id="95277" name="Rectangle 86"/>
          <p:cNvSpPr>
            <a:spLocks noChangeArrowheads="1"/>
          </p:cNvSpPr>
          <p:nvPr/>
        </p:nvSpPr>
        <p:spPr bwMode="auto">
          <a:xfrm>
            <a:off x="6588125" y="5662613"/>
            <a:ext cx="2411413" cy="574675"/>
          </a:xfrm>
          <a:prstGeom prst="rect">
            <a:avLst/>
          </a:prstGeom>
          <a:noFill/>
          <a:ln w="19050">
            <a:noFill/>
            <a:miter lim="800000"/>
            <a:headEnd type="none" w="sm" len="sm"/>
            <a:tailEnd type="none" w="sm" len="sm"/>
          </a:ln>
        </p:spPr>
        <p:txBody>
          <a:bodyPr anchor="ctr"/>
          <a:lstStyle/>
          <a:p>
            <a:pPr algn="l"/>
            <a:r>
              <a:rPr lang="en-GB" sz="1800">
                <a:solidFill>
                  <a:srgbClr val="CC0000"/>
                </a:solidFill>
                <a:latin typeface="Arial" charset="0"/>
              </a:rPr>
              <a:t>Transfer  registers to/from stack</a:t>
            </a:r>
            <a:endParaRPr lang="en-US" sz="1800">
              <a:solidFill>
                <a:srgbClr val="CC0000"/>
              </a:solidFill>
              <a:latin typeface="Arial" charset="0"/>
            </a:endParaRPr>
          </a:p>
        </p:txBody>
      </p:sp>
      <p:sp>
        <p:nvSpPr>
          <p:cNvPr id="95278" name="Line 68"/>
          <p:cNvSpPr>
            <a:spLocks noChangeShapeType="1"/>
          </p:cNvSpPr>
          <p:nvPr/>
        </p:nvSpPr>
        <p:spPr bwMode="auto">
          <a:xfrm>
            <a:off x="179388" y="4941888"/>
            <a:ext cx="6337300" cy="0"/>
          </a:xfrm>
          <a:prstGeom prst="line">
            <a:avLst/>
          </a:prstGeom>
          <a:noFill/>
          <a:ln w="28575">
            <a:solidFill>
              <a:schemeClr val="tx1"/>
            </a:solidFill>
            <a:prstDash val="dash"/>
            <a:round/>
            <a:headEnd type="none" w="sm" len="sm"/>
            <a:tailEnd type="none" w="sm" len="sm"/>
          </a:ln>
        </p:spPr>
        <p:txBody>
          <a:bodyPr/>
          <a:lstStyle/>
          <a:p>
            <a:endParaRPr lang="en-GB"/>
          </a:p>
        </p:txBody>
      </p:sp>
      <p:sp>
        <p:nvSpPr>
          <p:cNvPr id="95279" name="Text Box 59"/>
          <p:cNvSpPr txBox="1">
            <a:spLocks noChangeArrowheads="1"/>
          </p:cNvSpPr>
          <p:nvPr/>
        </p:nvSpPr>
        <p:spPr bwMode="auto">
          <a:xfrm>
            <a:off x="219075" y="2620963"/>
            <a:ext cx="4879975" cy="457200"/>
          </a:xfrm>
          <a:prstGeom prst="rect">
            <a:avLst/>
          </a:prstGeom>
          <a:noFill/>
          <a:ln w="12700" algn="ctr">
            <a:noFill/>
            <a:miter lim="800000"/>
            <a:headEnd/>
            <a:tailEnd/>
          </a:ln>
        </p:spPr>
        <p:txBody>
          <a:bodyPr wrap="none">
            <a:spAutoFit/>
          </a:bodyPr>
          <a:lstStyle/>
          <a:p>
            <a:pPr algn="l"/>
            <a:r>
              <a:rPr lang="en-GB" i="1">
                <a:solidFill>
                  <a:schemeClr val="accent2"/>
                </a:solidFill>
                <a:latin typeface="Calibri" pitchFamily="34" charset="0"/>
              </a:rPr>
              <a:t>multiply instructions are special case </a:t>
            </a:r>
            <a:endParaRPr lang="en-US" i="1">
              <a:solidFill>
                <a:schemeClr val="accent2"/>
              </a:solidFill>
              <a:latin typeface="Calibri" pitchFamily="34" charset="0"/>
            </a:endParaRPr>
          </a:p>
        </p:txBody>
      </p:sp>
      <p:sp>
        <p:nvSpPr>
          <p:cNvPr id="48" name="Date Placeholder 47"/>
          <p:cNvSpPr>
            <a:spLocks noGrp="1"/>
          </p:cNvSpPr>
          <p:nvPr>
            <p:ph type="dt" sz="half" idx="10"/>
          </p:nvPr>
        </p:nvSpPr>
        <p:spPr/>
        <p:txBody>
          <a:bodyPr/>
          <a:lstStyle/>
          <a:p>
            <a:fld id="{D8BD0528-BFDB-4F45-A14C-3E9477E59E89}" type="datetime1">
              <a:rPr lang="en-US" smtClean="0"/>
              <a:pPr/>
              <a:t>12/2/2015</a:t>
            </a:fld>
            <a:endParaRPr lang="en-US"/>
          </a:p>
        </p:txBody>
      </p:sp>
      <p:sp>
        <p:nvSpPr>
          <p:cNvPr id="49" name="Slide Number Placeholder 48"/>
          <p:cNvSpPr>
            <a:spLocks noGrp="1"/>
          </p:cNvSpPr>
          <p:nvPr>
            <p:ph type="sldNum" sz="quarter" idx="12"/>
          </p:nvPr>
        </p:nvSpPr>
        <p:spPr/>
        <p:txBody>
          <a:bodyPr/>
          <a:lstStyle/>
          <a:p>
            <a:r>
              <a:rPr lang="en-US" dirty="0" smtClean="0"/>
              <a:t>2.</a:t>
            </a:r>
            <a:fld id="{0CFEC368-1D7A-4F81-ABF6-AE0E36BAF64C}" type="slidenum">
              <a:rPr lang="en-US" smtClean="0"/>
              <a:pPr/>
              <a:t>107</a:t>
            </a:fld>
            <a:endParaRPr lang="en-US" dirty="0"/>
          </a:p>
        </p:txBody>
      </p:sp>
      <p:sp>
        <p:nvSpPr>
          <p:cNvPr id="50" name="Footer Placeholder 49"/>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30832" y="332656"/>
            <a:ext cx="8229600" cy="663352"/>
          </a:xfrm>
        </p:spPr>
        <p:txBody>
          <a:bodyPr/>
          <a:lstStyle/>
          <a:p>
            <a:r>
              <a:rPr lang="en-GB" dirty="0" smtClean="0"/>
              <a:t>Overview (2)</a:t>
            </a:r>
            <a:endParaRPr lang="en-US" dirty="0" smtClean="0"/>
          </a:p>
        </p:txBody>
      </p:sp>
      <p:sp>
        <p:nvSpPr>
          <p:cNvPr id="96259" name="Rectangle 57"/>
          <p:cNvSpPr>
            <a:spLocks noChangeArrowheads="1"/>
          </p:cNvSpPr>
          <p:nvPr/>
        </p:nvSpPr>
        <p:spPr bwMode="auto">
          <a:xfrm>
            <a:off x="107950" y="1774825"/>
            <a:ext cx="72072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96260" name="Rectangle 58"/>
          <p:cNvSpPr>
            <a:spLocks noChangeArrowheads="1"/>
          </p:cNvSpPr>
          <p:nvPr/>
        </p:nvSpPr>
        <p:spPr bwMode="auto">
          <a:xfrm>
            <a:off x="827088" y="1774825"/>
            <a:ext cx="288925" cy="287338"/>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61" name="Rectangle 59"/>
          <p:cNvSpPr>
            <a:spLocks noChangeArrowheads="1"/>
          </p:cNvSpPr>
          <p:nvPr/>
        </p:nvSpPr>
        <p:spPr bwMode="auto">
          <a:xfrm>
            <a:off x="1114425" y="1774825"/>
            <a:ext cx="288925" cy="287338"/>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0</a:t>
            </a:r>
            <a:endParaRPr lang="en-US" sz="2000">
              <a:latin typeface="Arial" charset="0"/>
            </a:endParaRPr>
          </a:p>
        </p:txBody>
      </p:sp>
      <p:sp>
        <p:nvSpPr>
          <p:cNvPr id="96262" name="Rectangle 60"/>
          <p:cNvSpPr>
            <a:spLocks noChangeArrowheads="1"/>
          </p:cNvSpPr>
          <p:nvPr/>
        </p:nvSpPr>
        <p:spPr bwMode="auto">
          <a:xfrm>
            <a:off x="1401763" y="1774825"/>
            <a:ext cx="288925" cy="287338"/>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63" name="Rectangle 61"/>
          <p:cNvSpPr>
            <a:spLocks noChangeArrowheads="1"/>
          </p:cNvSpPr>
          <p:nvPr/>
        </p:nvSpPr>
        <p:spPr bwMode="auto">
          <a:xfrm>
            <a:off x="1689100" y="1774825"/>
            <a:ext cx="290513"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L</a:t>
            </a:r>
            <a:endParaRPr lang="en-US" sz="2000">
              <a:solidFill>
                <a:schemeClr val="accent2"/>
              </a:solidFill>
              <a:latin typeface="Arial" charset="0"/>
            </a:endParaRPr>
          </a:p>
        </p:txBody>
      </p:sp>
      <p:sp>
        <p:nvSpPr>
          <p:cNvPr id="96264" name="Rectangle 64"/>
          <p:cNvSpPr>
            <a:spLocks noChangeArrowheads="1"/>
          </p:cNvSpPr>
          <p:nvPr/>
        </p:nvSpPr>
        <p:spPr bwMode="auto">
          <a:xfrm>
            <a:off x="1979613" y="1774825"/>
            <a:ext cx="4464050"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a:t>
            </a:r>
            <a:endParaRPr lang="en-US" sz="2000">
              <a:solidFill>
                <a:schemeClr val="accent2"/>
              </a:solidFill>
              <a:latin typeface="Arial" charset="0"/>
            </a:endParaRPr>
          </a:p>
        </p:txBody>
      </p:sp>
      <p:sp>
        <p:nvSpPr>
          <p:cNvPr id="96265" name="Text Box 67"/>
          <p:cNvSpPr txBox="1">
            <a:spLocks noChangeArrowheads="1"/>
          </p:cNvSpPr>
          <p:nvPr/>
        </p:nvSpPr>
        <p:spPr bwMode="auto">
          <a:xfrm>
            <a:off x="179388" y="1196975"/>
            <a:ext cx="3835400" cy="519113"/>
          </a:xfrm>
          <a:prstGeom prst="rect">
            <a:avLst/>
          </a:prstGeom>
          <a:noFill/>
          <a:ln w="12700">
            <a:noFill/>
            <a:miter lim="800000"/>
            <a:headEnd type="none" w="sm" len="sm"/>
            <a:tailEnd type="none" w="sm" len="sm"/>
          </a:ln>
        </p:spPr>
        <p:txBody>
          <a:bodyPr wrap="none">
            <a:spAutoFit/>
          </a:bodyPr>
          <a:lstStyle/>
          <a:p>
            <a:pPr algn="l"/>
            <a:r>
              <a:rPr lang="en-GB" sz="2800">
                <a:solidFill>
                  <a:schemeClr val="accent2"/>
                </a:solidFill>
                <a:latin typeface="Calibri" pitchFamily="34" charset="0"/>
              </a:rPr>
              <a:t>Branch B, BL, BNE, BMI…</a:t>
            </a:r>
            <a:endParaRPr lang="en-US" sz="2800">
              <a:solidFill>
                <a:schemeClr val="accent2"/>
              </a:solidFill>
              <a:latin typeface="Calibri" pitchFamily="34" charset="0"/>
            </a:endParaRPr>
          </a:p>
        </p:txBody>
      </p:sp>
      <p:sp>
        <p:nvSpPr>
          <p:cNvPr id="96266" name="Line 79"/>
          <p:cNvSpPr>
            <a:spLocks noChangeShapeType="1"/>
          </p:cNvSpPr>
          <p:nvPr/>
        </p:nvSpPr>
        <p:spPr bwMode="auto">
          <a:xfrm>
            <a:off x="179388" y="4797425"/>
            <a:ext cx="6480175" cy="0"/>
          </a:xfrm>
          <a:prstGeom prst="line">
            <a:avLst/>
          </a:prstGeom>
          <a:noFill/>
          <a:ln w="28575">
            <a:solidFill>
              <a:schemeClr val="tx1"/>
            </a:solidFill>
            <a:prstDash val="dash"/>
            <a:round/>
            <a:headEnd type="none" w="sm" len="sm"/>
            <a:tailEnd type="none" w="sm" len="sm"/>
          </a:ln>
        </p:spPr>
        <p:txBody>
          <a:bodyPr/>
          <a:lstStyle/>
          <a:p>
            <a:endParaRPr lang="en-GB"/>
          </a:p>
        </p:txBody>
      </p:sp>
      <p:sp>
        <p:nvSpPr>
          <p:cNvPr id="96267" name="Rectangle 85"/>
          <p:cNvSpPr>
            <a:spLocks noChangeArrowheads="1"/>
          </p:cNvSpPr>
          <p:nvPr/>
        </p:nvSpPr>
        <p:spPr bwMode="auto">
          <a:xfrm>
            <a:off x="6588125" y="1773238"/>
            <a:ext cx="1728788" cy="287337"/>
          </a:xfrm>
          <a:prstGeom prst="rect">
            <a:avLst/>
          </a:prstGeom>
          <a:noFill/>
          <a:ln w="19050">
            <a:noFill/>
            <a:miter lim="800000"/>
            <a:headEnd type="none" w="sm" len="sm"/>
            <a:tailEnd type="none" w="sm" len="sm"/>
          </a:ln>
        </p:spPr>
        <p:txBody>
          <a:bodyPr wrap="none" anchor="ctr"/>
          <a:lstStyle/>
          <a:p>
            <a:pPr algn="l"/>
            <a:r>
              <a:rPr lang="en-GB" sz="1800" dirty="0">
                <a:solidFill>
                  <a:srgbClr val="CC0000"/>
                </a:solidFill>
                <a:latin typeface="Arial" charset="0"/>
              </a:rPr>
              <a:t>PC := PC+</a:t>
            </a:r>
            <a:r>
              <a:rPr lang="en-GB" sz="1800" dirty="0" smtClean="0">
                <a:solidFill>
                  <a:srgbClr val="CC0000"/>
                </a:solidFill>
                <a:latin typeface="Arial" charset="0"/>
              </a:rPr>
              <a:t>S</a:t>
            </a:r>
            <a:r>
              <a:rPr lang="en-GB" sz="1800" b="1" dirty="0" smtClean="0">
                <a:solidFill>
                  <a:srgbClr val="800000"/>
                </a:solidFill>
                <a:latin typeface="Arial" charset="0"/>
              </a:rPr>
              <a:t>*4</a:t>
            </a:r>
            <a:endParaRPr lang="en-GB" sz="1800" b="1" dirty="0">
              <a:solidFill>
                <a:srgbClr val="800000"/>
              </a:solidFill>
              <a:latin typeface="Arial" charset="0"/>
            </a:endParaRPr>
          </a:p>
        </p:txBody>
      </p:sp>
      <p:sp>
        <p:nvSpPr>
          <p:cNvPr id="96268" name="Text Box 87"/>
          <p:cNvSpPr txBox="1">
            <a:spLocks noChangeArrowheads="1"/>
          </p:cNvSpPr>
          <p:nvPr/>
        </p:nvSpPr>
        <p:spPr bwMode="auto">
          <a:xfrm>
            <a:off x="2089150" y="2133600"/>
            <a:ext cx="2295525" cy="396875"/>
          </a:xfrm>
          <a:prstGeom prst="rect">
            <a:avLst/>
          </a:prstGeom>
          <a:noFill/>
          <a:ln w="12700">
            <a:noFill/>
            <a:miter lim="800000"/>
            <a:headEnd type="none" w="sm" len="sm"/>
            <a:tailEnd type="none" w="sm" len="sm"/>
          </a:ln>
        </p:spPr>
        <p:txBody>
          <a:bodyPr wrap="none">
            <a:spAutoFit/>
          </a:bodyPr>
          <a:lstStyle/>
          <a:p>
            <a:pPr algn="l"/>
            <a:r>
              <a:rPr lang="en-GB" sz="2000">
                <a:solidFill>
                  <a:srgbClr val="CC0000"/>
                </a:solidFill>
                <a:latin typeface="Calibri" pitchFamily="34" charset="0"/>
              </a:rPr>
              <a:t>L = 0 =&gt; Branch, B ...</a:t>
            </a:r>
            <a:endParaRPr lang="en-US" sz="2000">
              <a:solidFill>
                <a:srgbClr val="CC0000"/>
              </a:solidFill>
              <a:latin typeface="Calibri" pitchFamily="34" charset="0"/>
            </a:endParaRPr>
          </a:p>
        </p:txBody>
      </p:sp>
      <p:sp>
        <p:nvSpPr>
          <p:cNvPr id="96269" name="Rectangle 57"/>
          <p:cNvSpPr>
            <a:spLocks noChangeArrowheads="1"/>
          </p:cNvSpPr>
          <p:nvPr/>
        </p:nvSpPr>
        <p:spPr bwMode="auto">
          <a:xfrm>
            <a:off x="179388" y="5662613"/>
            <a:ext cx="7207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96270" name="Rectangle 58"/>
          <p:cNvSpPr>
            <a:spLocks noChangeArrowheads="1"/>
          </p:cNvSpPr>
          <p:nvPr/>
        </p:nvSpPr>
        <p:spPr bwMode="auto">
          <a:xfrm>
            <a:off x="898525" y="5662613"/>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71" name="Rectangle 59"/>
          <p:cNvSpPr>
            <a:spLocks noChangeArrowheads="1"/>
          </p:cNvSpPr>
          <p:nvPr/>
        </p:nvSpPr>
        <p:spPr bwMode="auto">
          <a:xfrm>
            <a:off x="1185863" y="5662613"/>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72" name="Rectangle 60"/>
          <p:cNvSpPr>
            <a:spLocks noChangeArrowheads="1"/>
          </p:cNvSpPr>
          <p:nvPr/>
        </p:nvSpPr>
        <p:spPr bwMode="auto">
          <a:xfrm>
            <a:off x="1473200" y="5662613"/>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73" name="Rectangle 61"/>
          <p:cNvSpPr>
            <a:spLocks noChangeArrowheads="1"/>
          </p:cNvSpPr>
          <p:nvPr/>
        </p:nvSpPr>
        <p:spPr bwMode="auto">
          <a:xfrm>
            <a:off x="1760538" y="5662613"/>
            <a:ext cx="2905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1</a:t>
            </a:r>
            <a:endParaRPr lang="en-US" sz="2000">
              <a:solidFill>
                <a:schemeClr val="accent2"/>
              </a:solidFill>
              <a:latin typeface="Arial" charset="0"/>
            </a:endParaRPr>
          </a:p>
        </p:txBody>
      </p:sp>
      <p:sp>
        <p:nvSpPr>
          <p:cNvPr id="96274" name="Rectangle 64"/>
          <p:cNvSpPr>
            <a:spLocks noChangeArrowheads="1"/>
          </p:cNvSpPr>
          <p:nvPr/>
        </p:nvSpPr>
        <p:spPr bwMode="auto">
          <a:xfrm>
            <a:off x="2051050" y="5662613"/>
            <a:ext cx="4464050"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a:t>
            </a:r>
            <a:endParaRPr lang="en-US" sz="2000">
              <a:solidFill>
                <a:schemeClr val="accent2"/>
              </a:solidFill>
              <a:latin typeface="Arial" charset="0"/>
            </a:endParaRPr>
          </a:p>
        </p:txBody>
      </p:sp>
      <p:sp>
        <p:nvSpPr>
          <p:cNvPr id="96275" name="Text Box 67"/>
          <p:cNvSpPr txBox="1">
            <a:spLocks noChangeArrowheads="1"/>
          </p:cNvSpPr>
          <p:nvPr/>
        </p:nvSpPr>
        <p:spPr bwMode="auto">
          <a:xfrm>
            <a:off x="250825" y="5084763"/>
            <a:ext cx="3844925" cy="519112"/>
          </a:xfrm>
          <a:prstGeom prst="rect">
            <a:avLst/>
          </a:prstGeom>
          <a:noFill/>
          <a:ln w="12700">
            <a:noFill/>
            <a:miter lim="800000"/>
            <a:headEnd type="none" w="sm" len="sm"/>
            <a:tailEnd type="none" w="sm" len="sm"/>
          </a:ln>
        </p:spPr>
        <p:txBody>
          <a:bodyPr wrap="none">
            <a:spAutoFit/>
          </a:bodyPr>
          <a:lstStyle/>
          <a:p>
            <a:pPr algn="l"/>
            <a:r>
              <a:rPr lang="en-GB" sz="2800">
                <a:solidFill>
                  <a:schemeClr val="accent2"/>
                </a:solidFill>
                <a:latin typeface="Calibri" pitchFamily="34" charset="0"/>
              </a:rPr>
              <a:t>Software Interrupt (SWI)</a:t>
            </a:r>
            <a:endParaRPr lang="en-US" sz="2800">
              <a:solidFill>
                <a:schemeClr val="accent2"/>
              </a:solidFill>
              <a:latin typeface="Calibri" pitchFamily="34" charset="0"/>
            </a:endParaRPr>
          </a:p>
        </p:txBody>
      </p:sp>
      <p:sp>
        <p:nvSpPr>
          <p:cNvPr id="96276" name="Rectangle 85"/>
          <p:cNvSpPr>
            <a:spLocks noChangeArrowheads="1"/>
          </p:cNvSpPr>
          <p:nvPr/>
        </p:nvSpPr>
        <p:spPr bwMode="auto">
          <a:xfrm>
            <a:off x="6584950" y="5494338"/>
            <a:ext cx="2522538" cy="671512"/>
          </a:xfrm>
          <a:prstGeom prst="rect">
            <a:avLst/>
          </a:prstGeom>
          <a:noFill/>
          <a:ln w="19050">
            <a:noFill/>
            <a:miter lim="800000"/>
            <a:headEnd type="none" w="sm" len="sm"/>
            <a:tailEnd type="none" w="sm" len="sm"/>
          </a:ln>
        </p:spPr>
        <p:txBody>
          <a:bodyPr anchor="ctr"/>
          <a:lstStyle/>
          <a:p>
            <a:pPr algn="l"/>
            <a:r>
              <a:rPr lang="en-GB" sz="2200">
                <a:solidFill>
                  <a:srgbClr val="CC0000"/>
                </a:solidFill>
                <a:latin typeface="Calibri" pitchFamily="34" charset="0"/>
              </a:rPr>
              <a:t>Simulate hardware interrupt: S is passed to handler</a:t>
            </a:r>
            <a:endParaRPr lang="en-US" sz="2200">
              <a:solidFill>
                <a:srgbClr val="CC0000"/>
              </a:solidFill>
              <a:latin typeface="Calibri" pitchFamily="34" charset="0"/>
            </a:endParaRPr>
          </a:p>
        </p:txBody>
      </p:sp>
      <p:sp>
        <p:nvSpPr>
          <p:cNvPr id="96277" name="Line 79"/>
          <p:cNvSpPr>
            <a:spLocks noChangeShapeType="1"/>
          </p:cNvSpPr>
          <p:nvPr/>
        </p:nvSpPr>
        <p:spPr bwMode="auto">
          <a:xfrm>
            <a:off x="179388" y="3068638"/>
            <a:ext cx="6480175" cy="0"/>
          </a:xfrm>
          <a:prstGeom prst="line">
            <a:avLst/>
          </a:prstGeom>
          <a:noFill/>
          <a:ln w="28575">
            <a:solidFill>
              <a:schemeClr val="tx1"/>
            </a:solidFill>
            <a:prstDash val="dash"/>
            <a:round/>
            <a:headEnd type="none" w="sm" len="sm"/>
            <a:tailEnd type="none" w="sm" len="sm"/>
          </a:ln>
        </p:spPr>
        <p:txBody>
          <a:bodyPr/>
          <a:lstStyle/>
          <a:p>
            <a:endParaRPr lang="en-GB"/>
          </a:p>
        </p:txBody>
      </p:sp>
      <p:sp>
        <p:nvSpPr>
          <p:cNvPr id="96278" name="Rectangle 57"/>
          <p:cNvSpPr>
            <a:spLocks noChangeArrowheads="1"/>
          </p:cNvSpPr>
          <p:nvPr/>
        </p:nvSpPr>
        <p:spPr bwMode="auto">
          <a:xfrm>
            <a:off x="179388" y="3284538"/>
            <a:ext cx="7207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96279" name="Rectangle 58"/>
          <p:cNvSpPr>
            <a:spLocks noChangeArrowheads="1"/>
          </p:cNvSpPr>
          <p:nvPr/>
        </p:nvSpPr>
        <p:spPr bwMode="auto">
          <a:xfrm>
            <a:off x="898525" y="32845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80" name="Rectangle 59"/>
          <p:cNvSpPr>
            <a:spLocks noChangeArrowheads="1"/>
          </p:cNvSpPr>
          <p:nvPr/>
        </p:nvSpPr>
        <p:spPr bwMode="auto">
          <a:xfrm>
            <a:off x="1185863" y="32845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81" name="Rectangle 60"/>
          <p:cNvSpPr>
            <a:spLocks noChangeArrowheads="1"/>
          </p:cNvSpPr>
          <p:nvPr/>
        </p:nvSpPr>
        <p:spPr bwMode="auto">
          <a:xfrm>
            <a:off x="1473200" y="32845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0</a:t>
            </a:r>
            <a:endParaRPr lang="en-US" sz="2000">
              <a:latin typeface="Arial" charset="0"/>
            </a:endParaRPr>
          </a:p>
        </p:txBody>
      </p:sp>
      <p:sp>
        <p:nvSpPr>
          <p:cNvPr id="96282" name="Rectangle 61"/>
          <p:cNvSpPr>
            <a:spLocks noChangeArrowheads="1"/>
          </p:cNvSpPr>
          <p:nvPr/>
        </p:nvSpPr>
        <p:spPr bwMode="auto">
          <a:xfrm>
            <a:off x="1760538" y="3284538"/>
            <a:ext cx="2905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96283" name="Rectangle 64"/>
          <p:cNvSpPr>
            <a:spLocks noChangeArrowheads="1"/>
          </p:cNvSpPr>
          <p:nvPr/>
        </p:nvSpPr>
        <p:spPr bwMode="auto">
          <a:xfrm>
            <a:off x="2051050" y="3284538"/>
            <a:ext cx="4464050" cy="287337"/>
          </a:xfrm>
          <a:prstGeom prst="rect">
            <a:avLst/>
          </a:prstGeom>
          <a:noFill/>
          <a:ln w="19050">
            <a:solidFill>
              <a:schemeClr val="tx1"/>
            </a:solidFill>
            <a:miter lim="800000"/>
            <a:headEnd type="none" w="sm" len="sm"/>
            <a:tailEnd type="none" w="sm" len="sm"/>
          </a:ln>
        </p:spPr>
        <p:txBody>
          <a:bodyPr wrap="none" anchor="ctr"/>
          <a:lstStyle/>
          <a:p>
            <a:endParaRPr lang="en-US" sz="2000">
              <a:solidFill>
                <a:schemeClr val="accent2"/>
              </a:solidFill>
              <a:latin typeface="Arial" charset="0"/>
            </a:endParaRPr>
          </a:p>
        </p:txBody>
      </p:sp>
      <p:sp>
        <p:nvSpPr>
          <p:cNvPr id="96284" name="Rectangle 57"/>
          <p:cNvSpPr>
            <a:spLocks noChangeArrowheads="1"/>
          </p:cNvSpPr>
          <p:nvPr/>
        </p:nvSpPr>
        <p:spPr bwMode="auto">
          <a:xfrm>
            <a:off x="179388" y="3789363"/>
            <a:ext cx="7207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96285" name="Rectangle 58"/>
          <p:cNvSpPr>
            <a:spLocks noChangeArrowheads="1"/>
          </p:cNvSpPr>
          <p:nvPr/>
        </p:nvSpPr>
        <p:spPr bwMode="auto">
          <a:xfrm>
            <a:off x="898525" y="3789363"/>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86" name="Rectangle 59"/>
          <p:cNvSpPr>
            <a:spLocks noChangeArrowheads="1"/>
          </p:cNvSpPr>
          <p:nvPr/>
        </p:nvSpPr>
        <p:spPr bwMode="auto">
          <a:xfrm>
            <a:off x="1185863" y="3789363"/>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87" name="Rectangle 60"/>
          <p:cNvSpPr>
            <a:spLocks noChangeArrowheads="1"/>
          </p:cNvSpPr>
          <p:nvPr/>
        </p:nvSpPr>
        <p:spPr bwMode="auto">
          <a:xfrm>
            <a:off x="1473200" y="3789363"/>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0</a:t>
            </a:r>
            <a:endParaRPr lang="en-US" sz="2000">
              <a:latin typeface="Arial" charset="0"/>
            </a:endParaRPr>
          </a:p>
        </p:txBody>
      </p:sp>
      <p:sp>
        <p:nvSpPr>
          <p:cNvPr id="96288" name="Rectangle 61"/>
          <p:cNvSpPr>
            <a:spLocks noChangeArrowheads="1"/>
          </p:cNvSpPr>
          <p:nvPr/>
        </p:nvSpPr>
        <p:spPr bwMode="auto">
          <a:xfrm>
            <a:off x="1760538" y="3789363"/>
            <a:ext cx="2905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1</a:t>
            </a:r>
            <a:endParaRPr lang="en-US" sz="2000">
              <a:solidFill>
                <a:schemeClr val="accent2"/>
              </a:solidFill>
              <a:latin typeface="Arial" charset="0"/>
            </a:endParaRPr>
          </a:p>
        </p:txBody>
      </p:sp>
      <p:sp>
        <p:nvSpPr>
          <p:cNvPr id="96289" name="Rectangle 64"/>
          <p:cNvSpPr>
            <a:spLocks noChangeArrowheads="1"/>
          </p:cNvSpPr>
          <p:nvPr/>
        </p:nvSpPr>
        <p:spPr bwMode="auto">
          <a:xfrm>
            <a:off x="2051050" y="3789363"/>
            <a:ext cx="4464050" cy="287337"/>
          </a:xfrm>
          <a:prstGeom prst="rect">
            <a:avLst/>
          </a:prstGeom>
          <a:noFill/>
          <a:ln w="19050">
            <a:solidFill>
              <a:schemeClr val="tx1"/>
            </a:solidFill>
            <a:miter lim="800000"/>
            <a:headEnd type="none" w="sm" len="sm"/>
            <a:tailEnd type="none" w="sm" len="sm"/>
          </a:ln>
        </p:spPr>
        <p:txBody>
          <a:bodyPr wrap="none" anchor="ctr"/>
          <a:lstStyle/>
          <a:p>
            <a:endParaRPr lang="en-US" sz="2000">
              <a:solidFill>
                <a:schemeClr val="accent2"/>
              </a:solidFill>
              <a:latin typeface="Arial" charset="0"/>
            </a:endParaRPr>
          </a:p>
        </p:txBody>
      </p:sp>
      <p:sp>
        <p:nvSpPr>
          <p:cNvPr id="96290" name="Rectangle 57"/>
          <p:cNvSpPr>
            <a:spLocks noChangeArrowheads="1"/>
          </p:cNvSpPr>
          <p:nvPr/>
        </p:nvSpPr>
        <p:spPr bwMode="auto">
          <a:xfrm>
            <a:off x="179388" y="4294188"/>
            <a:ext cx="7207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96291" name="Rectangle 58"/>
          <p:cNvSpPr>
            <a:spLocks noChangeArrowheads="1"/>
          </p:cNvSpPr>
          <p:nvPr/>
        </p:nvSpPr>
        <p:spPr bwMode="auto">
          <a:xfrm>
            <a:off x="898525" y="429418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92" name="Rectangle 59"/>
          <p:cNvSpPr>
            <a:spLocks noChangeArrowheads="1"/>
          </p:cNvSpPr>
          <p:nvPr/>
        </p:nvSpPr>
        <p:spPr bwMode="auto">
          <a:xfrm>
            <a:off x="1185863" y="429418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93" name="Rectangle 60"/>
          <p:cNvSpPr>
            <a:spLocks noChangeArrowheads="1"/>
          </p:cNvSpPr>
          <p:nvPr/>
        </p:nvSpPr>
        <p:spPr bwMode="auto">
          <a:xfrm>
            <a:off x="1473200" y="429418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latin typeface="Arial" charset="0"/>
              </a:rPr>
              <a:t>1</a:t>
            </a:r>
            <a:endParaRPr lang="en-US" sz="2000">
              <a:latin typeface="Arial" charset="0"/>
            </a:endParaRPr>
          </a:p>
        </p:txBody>
      </p:sp>
      <p:sp>
        <p:nvSpPr>
          <p:cNvPr id="96294" name="Rectangle 61"/>
          <p:cNvSpPr>
            <a:spLocks noChangeArrowheads="1"/>
          </p:cNvSpPr>
          <p:nvPr/>
        </p:nvSpPr>
        <p:spPr bwMode="auto">
          <a:xfrm>
            <a:off x="1760538" y="4294188"/>
            <a:ext cx="2905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96295" name="Rectangle 64"/>
          <p:cNvSpPr>
            <a:spLocks noChangeArrowheads="1"/>
          </p:cNvSpPr>
          <p:nvPr/>
        </p:nvSpPr>
        <p:spPr bwMode="auto">
          <a:xfrm>
            <a:off x="2051050" y="4294188"/>
            <a:ext cx="4464050" cy="287337"/>
          </a:xfrm>
          <a:prstGeom prst="rect">
            <a:avLst/>
          </a:prstGeom>
          <a:noFill/>
          <a:ln w="19050">
            <a:solidFill>
              <a:schemeClr val="tx1"/>
            </a:solidFill>
            <a:miter lim="800000"/>
            <a:headEnd type="none" w="sm" len="sm"/>
            <a:tailEnd type="none" w="sm" len="sm"/>
          </a:ln>
        </p:spPr>
        <p:txBody>
          <a:bodyPr wrap="none" anchor="ctr"/>
          <a:lstStyle/>
          <a:p>
            <a:endParaRPr lang="en-US" sz="2000">
              <a:solidFill>
                <a:schemeClr val="accent2"/>
              </a:solidFill>
              <a:latin typeface="Arial" charset="0"/>
            </a:endParaRPr>
          </a:p>
        </p:txBody>
      </p:sp>
      <p:sp>
        <p:nvSpPr>
          <p:cNvPr id="96296" name="Text Box 43"/>
          <p:cNvSpPr txBox="1">
            <a:spLocks noChangeArrowheads="1"/>
          </p:cNvSpPr>
          <p:nvPr/>
        </p:nvSpPr>
        <p:spPr bwMode="auto">
          <a:xfrm>
            <a:off x="6659563" y="3470275"/>
            <a:ext cx="2076450" cy="822325"/>
          </a:xfrm>
          <a:prstGeom prst="rect">
            <a:avLst/>
          </a:prstGeom>
          <a:noFill/>
          <a:ln w="12700" algn="ctr">
            <a:noFill/>
            <a:miter lim="800000"/>
            <a:headEnd/>
            <a:tailEnd/>
          </a:ln>
        </p:spPr>
        <p:txBody>
          <a:bodyPr>
            <a:spAutoFit/>
          </a:bodyPr>
          <a:lstStyle/>
          <a:p>
            <a:r>
              <a:rPr lang="en-GB">
                <a:solidFill>
                  <a:srgbClr val="CC0000"/>
                </a:solidFill>
                <a:latin typeface="Calibri" pitchFamily="34" charset="0"/>
              </a:rPr>
              <a:t>coprocessor interface</a:t>
            </a:r>
            <a:endParaRPr lang="en-US">
              <a:solidFill>
                <a:srgbClr val="CC0000"/>
              </a:solidFill>
              <a:latin typeface="Calibri" pitchFamily="34" charset="0"/>
            </a:endParaRPr>
          </a:p>
        </p:txBody>
      </p:sp>
      <p:sp>
        <p:nvSpPr>
          <p:cNvPr id="96297" name="Rectangle 61"/>
          <p:cNvSpPr>
            <a:spLocks noChangeArrowheads="1"/>
          </p:cNvSpPr>
          <p:nvPr/>
        </p:nvSpPr>
        <p:spPr bwMode="auto">
          <a:xfrm>
            <a:off x="1692275" y="2205038"/>
            <a:ext cx="290513"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96298" name="Rectangle 61"/>
          <p:cNvSpPr>
            <a:spLocks noChangeArrowheads="1"/>
          </p:cNvSpPr>
          <p:nvPr/>
        </p:nvSpPr>
        <p:spPr bwMode="auto">
          <a:xfrm>
            <a:off x="1695450" y="2635250"/>
            <a:ext cx="290513"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1</a:t>
            </a:r>
            <a:endParaRPr lang="en-US" sz="2000">
              <a:solidFill>
                <a:schemeClr val="accent2"/>
              </a:solidFill>
              <a:latin typeface="Arial" charset="0"/>
            </a:endParaRPr>
          </a:p>
        </p:txBody>
      </p:sp>
      <p:sp>
        <p:nvSpPr>
          <p:cNvPr id="96299" name="Text Box 87"/>
          <p:cNvSpPr txBox="1">
            <a:spLocks noChangeArrowheads="1"/>
          </p:cNvSpPr>
          <p:nvPr/>
        </p:nvSpPr>
        <p:spPr bwMode="auto">
          <a:xfrm>
            <a:off x="2089150" y="2600325"/>
            <a:ext cx="4552950" cy="396875"/>
          </a:xfrm>
          <a:prstGeom prst="rect">
            <a:avLst/>
          </a:prstGeom>
          <a:noFill/>
          <a:ln w="12700">
            <a:noFill/>
            <a:miter lim="800000"/>
            <a:headEnd type="none" w="sm" len="sm"/>
            <a:tailEnd type="none" w="sm" len="sm"/>
          </a:ln>
        </p:spPr>
        <p:txBody>
          <a:bodyPr wrap="none">
            <a:spAutoFit/>
          </a:bodyPr>
          <a:lstStyle/>
          <a:p>
            <a:pPr algn="l"/>
            <a:r>
              <a:rPr lang="en-GB" sz="2000">
                <a:solidFill>
                  <a:srgbClr val="CC0000"/>
                </a:solidFill>
                <a:latin typeface="Calibri" pitchFamily="34" charset="0"/>
              </a:rPr>
              <a:t>L = 1 =&gt; Branch and link  (R14 := PC), BL ...</a:t>
            </a:r>
            <a:endParaRPr lang="en-US" sz="2000">
              <a:solidFill>
                <a:srgbClr val="CC0000"/>
              </a:solidFill>
              <a:latin typeface="Calibri" pitchFamily="34" charset="0"/>
            </a:endParaRPr>
          </a:p>
        </p:txBody>
      </p:sp>
      <p:sp>
        <p:nvSpPr>
          <p:cNvPr id="44" name="Date Placeholder 43"/>
          <p:cNvSpPr>
            <a:spLocks noGrp="1"/>
          </p:cNvSpPr>
          <p:nvPr>
            <p:ph type="dt" sz="half" idx="10"/>
          </p:nvPr>
        </p:nvSpPr>
        <p:spPr/>
        <p:txBody>
          <a:bodyPr/>
          <a:lstStyle/>
          <a:p>
            <a:fld id="{7CEEB0F3-481D-4E44-B91E-2EBAB7CBAD0C}" type="datetime1">
              <a:rPr lang="en-US" smtClean="0"/>
              <a:pPr/>
              <a:t>12/2/2015</a:t>
            </a:fld>
            <a:endParaRPr lang="en-US"/>
          </a:p>
        </p:txBody>
      </p:sp>
      <p:sp>
        <p:nvSpPr>
          <p:cNvPr id="45" name="Slide Number Placeholder 44"/>
          <p:cNvSpPr>
            <a:spLocks noGrp="1"/>
          </p:cNvSpPr>
          <p:nvPr>
            <p:ph type="sldNum" sz="quarter" idx="12"/>
          </p:nvPr>
        </p:nvSpPr>
        <p:spPr/>
        <p:txBody>
          <a:bodyPr/>
          <a:lstStyle/>
          <a:p>
            <a:r>
              <a:rPr lang="en-US" dirty="0" smtClean="0"/>
              <a:t>2.</a:t>
            </a:r>
            <a:fld id="{0CFEC368-1D7A-4F81-ABF6-AE0E36BAF64C}" type="slidenum">
              <a:rPr lang="en-US" smtClean="0"/>
              <a:pPr/>
              <a:t>108</a:t>
            </a:fld>
            <a:endParaRPr lang="en-US" dirty="0"/>
          </a:p>
        </p:txBody>
      </p:sp>
      <p:sp>
        <p:nvSpPr>
          <p:cNvPr id="46" name="Footer Placeholder 45"/>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3200" dirty="0" smtClean="0"/>
              <a:t>Part 2 Summary</a:t>
            </a:r>
            <a:endParaRPr lang="en-GB" sz="3200" dirty="0"/>
          </a:p>
        </p:txBody>
      </p:sp>
      <p:sp>
        <p:nvSpPr>
          <p:cNvPr id="8" name="Content Placeholder 7"/>
          <p:cNvSpPr>
            <a:spLocks noGrp="1"/>
          </p:cNvSpPr>
          <p:nvPr>
            <p:ph idx="1"/>
          </p:nvPr>
        </p:nvSpPr>
        <p:spPr/>
        <p:txBody>
          <a:bodyPr>
            <a:normAutofit/>
          </a:bodyPr>
          <a:lstStyle/>
          <a:p>
            <a:pPr>
              <a:spcBef>
                <a:spcPts val="1800"/>
              </a:spcBef>
              <a:buFont typeface="Wingdings" pitchFamily="2" charset="2"/>
              <a:buChar char="v"/>
            </a:pPr>
            <a:endParaRPr lang="en-GB" dirty="0" smtClean="0">
              <a:latin typeface="Calibri" pitchFamily="34" charset="0"/>
            </a:endParaRPr>
          </a:p>
          <a:p>
            <a:pPr>
              <a:spcBef>
                <a:spcPts val="1800"/>
              </a:spcBef>
              <a:buFont typeface="Wingdings" pitchFamily="2" charset="2"/>
              <a:buChar char="v"/>
            </a:pPr>
            <a:endParaRPr lang="en-GB" dirty="0">
              <a:latin typeface="Calibri" pitchFamily="34" charset="0"/>
            </a:endParaRPr>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109</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821571329"/>
              </p:ext>
            </p:extLst>
          </p:nvPr>
        </p:nvGraphicFramePr>
        <p:xfrm>
          <a:off x="395536" y="2276872"/>
          <a:ext cx="1751856" cy="2862318"/>
        </p:xfrm>
        <a:graphic>
          <a:graphicData uri="http://schemas.openxmlformats.org/drawingml/2006/table">
            <a:tbl>
              <a:tblPr firstRow="1" bandRow="1">
                <a:tableStyleId>{5940675A-B579-460E-94D1-54222C63F5DA}</a:tableStyleId>
              </a:tblPr>
              <a:tblGrid>
                <a:gridCol w="1751856"/>
              </a:tblGrid>
              <a:tr h="954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Calibri" pitchFamily="34" charset="0"/>
                        </a:rPr>
                        <a:t>Data Processing and Shifts</a:t>
                      </a:r>
                    </a:p>
                    <a:p>
                      <a:endParaRPr lang="en-GB" dirty="0"/>
                    </a:p>
                  </a:txBody>
                  <a:tcPr/>
                </a:tc>
              </a:tr>
              <a:tr h="954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Calibri" pitchFamily="34" charset="0"/>
                        </a:rPr>
                        <a:t>Data Transfer</a:t>
                      </a:r>
                    </a:p>
                    <a:p>
                      <a:endParaRPr lang="en-GB" dirty="0"/>
                    </a:p>
                  </a:txBody>
                  <a:tcPr>
                    <a:solidFill>
                      <a:schemeClr val="bg1"/>
                    </a:solidFill>
                  </a:tcPr>
                </a:tc>
              </a:tr>
              <a:tr h="954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Calibri" pitchFamily="34" charset="0"/>
                        </a:rPr>
                        <a:t>Subroutines</a:t>
                      </a:r>
                    </a:p>
                    <a:p>
                      <a:endParaRPr lang="en-GB" dirty="0"/>
                    </a:p>
                  </a:txBody>
                  <a:tcPr>
                    <a:solidFill>
                      <a:srgbClr val="FFFF00"/>
                    </a:solidFill>
                  </a:tcPr>
                </a:tc>
              </a:tr>
            </a:tbl>
          </a:graphicData>
        </a:graphic>
      </p:graphicFrame>
      <p:sp>
        <p:nvSpPr>
          <p:cNvPr id="9" name="Content Placeholder 7"/>
          <p:cNvSpPr txBox="1">
            <a:spLocks/>
          </p:cNvSpPr>
          <p:nvPr/>
        </p:nvSpPr>
        <p:spPr>
          <a:xfrm>
            <a:off x="3124200" y="1340768"/>
            <a:ext cx="5715000" cy="511256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9pPr>
          </a:lstStyle>
          <a:p>
            <a:pPr fontAlgn="auto">
              <a:spcBef>
                <a:spcPts val="1800"/>
              </a:spcBef>
              <a:spcAft>
                <a:spcPts val="0"/>
              </a:spcAft>
              <a:buFont typeface="Wingdings" pitchFamily="2" charset="2"/>
              <a:buChar char="v"/>
            </a:pPr>
            <a:r>
              <a:rPr lang="en-GB" sz="2400" dirty="0" smtClean="0">
                <a:latin typeface="Calibri" pitchFamily="34" charset="0"/>
              </a:rPr>
              <a:t>Subroutines</a:t>
            </a:r>
          </a:p>
          <a:p>
            <a:pPr fontAlgn="auto">
              <a:spcBef>
                <a:spcPts val="1800"/>
              </a:spcBef>
              <a:spcAft>
                <a:spcPts val="0"/>
              </a:spcAft>
              <a:buFont typeface="Wingdings" pitchFamily="2" charset="2"/>
              <a:buChar char="v"/>
            </a:pPr>
            <a:r>
              <a:rPr lang="en-GB" sz="2400" dirty="0" smtClean="0">
                <a:latin typeface="Calibri" pitchFamily="34" charset="0"/>
              </a:rPr>
              <a:t>ARM BL and subroutine return</a:t>
            </a:r>
          </a:p>
          <a:p>
            <a:pPr fontAlgn="auto">
              <a:spcBef>
                <a:spcPts val="1800"/>
              </a:spcBef>
              <a:spcAft>
                <a:spcPts val="0"/>
              </a:spcAft>
              <a:buFont typeface="Wingdings" pitchFamily="2" charset="2"/>
              <a:buChar char="v"/>
            </a:pPr>
            <a:r>
              <a:rPr lang="en-GB" sz="2400" dirty="0" smtClean="0">
                <a:latin typeface="Calibri" pitchFamily="34" charset="0"/>
              </a:rPr>
              <a:t>Stacks: stack frames</a:t>
            </a:r>
          </a:p>
          <a:p>
            <a:pPr fontAlgn="auto">
              <a:spcBef>
                <a:spcPts val="1800"/>
              </a:spcBef>
              <a:spcAft>
                <a:spcPts val="0"/>
              </a:spcAft>
              <a:buFont typeface="Wingdings" pitchFamily="2" charset="2"/>
              <a:buChar char="v"/>
            </a:pPr>
            <a:r>
              <a:rPr lang="en-GB" sz="2400" dirty="0" smtClean="0">
                <a:latin typeface="Calibri" pitchFamily="34" charset="0"/>
              </a:rPr>
              <a:t>Load/store multiple</a:t>
            </a:r>
          </a:p>
          <a:p>
            <a:pPr lvl="1" fontAlgn="auto">
              <a:spcBef>
                <a:spcPts val="1800"/>
              </a:spcBef>
              <a:spcAft>
                <a:spcPts val="0"/>
              </a:spcAft>
              <a:buFont typeface="Wingdings" pitchFamily="2" charset="2"/>
              <a:buChar char="v"/>
            </a:pPr>
            <a:r>
              <a:rPr lang="en-GB" sz="2000" dirty="0">
                <a:latin typeface="Calibri" pitchFamily="34" charset="0"/>
              </a:rPr>
              <a:t>T</a:t>
            </a:r>
            <a:r>
              <a:rPr lang="en-GB" sz="2000" dirty="0" smtClean="0">
                <a:latin typeface="Calibri" pitchFamily="34" charset="0"/>
              </a:rPr>
              <a:t>o implement stacks</a:t>
            </a:r>
          </a:p>
          <a:p>
            <a:pPr lvl="1" fontAlgn="auto">
              <a:spcBef>
                <a:spcPts val="1800"/>
              </a:spcBef>
              <a:spcAft>
                <a:spcPts val="0"/>
              </a:spcAft>
              <a:buFont typeface="Wingdings" pitchFamily="2" charset="2"/>
              <a:buChar char="v"/>
            </a:pPr>
            <a:r>
              <a:rPr lang="en-GB" sz="2000" dirty="0">
                <a:latin typeface="Calibri" pitchFamily="34" charset="0"/>
              </a:rPr>
              <a:t>T</a:t>
            </a:r>
            <a:r>
              <a:rPr lang="en-GB" sz="2000" dirty="0" smtClean="0">
                <a:latin typeface="Calibri" pitchFamily="34" charset="0"/>
              </a:rPr>
              <a:t>o implement block move</a:t>
            </a:r>
          </a:p>
          <a:p>
            <a:pPr fontAlgn="auto">
              <a:spcBef>
                <a:spcPts val="1800"/>
              </a:spcBef>
              <a:spcAft>
                <a:spcPts val="0"/>
              </a:spcAft>
              <a:buFont typeface="Wingdings" pitchFamily="2" charset="2"/>
              <a:buChar char="v"/>
            </a:pPr>
            <a:r>
              <a:rPr lang="en-GB" sz="2400" dirty="0" smtClean="0">
                <a:latin typeface="Calibri" pitchFamily="34" charset="0"/>
              </a:rPr>
              <a:t>Miscellaneous ARM ISA topics: multiply instructions, instruction overview</a:t>
            </a:r>
            <a:r>
              <a:rPr lang="en-GB" sz="2400" dirty="0">
                <a:latin typeface="Calibri" pitchFamily="34" charset="0"/>
              </a:rPr>
              <a:t>.</a:t>
            </a:r>
            <a:endParaRPr lang="en-GB" sz="2400" dirty="0" smtClean="0">
              <a:latin typeface="Calibri" pitchFamily="34" charset="0"/>
            </a:endParaRPr>
          </a:p>
          <a:p>
            <a:pPr fontAlgn="auto">
              <a:spcBef>
                <a:spcPts val="1800"/>
              </a:spcBef>
              <a:spcAft>
                <a:spcPts val="0"/>
              </a:spcAft>
              <a:buFont typeface="Wingdings" pitchFamily="2" charset="2"/>
              <a:buChar char="v"/>
            </a:pPr>
            <a:endParaRPr lang="en-GB" sz="2400" dirty="0">
              <a:latin typeface="Calibri" pitchFamily="34" charset="0"/>
            </a:endParaRPr>
          </a:p>
        </p:txBody>
      </p:sp>
    </p:spTree>
    <p:extLst>
      <p:ext uri="{BB962C8B-B14F-4D97-AF65-F5344CB8AC3E}">
        <p14:creationId xmlns:p14="http://schemas.microsoft.com/office/powerpoint/2010/main" val="2487335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4808" y="533400"/>
            <a:ext cx="8229600" cy="663352"/>
          </a:xfrm>
        </p:spPr>
        <p:txBody>
          <a:bodyPr/>
          <a:lstStyle/>
          <a:p>
            <a:r>
              <a:rPr lang="en-GB" dirty="0" smtClean="0"/>
              <a:t>64 bit addition</a:t>
            </a:r>
          </a:p>
        </p:txBody>
      </p:sp>
      <p:sp>
        <p:nvSpPr>
          <p:cNvPr id="20483" name="Rectangle 3"/>
          <p:cNvSpPr>
            <a:spLocks noGrp="1" noChangeArrowheads="1"/>
          </p:cNvSpPr>
          <p:nvPr>
            <p:ph type="body" idx="1"/>
          </p:nvPr>
        </p:nvSpPr>
        <p:spPr>
          <a:xfrm>
            <a:off x="0" y="1543050"/>
            <a:ext cx="4067175" cy="4876800"/>
          </a:xfrm>
        </p:spPr>
        <p:txBody>
          <a:bodyPr>
            <a:normAutofit lnSpcReduction="10000"/>
          </a:bodyPr>
          <a:lstStyle/>
          <a:p>
            <a:pPr>
              <a:lnSpc>
                <a:spcPct val="90000"/>
              </a:lnSpc>
              <a:spcBef>
                <a:spcPts val="1800"/>
              </a:spcBef>
            </a:pPr>
            <a:r>
              <a:rPr lang="en-GB" sz="2400" dirty="0" smtClean="0"/>
              <a:t>"Long addition" uses multiple 32 bit words with C (carry) condition code providing link from LSW to MSW</a:t>
            </a:r>
          </a:p>
          <a:p>
            <a:pPr>
              <a:lnSpc>
                <a:spcPct val="90000"/>
              </a:lnSpc>
              <a:spcBef>
                <a:spcPts val="1800"/>
              </a:spcBef>
            </a:pPr>
            <a:r>
              <a:rPr lang="en-GB" sz="2400" dirty="0" smtClean="0"/>
              <a:t>In this example 2 pairs of registers (64 bit numbers) are added to make a 64 bit result in a third pair of registers</a:t>
            </a:r>
          </a:p>
          <a:p>
            <a:pPr>
              <a:lnSpc>
                <a:spcPct val="90000"/>
              </a:lnSpc>
              <a:spcBef>
                <a:spcPts val="1800"/>
              </a:spcBef>
            </a:pPr>
            <a:r>
              <a:rPr lang="en-GB" sz="2400" dirty="0" smtClean="0"/>
              <a:t>Why are R0,R2 added with ADDS &amp; R1,R3 added with ADCS?</a:t>
            </a:r>
          </a:p>
          <a:p>
            <a:pPr>
              <a:lnSpc>
                <a:spcPct val="90000"/>
              </a:lnSpc>
              <a:spcBef>
                <a:spcPts val="1800"/>
              </a:spcBef>
            </a:pPr>
            <a:r>
              <a:rPr lang="en-GB" sz="2400" dirty="0" smtClean="0"/>
              <a:t>What will C be at end?</a:t>
            </a:r>
          </a:p>
        </p:txBody>
      </p:sp>
      <p:sp>
        <p:nvSpPr>
          <p:cNvPr id="19461" name="Rectangle 7"/>
          <p:cNvSpPr>
            <a:spLocks noChangeArrowheads="1"/>
          </p:cNvSpPr>
          <p:nvPr/>
        </p:nvSpPr>
        <p:spPr bwMode="auto">
          <a:xfrm>
            <a:off x="4224338" y="1662113"/>
            <a:ext cx="1873250" cy="360362"/>
          </a:xfrm>
          <a:prstGeom prst="rect">
            <a:avLst/>
          </a:prstGeom>
          <a:solidFill>
            <a:schemeClr val="accent1"/>
          </a:solidFill>
          <a:ln w="12700" algn="ctr">
            <a:solidFill>
              <a:schemeClr val="tx1"/>
            </a:solidFill>
            <a:miter lim="800000"/>
            <a:headEnd/>
            <a:tailEnd/>
          </a:ln>
        </p:spPr>
        <p:txBody>
          <a:bodyPr wrap="none" anchor="ctr"/>
          <a:lstStyle/>
          <a:p>
            <a:pPr>
              <a:defRPr/>
            </a:pPr>
            <a:r>
              <a:rPr lang="en-GB" dirty="0"/>
              <a:t>63        </a:t>
            </a:r>
            <a:r>
              <a:rPr lang="en-GB" dirty="0">
                <a:solidFill>
                  <a:schemeClr val="bg1"/>
                </a:solidFill>
              </a:rPr>
              <a:t>R1</a:t>
            </a:r>
            <a:r>
              <a:rPr lang="en-GB" dirty="0"/>
              <a:t>   32</a:t>
            </a:r>
            <a:endParaRPr lang="en-US" dirty="0"/>
          </a:p>
        </p:txBody>
      </p:sp>
      <p:sp>
        <p:nvSpPr>
          <p:cNvPr id="19462" name="Rectangle 9"/>
          <p:cNvSpPr>
            <a:spLocks noChangeArrowheads="1"/>
          </p:cNvSpPr>
          <p:nvPr/>
        </p:nvSpPr>
        <p:spPr bwMode="auto">
          <a:xfrm>
            <a:off x="6802438" y="1663700"/>
            <a:ext cx="1873250" cy="360363"/>
          </a:xfrm>
          <a:prstGeom prst="rect">
            <a:avLst/>
          </a:prstGeom>
          <a:solidFill>
            <a:schemeClr val="accent1"/>
          </a:solidFill>
          <a:ln w="12700" algn="ctr">
            <a:solidFill>
              <a:schemeClr val="tx1"/>
            </a:solidFill>
            <a:miter lim="800000"/>
            <a:headEnd/>
            <a:tailEnd/>
          </a:ln>
        </p:spPr>
        <p:txBody>
          <a:bodyPr wrap="none" anchor="ctr"/>
          <a:lstStyle/>
          <a:p>
            <a:pPr>
              <a:defRPr/>
            </a:pPr>
            <a:r>
              <a:rPr lang="en-GB" dirty="0"/>
              <a:t>31       </a:t>
            </a:r>
            <a:r>
              <a:rPr lang="en-GB" dirty="0">
                <a:solidFill>
                  <a:schemeClr val="bg1"/>
                </a:solidFill>
              </a:rPr>
              <a:t>R0</a:t>
            </a:r>
            <a:r>
              <a:rPr lang="en-GB" dirty="0"/>
              <a:t>      0</a:t>
            </a:r>
            <a:endParaRPr lang="en-US" dirty="0"/>
          </a:p>
        </p:txBody>
      </p:sp>
      <p:sp>
        <p:nvSpPr>
          <p:cNvPr id="20486" name="Text Box 11"/>
          <p:cNvSpPr txBox="1">
            <a:spLocks noChangeArrowheads="1"/>
          </p:cNvSpPr>
          <p:nvPr/>
        </p:nvSpPr>
        <p:spPr bwMode="auto">
          <a:xfrm>
            <a:off x="7224713" y="1085850"/>
            <a:ext cx="1016000" cy="457200"/>
          </a:xfrm>
          <a:prstGeom prst="rect">
            <a:avLst/>
          </a:prstGeom>
          <a:noFill/>
          <a:ln w="12700" algn="ctr">
            <a:noFill/>
            <a:miter lim="800000"/>
            <a:headEnd/>
            <a:tailEnd/>
          </a:ln>
        </p:spPr>
        <p:txBody>
          <a:bodyPr wrap="none">
            <a:spAutoFit/>
          </a:bodyPr>
          <a:lstStyle/>
          <a:p>
            <a:r>
              <a:rPr lang="en-GB"/>
              <a:t>ADDS</a:t>
            </a:r>
            <a:endParaRPr lang="en-US"/>
          </a:p>
        </p:txBody>
      </p:sp>
      <p:sp>
        <p:nvSpPr>
          <p:cNvPr id="20487" name="Text Box 12"/>
          <p:cNvSpPr txBox="1">
            <a:spLocks noChangeArrowheads="1"/>
          </p:cNvSpPr>
          <p:nvPr/>
        </p:nvSpPr>
        <p:spPr bwMode="auto">
          <a:xfrm>
            <a:off x="4578350" y="1085850"/>
            <a:ext cx="1016000" cy="457200"/>
          </a:xfrm>
          <a:prstGeom prst="rect">
            <a:avLst/>
          </a:prstGeom>
          <a:noFill/>
          <a:ln w="12700" algn="ctr">
            <a:noFill/>
            <a:miter lim="800000"/>
            <a:headEnd/>
            <a:tailEnd/>
          </a:ln>
        </p:spPr>
        <p:txBody>
          <a:bodyPr wrap="none">
            <a:spAutoFit/>
          </a:bodyPr>
          <a:lstStyle/>
          <a:p>
            <a:r>
              <a:rPr lang="en-GB" dirty="0"/>
              <a:t>ADCS</a:t>
            </a:r>
            <a:endParaRPr lang="en-US" dirty="0"/>
          </a:p>
        </p:txBody>
      </p:sp>
      <p:sp>
        <p:nvSpPr>
          <p:cNvPr id="19467" name="Rectangle 15"/>
          <p:cNvSpPr>
            <a:spLocks noChangeArrowheads="1"/>
          </p:cNvSpPr>
          <p:nvPr/>
        </p:nvSpPr>
        <p:spPr bwMode="auto">
          <a:xfrm>
            <a:off x="4224338" y="2168525"/>
            <a:ext cx="1873250" cy="360363"/>
          </a:xfrm>
          <a:prstGeom prst="rect">
            <a:avLst/>
          </a:prstGeom>
          <a:solidFill>
            <a:schemeClr val="accent1"/>
          </a:solidFill>
          <a:ln w="12700" algn="ctr">
            <a:solidFill>
              <a:schemeClr val="tx1"/>
            </a:solidFill>
            <a:miter lim="800000"/>
            <a:headEnd/>
            <a:tailEnd/>
          </a:ln>
        </p:spPr>
        <p:txBody>
          <a:bodyPr wrap="none" anchor="ctr"/>
          <a:lstStyle/>
          <a:p>
            <a:pPr>
              <a:defRPr/>
            </a:pPr>
            <a:r>
              <a:rPr lang="en-GB" dirty="0"/>
              <a:t>63        </a:t>
            </a:r>
            <a:r>
              <a:rPr lang="en-GB" dirty="0">
                <a:solidFill>
                  <a:schemeClr val="bg1"/>
                </a:solidFill>
              </a:rPr>
              <a:t>R3</a:t>
            </a:r>
            <a:r>
              <a:rPr lang="en-GB" dirty="0"/>
              <a:t>   32</a:t>
            </a:r>
            <a:endParaRPr lang="en-US" dirty="0"/>
          </a:p>
        </p:txBody>
      </p:sp>
      <p:sp>
        <p:nvSpPr>
          <p:cNvPr id="19468" name="Rectangle 16"/>
          <p:cNvSpPr>
            <a:spLocks noChangeArrowheads="1"/>
          </p:cNvSpPr>
          <p:nvPr/>
        </p:nvSpPr>
        <p:spPr bwMode="auto">
          <a:xfrm>
            <a:off x="6802438" y="2170113"/>
            <a:ext cx="1873250" cy="360362"/>
          </a:xfrm>
          <a:prstGeom prst="rect">
            <a:avLst/>
          </a:prstGeom>
          <a:solidFill>
            <a:schemeClr val="accent1"/>
          </a:solidFill>
          <a:ln w="12700" algn="ctr">
            <a:solidFill>
              <a:schemeClr val="tx1"/>
            </a:solidFill>
            <a:miter lim="800000"/>
            <a:headEnd/>
            <a:tailEnd/>
          </a:ln>
        </p:spPr>
        <p:txBody>
          <a:bodyPr wrap="none" anchor="ctr"/>
          <a:lstStyle/>
          <a:p>
            <a:pPr>
              <a:defRPr/>
            </a:pPr>
            <a:r>
              <a:rPr lang="en-GB" dirty="0"/>
              <a:t>31       </a:t>
            </a:r>
            <a:r>
              <a:rPr lang="en-GB" dirty="0">
                <a:solidFill>
                  <a:schemeClr val="bg1"/>
                </a:solidFill>
              </a:rPr>
              <a:t>R2</a:t>
            </a:r>
            <a:r>
              <a:rPr lang="en-GB" dirty="0"/>
              <a:t>      0</a:t>
            </a:r>
            <a:endParaRPr lang="en-US" dirty="0"/>
          </a:p>
        </p:txBody>
      </p:sp>
      <p:sp>
        <p:nvSpPr>
          <p:cNvPr id="20490" name="TextBox 12"/>
          <p:cNvSpPr txBox="1">
            <a:spLocks noChangeArrowheads="1"/>
          </p:cNvSpPr>
          <p:nvPr/>
        </p:nvSpPr>
        <p:spPr bwMode="auto">
          <a:xfrm>
            <a:off x="8718550" y="2112963"/>
            <a:ext cx="390525" cy="523875"/>
          </a:xfrm>
          <a:prstGeom prst="rect">
            <a:avLst/>
          </a:prstGeom>
          <a:noFill/>
          <a:ln w="9525">
            <a:noFill/>
            <a:miter lim="800000"/>
            <a:headEnd/>
            <a:tailEnd/>
          </a:ln>
        </p:spPr>
        <p:txBody>
          <a:bodyPr wrap="none">
            <a:spAutoFit/>
          </a:bodyPr>
          <a:lstStyle/>
          <a:p>
            <a:r>
              <a:rPr lang="en-GB" sz="2800"/>
              <a:t>+</a:t>
            </a:r>
          </a:p>
        </p:txBody>
      </p:sp>
      <p:sp>
        <p:nvSpPr>
          <p:cNvPr id="20491" name="TextBox 13"/>
          <p:cNvSpPr txBox="1">
            <a:spLocks noChangeArrowheads="1"/>
          </p:cNvSpPr>
          <p:nvPr/>
        </p:nvSpPr>
        <p:spPr bwMode="auto">
          <a:xfrm>
            <a:off x="5049838" y="5033853"/>
            <a:ext cx="2274982" cy="646331"/>
          </a:xfrm>
          <a:prstGeom prst="rect">
            <a:avLst/>
          </a:prstGeom>
          <a:noFill/>
          <a:ln w="19050">
            <a:solidFill>
              <a:schemeClr val="tx1"/>
            </a:solidFill>
            <a:miter lim="800000"/>
            <a:headEnd/>
            <a:tailEnd/>
          </a:ln>
        </p:spPr>
        <p:txBody>
          <a:bodyPr wrap="none" anchor="ctr" anchorCtr="0">
            <a:spAutoFit/>
          </a:bodyPr>
          <a:lstStyle/>
          <a:p>
            <a:pPr algn="l"/>
            <a:r>
              <a:rPr lang="en-GB" dirty="0"/>
              <a:t>ADDS R4, R2, R0</a:t>
            </a:r>
          </a:p>
          <a:p>
            <a:pPr algn="l"/>
            <a:r>
              <a:rPr lang="en-GB" dirty="0"/>
              <a:t>ADCS R5, R3, R1</a:t>
            </a:r>
          </a:p>
        </p:txBody>
      </p:sp>
      <p:sp>
        <p:nvSpPr>
          <p:cNvPr id="17" name="Rectangle 15"/>
          <p:cNvSpPr>
            <a:spLocks noChangeArrowheads="1"/>
          </p:cNvSpPr>
          <p:nvPr/>
        </p:nvSpPr>
        <p:spPr bwMode="auto">
          <a:xfrm>
            <a:off x="4206875" y="2779713"/>
            <a:ext cx="1873250" cy="360362"/>
          </a:xfrm>
          <a:prstGeom prst="rect">
            <a:avLst/>
          </a:prstGeom>
          <a:solidFill>
            <a:schemeClr val="accent1"/>
          </a:solidFill>
          <a:ln w="12700" algn="ctr">
            <a:solidFill>
              <a:schemeClr val="tx1"/>
            </a:solidFill>
            <a:miter lim="800000"/>
            <a:headEnd/>
            <a:tailEnd/>
          </a:ln>
        </p:spPr>
        <p:txBody>
          <a:bodyPr wrap="none" anchor="ctr"/>
          <a:lstStyle/>
          <a:p>
            <a:pPr>
              <a:defRPr/>
            </a:pPr>
            <a:r>
              <a:rPr lang="en-GB" dirty="0"/>
              <a:t>63        </a:t>
            </a:r>
            <a:r>
              <a:rPr lang="en-GB" dirty="0">
                <a:solidFill>
                  <a:schemeClr val="bg1"/>
                </a:solidFill>
              </a:rPr>
              <a:t>R5</a:t>
            </a:r>
            <a:r>
              <a:rPr lang="en-GB" dirty="0"/>
              <a:t>   32</a:t>
            </a:r>
            <a:endParaRPr lang="en-US" dirty="0"/>
          </a:p>
        </p:txBody>
      </p:sp>
      <p:sp>
        <p:nvSpPr>
          <p:cNvPr id="18" name="Rectangle 16"/>
          <p:cNvSpPr>
            <a:spLocks noChangeArrowheads="1"/>
          </p:cNvSpPr>
          <p:nvPr/>
        </p:nvSpPr>
        <p:spPr bwMode="auto">
          <a:xfrm>
            <a:off x="6784975" y="2781300"/>
            <a:ext cx="1873250" cy="360363"/>
          </a:xfrm>
          <a:prstGeom prst="rect">
            <a:avLst/>
          </a:prstGeom>
          <a:solidFill>
            <a:schemeClr val="accent1"/>
          </a:solidFill>
          <a:ln w="12700" algn="ctr">
            <a:solidFill>
              <a:schemeClr val="tx1"/>
            </a:solidFill>
            <a:miter lim="800000"/>
            <a:headEnd/>
            <a:tailEnd/>
          </a:ln>
        </p:spPr>
        <p:txBody>
          <a:bodyPr wrap="none" anchor="ctr"/>
          <a:lstStyle/>
          <a:p>
            <a:pPr>
              <a:defRPr/>
            </a:pPr>
            <a:r>
              <a:rPr lang="en-GB" dirty="0"/>
              <a:t>31       </a:t>
            </a:r>
            <a:r>
              <a:rPr lang="en-GB" dirty="0">
                <a:solidFill>
                  <a:schemeClr val="bg1"/>
                </a:solidFill>
              </a:rPr>
              <a:t>R4</a:t>
            </a:r>
            <a:r>
              <a:rPr lang="en-GB" dirty="0"/>
              <a:t>      0</a:t>
            </a:r>
            <a:endParaRPr lang="en-US" dirty="0"/>
          </a:p>
        </p:txBody>
      </p:sp>
      <p:sp>
        <p:nvSpPr>
          <p:cNvPr id="20494" name="TextBox 18"/>
          <p:cNvSpPr txBox="1">
            <a:spLocks noChangeArrowheads="1"/>
          </p:cNvSpPr>
          <p:nvPr/>
        </p:nvSpPr>
        <p:spPr bwMode="auto">
          <a:xfrm>
            <a:off x="4660900" y="4035425"/>
            <a:ext cx="3513138" cy="460375"/>
          </a:xfrm>
          <a:prstGeom prst="rect">
            <a:avLst/>
          </a:prstGeom>
          <a:noFill/>
          <a:ln w="9525">
            <a:noFill/>
            <a:miter lim="800000"/>
            <a:headEnd/>
            <a:tailEnd/>
          </a:ln>
        </p:spPr>
        <p:txBody>
          <a:bodyPr wrap="none">
            <a:spAutoFit/>
          </a:bodyPr>
          <a:lstStyle/>
          <a:p>
            <a:r>
              <a:rPr lang="en-GB">
                <a:solidFill>
                  <a:srgbClr val="00B050"/>
                </a:solidFill>
              </a:rPr>
              <a:t>R5:R4 := R1:R0 + R3:R2</a:t>
            </a:r>
          </a:p>
        </p:txBody>
      </p:sp>
      <p:cxnSp>
        <p:nvCxnSpPr>
          <p:cNvPr id="20495" name="Straight Connector 24"/>
          <p:cNvCxnSpPr>
            <a:cxnSpLocks noChangeShapeType="1"/>
          </p:cNvCxnSpPr>
          <p:nvPr/>
        </p:nvCxnSpPr>
        <p:spPr bwMode="auto">
          <a:xfrm>
            <a:off x="4157663" y="2636838"/>
            <a:ext cx="4518025" cy="0"/>
          </a:xfrm>
          <a:prstGeom prst="line">
            <a:avLst/>
          </a:prstGeom>
          <a:noFill/>
          <a:ln w="38100" algn="ctr">
            <a:solidFill>
              <a:schemeClr val="tx1"/>
            </a:solidFill>
            <a:round/>
            <a:headEnd/>
            <a:tailEnd/>
          </a:ln>
        </p:spPr>
      </p:cxnSp>
      <p:sp>
        <p:nvSpPr>
          <p:cNvPr id="20496" name="TextBox 26"/>
          <p:cNvSpPr txBox="1">
            <a:spLocks noChangeArrowheads="1"/>
          </p:cNvSpPr>
          <p:nvPr/>
        </p:nvSpPr>
        <p:spPr bwMode="auto">
          <a:xfrm>
            <a:off x="5999163" y="3141663"/>
            <a:ext cx="914400" cy="338137"/>
          </a:xfrm>
          <a:prstGeom prst="rect">
            <a:avLst/>
          </a:prstGeom>
          <a:noFill/>
          <a:ln w="9525">
            <a:noFill/>
            <a:miter lim="800000"/>
            <a:headEnd/>
            <a:tailEnd/>
          </a:ln>
        </p:spPr>
        <p:txBody>
          <a:bodyPr wrap="none">
            <a:spAutoFit/>
          </a:bodyPr>
          <a:lstStyle/>
          <a:p>
            <a:r>
              <a:rPr lang="en-GB" sz="1600">
                <a:solidFill>
                  <a:srgbClr val="FF0000"/>
                </a:solidFill>
              </a:rPr>
              <a:t>CARRY</a:t>
            </a:r>
          </a:p>
        </p:txBody>
      </p:sp>
      <p:sp>
        <p:nvSpPr>
          <p:cNvPr id="20497" name="Rectangle 27"/>
          <p:cNvSpPr>
            <a:spLocks noChangeArrowheads="1"/>
          </p:cNvSpPr>
          <p:nvPr/>
        </p:nvSpPr>
        <p:spPr bwMode="auto">
          <a:xfrm>
            <a:off x="6319838" y="2187575"/>
            <a:ext cx="268287" cy="358775"/>
          </a:xfrm>
          <a:prstGeom prst="rect">
            <a:avLst/>
          </a:prstGeom>
          <a:solidFill>
            <a:schemeClr val="bg1"/>
          </a:solidFill>
          <a:ln w="12700" algn="ctr">
            <a:solidFill>
              <a:schemeClr val="tx1"/>
            </a:solidFill>
            <a:round/>
            <a:headEnd/>
            <a:tailEnd/>
          </a:ln>
        </p:spPr>
        <p:txBody>
          <a:bodyPr wrap="none" anchor="ctr"/>
          <a:lstStyle/>
          <a:p>
            <a:r>
              <a:rPr lang="en-GB" sz="2000">
                <a:solidFill>
                  <a:srgbClr val="FF0000"/>
                </a:solidFill>
              </a:rPr>
              <a:t>C</a:t>
            </a:r>
          </a:p>
        </p:txBody>
      </p:sp>
      <p:cxnSp>
        <p:nvCxnSpPr>
          <p:cNvPr id="20498" name="Straight Arrow Connector 33"/>
          <p:cNvCxnSpPr>
            <a:cxnSpLocks noChangeShapeType="1"/>
            <a:stCxn id="19468" idx="1"/>
          </p:cNvCxnSpPr>
          <p:nvPr/>
        </p:nvCxnSpPr>
        <p:spPr bwMode="auto">
          <a:xfrm rot="10800000">
            <a:off x="6588125" y="2349500"/>
            <a:ext cx="214313" cy="1588"/>
          </a:xfrm>
          <a:prstGeom prst="straightConnector1">
            <a:avLst/>
          </a:prstGeom>
          <a:noFill/>
          <a:ln w="25400" algn="ctr">
            <a:solidFill>
              <a:srgbClr val="FF0000"/>
            </a:solidFill>
            <a:round/>
            <a:headEnd/>
            <a:tailEnd type="triangle" w="sm" len="sm"/>
          </a:ln>
        </p:spPr>
      </p:cxnSp>
      <p:cxnSp>
        <p:nvCxnSpPr>
          <p:cNvPr id="20499" name="Straight Arrow Connector 34"/>
          <p:cNvCxnSpPr>
            <a:cxnSpLocks noChangeShapeType="1"/>
          </p:cNvCxnSpPr>
          <p:nvPr/>
        </p:nvCxnSpPr>
        <p:spPr bwMode="auto">
          <a:xfrm rot="10800000">
            <a:off x="6084888" y="2349500"/>
            <a:ext cx="214312" cy="1588"/>
          </a:xfrm>
          <a:prstGeom prst="straightConnector1">
            <a:avLst/>
          </a:prstGeom>
          <a:noFill/>
          <a:ln w="25400" algn="ctr">
            <a:solidFill>
              <a:srgbClr val="FF0000"/>
            </a:solidFill>
            <a:round/>
            <a:headEnd/>
            <a:tailEnd type="triangle" w="sm" len="sm"/>
          </a:ln>
        </p:spPr>
      </p:cxnSp>
      <p:sp>
        <p:nvSpPr>
          <p:cNvPr id="20" name="Date Placeholder 19"/>
          <p:cNvSpPr>
            <a:spLocks noGrp="1"/>
          </p:cNvSpPr>
          <p:nvPr>
            <p:ph type="dt" sz="half" idx="10"/>
          </p:nvPr>
        </p:nvSpPr>
        <p:spPr/>
        <p:txBody>
          <a:bodyPr/>
          <a:lstStyle/>
          <a:p>
            <a:fld id="{FCB4158D-F1B4-497D-9C81-A495AD3AB996}" type="datetime1">
              <a:rPr lang="en-US" smtClean="0"/>
              <a:pPr/>
              <a:t>12/2/2015</a:t>
            </a:fld>
            <a:endParaRPr lang="en-US"/>
          </a:p>
        </p:txBody>
      </p:sp>
      <p:sp>
        <p:nvSpPr>
          <p:cNvPr id="21" name="Slide Number Placeholder 20"/>
          <p:cNvSpPr>
            <a:spLocks noGrp="1"/>
          </p:cNvSpPr>
          <p:nvPr>
            <p:ph type="sldNum" sz="quarter" idx="12"/>
          </p:nvPr>
        </p:nvSpPr>
        <p:spPr/>
        <p:txBody>
          <a:bodyPr/>
          <a:lstStyle/>
          <a:p>
            <a:r>
              <a:rPr lang="en-US" dirty="0" smtClean="0"/>
              <a:t>2.</a:t>
            </a:r>
            <a:fld id="{0CFEC368-1D7A-4F81-ABF6-AE0E36BAF64C}" type="slidenum">
              <a:rPr lang="en-US" smtClean="0"/>
              <a:pPr/>
              <a:t>11</a:t>
            </a:fld>
            <a:endParaRPr lang="en-US" dirty="0"/>
          </a:p>
        </p:txBody>
      </p:sp>
      <p:sp>
        <p:nvSpPr>
          <p:cNvPr id="22" name="Footer Placeholder 21"/>
          <p:cNvSpPr>
            <a:spLocks noGrp="1"/>
          </p:cNvSpPr>
          <p:nvPr>
            <p:ph type="ftr" sz="quarter" idx="11"/>
          </p:nvPr>
        </p:nvSpPr>
        <p:spPr/>
        <p:txBody>
          <a:bodyPr/>
          <a:lstStyle/>
          <a:p>
            <a:pPr algn="r"/>
            <a:r>
              <a:rPr lang="en-GB" smtClean="0"/>
              <a:t>Introduction to Computer Architecture: Part 2</a:t>
            </a:r>
            <a:endParaRPr lang="en-US" dirty="0"/>
          </a:p>
        </p:txBody>
      </p:sp>
      <p:sp>
        <p:nvSpPr>
          <p:cNvPr id="23" name="Text Box 12"/>
          <p:cNvSpPr txBox="1">
            <a:spLocks noChangeArrowheads="1"/>
          </p:cNvSpPr>
          <p:nvPr/>
        </p:nvSpPr>
        <p:spPr bwMode="auto">
          <a:xfrm>
            <a:off x="4001689" y="3212976"/>
            <a:ext cx="2305183" cy="738664"/>
          </a:xfrm>
          <a:prstGeom prst="rect">
            <a:avLst/>
          </a:prstGeom>
          <a:noFill/>
          <a:ln w="12700" algn="ctr">
            <a:noFill/>
            <a:miter lim="800000"/>
            <a:headEnd/>
            <a:tailEnd/>
          </a:ln>
        </p:spPr>
        <p:txBody>
          <a:bodyPr wrap="none">
            <a:spAutoFit/>
          </a:bodyPr>
          <a:lstStyle/>
          <a:p>
            <a:r>
              <a:rPr lang="en-GB" sz="2400" b="1" dirty="0" smtClean="0">
                <a:solidFill>
                  <a:srgbClr val="0070C0"/>
                </a:solidFill>
                <a:latin typeface="Calibri" pitchFamily="34" charset="0"/>
              </a:rPr>
              <a:t>MSW</a:t>
            </a:r>
          </a:p>
          <a:p>
            <a:r>
              <a:rPr lang="en-GB" b="1" dirty="0" smtClean="0">
                <a:solidFill>
                  <a:srgbClr val="0070C0"/>
                </a:solidFill>
                <a:latin typeface="Calibri" pitchFamily="34" charset="0"/>
              </a:rPr>
              <a:t>Most Significant Word</a:t>
            </a:r>
            <a:endParaRPr lang="en-US" b="1" dirty="0">
              <a:solidFill>
                <a:srgbClr val="0070C0"/>
              </a:solidFill>
              <a:latin typeface="Calibri" pitchFamily="34" charset="0"/>
            </a:endParaRPr>
          </a:p>
        </p:txBody>
      </p:sp>
      <p:sp>
        <p:nvSpPr>
          <p:cNvPr id="24" name="Text Box 12"/>
          <p:cNvSpPr txBox="1">
            <a:spLocks noChangeArrowheads="1"/>
          </p:cNvSpPr>
          <p:nvPr/>
        </p:nvSpPr>
        <p:spPr bwMode="auto">
          <a:xfrm>
            <a:off x="6665185" y="3183359"/>
            <a:ext cx="2306786" cy="738664"/>
          </a:xfrm>
          <a:prstGeom prst="rect">
            <a:avLst/>
          </a:prstGeom>
          <a:noFill/>
          <a:ln w="12700" algn="ctr">
            <a:noFill/>
            <a:miter lim="800000"/>
            <a:headEnd/>
            <a:tailEnd/>
          </a:ln>
        </p:spPr>
        <p:txBody>
          <a:bodyPr wrap="none">
            <a:spAutoFit/>
          </a:bodyPr>
          <a:lstStyle/>
          <a:p>
            <a:r>
              <a:rPr lang="en-GB" sz="2400" b="1" dirty="0" smtClean="0">
                <a:solidFill>
                  <a:srgbClr val="0070C0"/>
                </a:solidFill>
                <a:latin typeface="Calibri" pitchFamily="34" charset="0"/>
              </a:rPr>
              <a:t>LSW</a:t>
            </a:r>
          </a:p>
          <a:p>
            <a:r>
              <a:rPr lang="en-GB" b="1" dirty="0" smtClean="0">
                <a:solidFill>
                  <a:srgbClr val="0070C0"/>
                </a:solidFill>
                <a:latin typeface="Calibri" pitchFamily="34" charset="0"/>
              </a:rPr>
              <a:t>Least Significant Word</a:t>
            </a:r>
            <a:endParaRPr lang="en-US" b="1" dirty="0">
              <a:solidFill>
                <a:srgbClr val="0070C0"/>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C change through 64 bit addition?</a:t>
            </a:r>
            <a:endParaRPr lang="en-GB"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09498949"/>
              </p:ext>
            </p:extLst>
          </p:nvPr>
        </p:nvGraphicFramePr>
        <p:xfrm>
          <a:off x="539555" y="3284984"/>
          <a:ext cx="8064894" cy="2839720"/>
        </p:xfrm>
        <a:graphic>
          <a:graphicData uri="http://schemas.openxmlformats.org/drawingml/2006/table">
            <a:tbl>
              <a:tblPr firstRow="1" bandRow="1">
                <a:tableStyleId>{2D5ABB26-0587-4C30-8999-92F81FD0307C}</a:tableStyleId>
              </a:tblPr>
              <a:tblGrid>
                <a:gridCol w="2088229"/>
                <a:gridCol w="1080120"/>
                <a:gridCol w="1224136"/>
                <a:gridCol w="648072"/>
                <a:gridCol w="648072"/>
                <a:gridCol w="504056"/>
                <a:gridCol w="1872209"/>
              </a:tblGrid>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dirty="0" smtClean="0"/>
                        <a:t>adder</a:t>
                      </a:r>
                      <a:r>
                        <a:rPr lang="en-GB" b="1" baseline="0" dirty="0" smtClean="0"/>
                        <a:t> </a:t>
                      </a:r>
                      <a:r>
                        <a:rPr lang="en-GB" b="1" baseline="0" dirty="0" err="1" smtClean="0"/>
                        <a:t>cin</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dirty="0" smtClean="0"/>
                        <a:t>adder </a:t>
                      </a:r>
                      <a:r>
                        <a:rPr lang="en-GB" b="1" dirty="0" err="1" smtClean="0"/>
                        <a:t>cout</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dirty="0" smtClean="0">
                          <a:solidFill>
                            <a:schemeClr val="tx1"/>
                          </a:solidFill>
                        </a:rPr>
                        <a:t>R4</a:t>
                      </a:r>
                      <a:endParaRPr lang="en-GB"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dirty="0" smtClean="0">
                          <a:solidFill>
                            <a:schemeClr val="tx1"/>
                          </a:solidFill>
                        </a:rPr>
                        <a:t>R5</a:t>
                      </a:r>
                      <a:endParaRPr lang="en-GB"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dirty="0" smtClean="0"/>
                        <a:t>C</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dirty="0" smtClean="0"/>
                        <a:t>C in general case just after instruction</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initially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n/a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n/a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ADDS R4,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0 (=0)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result of LSW add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ADCS R5, R3, 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 (=C)</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result of MSW add – unsigned </a:t>
                      </a:r>
                      <a:r>
                        <a:rPr lang="en-GB" dirty="0" err="1" smtClean="0"/>
                        <a:t>oveflow</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C046B518-335F-4D7D-A507-5924FBAF14B0}"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12</a:t>
            </a:fld>
            <a:endParaRPr lang="en-US" dirty="0"/>
          </a:p>
        </p:txBody>
      </p:sp>
      <p:sp>
        <p:nvSpPr>
          <p:cNvPr id="9" name="TextBox 8"/>
          <p:cNvSpPr txBox="1"/>
          <p:nvPr/>
        </p:nvSpPr>
        <p:spPr>
          <a:xfrm>
            <a:off x="1475656" y="1340768"/>
            <a:ext cx="4847802" cy="1661993"/>
          </a:xfrm>
          <a:prstGeom prst="rect">
            <a:avLst/>
          </a:prstGeom>
          <a:noFill/>
        </p:spPr>
        <p:txBody>
          <a:bodyPr wrap="none" rtlCol="0">
            <a:spAutoFit/>
          </a:bodyPr>
          <a:lstStyle/>
          <a:p>
            <a:pPr algn="l">
              <a:spcBef>
                <a:spcPts val="1800"/>
              </a:spcBef>
            </a:pPr>
            <a:r>
              <a:rPr lang="en-GB" sz="2400" dirty="0" smtClean="0"/>
              <a:t>R1:0 = </a:t>
            </a:r>
            <a:r>
              <a:rPr lang="en-GB" sz="2400" b="1" dirty="0" smtClean="0">
                <a:latin typeface="Courier New" pitchFamily="49" charset="0"/>
                <a:cs typeface="Courier New" pitchFamily="49" charset="0"/>
              </a:rPr>
              <a:t>0x00000000,00000001</a:t>
            </a:r>
          </a:p>
          <a:p>
            <a:pPr algn="l">
              <a:spcBef>
                <a:spcPts val="1800"/>
              </a:spcBef>
            </a:pPr>
            <a:r>
              <a:rPr lang="en-GB" sz="2400" dirty="0" smtClean="0"/>
              <a:t>R3:2 = </a:t>
            </a:r>
            <a:r>
              <a:rPr lang="en-GB" sz="2400" b="1" dirty="0" smtClean="0">
                <a:latin typeface="Courier New" pitchFamily="49" charset="0"/>
                <a:cs typeface="Courier New" pitchFamily="49" charset="0"/>
              </a:rPr>
              <a:t>0xFFFFFFFF,FFFFFFFF</a:t>
            </a:r>
          </a:p>
          <a:p>
            <a:pPr algn="l">
              <a:spcBef>
                <a:spcPts val="1800"/>
              </a:spcBef>
            </a:pPr>
            <a:r>
              <a:rPr lang="en-GB" sz="2400" dirty="0" smtClean="0"/>
              <a:t>R</a:t>
            </a:r>
            <a:r>
              <a:rPr lang="en-GB" sz="2400" dirty="0" smtClean="0">
                <a:solidFill>
                  <a:srgbClr val="FF0000"/>
                </a:solidFill>
              </a:rPr>
              <a:t>5:4 </a:t>
            </a:r>
            <a:r>
              <a:rPr lang="en-GB" sz="2400" dirty="0" smtClean="0"/>
              <a:t>= </a:t>
            </a:r>
            <a:r>
              <a:rPr lang="en-GB" sz="2400" b="1" dirty="0" smtClean="0">
                <a:latin typeface="Courier New" pitchFamily="49" charset="0"/>
                <a:cs typeface="Courier New" pitchFamily="49" charset="0"/>
              </a:rPr>
              <a:t>0x00000000,00000000</a:t>
            </a:r>
          </a:p>
        </p:txBody>
      </p:sp>
      <p:sp>
        <p:nvSpPr>
          <p:cNvPr id="14" name="Freeform 13"/>
          <p:cNvSpPr/>
          <p:nvPr/>
        </p:nvSpPr>
        <p:spPr>
          <a:xfrm>
            <a:off x="3145361" y="4863440"/>
            <a:ext cx="3233568" cy="365760"/>
          </a:xfrm>
          <a:custGeom>
            <a:avLst/>
            <a:gdLst>
              <a:gd name="connsiteX0" fmla="*/ 3415876 w 3629149"/>
              <a:gd name="connsiteY0" fmla="*/ 0 h 400050"/>
              <a:gd name="connsiteX1" fmla="*/ 3290146 w 3629149"/>
              <a:gd name="connsiteY1" fmla="*/ 217170 h 400050"/>
              <a:gd name="connsiteX2" fmla="*/ 226906 w 3629149"/>
              <a:gd name="connsiteY2" fmla="*/ 205740 h 400050"/>
              <a:gd name="connsiteX3" fmla="*/ 226906 w 3629149"/>
              <a:gd name="connsiteY3" fmla="*/ 365760 h 400050"/>
              <a:gd name="connsiteX4" fmla="*/ 226906 w 3629149"/>
              <a:gd name="connsiteY4" fmla="*/ 377190 h 400050"/>
              <a:gd name="connsiteX5" fmla="*/ 215476 w 3629149"/>
              <a:gd name="connsiteY5" fmla="*/ 400050 h 400050"/>
              <a:gd name="connsiteX0" fmla="*/ 3431116 w 3773097"/>
              <a:gd name="connsiteY0" fmla="*/ 0 h 400050"/>
              <a:gd name="connsiteX1" fmla="*/ 3511126 w 3773097"/>
              <a:gd name="connsiteY1" fmla="*/ 205740 h 400050"/>
              <a:gd name="connsiteX2" fmla="*/ 242146 w 3773097"/>
              <a:gd name="connsiteY2" fmla="*/ 205740 h 400050"/>
              <a:gd name="connsiteX3" fmla="*/ 242146 w 3773097"/>
              <a:gd name="connsiteY3" fmla="*/ 365760 h 400050"/>
              <a:gd name="connsiteX4" fmla="*/ 242146 w 3773097"/>
              <a:gd name="connsiteY4" fmla="*/ 377190 h 400050"/>
              <a:gd name="connsiteX5" fmla="*/ 230716 w 3773097"/>
              <a:gd name="connsiteY5" fmla="*/ 400050 h 400050"/>
              <a:gd name="connsiteX0" fmla="*/ 3407410 w 3565787"/>
              <a:gd name="connsiteY0" fmla="*/ 0 h 400050"/>
              <a:gd name="connsiteX1" fmla="*/ 3167380 w 3565787"/>
              <a:gd name="connsiteY1" fmla="*/ 205740 h 400050"/>
              <a:gd name="connsiteX2" fmla="*/ 218440 w 3565787"/>
              <a:gd name="connsiteY2" fmla="*/ 205740 h 400050"/>
              <a:gd name="connsiteX3" fmla="*/ 218440 w 3565787"/>
              <a:gd name="connsiteY3" fmla="*/ 365760 h 400050"/>
              <a:gd name="connsiteX4" fmla="*/ 218440 w 3565787"/>
              <a:gd name="connsiteY4" fmla="*/ 377190 h 400050"/>
              <a:gd name="connsiteX5" fmla="*/ 207010 w 3565787"/>
              <a:gd name="connsiteY5" fmla="*/ 400050 h 400050"/>
              <a:gd name="connsiteX0" fmla="*/ 3407410 w 3500359"/>
              <a:gd name="connsiteY0" fmla="*/ 0 h 400050"/>
              <a:gd name="connsiteX1" fmla="*/ 3167380 w 3500359"/>
              <a:gd name="connsiteY1" fmla="*/ 205740 h 400050"/>
              <a:gd name="connsiteX2" fmla="*/ 218440 w 3500359"/>
              <a:gd name="connsiteY2" fmla="*/ 205740 h 400050"/>
              <a:gd name="connsiteX3" fmla="*/ 218440 w 3500359"/>
              <a:gd name="connsiteY3" fmla="*/ 365760 h 400050"/>
              <a:gd name="connsiteX4" fmla="*/ 218440 w 3500359"/>
              <a:gd name="connsiteY4" fmla="*/ 377190 h 400050"/>
              <a:gd name="connsiteX5" fmla="*/ 207010 w 3500359"/>
              <a:gd name="connsiteY5" fmla="*/ 400050 h 400050"/>
              <a:gd name="connsiteX0" fmla="*/ 3464560 w 3603496"/>
              <a:gd name="connsiteY0" fmla="*/ 0 h 365760"/>
              <a:gd name="connsiteX1" fmla="*/ 3167380 w 3603496"/>
              <a:gd name="connsiteY1" fmla="*/ 171450 h 365760"/>
              <a:gd name="connsiteX2" fmla="*/ 218440 w 3603496"/>
              <a:gd name="connsiteY2" fmla="*/ 171450 h 365760"/>
              <a:gd name="connsiteX3" fmla="*/ 218440 w 3603496"/>
              <a:gd name="connsiteY3" fmla="*/ 331470 h 365760"/>
              <a:gd name="connsiteX4" fmla="*/ 218440 w 3603496"/>
              <a:gd name="connsiteY4" fmla="*/ 342900 h 365760"/>
              <a:gd name="connsiteX5" fmla="*/ 207010 w 3603496"/>
              <a:gd name="connsiteY5" fmla="*/ 365760 h 365760"/>
              <a:gd name="connsiteX0" fmla="*/ 3485726 w 3770518"/>
              <a:gd name="connsiteY0" fmla="*/ 0 h 365760"/>
              <a:gd name="connsiteX1" fmla="*/ 3474296 w 3770518"/>
              <a:gd name="connsiteY1" fmla="*/ 160020 h 365760"/>
              <a:gd name="connsiteX2" fmla="*/ 239606 w 3770518"/>
              <a:gd name="connsiteY2" fmla="*/ 171450 h 365760"/>
              <a:gd name="connsiteX3" fmla="*/ 239606 w 3770518"/>
              <a:gd name="connsiteY3" fmla="*/ 331470 h 365760"/>
              <a:gd name="connsiteX4" fmla="*/ 239606 w 3770518"/>
              <a:gd name="connsiteY4" fmla="*/ 342900 h 365760"/>
              <a:gd name="connsiteX5" fmla="*/ 228176 w 3770518"/>
              <a:gd name="connsiteY5" fmla="*/ 365760 h 365760"/>
              <a:gd name="connsiteX0" fmla="*/ 3485726 w 3717025"/>
              <a:gd name="connsiteY0" fmla="*/ 0 h 365760"/>
              <a:gd name="connsiteX1" fmla="*/ 3474296 w 3717025"/>
              <a:gd name="connsiteY1" fmla="*/ 160020 h 365760"/>
              <a:gd name="connsiteX2" fmla="*/ 239606 w 3717025"/>
              <a:gd name="connsiteY2" fmla="*/ 171450 h 365760"/>
              <a:gd name="connsiteX3" fmla="*/ 239606 w 3717025"/>
              <a:gd name="connsiteY3" fmla="*/ 331470 h 365760"/>
              <a:gd name="connsiteX4" fmla="*/ 239606 w 3717025"/>
              <a:gd name="connsiteY4" fmla="*/ 342900 h 365760"/>
              <a:gd name="connsiteX5" fmla="*/ 228176 w 3717025"/>
              <a:gd name="connsiteY5" fmla="*/ 365760 h 365760"/>
              <a:gd name="connsiteX0" fmla="*/ 3485726 w 3587345"/>
              <a:gd name="connsiteY0" fmla="*/ 0 h 365760"/>
              <a:gd name="connsiteX1" fmla="*/ 3474296 w 3587345"/>
              <a:gd name="connsiteY1" fmla="*/ 160020 h 365760"/>
              <a:gd name="connsiteX2" fmla="*/ 239606 w 3587345"/>
              <a:gd name="connsiteY2" fmla="*/ 171450 h 365760"/>
              <a:gd name="connsiteX3" fmla="*/ 239606 w 3587345"/>
              <a:gd name="connsiteY3" fmla="*/ 331470 h 365760"/>
              <a:gd name="connsiteX4" fmla="*/ 239606 w 3587345"/>
              <a:gd name="connsiteY4" fmla="*/ 342900 h 365760"/>
              <a:gd name="connsiteX5" fmla="*/ 228176 w 3587345"/>
              <a:gd name="connsiteY5" fmla="*/ 365760 h 365760"/>
              <a:gd name="connsiteX0" fmla="*/ 3485726 w 3571445"/>
              <a:gd name="connsiteY0" fmla="*/ 0 h 365760"/>
              <a:gd name="connsiteX1" fmla="*/ 3474296 w 3571445"/>
              <a:gd name="connsiteY1" fmla="*/ 160020 h 365760"/>
              <a:gd name="connsiteX2" fmla="*/ 239606 w 3571445"/>
              <a:gd name="connsiteY2" fmla="*/ 171450 h 365760"/>
              <a:gd name="connsiteX3" fmla="*/ 239606 w 3571445"/>
              <a:gd name="connsiteY3" fmla="*/ 331470 h 365760"/>
              <a:gd name="connsiteX4" fmla="*/ 239606 w 3571445"/>
              <a:gd name="connsiteY4" fmla="*/ 342900 h 365760"/>
              <a:gd name="connsiteX5" fmla="*/ 228176 w 3571445"/>
              <a:gd name="connsiteY5" fmla="*/ 365760 h 365760"/>
              <a:gd name="connsiteX0" fmla="*/ 3485726 w 3741186"/>
              <a:gd name="connsiteY0" fmla="*/ 0 h 365760"/>
              <a:gd name="connsiteX1" fmla="*/ 3474296 w 3741186"/>
              <a:gd name="connsiteY1" fmla="*/ 160020 h 365760"/>
              <a:gd name="connsiteX2" fmla="*/ 239606 w 3741186"/>
              <a:gd name="connsiteY2" fmla="*/ 171450 h 365760"/>
              <a:gd name="connsiteX3" fmla="*/ 239606 w 3741186"/>
              <a:gd name="connsiteY3" fmla="*/ 331470 h 365760"/>
              <a:gd name="connsiteX4" fmla="*/ 239606 w 3741186"/>
              <a:gd name="connsiteY4" fmla="*/ 342900 h 365760"/>
              <a:gd name="connsiteX5" fmla="*/ 228176 w 3741186"/>
              <a:gd name="connsiteY5" fmla="*/ 365760 h 365760"/>
              <a:gd name="connsiteX0" fmla="*/ 3450167 w 3525403"/>
              <a:gd name="connsiteY0" fmla="*/ 0 h 365760"/>
              <a:gd name="connsiteX1" fmla="*/ 2958677 w 3525403"/>
              <a:gd name="connsiteY1" fmla="*/ 194310 h 365760"/>
              <a:gd name="connsiteX2" fmla="*/ 204047 w 3525403"/>
              <a:gd name="connsiteY2" fmla="*/ 171450 h 365760"/>
              <a:gd name="connsiteX3" fmla="*/ 204047 w 3525403"/>
              <a:gd name="connsiteY3" fmla="*/ 331470 h 365760"/>
              <a:gd name="connsiteX4" fmla="*/ 204047 w 3525403"/>
              <a:gd name="connsiteY4" fmla="*/ 342900 h 365760"/>
              <a:gd name="connsiteX5" fmla="*/ 192617 w 3525403"/>
              <a:gd name="connsiteY5" fmla="*/ 365760 h 365760"/>
              <a:gd name="connsiteX0" fmla="*/ 3541607 w 3614422"/>
              <a:gd name="connsiteY0" fmla="*/ 0 h 240030"/>
              <a:gd name="connsiteX1" fmla="*/ 2958677 w 3614422"/>
              <a:gd name="connsiteY1" fmla="*/ 68580 h 240030"/>
              <a:gd name="connsiteX2" fmla="*/ 204047 w 3614422"/>
              <a:gd name="connsiteY2" fmla="*/ 45720 h 240030"/>
              <a:gd name="connsiteX3" fmla="*/ 204047 w 3614422"/>
              <a:gd name="connsiteY3" fmla="*/ 205740 h 240030"/>
              <a:gd name="connsiteX4" fmla="*/ 204047 w 3614422"/>
              <a:gd name="connsiteY4" fmla="*/ 217170 h 240030"/>
              <a:gd name="connsiteX5" fmla="*/ 192617 w 3614422"/>
              <a:gd name="connsiteY5" fmla="*/ 240030 h 240030"/>
              <a:gd name="connsiteX0" fmla="*/ 3404447 w 3498463"/>
              <a:gd name="connsiteY0" fmla="*/ 0 h 365760"/>
              <a:gd name="connsiteX1" fmla="*/ 2958677 w 3498463"/>
              <a:gd name="connsiteY1" fmla="*/ 194310 h 365760"/>
              <a:gd name="connsiteX2" fmla="*/ 204047 w 3498463"/>
              <a:gd name="connsiteY2" fmla="*/ 171450 h 365760"/>
              <a:gd name="connsiteX3" fmla="*/ 204047 w 3498463"/>
              <a:gd name="connsiteY3" fmla="*/ 331470 h 365760"/>
              <a:gd name="connsiteX4" fmla="*/ 204047 w 3498463"/>
              <a:gd name="connsiteY4" fmla="*/ 342900 h 365760"/>
              <a:gd name="connsiteX5" fmla="*/ 192617 w 3498463"/>
              <a:gd name="connsiteY5" fmla="*/ 365760 h 365760"/>
              <a:gd name="connsiteX0" fmla="*/ 3404447 w 3423230"/>
              <a:gd name="connsiteY0" fmla="*/ 0 h 365760"/>
              <a:gd name="connsiteX1" fmla="*/ 2958677 w 3423230"/>
              <a:gd name="connsiteY1" fmla="*/ 194310 h 365760"/>
              <a:gd name="connsiteX2" fmla="*/ 204047 w 3423230"/>
              <a:gd name="connsiteY2" fmla="*/ 171450 h 365760"/>
              <a:gd name="connsiteX3" fmla="*/ 204047 w 3423230"/>
              <a:gd name="connsiteY3" fmla="*/ 331470 h 365760"/>
              <a:gd name="connsiteX4" fmla="*/ 204047 w 3423230"/>
              <a:gd name="connsiteY4" fmla="*/ 342900 h 365760"/>
              <a:gd name="connsiteX5" fmla="*/ 192617 w 3423230"/>
              <a:gd name="connsiteY5" fmla="*/ 365760 h 365760"/>
              <a:gd name="connsiteX0" fmla="*/ 3221150 w 3233568"/>
              <a:gd name="connsiteY0" fmla="*/ 0 h 365760"/>
              <a:gd name="connsiteX1" fmla="*/ 2775380 w 3233568"/>
              <a:gd name="connsiteY1" fmla="*/ 194310 h 365760"/>
              <a:gd name="connsiteX2" fmla="*/ 306500 w 3233568"/>
              <a:gd name="connsiteY2" fmla="*/ 114300 h 365760"/>
              <a:gd name="connsiteX3" fmla="*/ 20750 w 3233568"/>
              <a:gd name="connsiteY3" fmla="*/ 331470 h 365760"/>
              <a:gd name="connsiteX4" fmla="*/ 20750 w 3233568"/>
              <a:gd name="connsiteY4" fmla="*/ 342900 h 365760"/>
              <a:gd name="connsiteX5" fmla="*/ 9320 w 3233568"/>
              <a:gd name="connsiteY5" fmla="*/ 36576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3568" h="365760">
                <a:moveTo>
                  <a:pt x="3221150" y="0"/>
                </a:moveTo>
                <a:cubicBezTo>
                  <a:pt x="3252582" y="160020"/>
                  <a:pt x="3261155" y="175260"/>
                  <a:pt x="2775380" y="194310"/>
                </a:cubicBezTo>
                <a:cubicBezTo>
                  <a:pt x="2289605" y="213360"/>
                  <a:pt x="765605" y="91440"/>
                  <a:pt x="306500" y="114300"/>
                </a:cubicBezTo>
                <a:cubicBezTo>
                  <a:pt x="-152605" y="137160"/>
                  <a:pt x="68375" y="293370"/>
                  <a:pt x="20750" y="331470"/>
                </a:cubicBezTo>
                <a:cubicBezTo>
                  <a:pt x="-26875" y="369570"/>
                  <a:pt x="22655" y="337185"/>
                  <a:pt x="20750" y="342900"/>
                </a:cubicBezTo>
                <a:cubicBezTo>
                  <a:pt x="18845" y="348615"/>
                  <a:pt x="14082" y="357187"/>
                  <a:pt x="9320" y="365760"/>
                </a:cubicBezTo>
              </a:path>
            </a:pathLst>
          </a:custGeom>
          <a:noFill/>
          <a:ln w="28575">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489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533400"/>
            <a:ext cx="8229600" cy="663352"/>
          </a:xfrm>
        </p:spPr>
        <p:txBody>
          <a:bodyPr/>
          <a:lstStyle/>
          <a:p>
            <a:r>
              <a:rPr lang="en-GB" dirty="0" smtClean="0"/>
              <a:t>Example: 'Multiple word add </a:t>
            </a:r>
            <a:r>
              <a:rPr lang="en-GB" u="sng" dirty="0" smtClean="0"/>
              <a:t>without</a:t>
            </a:r>
            <a:r>
              <a:rPr lang="en-GB" dirty="0" smtClean="0"/>
              <a:t> ADC'</a:t>
            </a:r>
            <a:endParaRPr lang="en-GB" dirty="0"/>
          </a:p>
        </p:txBody>
      </p:sp>
      <p:sp>
        <p:nvSpPr>
          <p:cNvPr id="3" name="Content Placeholder 2"/>
          <p:cNvSpPr>
            <a:spLocks noGrp="1"/>
          </p:cNvSpPr>
          <p:nvPr>
            <p:ph idx="1"/>
          </p:nvPr>
        </p:nvSpPr>
        <p:spPr>
          <a:xfrm>
            <a:off x="35496" y="1268760"/>
            <a:ext cx="4906216" cy="4824536"/>
          </a:xfrm>
        </p:spPr>
        <p:txBody>
          <a:bodyPr>
            <a:noAutofit/>
          </a:bodyPr>
          <a:lstStyle/>
          <a:p>
            <a:pPr>
              <a:spcBef>
                <a:spcPts val="1200"/>
              </a:spcBef>
            </a:pPr>
            <a:r>
              <a:rPr lang="en-GB" dirty="0" smtClean="0">
                <a:latin typeface="Calibri" pitchFamily="34" charset="0"/>
              </a:rPr>
              <a:t>Here is how would we implement multi-word addition </a:t>
            </a:r>
            <a:r>
              <a:rPr lang="en-GB" b="1" dirty="0" smtClean="0">
                <a:latin typeface="Calibri" pitchFamily="34" charset="0"/>
              </a:rPr>
              <a:t>without ADC or equivalent</a:t>
            </a:r>
            <a:r>
              <a:rPr lang="en-GB" dirty="0" smtClean="0">
                <a:latin typeface="Calibri" pitchFamily="34" charset="0"/>
              </a:rPr>
              <a:t>. Not real code!</a:t>
            </a:r>
          </a:p>
          <a:p>
            <a:pPr lvl="1">
              <a:spcBef>
                <a:spcPts val="1200"/>
              </a:spcBef>
            </a:pPr>
            <a:r>
              <a:rPr lang="en-GB" dirty="0" smtClean="0">
                <a:latin typeface="Calibri" pitchFamily="34" charset="0"/>
              </a:rPr>
              <a:t>If R2+R0 addition gives C=1 add extra 1 to R3</a:t>
            </a:r>
          </a:p>
          <a:p>
            <a:pPr lvl="1">
              <a:spcBef>
                <a:spcPts val="1200"/>
              </a:spcBef>
            </a:pPr>
            <a:r>
              <a:rPr lang="en-GB" dirty="0" smtClean="0">
                <a:latin typeface="Calibri" pitchFamily="34" charset="0"/>
              </a:rPr>
              <a:t>If addition of 1 to R3 gives C=1 do R3+R1 addition </a:t>
            </a:r>
            <a:r>
              <a:rPr lang="en-GB" b="1" dirty="0" smtClean="0">
                <a:latin typeface="Calibri" pitchFamily="34" charset="0"/>
              </a:rPr>
              <a:t>without</a:t>
            </a:r>
            <a:r>
              <a:rPr lang="en-GB" dirty="0" smtClean="0">
                <a:latin typeface="Calibri" pitchFamily="34" charset="0"/>
              </a:rPr>
              <a:t> setting carry (because we know carry must be 1)</a:t>
            </a:r>
          </a:p>
          <a:p>
            <a:pPr lvl="1">
              <a:spcBef>
                <a:spcPts val="1200"/>
              </a:spcBef>
            </a:pPr>
            <a:r>
              <a:rPr lang="en-GB" dirty="0" smtClean="0">
                <a:latin typeface="Calibri" pitchFamily="34" charset="0"/>
              </a:rPr>
              <a:t>Otherwise do R3+R1 setting C from result</a:t>
            </a:r>
          </a:p>
          <a:p>
            <a:pPr>
              <a:spcBef>
                <a:spcPts val="1200"/>
              </a:spcBef>
            </a:pPr>
            <a:r>
              <a:rPr lang="en-GB" dirty="0" smtClean="0">
                <a:latin typeface="Calibri" pitchFamily="34" charset="0"/>
              </a:rPr>
              <a:t>Does C at the end of this computation have the correct value (1 if the 64 bit unsigned addition overflows)?</a:t>
            </a:r>
          </a:p>
          <a:p>
            <a:pPr>
              <a:spcBef>
                <a:spcPts val="1200"/>
              </a:spcBef>
            </a:pPr>
            <a:endParaRPr lang="en-GB" dirty="0" smtClean="0">
              <a:latin typeface="Calibri" pitchFamily="34" charset="0"/>
            </a:endParaRPr>
          </a:p>
          <a:p>
            <a:pPr>
              <a:spcBef>
                <a:spcPts val="1200"/>
              </a:spcBef>
            </a:pPr>
            <a:endParaRPr lang="en-GB" dirty="0">
              <a:latin typeface="Calibri" pitchFamily="34" charset="0"/>
            </a:endParaRPr>
          </a:p>
        </p:txBody>
      </p:sp>
      <p:sp>
        <p:nvSpPr>
          <p:cNvPr id="4" name="Date Placeholder 3"/>
          <p:cNvSpPr>
            <a:spLocks noGrp="1"/>
          </p:cNvSpPr>
          <p:nvPr>
            <p:ph type="dt" sz="half" idx="10"/>
          </p:nvPr>
        </p:nvSpPr>
        <p:spPr/>
        <p:txBody>
          <a:bodyPr/>
          <a:lstStyle/>
          <a:p>
            <a:fld id="{29B2B65C-8876-4B1C-851F-E10DED3BB49C}"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13</a:t>
            </a:fld>
            <a:endParaRPr lang="en-US" dirty="0"/>
          </a:p>
        </p:txBody>
      </p:sp>
      <p:sp>
        <p:nvSpPr>
          <p:cNvPr id="7" name="TextBox 13"/>
          <p:cNvSpPr txBox="1">
            <a:spLocks noChangeArrowheads="1"/>
          </p:cNvSpPr>
          <p:nvPr/>
        </p:nvSpPr>
        <p:spPr bwMode="auto">
          <a:xfrm>
            <a:off x="4772436" y="3140968"/>
            <a:ext cx="4264060" cy="2862322"/>
          </a:xfrm>
          <a:prstGeom prst="rect">
            <a:avLst/>
          </a:prstGeom>
          <a:noFill/>
          <a:ln w="19050">
            <a:solidFill>
              <a:schemeClr val="tx1"/>
            </a:solidFill>
            <a:miter lim="800000"/>
            <a:headEnd/>
            <a:tailEnd/>
          </a:ln>
        </p:spPr>
        <p:txBody>
          <a:bodyPr wrap="square">
            <a:spAutoFit/>
          </a:bodyPr>
          <a:lstStyle/>
          <a:p>
            <a:pPr algn="l"/>
            <a:r>
              <a:rPr lang="en-GB" sz="2000" b="1" dirty="0" smtClean="0">
                <a:latin typeface="Calibri" pitchFamily="34" charset="0"/>
              </a:rPr>
              <a:t>	ADDS </a:t>
            </a:r>
            <a:r>
              <a:rPr lang="en-GB" sz="2000" b="1" dirty="0">
                <a:latin typeface="Calibri" pitchFamily="34" charset="0"/>
              </a:rPr>
              <a:t>R4, R2, </a:t>
            </a:r>
            <a:r>
              <a:rPr lang="en-GB" sz="2000" b="1" dirty="0" smtClean="0">
                <a:latin typeface="Calibri" pitchFamily="34" charset="0"/>
              </a:rPr>
              <a:t>R0</a:t>
            </a:r>
          </a:p>
          <a:p>
            <a:pPr algn="l"/>
            <a:r>
              <a:rPr lang="en-GB" sz="2000" b="1" dirty="0" smtClean="0">
                <a:latin typeface="Calibri" pitchFamily="34" charset="0"/>
              </a:rPr>
              <a:t>	BCC ADD_MSW_SETC</a:t>
            </a:r>
          </a:p>
          <a:p>
            <a:pPr algn="l"/>
            <a:r>
              <a:rPr lang="en-GB" sz="2000" b="1" dirty="0">
                <a:latin typeface="Calibri" pitchFamily="34" charset="0"/>
              </a:rPr>
              <a:t>	</a:t>
            </a:r>
            <a:r>
              <a:rPr lang="en-GB" sz="2000" b="1" dirty="0" smtClean="0">
                <a:latin typeface="Calibri" pitchFamily="34" charset="0"/>
              </a:rPr>
              <a:t>ADDS R3, R3, #1</a:t>
            </a:r>
          </a:p>
          <a:p>
            <a:pPr algn="l"/>
            <a:r>
              <a:rPr lang="en-GB" sz="2000" b="1" dirty="0">
                <a:latin typeface="Calibri" pitchFamily="34" charset="0"/>
              </a:rPr>
              <a:t>	</a:t>
            </a:r>
            <a:r>
              <a:rPr lang="en-GB" sz="2000" b="1" dirty="0" smtClean="0">
                <a:latin typeface="Calibri" pitchFamily="34" charset="0"/>
              </a:rPr>
              <a:t>BCC ADD_MSW_SETC</a:t>
            </a:r>
          </a:p>
          <a:p>
            <a:pPr algn="l"/>
            <a:r>
              <a:rPr lang="en-GB" sz="2000" b="1" dirty="0">
                <a:latin typeface="Calibri" pitchFamily="34" charset="0"/>
              </a:rPr>
              <a:t>	</a:t>
            </a:r>
            <a:r>
              <a:rPr lang="en-GB" sz="2000" b="1" dirty="0" smtClean="0">
                <a:latin typeface="Calibri" pitchFamily="34" charset="0"/>
              </a:rPr>
              <a:t>ADD R5, R3, R1</a:t>
            </a:r>
          </a:p>
          <a:p>
            <a:pPr algn="l"/>
            <a:r>
              <a:rPr lang="en-GB" sz="2000" b="1" dirty="0">
                <a:latin typeface="Calibri" pitchFamily="34" charset="0"/>
              </a:rPr>
              <a:t>	</a:t>
            </a:r>
            <a:r>
              <a:rPr lang="en-GB" sz="2000" b="1" dirty="0" smtClean="0">
                <a:latin typeface="Calibri" pitchFamily="34" charset="0"/>
              </a:rPr>
              <a:t>B ENDADD</a:t>
            </a:r>
          </a:p>
          <a:p>
            <a:pPr algn="l"/>
            <a:r>
              <a:rPr lang="en-GB" sz="2000" b="1" dirty="0" smtClean="0">
                <a:latin typeface="Calibri" pitchFamily="34" charset="0"/>
              </a:rPr>
              <a:t>ADD_MSW_SETC</a:t>
            </a:r>
            <a:endParaRPr lang="en-GB" sz="2000" b="1" dirty="0">
              <a:latin typeface="Calibri" pitchFamily="34" charset="0"/>
            </a:endParaRPr>
          </a:p>
          <a:p>
            <a:pPr algn="l"/>
            <a:r>
              <a:rPr lang="en-GB" sz="2000" b="1" dirty="0" smtClean="0">
                <a:latin typeface="Calibri" pitchFamily="34" charset="0"/>
              </a:rPr>
              <a:t>	ADDS </a:t>
            </a:r>
            <a:r>
              <a:rPr lang="en-GB" sz="2000" b="1" dirty="0">
                <a:latin typeface="Calibri" pitchFamily="34" charset="0"/>
              </a:rPr>
              <a:t>R5, R3, </a:t>
            </a:r>
            <a:r>
              <a:rPr lang="en-GB" sz="2000" b="1" dirty="0" smtClean="0">
                <a:latin typeface="Calibri" pitchFamily="34" charset="0"/>
              </a:rPr>
              <a:t>R1</a:t>
            </a:r>
          </a:p>
          <a:p>
            <a:pPr algn="l"/>
            <a:r>
              <a:rPr lang="en-GB" sz="2000" b="1" dirty="0" smtClean="0">
                <a:latin typeface="Calibri" pitchFamily="34" charset="0"/>
              </a:rPr>
              <a:t>ENDADD  ; finished when we get here</a:t>
            </a:r>
          </a:p>
        </p:txBody>
      </p:sp>
      <p:sp>
        <p:nvSpPr>
          <p:cNvPr id="8" name="TextBox 7"/>
          <p:cNvSpPr txBox="1"/>
          <p:nvPr/>
        </p:nvSpPr>
        <p:spPr>
          <a:xfrm>
            <a:off x="5148064" y="1450370"/>
            <a:ext cx="3760004" cy="646331"/>
          </a:xfrm>
          <a:prstGeom prst="rect">
            <a:avLst/>
          </a:prstGeom>
          <a:noFill/>
        </p:spPr>
        <p:txBody>
          <a:bodyPr wrap="none" rtlCol="0">
            <a:spAutoFit/>
          </a:bodyPr>
          <a:lstStyle/>
          <a:p>
            <a:pPr algn="l"/>
            <a:r>
              <a:rPr lang="en-GB" dirty="0" smtClean="0"/>
              <a:t>BCC - Branch on Carry Clear</a:t>
            </a:r>
          </a:p>
          <a:p>
            <a:pPr algn="l"/>
            <a:r>
              <a:rPr lang="en-GB" dirty="0" smtClean="0"/>
              <a:t>BCS - Branch on Carry Set</a:t>
            </a:r>
            <a:endParaRPr lang="en-GB" dirty="0"/>
          </a:p>
        </p:txBody>
      </p:sp>
      <p:sp>
        <p:nvSpPr>
          <p:cNvPr id="9" name="TextBox 8"/>
          <p:cNvSpPr txBox="1"/>
          <p:nvPr/>
        </p:nvSpPr>
        <p:spPr>
          <a:xfrm>
            <a:off x="5013720" y="2780928"/>
            <a:ext cx="3518720" cy="369332"/>
          </a:xfrm>
          <a:prstGeom prst="rect">
            <a:avLst/>
          </a:prstGeom>
          <a:noFill/>
        </p:spPr>
        <p:txBody>
          <a:bodyPr wrap="none" rtlCol="0">
            <a:spAutoFit/>
          </a:bodyPr>
          <a:lstStyle/>
          <a:p>
            <a:r>
              <a:rPr lang="en-GB" dirty="0" smtClean="0"/>
              <a:t>How to analyse this code?</a:t>
            </a:r>
            <a:endParaRPr lang="en-GB" dirty="0"/>
          </a:p>
        </p:txBody>
      </p:sp>
      <p:sp>
        <p:nvSpPr>
          <p:cNvPr id="10" name="TextBox 9"/>
          <p:cNvSpPr txBox="1"/>
          <p:nvPr/>
        </p:nvSpPr>
        <p:spPr>
          <a:xfrm>
            <a:off x="5436096" y="2276872"/>
            <a:ext cx="3024336" cy="369332"/>
          </a:xfrm>
          <a:prstGeom prst="rect">
            <a:avLst/>
          </a:prstGeom>
          <a:noFill/>
        </p:spPr>
        <p:txBody>
          <a:bodyPr wrap="square" rtlCol="0">
            <a:spAutoFit/>
          </a:bodyPr>
          <a:lstStyle/>
          <a:p>
            <a:r>
              <a:rPr lang="en-US" dirty="0" smtClean="0">
                <a:solidFill>
                  <a:srgbClr val="FF0000"/>
                </a:solidFill>
              </a:rPr>
              <a:t>R5:4 := R3:2 + R1:0</a:t>
            </a:r>
            <a:endParaRPr lang="en-US" dirty="0">
              <a:solidFill>
                <a:srgbClr val="FF0000"/>
              </a:solidFill>
            </a:endParaRPr>
          </a:p>
        </p:txBody>
      </p:sp>
    </p:spTree>
    <p:extLst>
      <p:ext uri="{BB962C8B-B14F-4D97-AF65-F5344CB8AC3E}">
        <p14:creationId xmlns:p14="http://schemas.microsoft.com/office/powerpoint/2010/main" val="4236382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analysis: path through code</a:t>
            </a:r>
            <a:endParaRPr lang="en-GB" dirty="0"/>
          </a:p>
        </p:txBody>
      </p:sp>
      <p:sp>
        <p:nvSpPr>
          <p:cNvPr id="4" name="Date Placeholder 3"/>
          <p:cNvSpPr>
            <a:spLocks noGrp="1"/>
          </p:cNvSpPr>
          <p:nvPr>
            <p:ph type="dt" sz="half" idx="10"/>
          </p:nvPr>
        </p:nvSpPr>
        <p:spPr/>
        <p:txBody>
          <a:bodyPr/>
          <a:lstStyle/>
          <a:p>
            <a:fld id="{5BB54334-FC35-4681-8800-2FCA0CC5F7EB}"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14</a:t>
            </a:fld>
            <a:endParaRPr lang="en-US" dirty="0"/>
          </a:p>
        </p:txBody>
      </p:sp>
      <p:sp>
        <p:nvSpPr>
          <p:cNvPr id="7" name="TextBox 13"/>
          <p:cNvSpPr txBox="1">
            <a:spLocks noChangeArrowheads="1"/>
          </p:cNvSpPr>
          <p:nvPr/>
        </p:nvSpPr>
        <p:spPr bwMode="auto">
          <a:xfrm>
            <a:off x="1043608" y="3394154"/>
            <a:ext cx="2664296" cy="2339102"/>
          </a:xfrm>
          <a:prstGeom prst="rect">
            <a:avLst/>
          </a:prstGeom>
          <a:noFill/>
          <a:ln w="19050">
            <a:solidFill>
              <a:schemeClr val="tx1"/>
            </a:solidFill>
            <a:miter lim="800000"/>
            <a:headEnd/>
            <a:tailEnd/>
          </a:ln>
        </p:spPr>
        <p:txBody>
          <a:bodyPr wrap="square">
            <a:spAutoFit/>
          </a:bodyPr>
          <a:lstStyle/>
          <a:p>
            <a:pPr algn="l" defTabSz="360000"/>
            <a:r>
              <a:rPr lang="en-GB" sz="1600" b="1" dirty="0" smtClean="0">
                <a:latin typeface="Calibri" pitchFamily="34" charset="0"/>
              </a:rPr>
              <a:t>	ADDS </a:t>
            </a:r>
            <a:r>
              <a:rPr lang="en-GB" sz="1600" b="1" dirty="0">
                <a:latin typeface="Calibri" pitchFamily="34" charset="0"/>
              </a:rPr>
              <a:t>R4, R2, </a:t>
            </a:r>
            <a:r>
              <a:rPr lang="en-GB" sz="1600" b="1" dirty="0" smtClean="0">
                <a:latin typeface="Calibri" pitchFamily="34" charset="0"/>
              </a:rPr>
              <a:t>R0 </a:t>
            </a:r>
            <a:endParaRPr lang="en-GB" sz="1600" b="1" dirty="0" smtClean="0">
              <a:solidFill>
                <a:schemeClr val="tx2"/>
              </a:solidFill>
              <a:latin typeface="Calibri" pitchFamily="34" charset="0"/>
            </a:endParaRPr>
          </a:p>
          <a:p>
            <a:pPr algn="l" defTabSz="360000"/>
            <a:r>
              <a:rPr lang="en-GB" sz="1600" b="1" dirty="0" smtClean="0">
                <a:latin typeface="Calibri" pitchFamily="34" charset="0"/>
              </a:rPr>
              <a:t>	BCC ADD_MSW_SETC </a:t>
            </a:r>
          </a:p>
          <a:p>
            <a:pPr algn="l" defTabSz="360000"/>
            <a:r>
              <a:rPr lang="en-GB" sz="1600" b="1" dirty="0">
                <a:latin typeface="Calibri" pitchFamily="34" charset="0"/>
              </a:rPr>
              <a:t>	</a:t>
            </a:r>
            <a:r>
              <a:rPr lang="en-GB" sz="1600" b="1" dirty="0" smtClean="0">
                <a:solidFill>
                  <a:schemeClr val="accent1"/>
                </a:solidFill>
                <a:latin typeface="Calibri" pitchFamily="34" charset="0"/>
              </a:rPr>
              <a:t>ADDS R3, R3, #1 </a:t>
            </a:r>
            <a:endParaRPr lang="en-GB" sz="1600" b="1" dirty="0" smtClean="0">
              <a:solidFill>
                <a:schemeClr val="tx2"/>
              </a:solidFill>
              <a:latin typeface="Calibri" pitchFamily="34" charset="0"/>
            </a:endParaRPr>
          </a:p>
          <a:p>
            <a:pPr algn="l" defTabSz="360000"/>
            <a:r>
              <a:rPr lang="en-GB" sz="1600" b="1" dirty="0">
                <a:solidFill>
                  <a:schemeClr val="accent1"/>
                </a:solidFill>
                <a:latin typeface="Calibri" pitchFamily="34" charset="0"/>
              </a:rPr>
              <a:t>	</a:t>
            </a:r>
            <a:r>
              <a:rPr lang="en-GB" sz="1600" b="1" dirty="0" smtClean="0">
                <a:solidFill>
                  <a:schemeClr val="accent1"/>
                </a:solidFill>
                <a:latin typeface="Calibri" pitchFamily="34" charset="0"/>
              </a:rPr>
              <a:t>BCC ADD_MSW_SETC</a:t>
            </a:r>
          </a:p>
          <a:p>
            <a:pPr algn="l" defTabSz="360000"/>
            <a:r>
              <a:rPr lang="en-GB" sz="1600" b="1" dirty="0">
                <a:solidFill>
                  <a:schemeClr val="accent1"/>
                </a:solidFill>
                <a:latin typeface="Calibri" pitchFamily="34" charset="0"/>
              </a:rPr>
              <a:t>	</a:t>
            </a:r>
            <a:r>
              <a:rPr lang="en-GB" sz="1600" b="1" dirty="0" smtClean="0">
                <a:solidFill>
                  <a:schemeClr val="accent1"/>
                </a:solidFill>
                <a:latin typeface="Calibri" pitchFamily="34" charset="0"/>
              </a:rPr>
              <a:t>ADD R5, R3, R1</a:t>
            </a:r>
          </a:p>
          <a:p>
            <a:pPr algn="l" defTabSz="360000"/>
            <a:r>
              <a:rPr lang="en-GB" sz="1600" b="1" dirty="0">
                <a:solidFill>
                  <a:schemeClr val="accent1"/>
                </a:solidFill>
                <a:latin typeface="Calibri" pitchFamily="34" charset="0"/>
              </a:rPr>
              <a:t>	</a:t>
            </a:r>
            <a:r>
              <a:rPr lang="en-GB" sz="1600" b="1" dirty="0" smtClean="0">
                <a:solidFill>
                  <a:schemeClr val="accent1"/>
                </a:solidFill>
                <a:latin typeface="Calibri" pitchFamily="34" charset="0"/>
              </a:rPr>
              <a:t>B ENDADD</a:t>
            </a:r>
          </a:p>
          <a:p>
            <a:pPr algn="l" defTabSz="360000"/>
            <a:r>
              <a:rPr lang="en-GB" sz="1600" b="1" dirty="0" smtClean="0">
                <a:solidFill>
                  <a:schemeClr val="accent1"/>
                </a:solidFill>
                <a:latin typeface="Calibri" pitchFamily="34" charset="0"/>
              </a:rPr>
              <a:t>ADD_MSW_SETC</a:t>
            </a:r>
            <a:endParaRPr lang="en-GB" sz="1600" b="1" dirty="0">
              <a:solidFill>
                <a:schemeClr val="accent1"/>
              </a:solidFill>
              <a:latin typeface="Calibri" pitchFamily="34" charset="0"/>
            </a:endParaRPr>
          </a:p>
          <a:p>
            <a:pPr algn="l" defTabSz="360000"/>
            <a:r>
              <a:rPr lang="en-GB" sz="1600" b="1" dirty="0" smtClean="0">
                <a:latin typeface="Calibri" pitchFamily="34" charset="0"/>
              </a:rPr>
              <a:t>	ADDS </a:t>
            </a:r>
            <a:r>
              <a:rPr lang="en-GB" sz="1600" b="1" dirty="0">
                <a:latin typeface="Calibri" pitchFamily="34" charset="0"/>
              </a:rPr>
              <a:t>R5, R3, </a:t>
            </a:r>
            <a:r>
              <a:rPr lang="en-GB" sz="1600" b="1" dirty="0" smtClean="0">
                <a:latin typeface="Calibri" pitchFamily="34" charset="0"/>
              </a:rPr>
              <a:t>R1</a:t>
            </a:r>
          </a:p>
          <a:p>
            <a:pPr algn="l" defTabSz="360000"/>
            <a:r>
              <a:rPr lang="en-GB" sz="1600" b="1" dirty="0" smtClean="0">
                <a:solidFill>
                  <a:schemeClr val="accent1"/>
                </a:solidFill>
                <a:latin typeface="Calibri" pitchFamily="34" charset="0"/>
              </a:rPr>
              <a:t>ENDADD</a:t>
            </a:r>
          </a:p>
        </p:txBody>
      </p:sp>
      <p:sp>
        <p:nvSpPr>
          <p:cNvPr id="8" name="TextBox 13"/>
          <p:cNvSpPr txBox="1">
            <a:spLocks noChangeArrowheads="1"/>
          </p:cNvSpPr>
          <p:nvPr/>
        </p:nvSpPr>
        <p:spPr bwMode="auto">
          <a:xfrm>
            <a:off x="3707904" y="3394153"/>
            <a:ext cx="2664296" cy="2339102"/>
          </a:xfrm>
          <a:prstGeom prst="rect">
            <a:avLst/>
          </a:prstGeom>
          <a:noFill/>
          <a:ln w="19050">
            <a:solidFill>
              <a:schemeClr val="tx1"/>
            </a:solidFill>
            <a:miter lim="800000"/>
            <a:headEnd/>
            <a:tailEnd/>
          </a:ln>
        </p:spPr>
        <p:txBody>
          <a:bodyPr wrap="square">
            <a:spAutoFit/>
          </a:bodyPr>
          <a:lstStyle/>
          <a:p>
            <a:pPr algn="l" defTabSz="360000"/>
            <a:r>
              <a:rPr lang="en-GB" sz="1600" b="1" dirty="0" smtClean="0">
                <a:latin typeface="Calibri" pitchFamily="34" charset="0"/>
              </a:rPr>
              <a:t>	ADDS </a:t>
            </a:r>
            <a:r>
              <a:rPr lang="en-GB" sz="1600" b="1" dirty="0">
                <a:latin typeface="Calibri" pitchFamily="34" charset="0"/>
              </a:rPr>
              <a:t>R4, R2, </a:t>
            </a:r>
            <a:r>
              <a:rPr lang="en-GB" sz="1600" b="1" dirty="0" smtClean="0">
                <a:latin typeface="Calibri" pitchFamily="34" charset="0"/>
              </a:rPr>
              <a:t>R0</a:t>
            </a:r>
          </a:p>
          <a:p>
            <a:pPr algn="l" defTabSz="360000"/>
            <a:r>
              <a:rPr lang="en-GB" sz="1600" b="1" dirty="0" smtClean="0">
                <a:latin typeface="Calibri" pitchFamily="34" charset="0"/>
              </a:rPr>
              <a:t>	BCC ADD_MSW_SETC </a:t>
            </a:r>
          </a:p>
          <a:p>
            <a:pPr algn="l" defTabSz="360000"/>
            <a:r>
              <a:rPr lang="en-GB" sz="1600" b="1" dirty="0">
                <a:latin typeface="Calibri" pitchFamily="34" charset="0"/>
              </a:rPr>
              <a:t>	</a:t>
            </a:r>
            <a:r>
              <a:rPr lang="en-GB" sz="1600" b="1" dirty="0" smtClean="0">
                <a:latin typeface="Calibri" pitchFamily="34" charset="0"/>
              </a:rPr>
              <a:t>ADDS R3, R3, #1 </a:t>
            </a:r>
          </a:p>
          <a:p>
            <a:pPr algn="l" defTabSz="360000"/>
            <a:r>
              <a:rPr lang="en-GB" sz="1600" b="1" dirty="0">
                <a:latin typeface="Calibri" pitchFamily="34" charset="0"/>
              </a:rPr>
              <a:t>	</a:t>
            </a:r>
            <a:r>
              <a:rPr lang="en-GB" sz="1600" b="1" dirty="0" smtClean="0">
                <a:latin typeface="Calibri" pitchFamily="34" charset="0"/>
              </a:rPr>
              <a:t>BCC ADD_MSW_SETC</a:t>
            </a:r>
          </a:p>
          <a:p>
            <a:pPr algn="l" defTabSz="360000"/>
            <a:r>
              <a:rPr lang="en-GB" sz="1600" b="1" dirty="0">
                <a:latin typeface="Calibri" pitchFamily="34" charset="0"/>
              </a:rPr>
              <a:t>	</a:t>
            </a:r>
            <a:r>
              <a:rPr lang="en-GB" sz="1600" b="1" dirty="0" smtClean="0">
                <a:solidFill>
                  <a:schemeClr val="accent1"/>
                </a:solidFill>
                <a:latin typeface="Calibri" pitchFamily="34" charset="0"/>
              </a:rPr>
              <a:t>ADD R5, R3, R1</a:t>
            </a:r>
          </a:p>
          <a:p>
            <a:pPr algn="l" defTabSz="360000"/>
            <a:r>
              <a:rPr lang="en-GB" sz="1600" b="1" dirty="0">
                <a:solidFill>
                  <a:schemeClr val="accent1"/>
                </a:solidFill>
                <a:latin typeface="Calibri" pitchFamily="34" charset="0"/>
              </a:rPr>
              <a:t>	</a:t>
            </a:r>
            <a:r>
              <a:rPr lang="en-GB" sz="1600" b="1" dirty="0" smtClean="0">
                <a:solidFill>
                  <a:schemeClr val="accent1"/>
                </a:solidFill>
                <a:latin typeface="Calibri" pitchFamily="34" charset="0"/>
              </a:rPr>
              <a:t>B ENDADD</a:t>
            </a:r>
          </a:p>
          <a:p>
            <a:pPr algn="l" defTabSz="360000"/>
            <a:r>
              <a:rPr lang="en-GB" sz="1600" b="1" dirty="0" smtClean="0">
                <a:solidFill>
                  <a:schemeClr val="accent1"/>
                </a:solidFill>
                <a:latin typeface="Calibri" pitchFamily="34" charset="0"/>
              </a:rPr>
              <a:t>ADD_MSW_SETC</a:t>
            </a:r>
            <a:endParaRPr lang="en-GB" sz="1600" b="1" dirty="0">
              <a:solidFill>
                <a:schemeClr val="accent1"/>
              </a:solidFill>
              <a:latin typeface="Calibri" pitchFamily="34" charset="0"/>
            </a:endParaRPr>
          </a:p>
          <a:p>
            <a:pPr algn="l" defTabSz="360000"/>
            <a:r>
              <a:rPr lang="en-GB" sz="1600" b="1" dirty="0" smtClean="0">
                <a:latin typeface="Calibri" pitchFamily="34" charset="0"/>
              </a:rPr>
              <a:t>	ADDS </a:t>
            </a:r>
            <a:r>
              <a:rPr lang="en-GB" sz="1600" b="1" dirty="0">
                <a:latin typeface="Calibri" pitchFamily="34" charset="0"/>
              </a:rPr>
              <a:t>R5, R3, </a:t>
            </a:r>
            <a:r>
              <a:rPr lang="en-GB" sz="1600" b="1" dirty="0" smtClean="0">
                <a:latin typeface="Calibri" pitchFamily="34" charset="0"/>
              </a:rPr>
              <a:t>R1</a:t>
            </a:r>
          </a:p>
          <a:p>
            <a:pPr algn="l" defTabSz="360000"/>
            <a:r>
              <a:rPr lang="en-GB" sz="1600" b="1" dirty="0" smtClean="0">
                <a:solidFill>
                  <a:schemeClr val="accent1"/>
                </a:solidFill>
                <a:latin typeface="Calibri" pitchFamily="34" charset="0"/>
              </a:rPr>
              <a:t>ENDADD</a:t>
            </a:r>
          </a:p>
        </p:txBody>
      </p:sp>
      <p:sp>
        <p:nvSpPr>
          <p:cNvPr id="9" name="TextBox 13"/>
          <p:cNvSpPr txBox="1">
            <a:spLocks noChangeArrowheads="1"/>
          </p:cNvSpPr>
          <p:nvPr/>
        </p:nvSpPr>
        <p:spPr bwMode="auto">
          <a:xfrm>
            <a:off x="6372200" y="3394154"/>
            <a:ext cx="2664296" cy="2339102"/>
          </a:xfrm>
          <a:prstGeom prst="rect">
            <a:avLst/>
          </a:prstGeom>
          <a:noFill/>
          <a:ln w="19050">
            <a:solidFill>
              <a:schemeClr val="tx1"/>
            </a:solidFill>
            <a:miter lim="800000"/>
            <a:headEnd/>
            <a:tailEnd/>
          </a:ln>
        </p:spPr>
        <p:txBody>
          <a:bodyPr wrap="square">
            <a:spAutoFit/>
          </a:bodyPr>
          <a:lstStyle/>
          <a:p>
            <a:pPr algn="l" defTabSz="360000"/>
            <a:r>
              <a:rPr lang="en-GB" sz="1600" b="1" dirty="0" smtClean="0">
                <a:latin typeface="Calibri" pitchFamily="34" charset="0"/>
              </a:rPr>
              <a:t>	ADDS </a:t>
            </a:r>
            <a:r>
              <a:rPr lang="en-GB" sz="1600" b="1" dirty="0">
                <a:latin typeface="Calibri" pitchFamily="34" charset="0"/>
              </a:rPr>
              <a:t>R4, R2, </a:t>
            </a:r>
            <a:r>
              <a:rPr lang="en-GB" sz="1600" b="1" dirty="0" smtClean="0">
                <a:latin typeface="Calibri" pitchFamily="34" charset="0"/>
              </a:rPr>
              <a:t>R0</a:t>
            </a:r>
          </a:p>
          <a:p>
            <a:pPr algn="l" defTabSz="360000"/>
            <a:r>
              <a:rPr lang="en-GB" sz="1600" b="1" dirty="0" smtClean="0">
                <a:latin typeface="Calibri" pitchFamily="34" charset="0"/>
              </a:rPr>
              <a:t>	BCC ADD_MSW_SETC </a:t>
            </a:r>
          </a:p>
          <a:p>
            <a:pPr algn="l" defTabSz="360000"/>
            <a:r>
              <a:rPr lang="en-GB" sz="1600" b="1" dirty="0">
                <a:latin typeface="Calibri" pitchFamily="34" charset="0"/>
              </a:rPr>
              <a:t>	</a:t>
            </a:r>
            <a:r>
              <a:rPr lang="en-GB" sz="1600" b="1" dirty="0" smtClean="0">
                <a:latin typeface="Calibri" pitchFamily="34" charset="0"/>
              </a:rPr>
              <a:t>ADDS R3, R3, #1 </a:t>
            </a:r>
          </a:p>
          <a:p>
            <a:pPr algn="l" defTabSz="360000"/>
            <a:r>
              <a:rPr lang="en-GB" sz="1600" b="1" dirty="0">
                <a:latin typeface="Calibri" pitchFamily="34" charset="0"/>
              </a:rPr>
              <a:t>	</a:t>
            </a:r>
            <a:r>
              <a:rPr lang="en-GB" sz="1600" b="1" dirty="0" smtClean="0">
                <a:latin typeface="Calibri" pitchFamily="34" charset="0"/>
              </a:rPr>
              <a:t>BCC ADD_MSW_SETC</a:t>
            </a:r>
          </a:p>
          <a:p>
            <a:pPr algn="l" defTabSz="360000"/>
            <a:r>
              <a:rPr lang="en-GB" sz="1600" b="1" dirty="0">
                <a:latin typeface="Calibri" pitchFamily="34" charset="0"/>
              </a:rPr>
              <a:t>	</a:t>
            </a:r>
            <a:r>
              <a:rPr lang="en-GB" sz="1600" b="1" dirty="0" smtClean="0">
                <a:latin typeface="Calibri" pitchFamily="34" charset="0"/>
              </a:rPr>
              <a:t>ADD R5, R3, R1</a:t>
            </a:r>
          </a:p>
          <a:p>
            <a:pPr algn="l" defTabSz="360000"/>
            <a:r>
              <a:rPr lang="en-GB" sz="1600" b="1" dirty="0">
                <a:latin typeface="Calibri" pitchFamily="34" charset="0"/>
              </a:rPr>
              <a:t>	</a:t>
            </a:r>
            <a:r>
              <a:rPr lang="en-GB" sz="1600" b="1" dirty="0" smtClean="0">
                <a:latin typeface="Calibri" pitchFamily="34" charset="0"/>
              </a:rPr>
              <a:t>B ENDADD</a:t>
            </a:r>
          </a:p>
          <a:p>
            <a:pPr algn="l" defTabSz="360000"/>
            <a:r>
              <a:rPr lang="en-GB" sz="1600" b="1" dirty="0" smtClean="0">
                <a:solidFill>
                  <a:schemeClr val="accent1"/>
                </a:solidFill>
                <a:latin typeface="Calibri" pitchFamily="34" charset="0"/>
              </a:rPr>
              <a:t>ADD_MSW_SETC</a:t>
            </a:r>
            <a:endParaRPr lang="en-GB" sz="1600" b="1" dirty="0">
              <a:solidFill>
                <a:schemeClr val="accent1"/>
              </a:solidFill>
              <a:latin typeface="Calibri" pitchFamily="34" charset="0"/>
            </a:endParaRPr>
          </a:p>
          <a:p>
            <a:pPr algn="l" defTabSz="360000"/>
            <a:r>
              <a:rPr lang="en-GB" sz="1600" b="1" dirty="0" smtClean="0">
                <a:solidFill>
                  <a:schemeClr val="accent1"/>
                </a:solidFill>
                <a:latin typeface="Calibri" pitchFamily="34" charset="0"/>
              </a:rPr>
              <a:t>	ADDS </a:t>
            </a:r>
            <a:r>
              <a:rPr lang="en-GB" sz="1600" b="1" dirty="0">
                <a:solidFill>
                  <a:schemeClr val="accent1"/>
                </a:solidFill>
                <a:latin typeface="Calibri" pitchFamily="34" charset="0"/>
              </a:rPr>
              <a:t>R5, R3, </a:t>
            </a:r>
            <a:r>
              <a:rPr lang="en-GB" sz="1600" b="1" dirty="0" smtClean="0">
                <a:solidFill>
                  <a:schemeClr val="accent1"/>
                </a:solidFill>
                <a:latin typeface="Calibri" pitchFamily="34" charset="0"/>
              </a:rPr>
              <a:t>R1</a:t>
            </a:r>
          </a:p>
          <a:p>
            <a:pPr algn="l" defTabSz="360000"/>
            <a:r>
              <a:rPr lang="en-GB" sz="1600" b="1" dirty="0" smtClean="0">
                <a:solidFill>
                  <a:schemeClr val="accent1"/>
                </a:solidFill>
                <a:latin typeface="Calibri" pitchFamily="34" charset="0"/>
              </a:rPr>
              <a:t>ENDADD</a:t>
            </a:r>
          </a:p>
        </p:txBody>
      </p:sp>
      <p:graphicFrame>
        <p:nvGraphicFramePr>
          <p:cNvPr id="11" name="Table 10"/>
          <p:cNvGraphicFramePr>
            <a:graphicFrameLocks noGrp="1"/>
          </p:cNvGraphicFramePr>
          <p:nvPr>
            <p:extLst>
              <p:ext uri="{D42A27DB-BD31-4B8C-83A1-F6EECF244321}">
                <p14:modId xmlns:p14="http://schemas.microsoft.com/office/powerpoint/2010/main" val="1025467323"/>
              </p:ext>
            </p:extLst>
          </p:nvPr>
        </p:nvGraphicFramePr>
        <p:xfrm>
          <a:off x="480621" y="2348880"/>
          <a:ext cx="8555875" cy="741680"/>
        </p:xfrm>
        <a:graphic>
          <a:graphicData uri="http://schemas.openxmlformats.org/drawingml/2006/table">
            <a:tbl>
              <a:tblPr firstRow="1" bandRow="1">
                <a:tableStyleId>{2D5ABB26-0587-4C30-8999-92F81FD0307C}</a:tableStyleId>
              </a:tblPr>
              <a:tblGrid>
                <a:gridCol w="1945071"/>
                <a:gridCol w="1282212"/>
                <a:gridCol w="2664296"/>
                <a:gridCol w="2664296"/>
              </a:tblGrid>
              <a:tr h="370840">
                <a:tc>
                  <a:txBody>
                    <a:bodyPr/>
                    <a:lstStyle/>
                    <a:p>
                      <a:r>
                        <a:rPr lang="en-GB" sz="1400" b="1" dirty="0" smtClean="0"/>
                        <a:t>ADDS R4,R2, R0</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sz="1400" dirty="0" smtClean="0"/>
                        <a:t>Carry out = 0</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sz="1400" dirty="0" smtClean="0"/>
                        <a:t>Carry out = 1</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sz="1400" dirty="0" smtClean="0"/>
                        <a:t>Carry out = 1</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sz="1400" b="1" dirty="0" smtClean="0"/>
                        <a:t>ADDS R3,</a:t>
                      </a:r>
                      <a:r>
                        <a:rPr lang="en-GB" sz="1400" b="1" baseline="0" dirty="0" smtClean="0"/>
                        <a:t> R3, #1</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sz="1400" dirty="0" smtClean="0"/>
                        <a:t>n/a</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sz="1400" dirty="0" smtClean="0"/>
                        <a:t>Carry out = 0</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sz="1400" dirty="0" smtClean="0"/>
                        <a:t>Carry out = 1</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TextBox 11"/>
          <p:cNvSpPr txBox="1"/>
          <p:nvPr/>
        </p:nvSpPr>
        <p:spPr>
          <a:xfrm>
            <a:off x="480621" y="1268760"/>
            <a:ext cx="7907803" cy="923330"/>
          </a:xfrm>
          <a:prstGeom prst="rect">
            <a:avLst/>
          </a:prstGeom>
          <a:noFill/>
        </p:spPr>
        <p:txBody>
          <a:bodyPr wrap="square" rtlCol="0">
            <a:spAutoFit/>
          </a:bodyPr>
          <a:lstStyle/>
          <a:p>
            <a:pPr algn="l"/>
            <a:r>
              <a:rPr lang="en-GB" dirty="0" smtClean="0"/>
              <a:t>Path depends on whether least significant word addition has carry, and on whether adding the carry (1) onto the most significant word (MSW) generates a carry</a:t>
            </a:r>
            <a:endParaRPr lang="en-GB" dirty="0"/>
          </a:p>
        </p:txBody>
      </p:sp>
      <p:sp>
        <p:nvSpPr>
          <p:cNvPr id="3" name="TextBox 2"/>
          <p:cNvSpPr txBox="1"/>
          <p:nvPr/>
        </p:nvSpPr>
        <p:spPr>
          <a:xfrm>
            <a:off x="467544" y="6021288"/>
            <a:ext cx="8188652" cy="369332"/>
          </a:xfrm>
          <a:prstGeom prst="rect">
            <a:avLst/>
          </a:prstGeom>
          <a:noFill/>
        </p:spPr>
        <p:txBody>
          <a:bodyPr wrap="none" rtlCol="0">
            <a:spAutoFit/>
          </a:bodyPr>
          <a:lstStyle/>
          <a:p>
            <a:r>
              <a:rPr lang="en-GB" dirty="0" smtClean="0">
                <a:solidFill>
                  <a:srgbClr val="0070C0"/>
                </a:solidFill>
              </a:rPr>
              <a:t>This code is so horrible all known ISAs have ADC or equivalent!</a:t>
            </a:r>
            <a:endParaRPr lang="en-GB" dirty="0">
              <a:solidFill>
                <a:srgbClr val="0070C0"/>
              </a:solidFill>
            </a:endParaRPr>
          </a:p>
        </p:txBody>
      </p:sp>
      <p:sp>
        <p:nvSpPr>
          <p:cNvPr id="10" name="TextBox 9"/>
          <p:cNvSpPr txBox="1"/>
          <p:nvPr/>
        </p:nvSpPr>
        <p:spPr>
          <a:xfrm>
            <a:off x="1259631" y="5123821"/>
            <a:ext cx="304892" cy="307777"/>
          </a:xfrm>
          <a:prstGeom prst="rect">
            <a:avLst/>
          </a:prstGeom>
          <a:noFill/>
        </p:spPr>
        <p:txBody>
          <a:bodyPr wrap="none" rtlCol="0">
            <a:spAutoFit/>
          </a:bodyPr>
          <a:lstStyle/>
          <a:p>
            <a:r>
              <a:rPr lang="en-GB" sz="1400" dirty="0" smtClean="0">
                <a:solidFill>
                  <a:srgbClr val="FF0000"/>
                </a:solidFill>
              </a:rPr>
              <a:t>3</a:t>
            </a:r>
            <a:endParaRPr lang="en-GB" sz="1400" dirty="0">
              <a:solidFill>
                <a:srgbClr val="FF0000"/>
              </a:solidFill>
            </a:endParaRPr>
          </a:p>
        </p:txBody>
      </p:sp>
      <p:sp>
        <p:nvSpPr>
          <p:cNvPr id="13" name="TextBox 12"/>
          <p:cNvSpPr txBox="1"/>
          <p:nvPr/>
        </p:nvSpPr>
        <p:spPr>
          <a:xfrm>
            <a:off x="1259632" y="3421387"/>
            <a:ext cx="304891" cy="307777"/>
          </a:xfrm>
          <a:prstGeom prst="rect">
            <a:avLst/>
          </a:prstGeom>
          <a:noFill/>
        </p:spPr>
        <p:txBody>
          <a:bodyPr wrap="none" rtlCol="0">
            <a:spAutoFit/>
          </a:bodyPr>
          <a:lstStyle/>
          <a:p>
            <a:r>
              <a:rPr lang="en-GB" sz="1400" dirty="0" smtClean="0">
                <a:solidFill>
                  <a:srgbClr val="FF0000"/>
                </a:solidFill>
              </a:rPr>
              <a:t>1</a:t>
            </a:r>
            <a:endParaRPr lang="en-GB" sz="1400" dirty="0">
              <a:solidFill>
                <a:srgbClr val="FF0000"/>
              </a:solidFill>
            </a:endParaRPr>
          </a:p>
        </p:txBody>
      </p:sp>
      <p:sp>
        <p:nvSpPr>
          <p:cNvPr id="14" name="TextBox 13"/>
          <p:cNvSpPr txBox="1"/>
          <p:nvPr/>
        </p:nvSpPr>
        <p:spPr>
          <a:xfrm>
            <a:off x="3907068" y="5122332"/>
            <a:ext cx="304892" cy="307777"/>
          </a:xfrm>
          <a:prstGeom prst="rect">
            <a:avLst/>
          </a:prstGeom>
          <a:noFill/>
        </p:spPr>
        <p:txBody>
          <a:bodyPr wrap="none" rtlCol="0">
            <a:spAutoFit/>
          </a:bodyPr>
          <a:lstStyle/>
          <a:p>
            <a:r>
              <a:rPr lang="en-GB" sz="1400" dirty="0" smtClean="0">
                <a:solidFill>
                  <a:srgbClr val="FF0000"/>
                </a:solidFill>
              </a:rPr>
              <a:t>3</a:t>
            </a:r>
            <a:endParaRPr lang="en-GB" sz="1400" dirty="0">
              <a:solidFill>
                <a:srgbClr val="FF0000"/>
              </a:solidFill>
            </a:endParaRPr>
          </a:p>
        </p:txBody>
      </p:sp>
      <p:sp>
        <p:nvSpPr>
          <p:cNvPr id="15" name="TextBox 14"/>
          <p:cNvSpPr txBox="1"/>
          <p:nvPr/>
        </p:nvSpPr>
        <p:spPr>
          <a:xfrm>
            <a:off x="6552121" y="3912564"/>
            <a:ext cx="304891" cy="307777"/>
          </a:xfrm>
          <a:prstGeom prst="rect">
            <a:avLst/>
          </a:prstGeom>
          <a:noFill/>
        </p:spPr>
        <p:txBody>
          <a:bodyPr wrap="none" rtlCol="0">
            <a:spAutoFit/>
          </a:bodyPr>
          <a:lstStyle/>
          <a:p>
            <a:r>
              <a:rPr lang="en-GB" sz="1400" dirty="0" smtClean="0">
                <a:solidFill>
                  <a:srgbClr val="FF0000"/>
                </a:solidFill>
              </a:rPr>
              <a:t>2</a:t>
            </a:r>
            <a:endParaRPr lang="en-GB" sz="1400" dirty="0">
              <a:solidFill>
                <a:srgbClr val="FF0000"/>
              </a:solidFill>
            </a:endParaRPr>
          </a:p>
        </p:txBody>
      </p:sp>
      <p:sp>
        <p:nvSpPr>
          <p:cNvPr id="16" name="TextBox 15"/>
          <p:cNvSpPr txBox="1"/>
          <p:nvPr/>
        </p:nvSpPr>
        <p:spPr>
          <a:xfrm>
            <a:off x="3907069" y="3416121"/>
            <a:ext cx="304891" cy="307777"/>
          </a:xfrm>
          <a:prstGeom prst="rect">
            <a:avLst/>
          </a:prstGeom>
          <a:noFill/>
        </p:spPr>
        <p:txBody>
          <a:bodyPr wrap="none" rtlCol="0">
            <a:spAutoFit/>
          </a:bodyPr>
          <a:lstStyle/>
          <a:p>
            <a:r>
              <a:rPr lang="en-GB" sz="1400" dirty="0" smtClean="0">
                <a:solidFill>
                  <a:srgbClr val="FF0000"/>
                </a:solidFill>
              </a:rPr>
              <a:t>1</a:t>
            </a:r>
            <a:endParaRPr lang="en-GB" sz="1400" dirty="0">
              <a:solidFill>
                <a:srgbClr val="FF0000"/>
              </a:solidFill>
            </a:endParaRPr>
          </a:p>
        </p:txBody>
      </p:sp>
      <p:sp>
        <p:nvSpPr>
          <p:cNvPr id="17" name="TextBox 16"/>
          <p:cNvSpPr txBox="1"/>
          <p:nvPr/>
        </p:nvSpPr>
        <p:spPr>
          <a:xfrm>
            <a:off x="6554506" y="3410855"/>
            <a:ext cx="304891" cy="307777"/>
          </a:xfrm>
          <a:prstGeom prst="rect">
            <a:avLst/>
          </a:prstGeom>
          <a:noFill/>
        </p:spPr>
        <p:txBody>
          <a:bodyPr wrap="none" rtlCol="0">
            <a:spAutoFit/>
          </a:bodyPr>
          <a:lstStyle/>
          <a:p>
            <a:r>
              <a:rPr lang="en-GB" sz="1400" dirty="0" smtClean="0">
                <a:solidFill>
                  <a:srgbClr val="FF0000"/>
                </a:solidFill>
              </a:rPr>
              <a:t>1</a:t>
            </a:r>
            <a:endParaRPr lang="en-GB" sz="1400" dirty="0">
              <a:solidFill>
                <a:srgbClr val="FF0000"/>
              </a:solidFill>
            </a:endParaRPr>
          </a:p>
        </p:txBody>
      </p:sp>
      <p:sp>
        <p:nvSpPr>
          <p:cNvPr id="18" name="TextBox 17"/>
          <p:cNvSpPr txBox="1"/>
          <p:nvPr/>
        </p:nvSpPr>
        <p:spPr>
          <a:xfrm>
            <a:off x="3911395" y="3912564"/>
            <a:ext cx="304892" cy="307777"/>
          </a:xfrm>
          <a:prstGeom prst="rect">
            <a:avLst/>
          </a:prstGeom>
          <a:noFill/>
        </p:spPr>
        <p:txBody>
          <a:bodyPr wrap="none" rtlCol="0">
            <a:spAutoFit/>
          </a:bodyPr>
          <a:lstStyle/>
          <a:p>
            <a:r>
              <a:rPr lang="en-GB" sz="1400" dirty="0">
                <a:solidFill>
                  <a:srgbClr val="FF0000"/>
                </a:solidFill>
              </a:rPr>
              <a:t>2</a:t>
            </a:r>
          </a:p>
        </p:txBody>
      </p:sp>
      <p:sp>
        <p:nvSpPr>
          <p:cNvPr id="20" name="TextBox 19"/>
          <p:cNvSpPr txBox="1"/>
          <p:nvPr/>
        </p:nvSpPr>
        <p:spPr>
          <a:xfrm>
            <a:off x="2038408" y="2348880"/>
            <a:ext cx="304891" cy="307777"/>
          </a:xfrm>
          <a:prstGeom prst="rect">
            <a:avLst/>
          </a:prstGeom>
          <a:noFill/>
        </p:spPr>
        <p:txBody>
          <a:bodyPr wrap="none" rtlCol="0">
            <a:spAutoFit/>
          </a:bodyPr>
          <a:lstStyle/>
          <a:p>
            <a:r>
              <a:rPr lang="en-GB" sz="1400" dirty="0" smtClean="0">
                <a:solidFill>
                  <a:srgbClr val="FF0000"/>
                </a:solidFill>
              </a:rPr>
              <a:t>1</a:t>
            </a:r>
            <a:endParaRPr lang="en-GB" sz="1400" dirty="0">
              <a:solidFill>
                <a:srgbClr val="FF0000"/>
              </a:solidFill>
            </a:endParaRPr>
          </a:p>
        </p:txBody>
      </p:sp>
      <p:sp>
        <p:nvSpPr>
          <p:cNvPr id="21" name="TextBox 20"/>
          <p:cNvSpPr txBox="1"/>
          <p:nvPr/>
        </p:nvSpPr>
        <p:spPr>
          <a:xfrm>
            <a:off x="2034860" y="2708920"/>
            <a:ext cx="304892" cy="307777"/>
          </a:xfrm>
          <a:prstGeom prst="rect">
            <a:avLst/>
          </a:prstGeom>
          <a:noFill/>
        </p:spPr>
        <p:txBody>
          <a:bodyPr wrap="none" rtlCol="0">
            <a:spAutoFit/>
          </a:bodyPr>
          <a:lstStyle/>
          <a:p>
            <a:r>
              <a:rPr lang="en-GB" sz="1400" dirty="0">
                <a:solidFill>
                  <a:srgbClr val="FF0000"/>
                </a:solidFill>
              </a:rPr>
              <a:t>2</a:t>
            </a:r>
          </a:p>
        </p:txBody>
      </p:sp>
      <p:sp>
        <p:nvSpPr>
          <p:cNvPr id="22" name="TextBox 21"/>
          <p:cNvSpPr txBox="1"/>
          <p:nvPr/>
        </p:nvSpPr>
        <p:spPr>
          <a:xfrm>
            <a:off x="6547033" y="4391609"/>
            <a:ext cx="304892" cy="307777"/>
          </a:xfrm>
          <a:prstGeom prst="rect">
            <a:avLst/>
          </a:prstGeom>
          <a:noFill/>
        </p:spPr>
        <p:txBody>
          <a:bodyPr wrap="none" rtlCol="0">
            <a:spAutoFit/>
          </a:bodyPr>
          <a:lstStyle/>
          <a:p>
            <a:r>
              <a:rPr lang="en-GB" sz="1400" dirty="0">
                <a:solidFill>
                  <a:srgbClr val="FF0000"/>
                </a:solidFill>
              </a:rPr>
              <a:t>3</a:t>
            </a:r>
          </a:p>
        </p:txBody>
      </p:sp>
    </p:spTree>
    <p:extLst>
      <p:ext uri="{BB962C8B-B14F-4D97-AF65-F5344CB8AC3E}">
        <p14:creationId xmlns:p14="http://schemas.microsoft.com/office/powerpoint/2010/main" val="557451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28811" y="358552"/>
            <a:ext cx="5267325" cy="838200"/>
          </a:xfrm>
        </p:spPr>
        <p:txBody>
          <a:bodyPr/>
          <a:lstStyle/>
          <a:p>
            <a:r>
              <a:rPr lang="en-GB" dirty="0" smtClean="0"/>
              <a:t>Example – 96 bit addition</a:t>
            </a:r>
          </a:p>
        </p:txBody>
      </p:sp>
      <p:sp>
        <p:nvSpPr>
          <p:cNvPr id="21507" name="Rectangle 3"/>
          <p:cNvSpPr>
            <a:spLocks noGrp="1" noChangeArrowheads="1"/>
          </p:cNvSpPr>
          <p:nvPr>
            <p:ph type="body" idx="1"/>
          </p:nvPr>
        </p:nvSpPr>
        <p:spPr>
          <a:xfrm>
            <a:off x="533400" y="1295400"/>
            <a:ext cx="8286750" cy="5029200"/>
          </a:xfrm>
        </p:spPr>
        <p:txBody>
          <a:bodyPr>
            <a:normAutofit/>
          </a:bodyPr>
          <a:lstStyle/>
          <a:p>
            <a:r>
              <a:rPr lang="en-GB" sz="2000" dirty="0" smtClean="0"/>
              <a:t>Let’s add two 96-bit numbers X and Y, storing the result back in X. This reduces the number of registers needed.</a:t>
            </a:r>
          </a:p>
          <a:p>
            <a:r>
              <a:rPr lang="en-GB" sz="2000" dirty="0" smtClean="0"/>
              <a:t>We need </a:t>
            </a:r>
            <a:r>
              <a:rPr lang="en-GB" sz="2000" b="1" dirty="0" smtClean="0"/>
              <a:t>three registers </a:t>
            </a:r>
            <a:r>
              <a:rPr lang="en-GB" sz="2000" dirty="0" smtClean="0"/>
              <a:t>to hold each number - registers are 32 bit</a:t>
            </a:r>
          </a:p>
          <a:p>
            <a:pPr lvl="1"/>
            <a:r>
              <a:rPr lang="en-GB" sz="1800" dirty="0" smtClean="0"/>
              <a:t>Store X as R2:R1:R0, Y as R5:R4:R3 </a:t>
            </a:r>
          </a:p>
          <a:p>
            <a:pPr lvl="1">
              <a:spcBef>
                <a:spcPct val="0"/>
              </a:spcBef>
            </a:pPr>
            <a:r>
              <a:rPr lang="en-GB" sz="1800" dirty="0" smtClean="0"/>
              <a:t>Notation: R2:R1:R0  </a:t>
            </a:r>
            <a:r>
              <a:rPr lang="en-GB" sz="2400" dirty="0" smtClean="0">
                <a:sym typeface="Symbol" pitchFamily="18" charset="2"/>
              </a:rPr>
              <a:t></a:t>
            </a:r>
            <a:r>
              <a:rPr lang="en-GB" sz="1800" dirty="0" smtClean="0"/>
              <a:t>  R2 = X(95:64), R1 = X(63:32), R0 = X(31:0)</a:t>
            </a:r>
          </a:p>
          <a:p>
            <a:r>
              <a:rPr lang="en-GB" sz="2000" dirty="0" smtClean="0"/>
              <a:t>Then:</a:t>
            </a:r>
          </a:p>
          <a:p>
            <a:endParaRPr lang="en-GB" sz="2000" dirty="0" smtClean="0"/>
          </a:p>
          <a:p>
            <a:endParaRPr lang="en-GB" sz="2000" dirty="0" smtClean="0"/>
          </a:p>
          <a:p>
            <a:endParaRPr lang="en-GB" sz="2000" dirty="0" smtClean="0"/>
          </a:p>
          <a:p>
            <a:r>
              <a:rPr lang="en-GB" sz="2000" dirty="0" smtClean="0"/>
              <a:t>“S” at the end of an instruction means you want to write the C, V, N, and Z flags. In this case only the C flag is used.</a:t>
            </a:r>
          </a:p>
          <a:p>
            <a:r>
              <a:rPr lang="en-GB" sz="2000" dirty="0" smtClean="0"/>
              <a:t>Similarly, if we wanted to subtract the two numbers (X-Y):</a:t>
            </a:r>
          </a:p>
        </p:txBody>
      </p:sp>
      <p:sp>
        <p:nvSpPr>
          <p:cNvPr id="21508" name="Text Box 4"/>
          <p:cNvSpPr txBox="1">
            <a:spLocks noChangeArrowheads="1"/>
          </p:cNvSpPr>
          <p:nvPr/>
        </p:nvSpPr>
        <p:spPr bwMode="auto">
          <a:xfrm>
            <a:off x="1835696" y="3212976"/>
            <a:ext cx="7308304" cy="1016000"/>
          </a:xfrm>
          <a:prstGeom prst="rect">
            <a:avLst/>
          </a:prstGeom>
          <a:noFill/>
          <a:ln w="12700">
            <a:noFill/>
            <a:miter lim="800000"/>
            <a:headEnd type="none" w="sm" len="sm"/>
            <a:tailEnd type="none" w="sm" len="sm"/>
          </a:ln>
        </p:spPr>
        <p:txBody>
          <a:bodyPr wrap="square">
            <a:spAutoFit/>
          </a:bodyPr>
          <a:lstStyle/>
          <a:p>
            <a:pPr algn="l"/>
            <a:r>
              <a:rPr lang="en-GB" sz="2000" b="0" dirty="0">
                <a:latin typeface="Arial Black" pitchFamily="34" charset="0"/>
              </a:rPr>
              <a:t>ADDS	</a:t>
            </a:r>
            <a:r>
              <a:rPr lang="en-GB" sz="2000" b="0" dirty="0" smtClean="0">
                <a:latin typeface="Arial Black" pitchFamily="34" charset="0"/>
              </a:rPr>
              <a:t>R0, R0, R3 </a:t>
            </a:r>
            <a:r>
              <a:rPr lang="en-GB" sz="2000" b="0" dirty="0">
                <a:latin typeface="Calibri" pitchFamily="34" charset="0"/>
                <a:cs typeface="Calibri" pitchFamily="34" charset="0"/>
              </a:rPr>
              <a:t>; </a:t>
            </a:r>
            <a:r>
              <a:rPr lang="en-GB" sz="2000" b="0" dirty="0" smtClean="0">
                <a:latin typeface="Calibri" pitchFamily="34" charset="0"/>
                <a:cs typeface="Calibri" pitchFamily="34" charset="0"/>
              </a:rPr>
              <a:t>R0:=R0+R3 </a:t>
            </a:r>
            <a:r>
              <a:rPr lang="en-GB" sz="2000" b="0" dirty="0">
                <a:latin typeface="Calibri" pitchFamily="34" charset="0"/>
                <a:cs typeface="Calibri" pitchFamily="34" charset="0"/>
              </a:rPr>
              <a:t>(write C)</a:t>
            </a:r>
            <a:r>
              <a:rPr lang="en-GB" sz="2000" b="0" dirty="0">
                <a:latin typeface="Arial Black" pitchFamily="34" charset="0"/>
              </a:rPr>
              <a:t/>
            </a:r>
            <a:br>
              <a:rPr lang="en-GB" sz="2000" b="0" dirty="0">
                <a:latin typeface="Arial Black" pitchFamily="34" charset="0"/>
              </a:rPr>
            </a:br>
            <a:r>
              <a:rPr lang="en-GB" sz="2000" b="0" dirty="0">
                <a:latin typeface="Arial Black" pitchFamily="34" charset="0"/>
              </a:rPr>
              <a:t>ADCS	</a:t>
            </a:r>
            <a:r>
              <a:rPr lang="en-GB" sz="2000" b="0" dirty="0" smtClean="0">
                <a:latin typeface="Arial Black" pitchFamily="34" charset="0"/>
              </a:rPr>
              <a:t>R1, R1, R4 </a:t>
            </a:r>
            <a:r>
              <a:rPr lang="en-GB" sz="2000" b="0" dirty="0">
                <a:latin typeface="Calibri" pitchFamily="34" charset="0"/>
                <a:cs typeface="Calibri" pitchFamily="34" charset="0"/>
              </a:rPr>
              <a:t>; </a:t>
            </a:r>
            <a:r>
              <a:rPr lang="en-GB" sz="2000" b="0" dirty="0" smtClean="0">
                <a:latin typeface="Calibri" pitchFamily="34" charset="0"/>
                <a:cs typeface="Calibri" pitchFamily="34" charset="0"/>
              </a:rPr>
              <a:t>R1 </a:t>
            </a:r>
            <a:r>
              <a:rPr lang="en-GB" sz="2000" b="0" dirty="0">
                <a:latin typeface="Calibri" pitchFamily="34" charset="0"/>
                <a:cs typeface="Calibri" pitchFamily="34" charset="0"/>
              </a:rPr>
              <a:t>:= </a:t>
            </a:r>
            <a:r>
              <a:rPr lang="en-GB" sz="2000" b="0" dirty="0" smtClean="0">
                <a:latin typeface="Calibri" pitchFamily="34" charset="0"/>
                <a:cs typeface="Calibri" pitchFamily="34" charset="0"/>
              </a:rPr>
              <a:t>R1+R4 </a:t>
            </a:r>
            <a:r>
              <a:rPr lang="en-GB" sz="2000" b="0" dirty="0">
                <a:latin typeface="Calibri" pitchFamily="34" charset="0"/>
                <a:cs typeface="Calibri" pitchFamily="34" charset="0"/>
              </a:rPr>
              <a:t>+C (write C)</a:t>
            </a:r>
          </a:p>
          <a:p>
            <a:pPr algn="l"/>
            <a:r>
              <a:rPr lang="en-GB" sz="2000" b="0" dirty="0">
                <a:latin typeface="Arial Black" pitchFamily="34" charset="0"/>
              </a:rPr>
              <a:t>ADCS	</a:t>
            </a:r>
            <a:r>
              <a:rPr lang="en-GB" sz="2000" b="0" dirty="0" smtClean="0">
                <a:latin typeface="Arial Black" pitchFamily="34" charset="0"/>
              </a:rPr>
              <a:t>R2, R2, R5 </a:t>
            </a:r>
            <a:r>
              <a:rPr lang="en-GB" sz="2000" b="0" dirty="0">
                <a:latin typeface="Calibri" pitchFamily="34" charset="0"/>
                <a:cs typeface="Calibri" pitchFamily="34" charset="0"/>
              </a:rPr>
              <a:t>; </a:t>
            </a:r>
            <a:r>
              <a:rPr lang="en-GB" sz="2000" b="0" dirty="0" smtClean="0">
                <a:latin typeface="Calibri" pitchFamily="34" charset="0"/>
                <a:cs typeface="Calibri" pitchFamily="34" charset="0"/>
              </a:rPr>
              <a:t>R2 </a:t>
            </a:r>
            <a:r>
              <a:rPr lang="en-GB" sz="2000" b="0" dirty="0">
                <a:latin typeface="Calibri" pitchFamily="34" charset="0"/>
                <a:cs typeface="Calibri" pitchFamily="34" charset="0"/>
              </a:rPr>
              <a:t>:= </a:t>
            </a:r>
            <a:r>
              <a:rPr lang="en-GB" sz="2000" b="0" dirty="0" smtClean="0">
                <a:latin typeface="Calibri" pitchFamily="34" charset="0"/>
                <a:cs typeface="Calibri" pitchFamily="34" charset="0"/>
              </a:rPr>
              <a:t>R2 </a:t>
            </a:r>
            <a:r>
              <a:rPr lang="en-GB" sz="2000" b="0" dirty="0">
                <a:latin typeface="Calibri" pitchFamily="34" charset="0"/>
                <a:cs typeface="Calibri" pitchFamily="34" charset="0"/>
              </a:rPr>
              <a:t>+ </a:t>
            </a:r>
            <a:r>
              <a:rPr lang="en-GB" sz="2000" b="0" dirty="0" smtClean="0">
                <a:latin typeface="Calibri" pitchFamily="34" charset="0"/>
                <a:cs typeface="Calibri" pitchFamily="34" charset="0"/>
              </a:rPr>
              <a:t>R5 </a:t>
            </a:r>
            <a:r>
              <a:rPr lang="en-GB" sz="2000" b="0" dirty="0">
                <a:latin typeface="Calibri" pitchFamily="34" charset="0"/>
                <a:cs typeface="Calibri" pitchFamily="34" charset="0"/>
              </a:rPr>
              <a:t>+ C (write C)</a:t>
            </a:r>
          </a:p>
        </p:txBody>
      </p:sp>
      <p:sp>
        <p:nvSpPr>
          <p:cNvPr id="21509" name="Text Box 6"/>
          <p:cNvSpPr txBox="1">
            <a:spLocks noChangeArrowheads="1"/>
          </p:cNvSpPr>
          <p:nvPr/>
        </p:nvSpPr>
        <p:spPr bwMode="auto">
          <a:xfrm>
            <a:off x="1835150" y="5589588"/>
            <a:ext cx="6248400" cy="1016000"/>
          </a:xfrm>
          <a:prstGeom prst="rect">
            <a:avLst/>
          </a:prstGeom>
          <a:noFill/>
          <a:ln w="12700">
            <a:noFill/>
            <a:miter lim="800000"/>
            <a:headEnd type="none" w="sm" len="sm"/>
            <a:tailEnd type="none" w="sm" len="sm"/>
          </a:ln>
        </p:spPr>
        <p:txBody>
          <a:bodyPr>
            <a:spAutoFit/>
          </a:bodyPr>
          <a:lstStyle/>
          <a:p>
            <a:pPr algn="l"/>
            <a:r>
              <a:rPr lang="en-GB" sz="2000" b="0" dirty="0">
                <a:latin typeface="Arial Black" pitchFamily="34" charset="0"/>
              </a:rPr>
              <a:t>SUBS	</a:t>
            </a:r>
            <a:r>
              <a:rPr lang="en-GB" sz="2000" b="0" dirty="0" smtClean="0">
                <a:latin typeface="Arial Black" pitchFamily="34" charset="0"/>
              </a:rPr>
              <a:t>R0, R0, R3 </a:t>
            </a:r>
            <a:r>
              <a:rPr lang="en-GB" sz="2000" b="0" dirty="0">
                <a:latin typeface="Calibri" pitchFamily="34" charset="0"/>
                <a:cs typeface="Calibri" pitchFamily="34" charset="0"/>
              </a:rPr>
              <a:t>; without carry</a:t>
            </a:r>
            <a:br>
              <a:rPr lang="en-GB" sz="2000" b="0" dirty="0">
                <a:latin typeface="Calibri" pitchFamily="34" charset="0"/>
                <a:cs typeface="Calibri" pitchFamily="34" charset="0"/>
              </a:rPr>
            </a:br>
            <a:r>
              <a:rPr lang="en-GB" sz="2000" b="0" dirty="0">
                <a:latin typeface="Arial Black" pitchFamily="34" charset="0"/>
              </a:rPr>
              <a:t>SBCS	</a:t>
            </a:r>
            <a:r>
              <a:rPr lang="en-GB" sz="2000" b="0" dirty="0" smtClean="0">
                <a:latin typeface="Arial Black" pitchFamily="34" charset="0"/>
              </a:rPr>
              <a:t>R1, R1, R4 </a:t>
            </a:r>
            <a:r>
              <a:rPr lang="en-GB" sz="2000" b="0" dirty="0">
                <a:latin typeface="Calibri" pitchFamily="34" charset="0"/>
                <a:cs typeface="Calibri" pitchFamily="34" charset="0"/>
              </a:rPr>
              <a:t>; with carry</a:t>
            </a:r>
          </a:p>
          <a:p>
            <a:pPr algn="l"/>
            <a:r>
              <a:rPr lang="en-GB" sz="2000" b="0" dirty="0">
                <a:latin typeface="Arial Black" pitchFamily="34" charset="0"/>
              </a:rPr>
              <a:t>SBCS	</a:t>
            </a:r>
            <a:r>
              <a:rPr lang="en-GB" sz="2000" b="0" dirty="0" smtClean="0">
                <a:latin typeface="Arial Black" pitchFamily="34" charset="0"/>
              </a:rPr>
              <a:t>R2, R2, R5 </a:t>
            </a:r>
            <a:r>
              <a:rPr lang="en-GB" sz="2000" b="0" dirty="0">
                <a:latin typeface="Calibri" pitchFamily="34" charset="0"/>
                <a:cs typeface="Calibri" pitchFamily="34" charset="0"/>
              </a:rPr>
              <a:t>; with carry</a:t>
            </a:r>
          </a:p>
        </p:txBody>
      </p:sp>
      <p:sp>
        <p:nvSpPr>
          <p:cNvPr id="21510" name="Rectangle 5"/>
          <p:cNvSpPr>
            <a:spLocks noChangeArrowheads="1"/>
          </p:cNvSpPr>
          <p:nvPr/>
        </p:nvSpPr>
        <p:spPr bwMode="auto">
          <a:xfrm>
            <a:off x="6234286" y="975643"/>
            <a:ext cx="863600" cy="287338"/>
          </a:xfrm>
          <a:prstGeom prst="rect">
            <a:avLst/>
          </a:prstGeom>
          <a:solidFill>
            <a:srgbClr val="FFDB69"/>
          </a:solidFill>
          <a:ln w="12700" algn="ctr">
            <a:solidFill>
              <a:schemeClr val="tx1"/>
            </a:solidFill>
            <a:round/>
            <a:headEnd/>
            <a:tailEnd/>
          </a:ln>
        </p:spPr>
        <p:txBody>
          <a:bodyPr wrap="none" anchor="ctr"/>
          <a:lstStyle/>
          <a:p>
            <a:r>
              <a:rPr lang="en-GB" sz="1600" b="1" dirty="0">
                <a:latin typeface="Calibri" pitchFamily="34" charset="0"/>
              </a:rPr>
              <a:t>95  </a:t>
            </a:r>
            <a:r>
              <a:rPr lang="en-GB" sz="1600" b="1" dirty="0" smtClean="0">
                <a:solidFill>
                  <a:srgbClr val="FF0000"/>
                </a:solidFill>
                <a:latin typeface="Calibri" pitchFamily="34" charset="0"/>
              </a:rPr>
              <a:t>R2</a:t>
            </a:r>
            <a:r>
              <a:rPr lang="en-GB" sz="1600" b="1" dirty="0" smtClean="0">
                <a:latin typeface="Calibri" pitchFamily="34" charset="0"/>
              </a:rPr>
              <a:t>  </a:t>
            </a:r>
            <a:r>
              <a:rPr lang="en-GB" sz="1600" b="1" dirty="0">
                <a:latin typeface="Calibri" pitchFamily="34" charset="0"/>
              </a:rPr>
              <a:t>64</a:t>
            </a:r>
          </a:p>
        </p:txBody>
      </p:sp>
      <p:sp>
        <p:nvSpPr>
          <p:cNvPr id="21511" name="Rectangle 6"/>
          <p:cNvSpPr>
            <a:spLocks noChangeArrowheads="1"/>
          </p:cNvSpPr>
          <p:nvPr/>
        </p:nvSpPr>
        <p:spPr bwMode="auto">
          <a:xfrm>
            <a:off x="7097886" y="975643"/>
            <a:ext cx="865188" cy="287338"/>
          </a:xfrm>
          <a:prstGeom prst="rect">
            <a:avLst/>
          </a:prstGeom>
          <a:solidFill>
            <a:srgbClr val="FFDB69"/>
          </a:solidFill>
          <a:ln w="12700" algn="ctr">
            <a:solidFill>
              <a:schemeClr val="tx1"/>
            </a:solidFill>
            <a:round/>
            <a:headEnd/>
            <a:tailEnd/>
          </a:ln>
        </p:spPr>
        <p:txBody>
          <a:bodyPr wrap="none" anchor="ctr"/>
          <a:lstStyle/>
          <a:p>
            <a:r>
              <a:rPr lang="en-GB" sz="1600" b="1" dirty="0">
                <a:latin typeface="Calibri" pitchFamily="34" charset="0"/>
              </a:rPr>
              <a:t>63  </a:t>
            </a:r>
            <a:r>
              <a:rPr lang="en-GB" sz="1600" b="1" dirty="0" smtClean="0">
                <a:solidFill>
                  <a:srgbClr val="FF0000"/>
                </a:solidFill>
                <a:latin typeface="Calibri" pitchFamily="34" charset="0"/>
              </a:rPr>
              <a:t>R1</a:t>
            </a:r>
            <a:r>
              <a:rPr lang="en-GB" sz="1600" b="1" dirty="0" smtClean="0">
                <a:latin typeface="Calibri" pitchFamily="34" charset="0"/>
              </a:rPr>
              <a:t>  </a:t>
            </a:r>
            <a:r>
              <a:rPr lang="en-GB" sz="1600" b="1" dirty="0">
                <a:latin typeface="Calibri" pitchFamily="34" charset="0"/>
              </a:rPr>
              <a:t>32</a:t>
            </a:r>
          </a:p>
        </p:txBody>
      </p:sp>
      <p:sp>
        <p:nvSpPr>
          <p:cNvPr id="21512" name="Rectangle 7"/>
          <p:cNvSpPr>
            <a:spLocks noChangeArrowheads="1"/>
          </p:cNvSpPr>
          <p:nvPr/>
        </p:nvSpPr>
        <p:spPr bwMode="auto">
          <a:xfrm>
            <a:off x="7963074" y="975643"/>
            <a:ext cx="863600" cy="287338"/>
          </a:xfrm>
          <a:prstGeom prst="rect">
            <a:avLst/>
          </a:prstGeom>
          <a:solidFill>
            <a:srgbClr val="FFDB69"/>
          </a:solidFill>
          <a:ln w="12700" algn="ctr">
            <a:solidFill>
              <a:schemeClr val="tx1"/>
            </a:solidFill>
            <a:round/>
            <a:headEnd/>
            <a:tailEnd/>
          </a:ln>
        </p:spPr>
        <p:txBody>
          <a:bodyPr wrap="none" anchor="ctr"/>
          <a:lstStyle/>
          <a:p>
            <a:r>
              <a:rPr lang="en-GB" sz="1600" b="1" dirty="0">
                <a:latin typeface="Calibri" pitchFamily="34" charset="0"/>
              </a:rPr>
              <a:t>31   </a:t>
            </a:r>
            <a:r>
              <a:rPr lang="en-GB" sz="1600" b="1" dirty="0" smtClean="0">
                <a:solidFill>
                  <a:srgbClr val="FF0000"/>
                </a:solidFill>
                <a:latin typeface="Calibri" pitchFamily="34" charset="0"/>
              </a:rPr>
              <a:t>R0</a:t>
            </a:r>
            <a:r>
              <a:rPr lang="en-GB" sz="1600" b="1" dirty="0" smtClean="0">
                <a:latin typeface="Calibri" pitchFamily="34" charset="0"/>
              </a:rPr>
              <a:t>    </a:t>
            </a:r>
            <a:r>
              <a:rPr lang="en-GB" sz="1600" b="1" dirty="0">
                <a:latin typeface="Calibri" pitchFamily="34" charset="0"/>
              </a:rPr>
              <a:t>0</a:t>
            </a:r>
          </a:p>
        </p:txBody>
      </p:sp>
      <p:sp>
        <p:nvSpPr>
          <p:cNvPr id="21513" name="TextBox 8"/>
          <p:cNvSpPr txBox="1">
            <a:spLocks noChangeArrowheads="1"/>
          </p:cNvSpPr>
          <p:nvPr/>
        </p:nvSpPr>
        <p:spPr bwMode="auto">
          <a:xfrm>
            <a:off x="5863218" y="937146"/>
            <a:ext cx="375424" cy="369332"/>
          </a:xfrm>
          <a:prstGeom prst="rect">
            <a:avLst/>
          </a:prstGeom>
          <a:noFill/>
          <a:ln w="9525">
            <a:noFill/>
            <a:miter lim="800000"/>
            <a:headEnd/>
            <a:tailEnd/>
          </a:ln>
        </p:spPr>
        <p:txBody>
          <a:bodyPr wrap="none">
            <a:spAutoFit/>
          </a:bodyPr>
          <a:lstStyle/>
          <a:p>
            <a:r>
              <a:rPr lang="en-GB" b="1">
                <a:latin typeface="Calibri" pitchFamily="34" charset="0"/>
              </a:rPr>
              <a:t>X:</a:t>
            </a:r>
          </a:p>
        </p:txBody>
      </p:sp>
      <p:sp>
        <p:nvSpPr>
          <p:cNvPr id="21514" name="Rectangle 9"/>
          <p:cNvSpPr>
            <a:spLocks noChangeArrowheads="1"/>
          </p:cNvSpPr>
          <p:nvPr/>
        </p:nvSpPr>
        <p:spPr bwMode="auto">
          <a:xfrm>
            <a:off x="6226349" y="423193"/>
            <a:ext cx="863600" cy="288925"/>
          </a:xfrm>
          <a:prstGeom prst="rect">
            <a:avLst/>
          </a:prstGeom>
          <a:solidFill>
            <a:srgbClr val="FFDB69"/>
          </a:solidFill>
          <a:ln w="12700" algn="ctr">
            <a:solidFill>
              <a:schemeClr val="tx1"/>
            </a:solidFill>
            <a:round/>
            <a:headEnd/>
            <a:tailEnd/>
          </a:ln>
        </p:spPr>
        <p:txBody>
          <a:bodyPr wrap="none" anchor="ctr"/>
          <a:lstStyle/>
          <a:p>
            <a:r>
              <a:rPr lang="en-GB" sz="1600" b="1" dirty="0">
                <a:latin typeface="Calibri" pitchFamily="34" charset="0"/>
              </a:rPr>
              <a:t>95 </a:t>
            </a:r>
            <a:r>
              <a:rPr lang="en-GB" sz="1600" b="1" dirty="0" smtClean="0">
                <a:solidFill>
                  <a:srgbClr val="FF0000"/>
                </a:solidFill>
                <a:latin typeface="Calibri" pitchFamily="34" charset="0"/>
              </a:rPr>
              <a:t>R5</a:t>
            </a:r>
            <a:r>
              <a:rPr lang="en-GB" sz="1600" b="1" dirty="0" smtClean="0">
                <a:latin typeface="Calibri" pitchFamily="34" charset="0"/>
              </a:rPr>
              <a:t>  </a:t>
            </a:r>
            <a:r>
              <a:rPr lang="en-GB" sz="1600" b="1" dirty="0">
                <a:latin typeface="Calibri" pitchFamily="34" charset="0"/>
              </a:rPr>
              <a:t>64</a:t>
            </a:r>
          </a:p>
        </p:txBody>
      </p:sp>
      <p:sp>
        <p:nvSpPr>
          <p:cNvPr id="21515" name="Rectangle 10"/>
          <p:cNvSpPr>
            <a:spLocks noChangeArrowheads="1"/>
          </p:cNvSpPr>
          <p:nvPr/>
        </p:nvSpPr>
        <p:spPr bwMode="auto">
          <a:xfrm>
            <a:off x="7089949" y="423193"/>
            <a:ext cx="863600" cy="288925"/>
          </a:xfrm>
          <a:prstGeom prst="rect">
            <a:avLst/>
          </a:prstGeom>
          <a:solidFill>
            <a:srgbClr val="FFDB69"/>
          </a:solidFill>
          <a:ln w="12700" algn="ctr">
            <a:solidFill>
              <a:schemeClr val="tx1"/>
            </a:solidFill>
            <a:round/>
            <a:headEnd/>
            <a:tailEnd/>
          </a:ln>
        </p:spPr>
        <p:txBody>
          <a:bodyPr wrap="none" anchor="ctr"/>
          <a:lstStyle/>
          <a:p>
            <a:r>
              <a:rPr lang="en-GB" sz="1600" b="1" dirty="0">
                <a:latin typeface="Calibri" pitchFamily="34" charset="0"/>
              </a:rPr>
              <a:t>63  </a:t>
            </a:r>
            <a:r>
              <a:rPr lang="en-GB" sz="1600" b="1" dirty="0" smtClean="0">
                <a:solidFill>
                  <a:srgbClr val="FF0000"/>
                </a:solidFill>
                <a:latin typeface="Calibri" pitchFamily="34" charset="0"/>
              </a:rPr>
              <a:t>R4</a:t>
            </a:r>
            <a:r>
              <a:rPr lang="en-GB" sz="1600" b="1" dirty="0" smtClean="0">
                <a:latin typeface="Calibri" pitchFamily="34" charset="0"/>
              </a:rPr>
              <a:t>  </a:t>
            </a:r>
            <a:r>
              <a:rPr lang="en-GB" sz="1600" b="1" dirty="0">
                <a:latin typeface="Calibri" pitchFamily="34" charset="0"/>
              </a:rPr>
              <a:t>32</a:t>
            </a:r>
          </a:p>
        </p:txBody>
      </p:sp>
      <p:sp>
        <p:nvSpPr>
          <p:cNvPr id="21516" name="Rectangle 11"/>
          <p:cNvSpPr>
            <a:spLocks noChangeArrowheads="1"/>
          </p:cNvSpPr>
          <p:nvPr/>
        </p:nvSpPr>
        <p:spPr bwMode="auto">
          <a:xfrm>
            <a:off x="7953549" y="423193"/>
            <a:ext cx="865187" cy="288925"/>
          </a:xfrm>
          <a:prstGeom prst="rect">
            <a:avLst/>
          </a:prstGeom>
          <a:solidFill>
            <a:srgbClr val="FFDB69"/>
          </a:solidFill>
          <a:ln w="12700" algn="ctr">
            <a:solidFill>
              <a:schemeClr val="tx1"/>
            </a:solidFill>
            <a:round/>
            <a:headEnd/>
            <a:tailEnd/>
          </a:ln>
        </p:spPr>
        <p:txBody>
          <a:bodyPr wrap="none" anchor="ctr"/>
          <a:lstStyle/>
          <a:p>
            <a:r>
              <a:rPr lang="en-GB" sz="1600" b="1" dirty="0">
                <a:latin typeface="Calibri" pitchFamily="34" charset="0"/>
              </a:rPr>
              <a:t>31   </a:t>
            </a:r>
            <a:r>
              <a:rPr lang="en-GB" sz="1600" b="1" dirty="0" smtClean="0">
                <a:solidFill>
                  <a:srgbClr val="FF0000"/>
                </a:solidFill>
                <a:latin typeface="Calibri" pitchFamily="34" charset="0"/>
              </a:rPr>
              <a:t>R3</a:t>
            </a:r>
            <a:r>
              <a:rPr lang="en-GB" sz="1600" b="1" dirty="0" smtClean="0">
                <a:latin typeface="Calibri" pitchFamily="34" charset="0"/>
              </a:rPr>
              <a:t>   </a:t>
            </a:r>
            <a:r>
              <a:rPr lang="en-GB" sz="1600" b="1" dirty="0">
                <a:latin typeface="Calibri" pitchFamily="34" charset="0"/>
              </a:rPr>
              <a:t>0</a:t>
            </a:r>
          </a:p>
        </p:txBody>
      </p:sp>
      <p:sp>
        <p:nvSpPr>
          <p:cNvPr id="21517" name="TextBox 12"/>
          <p:cNvSpPr txBox="1">
            <a:spLocks noChangeArrowheads="1"/>
          </p:cNvSpPr>
          <p:nvPr/>
        </p:nvSpPr>
        <p:spPr bwMode="auto">
          <a:xfrm>
            <a:off x="5884694" y="384696"/>
            <a:ext cx="353110" cy="369332"/>
          </a:xfrm>
          <a:prstGeom prst="rect">
            <a:avLst/>
          </a:prstGeom>
          <a:noFill/>
          <a:ln w="9525">
            <a:noFill/>
            <a:miter lim="800000"/>
            <a:headEnd/>
            <a:tailEnd/>
          </a:ln>
        </p:spPr>
        <p:txBody>
          <a:bodyPr wrap="none">
            <a:spAutoFit/>
          </a:bodyPr>
          <a:lstStyle/>
          <a:p>
            <a:r>
              <a:rPr lang="en-GB" b="1">
                <a:latin typeface="Calibri" pitchFamily="34" charset="0"/>
              </a:rPr>
              <a:t>Y:</a:t>
            </a:r>
          </a:p>
        </p:txBody>
      </p:sp>
      <p:sp>
        <p:nvSpPr>
          <p:cNvPr id="14" name="Date Placeholder 13"/>
          <p:cNvSpPr>
            <a:spLocks noGrp="1"/>
          </p:cNvSpPr>
          <p:nvPr>
            <p:ph type="dt" sz="half" idx="10"/>
          </p:nvPr>
        </p:nvSpPr>
        <p:spPr/>
        <p:txBody>
          <a:bodyPr/>
          <a:lstStyle/>
          <a:p>
            <a:fld id="{C91FF96F-D145-4D30-8220-CDB811910418}" type="datetime1">
              <a:rPr lang="en-US" smtClean="0"/>
              <a:pPr/>
              <a:t>12/2/2015</a:t>
            </a:fld>
            <a:endParaRPr lang="en-US"/>
          </a:p>
        </p:txBody>
      </p:sp>
      <p:sp>
        <p:nvSpPr>
          <p:cNvPr id="15" name="Slide Number Placeholder 14"/>
          <p:cNvSpPr>
            <a:spLocks noGrp="1"/>
          </p:cNvSpPr>
          <p:nvPr>
            <p:ph type="sldNum" sz="quarter" idx="12"/>
          </p:nvPr>
        </p:nvSpPr>
        <p:spPr>
          <a:xfrm>
            <a:off x="7609588" y="16724"/>
            <a:ext cx="1066800" cy="329184"/>
          </a:xfrm>
        </p:spPr>
        <p:txBody>
          <a:bodyPr/>
          <a:lstStyle/>
          <a:p>
            <a:r>
              <a:rPr lang="en-US" b="0" dirty="0" smtClean="0"/>
              <a:t>2.</a:t>
            </a:r>
            <a:fld id="{0CFEC368-1D7A-4F81-ABF6-AE0E36BAF64C}" type="slidenum">
              <a:rPr lang="en-US" b="0" smtClean="0"/>
              <a:pPr/>
              <a:t>15</a:t>
            </a:fld>
            <a:endParaRPr lang="en-US" b="0" dirty="0"/>
          </a:p>
        </p:txBody>
      </p:sp>
      <p:sp>
        <p:nvSpPr>
          <p:cNvPr id="16" name="Footer Placeholder 15"/>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7504" y="533400"/>
            <a:ext cx="8229600" cy="663352"/>
          </a:xfrm>
        </p:spPr>
        <p:txBody>
          <a:bodyPr>
            <a:normAutofit fontScale="90000"/>
          </a:bodyPr>
          <a:lstStyle/>
          <a:p>
            <a:r>
              <a:rPr lang="en-GB" dirty="0" smtClean="0"/>
              <a:t>Data Processing Instructions (3) - Logical Register Operations</a:t>
            </a:r>
          </a:p>
        </p:txBody>
      </p:sp>
      <p:sp>
        <p:nvSpPr>
          <p:cNvPr id="23555" name="Text Box 6"/>
          <p:cNvSpPr txBox="1">
            <a:spLocks noChangeArrowheads="1"/>
          </p:cNvSpPr>
          <p:nvPr/>
        </p:nvSpPr>
        <p:spPr bwMode="auto">
          <a:xfrm>
            <a:off x="179512" y="1438598"/>
            <a:ext cx="8137525" cy="1630362"/>
          </a:xfrm>
          <a:prstGeom prst="rect">
            <a:avLst/>
          </a:prstGeom>
          <a:noFill/>
          <a:ln w="28575">
            <a:solidFill>
              <a:schemeClr val="tx1"/>
            </a:solidFill>
            <a:miter lim="800000"/>
            <a:headEnd type="none" w="sm" len="sm"/>
            <a:tailEnd type="none" w="sm" len="sm"/>
          </a:ln>
        </p:spPr>
        <p:txBody>
          <a:bodyPr>
            <a:spAutoFit/>
          </a:bodyPr>
          <a:lstStyle/>
          <a:p>
            <a:pPr marL="457200" indent="-457200" algn="l"/>
            <a:r>
              <a:rPr lang="en-GB" sz="2000">
                <a:latin typeface="Arial Narrow" pitchFamily="34" charset="0"/>
              </a:rPr>
              <a:t> </a:t>
            </a:r>
            <a:r>
              <a:rPr lang="en-GB" sz="2000">
                <a:solidFill>
                  <a:schemeClr val="accent2"/>
                </a:solidFill>
                <a:latin typeface="Arial Narrow" pitchFamily="34" charset="0"/>
              </a:rPr>
              <a:t>Op            Assembly                  Operation                             Pseudocode</a:t>
            </a:r>
          </a:p>
          <a:p>
            <a:pPr marL="457200" indent="-457200" algn="l"/>
            <a:r>
              <a:rPr lang="en-GB" sz="2000">
                <a:latin typeface="Calibri" pitchFamily="34" charset="0"/>
              </a:rPr>
              <a:t>0000	AND Rd,Rn,op2	Bitwise logical AND	Rd := Rn AND op2</a:t>
            </a:r>
          </a:p>
          <a:p>
            <a:pPr marL="457200" indent="-457200" algn="l"/>
            <a:r>
              <a:rPr lang="en-GB" sz="2000">
                <a:latin typeface="Calibri" pitchFamily="34" charset="0"/>
              </a:rPr>
              <a:t>0001	EOR Rd,Rn,op2	Bitwise logical XOR	Rd := Rn XOR op2</a:t>
            </a:r>
          </a:p>
          <a:p>
            <a:pPr marL="457200" indent="-457200" algn="l"/>
            <a:r>
              <a:rPr lang="en-GB" sz="2000">
                <a:latin typeface="Calibri" pitchFamily="34" charset="0"/>
              </a:rPr>
              <a:t>1100	ORR Rd,Rn,op2	Bitwise logical OR	Rd := Rn OR op2</a:t>
            </a:r>
          </a:p>
          <a:p>
            <a:pPr marL="457200" indent="-457200" algn="l"/>
            <a:r>
              <a:rPr lang="en-GB" sz="2000">
                <a:latin typeface="Calibri" pitchFamily="34" charset="0"/>
              </a:rPr>
              <a:t>1110	BIC Rd,Rn,op2	Bitwise clear		Rd := Rn AND NOT op2</a:t>
            </a:r>
          </a:p>
        </p:txBody>
      </p:sp>
      <p:graphicFrame>
        <p:nvGraphicFramePr>
          <p:cNvPr id="5" name="Table 4"/>
          <p:cNvGraphicFramePr>
            <a:graphicFrameLocks noGrp="1"/>
          </p:cNvGraphicFramePr>
          <p:nvPr>
            <p:extLst>
              <p:ext uri="{D42A27DB-BD31-4B8C-83A1-F6EECF244321}">
                <p14:modId xmlns:p14="http://schemas.microsoft.com/office/powerpoint/2010/main" val="2654040948"/>
              </p:ext>
            </p:extLst>
          </p:nvPr>
        </p:nvGraphicFramePr>
        <p:xfrm>
          <a:off x="179388" y="3213100"/>
          <a:ext cx="8856662" cy="2124075"/>
        </p:xfrm>
        <a:graphic>
          <a:graphicData uri="http://schemas.openxmlformats.org/drawingml/2006/table">
            <a:tbl>
              <a:tblPr firstRow="1" bandRow="1">
                <a:tableStyleId>{93296810-A885-4BE3-A3E7-6D5BEEA58F35}</a:tableStyleId>
              </a:tblPr>
              <a:tblGrid>
                <a:gridCol w="1656124"/>
                <a:gridCol w="5976447"/>
                <a:gridCol w="1224091"/>
              </a:tblGrid>
              <a:tr h="640271">
                <a:tc>
                  <a:txBody>
                    <a:bodyPr/>
                    <a:lstStyle/>
                    <a:p>
                      <a:r>
                        <a:rPr lang="en-GB" sz="1800" dirty="0" smtClean="0">
                          <a:latin typeface="Calibri" pitchFamily="34" charset="0"/>
                          <a:cs typeface="Calibri" pitchFamily="34" charset="0"/>
                        </a:rPr>
                        <a:t>assembler</a:t>
                      </a:r>
                      <a:endParaRPr lang="en-GB" sz="1800" dirty="0">
                        <a:latin typeface="Calibri" pitchFamily="34" charset="0"/>
                        <a:cs typeface="Calibri" pitchFamily="34" charset="0"/>
                      </a:endParaRPr>
                    </a:p>
                  </a:txBody>
                  <a:tcPr marL="91437" marR="91437" marT="45734" marB="45734"/>
                </a:tc>
                <a:tc>
                  <a:txBody>
                    <a:bodyPr/>
                    <a:lstStyle/>
                    <a:p>
                      <a:r>
                        <a:rPr lang="en-GB" sz="1800" b="1" dirty="0" smtClean="0">
                          <a:solidFill>
                            <a:srgbClr val="D5D286"/>
                          </a:solidFill>
                          <a:latin typeface="Courier New" pitchFamily="49" charset="0"/>
                          <a:cs typeface="Courier New" pitchFamily="49" charset="0"/>
                        </a:rPr>
                        <a:t>R1</a:t>
                      </a:r>
                      <a:r>
                        <a:rPr lang="en-GB" sz="1800" b="1" dirty="0" smtClean="0">
                          <a:latin typeface="Courier New" pitchFamily="49" charset="0"/>
                          <a:cs typeface="Courier New" pitchFamily="49" charset="0"/>
                        </a:rPr>
                        <a:t>=0000</a:t>
                      </a:r>
                      <a:r>
                        <a:rPr lang="en-GB" sz="1800" b="1" baseline="0" dirty="0" smtClean="0">
                          <a:latin typeface="Courier New" pitchFamily="49" charset="0"/>
                          <a:cs typeface="Courier New" pitchFamily="49" charset="0"/>
                        </a:rPr>
                        <a:t> </a:t>
                      </a:r>
                      <a:r>
                        <a:rPr lang="en-GB" sz="1800" b="1" baseline="0" dirty="0" err="1" smtClean="0">
                          <a:latin typeface="Courier New" pitchFamily="49" charset="0"/>
                          <a:cs typeface="Courier New" pitchFamily="49" charset="0"/>
                        </a:rPr>
                        <a:t>0000</a:t>
                      </a:r>
                      <a:r>
                        <a:rPr lang="en-GB" sz="1800" b="1" baseline="0" dirty="0" smtClean="0">
                          <a:latin typeface="Courier New" pitchFamily="49" charset="0"/>
                          <a:cs typeface="Courier New" pitchFamily="49" charset="0"/>
                        </a:rPr>
                        <a:t> </a:t>
                      </a:r>
                      <a:r>
                        <a:rPr lang="en-GB" sz="1800" b="1" baseline="0" dirty="0" err="1" smtClean="0">
                          <a:latin typeface="Courier New" pitchFamily="49" charset="0"/>
                          <a:cs typeface="Courier New" pitchFamily="49" charset="0"/>
                        </a:rPr>
                        <a:t>0000</a:t>
                      </a:r>
                      <a:r>
                        <a:rPr lang="en-GB" sz="1800" b="1" baseline="0" dirty="0" smtClean="0">
                          <a:latin typeface="Courier New" pitchFamily="49" charset="0"/>
                          <a:cs typeface="Courier New" pitchFamily="49" charset="0"/>
                        </a:rPr>
                        <a:t> </a:t>
                      </a:r>
                      <a:r>
                        <a:rPr lang="en-GB" sz="1800" b="1" baseline="0" dirty="0" err="1" smtClean="0">
                          <a:latin typeface="Courier New" pitchFamily="49" charset="0"/>
                          <a:cs typeface="Courier New" pitchFamily="49" charset="0"/>
                        </a:rPr>
                        <a:t>0000</a:t>
                      </a:r>
                      <a:r>
                        <a:rPr lang="en-GB" sz="1800" b="1" baseline="0" dirty="0" smtClean="0">
                          <a:latin typeface="Courier New" pitchFamily="49" charset="0"/>
                          <a:cs typeface="Courier New" pitchFamily="49" charset="0"/>
                        </a:rPr>
                        <a:t> 1111 </a:t>
                      </a:r>
                      <a:r>
                        <a:rPr lang="en-GB" sz="1800" b="1" baseline="0" dirty="0" err="1" smtClean="0">
                          <a:latin typeface="Courier New" pitchFamily="49" charset="0"/>
                          <a:cs typeface="Courier New" pitchFamily="49" charset="0"/>
                        </a:rPr>
                        <a:t>1111</a:t>
                      </a:r>
                      <a:r>
                        <a:rPr lang="en-GB" sz="1800" b="1" baseline="0" dirty="0" smtClean="0">
                          <a:latin typeface="Courier New" pitchFamily="49" charset="0"/>
                          <a:cs typeface="Courier New" pitchFamily="49" charset="0"/>
                        </a:rPr>
                        <a:t> 0000 </a:t>
                      </a:r>
                      <a:r>
                        <a:rPr lang="en-GB" sz="1800" b="1" baseline="0" dirty="0" err="1" smtClean="0">
                          <a:latin typeface="Courier New" pitchFamily="49" charset="0"/>
                          <a:cs typeface="Courier New" pitchFamily="49" charset="0"/>
                        </a:rPr>
                        <a:t>0000</a:t>
                      </a:r>
                      <a:endParaRPr lang="en-GB" sz="1800" b="1" baseline="0" dirty="0" smtClean="0">
                        <a:latin typeface="Courier New" pitchFamily="49" charset="0"/>
                        <a:cs typeface="Courier New" pitchFamily="49" charset="0"/>
                      </a:endParaRPr>
                    </a:p>
                    <a:p>
                      <a:r>
                        <a:rPr lang="en-GB" sz="1800" b="1" baseline="0" dirty="0" smtClean="0">
                          <a:solidFill>
                            <a:srgbClr val="D5D286"/>
                          </a:solidFill>
                          <a:latin typeface="Courier New" pitchFamily="49" charset="0"/>
                          <a:cs typeface="Courier New" pitchFamily="49" charset="0"/>
                        </a:rPr>
                        <a:t>R0</a:t>
                      </a:r>
                      <a:r>
                        <a:rPr lang="en-GB" sz="1800" b="1" baseline="0" dirty="0" smtClean="0">
                          <a:latin typeface="Courier New" pitchFamily="49" charset="0"/>
                          <a:cs typeface="Courier New" pitchFamily="49" charset="0"/>
                        </a:rPr>
                        <a:t>=0000 </a:t>
                      </a:r>
                      <a:r>
                        <a:rPr lang="en-GB" sz="1800" b="1" baseline="0" dirty="0" err="1" smtClean="0">
                          <a:latin typeface="Courier New" pitchFamily="49" charset="0"/>
                          <a:cs typeface="Courier New" pitchFamily="49" charset="0"/>
                        </a:rPr>
                        <a:t>0000</a:t>
                      </a:r>
                      <a:r>
                        <a:rPr lang="en-GB" sz="1800" b="1" baseline="0" dirty="0" smtClean="0">
                          <a:latin typeface="Courier New" pitchFamily="49" charset="0"/>
                          <a:cs typeface="Courier New" pitchFamily="49" charset="0"/>
                        </a:rPr>
                        <a:t> </a:t>
                      </a:r>
                      <a:r>
                        <a:rPr lang="en-GB" sz="1800" b="1" baseline="0" dirty="0" err="1" smtClean="0">
                          <a:latin typeface="Courier New" pitchFamily="49" charset="0"/>
                          <a:cs typeface="Courier New" pitchFamily="49" charset="0"/>
                        </a:rPr>
                        <a:t>0000</a:t>
                      </a:r>
                      <a:r>
                        <a:rPr lang="en-GB" sz="1800" b="1" baseline="0" dirty="0" smtClean="0">
                          <a:latin typeface="Courier New" pitchFamily="49" charset="0"/>
                          <a:cs typeface="Courier New" pitchFamily="49" charset="0"/>
                        </a:rPr>
                        <a:t> </a:t>
                      </a:r>
                      <a:r>
                        <a:rPr lang="en-GB" sz="1800" b="1" baseline="0" dirty="0" err="1" smtClean="0">
                          <a:latin typeface="Courier New" pitchFamily="49" charset="0"/>
                          <a:cs typeface="Courier New" pitchFamily="49" charset="0"/>
                        </a:rPr>
                        <a:t>0000</a:t>
                      </a:r>
                      <a:r>
                        <a:rPr lang="en-GB" sz="1800" b="1" baseline="0" dirty="0" smtClean="0">
                          <a:latin typeface="Courier New" pitchFamily="49" charset="0"/>
                          <a:cs typeface="Courier New" pitchFamily="49" charset="0"/>
                        </a:rPr>
                        <a:t> 1010 </a:t>
                      </a:r>
                      <a:r>
                        <a:rPr lang="en-GB" sz="1800" b="1" baseline="0" dirty="0" err="1" smtClean="0">
                          <a:latin typeface="Courier New" pitchFamily="49" charset="0"/>
                          <a:cs typeface="Courier New" pitchFamily="49" charset="0"/>
                        </a:rPr>
                        <a:t>1010</a:t>
                      </a:r>
                      <a:r>
                        <a:rPr lang="en-GB" sz="1800" b="1" baseline="0" dirty="0" smtClean="0">
                          <a:latin typeface="Courier New" pitchFamily="49" charset="0"/>
                          <a:cs typeface="Courier New" pitchFamily="49" charset="0"/>
                        </a:rPr>
                        <a:t> </a:t>
                      </a:r>
                      <a:r>
                        <a:rPr lang="en-GB" sz="1800" b="1" baseline="0" dirty="0" err="1" smtClean="0">
                          <a:latin typeface="Courier New" pitchFamily="49" charset="0"/>
                          <a:cs typeface="Courier New" pitchFamily="49" charset="0"/>
                        </a:rPr>
                        <a:t>1010</a:t>
                      </a:r>
                      <a:r>
                        <a:rPr lang="en-GB" sz="1800" b="1" baseline="0" dirty="0" smtClean="0">
                          <a:latin typeface="Courier New" pitchFamily="49" charset="0"/>
                          <a:cs typeface="Courier New" pitchFamily="49" charset="0"/>
                        </a:rPr>
                        <a:t> </a:t>
                      </a:r>
                      <a:r>
                        <a:rPr lang="en-GB" sz="1800" b="1" baseline="0" dirty="0" err="1" smtClean="0">
                          <a:latin typeface="Courier New" pitchFamily="49" charset="0"/>
                          <a:cs typeface="Courier New" pitchFamily="49" charset="0"/>
                        </a:rPr>
                        <a:t>1010</a:t>
                      </a:r>
                      <a:endParaRPr lang="en-GB" sz="1800" b="1" dirty="0">
                        <a:latin typeface="Courier New" pitchFamily="49" charset="0"/>
                        <a:cs typeface="Courier New" pitchFamily="49" charset="0"/>
                      </a:endParaRPr>
                    </a:p>
                  </a:txBody>
                  <a:tcPr marL="91437" marR="91437" marT="45734" marB="45734"/>
                </a:tc>
                <a:tc>
                  <a:txBody>
                    <a:bodyPr/>
                    <a:lstStyle/>
                    <a:p>
                      <a:pPr algn="ctr"/>
                      <a:r>
                        <a:rPr lang="en-GB" sz="1800" b="1" smtClean="0">
                          <a:latin typeface="Calibri" pitchFamily="34" charset="0"/>
                          <a:cs typeface="Calibri" pitchFamily="34" charset="0"/>
                        </a:rPr>
                        <a:t>Boolean</a:t>
                      </a:r>
                    </a:p>
                    <a:p>
                      <a:pPr algn="ctr"/>
                      <a:r>
                        <a:rPr lang="en-GB" sz="1800" b="1" smtClean="0">
                          <a:latin typeface="Calibri" pitchFamily="34" charset="0"/>
                          <a:cs typeface="Calibri" pitchFamily="34" charset="0"/>
                        </a:rPr>
                        <a:t>op</a:t>
                      </a:r>
                      <a:endParaRPr lang="en-GB" sz="1800" b="1">
                        <a:latin typeface="Calibri" pitchFamily="34" charset="0"/>
                        <a:cs typeface="Calibri" pitchFamily="34" charset="0"/>
                      </a:endParaRPr>
                    </a:p>
                  </a:txBody>
                  <a:tcPr marL="91437" marR="91437" marT="45734" marB="45734"/>
                </a:tc>
              </a:tr>
              <a:tr h="370951">
                <a:tc>
                  <a:txBody>
                    <a:bodyPr/>
                    <a:lstStyle/>
                    <a:p>
                      <a:r>
                        <a:rPr lang="en-GB" sz="1800" b="1" smtClean="0">
                          <a:latin typeface="Calibri" pitchFamily="34" charset="0"/>
                          <a:cs typeface="Calibri" pitchFamily="34" charset="0"/>
                        </a:rPr>
                        <a:t>AND R2, R1, R0</a:t>
                      </a:r>
                      <a:endParaRPr lang="en-GB" sz="1800" b="1">
                        <a:latin typeface="Calibri" pitchFamily="34" charset="0"/>
                        <a:cs typeface="Calibri" pitchFamily="34" charset="0"/>
                      </a:endParaRPr>
                    </a:p>
                  </a:txBody>
                  <a:tcPr marL="91437" marR="91437"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baseline="0" smtClean="0">
                          <a:latin typeface="Courier New" pitchFamily="49" charset="0"/>
                          <a:cs typeface="Courier New" pitchFamily="49" charset="0"/>
                        </a:rPr>
                        <a:t>R2=0000 0000 0000 0000 1010 1010 0000 0000</a:t>
                      </a:r>
                      <a:endParaRPr lang="en-GB" sz="1800" b="1" smtClean="0">
                        <a:latin typeface="Courier New" pitchFamily="49" charset="0"/>
                        <a:cs typeface="Courier New" pitchFamily="49" charset="0"/>
                      </a:endParaRPr>
                    </a:p>
                  </a:txBody>
                  <a:tcPr marL="91437" marR="91437" marT="45734" marB="4573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smtClean="0">
                          <a:latin typeface="Calibri" pitchFamily="34" charset="0"/>
                          <a:cs typeface="Calibri" pitchFamily="34" charset="0"/>
                        </a:rPr>
                        <a:t>and</a:t>
                      </a:r>
                    </a:p>
                  </a:txBody>
                  <a:tcPr marL="91437" marR="91437" marT="45734" marB="45734"/>
                </a:tc>
              </a:tr>
              <a:tr h="370951">
                <a:tc>
                  <a:txBody>
                    <a:bodyPr/>
                    <a:lstStyle/>
                    <a:p>
                      <a:r>
                        <a:rPr lang="en-GB" sz="1800" b="1" smtClean="0">
                          <a:latin typeface="Calibri" pitchFamily="34" charset="0"/>
                          <a:cs typeface="Calibri" pitchFamily="34" charset="0"/>
                        </a:rPr>
                        <a:t>EOR R2, R1, R0</a:t>
                      </a:r>
                      <a:endParaRPr lang="en-GB" sz="1800" b="1">
                        <a:latin typeface="Calibri" pitchFamily="34" charset="0"/>
                        <a:cs typeface="Calibri" pitchFamily="34" charset="0"/>
                      </a:endParaRPr>
                    </a:p>
                  </a:txBody>
                  <a:tcPr marL="91437" marR="91437"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baseline="0" smtClean="0">
                          <a:latin typeface="Courier New" pitchFamily="49" charset="0"/>
                          <a:cs typeface="Courier New" pitchFamily="49" charset="0"/>
                        </a:rPr>
                        <a:t>R2=0000 0000 0000 0000 0101 0101 1010 1010</a:t>
                      </a:r>
                      <a:endParaRPr lang="en-GB" sz="1800" b="1" smtClean="0">
                        <a:latin typeface="Courier New" pitchFamily="49" charset="0"/>
                        <a:cs typeface="Courier New" pitchFamily="49" charset="0"/>
                      </a:endParaRPr>
                    </a:p>
                  </a:txBody>
                  <a:tcPr marL="91437" marR="91437" marT="45734" marB="4573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smtClean="0">
                          <a:latin typeface="Calibri" pitchFamily="34" charset="0"/>
                          <a:cs typeface="Calibri" pitchFamily="34" charset="0"/>
                        </a:rPr>
                        <a:t>xor</a:t>
                      </a:r>
                    </a:p>
                  </a:txBody>
                  <a:tcPr marL="91437" marR="91437" marT="45734" marB="45734"/>
                </a:tc>
              </a:tr>
              <a:tr h="370951">
                <a:tc>
                  <a:txBody>
                    <a:bodyPr/>
                    <a:lstStyle/>
                    <a:p>
                      <a:r>
                        <a:rPr lang="en-GB" sz="1800" b="1" smtClean="0">
                          <a:latin typeface="Calibri" pitchFamily="34" charset="0"/>
                          <a:cs typeface="Calibri" pitchFamily="34" charset="0"/>
                        </a:rPr>
                        <a:t>ORR R2, R1, R0</a:t>
                      </a:r>
                      <a:endParaRPr lang="en-GB" sz="1800" b="1">
                        <a:latin typeface="Calibri" pitchFamily="34" charset="0"/>
                        <a:cs typeface="Calibri" pitchFamily="34" charset="0"/>
                      </a:endParaRPr>
                    </a:p>
                  </a:txBody>
                  <a:tcPr marL="91437" marR="91437"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baseline="0" smtClean="0">
                          <a:latin typeface="Courier New" pitchFamily="49" charset="0"/>
                          <a:cs typeface="Courier New" pitchFamily="49" charset="0"/>
                        </a:rPr>
                        <a:t>R2=0000 0000 0000 0000 1111 1111 1010 1010</a:t>
                      </a:r>
                      <a:endParaRPr lang="en-GB" sz="1800" b="1" smtClean="0">
                        <a:latin typeface="Courier New" pitchFamily="49" charset="0"/>
                        <a:cs typeface="Courier New" pitchFamily="49" charset="0"/>
                      </a:endParaRPr>
                    </a:p>
                  </a:txBody>
                  <a:tcPr marL="91437" marR="91437" marT="45734" marB="4573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smtClean="0">
                          <a:latin typeface="Calibri" pitchFamily="34" charset="0"/>
                          <a:cs typeface="Calibri" pitchFamily="34" charset="0"/>
                        </a:rPr>
                        <a:t>or</a:t>
                      </a:r>
                    </a:p>
                  </a:txBody>
                  <a:tcPr marL="91437" marR="91437" marT="45734" marB="45734"/>
                </a:tc>
              </a:tr>
              <a:tr h="370951">
                <a:tc>
                  <a:txBody>
                    <a:bodyPr/>
                    <a:lstStyle/>
                    <a:p>
                      <a:r>
                        <a:rPr lang="en-GB" sz="1800" b="1" smtClean="0">
                          <a:latin typeface="Calibri" pitchFamily="34" charset="0"/>
                          <a:cs typeface="Calibri" pitchFamily="34" charset="0"/>
                        </a:rPr>
                        <a:t>BIC R2, R1, R0</a:t>
                      </a:r>
                      <a:endParaRPr lang="en-GB" sz="1800" b="1">
                        <a:latin typeface="Calibri" pitchFamily="34" charset="0"/>
                        <a:cs typeface="Calibri" pitchFamily="34" charset="0"/>
                      </a:endParaRPr>
                    </a:p>
                  </a:txBody>
                  <a:tcPr marL="91437" marR="91437"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baseline="0" smtClean="0">
                          <a:latin typeface="Courier New" pitchFamily="49" charset="0"/>
                          <a:cs typeface="Courier New" pitchFamily="49" charset="0"/>
                        </a:rPr>
                        <a:t>R2=0000 0000 0000 0000 0101 0101 0000 0000</a:t>
                      </a:r>
                      <a:endParaRPr lang="en-GB" sz="1800" b="1" smtClean="0">
                        <a:latin typeface="Courier New" pitchFamily="49" charset="0"/>
                        <a:cs typeface="Courier New" pitchFamily="49" charset="0"/>
                      </a:endParaRPr>
                    </a:p>
                  </a:txBody>
                  <a:tcPr marL="91437" marR="91437" marT="45734" marB="4573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dirty="0" smtClean="0">
                          <a:latin typeface="Calibri" pitchFamily="34" charset="0"/>
                          <a:cs typeface="Calibri" pitchFamily="34" charset="0"/>
                        </a:rPr>
                        <a:t>bit clear</a:t>
                      </a:r>
                    </a:p>
                  </a:txBody>
                  <a:tcPr marL="91437" marR="91437" marT="45734" marB="45734"/>
                </a:tc>
              </a:tr>
            </a:tbl>
          </a:graphicData>
        </a:graphic>
      </p:graphicFrame>
      <p:sp>
        <p:nvSpPr>
          <p:cNvPr id="23582" name="Rectangle 5"/>
          <p:cNvSpPr>
            <a:spLocks noChangeArrowheads="1"/>
          </p:cNvSpPr>
          <p:nvPr/>
        </p:nvSpPr>
        <p:spPr bwMode="auto">
          <a:xfrm>
            <a:off x="863426" y="5661744"/>
            <a:ext cx="7092950" cy="863600"/>
          </a:xfrm>
          <a:prstGeom prst="rect">
            <a:avLst/>
          </a:prstGeom>
          <a:solidFill>
            <a:schemeClr val="bg2"/>
          </a:solidFill>
          <a:ln w="12700" algn="ctr">
            <a:solidFill>
              <a:schemeClr val="tx1"/>
            </a:solidFill>
            <a:round/>
            <a:headEnd/>
            <a:tailEnd/>
          </a:ln>
        </p:spPr>
        <p:txBody>
          <a:bodyPr anchor="ctr"/>
          <a:lstStyle/>
          <a:p>
            <a:r>
              <a:rPr lang="en-GB" b="1">
                <a:latin typeface="Calibri" pitchFamily="34" charset="0"/>
                <a:cs typeface="Calibri" pitchFamily="34" charset="0"/>
              </a:rPr>
              <a:t>"Bitwise logical" each bit of result is calculated from op applied to the same bit in the two operands</a:t>
            </a:r>
          </a:p>
        </p:txBody>
      </p:sp>
      <p:sp>
        <p:nvSpPr>
          <p:cNvPr id="6" name="Date Placeholder 5"/>
          <p:cNvSpPr>
            <a:spLocks noGrp="1"/>
          </p:cNvSpPr>
          <p:nvPr>
            <p:ph type="dt" sz="half" idx="10"/>
          </p:nvPr>
        </p:nvSpPr>
        <p:spPr/>
        <p:txBody>
          <a:bodyPr/>
          <a:lstStyle/>
          <a:p>
            <a:fld id="{A81966EA-C9FA-4FE2-8BC3-1ECC828F9E72}" type="datetime1">
              <a:rPr lang="en-US" smtClean="0"/>
              <a:pPr/>
              <a:t>12/2/2015</a:t>
            </a:fld>
            <a:endParaRPr lang="en-US"/>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16</a:t>
            </a:fld>
            <a:endParaRPr lang="en-US" dirty="0"/>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7504" y="404664"/>
            <a:ext cx="8229600" cy="663352"/>
          </a:xfrm>
        </p:spPr>
        <p:txBody>
          <a:bodyPr/>
          <a:lstStyle/>
          <a:p>
            <a:r>
              <a:rPr lang="en-GB" dirty="0" smtClean="0"/>
              <a:t>Negative numeric literal values?</a:t>
            </a:r>
            <a:endParaRPr lang="en-US" dirty="0" smtClean="0"/>
          </a:p>
        </p:txBody>
      </p:sp>
      <p:sp>
        <p:nvSpPr>
          <p:cNvPr id="26627" name="Rectangle 3"/>
          <p:cNvSpPr>
            <a:spLocks noGrp="1" noChangeArrowheads="1"/>
          </p:cNvSpPr>
          <p:nvPr>
            <p:ph type="body" idx="1"/>
          </p:nvPr>
        </p:nvSpPr>
        <p:spPr>
          <a:xfrm>
            <a:off x="107950" y="1341438"/>
            <a:ext cx="8928100" cy="5029200"/>
          </a:xfrm>
        </p:spPr>
        <p:txBody>
          <a:bodyPr/>
          <a:lstStyle/>
          <a:p>
            <a:r>
              <a:rPr lang="en-GB" sz="2800" dirty="0" smtClean="0">
                <a:latin typeface="Calibri" pitchFamily="34" charset="0"/>
              </a:rPr>
              <a:t>Since literal op2 = K is an </a:t>
            </a:r>
            <a:r>
              <a:rPr lang="en-GB" sz="2800" b="1" dirty="0" smtClean="0">
                <a:latin typeface="Calibri" pitchFamily="34" charset="0"/>
              </a:rPr>
              <a:t>unsigned </a:t>
            </a:r>
            <a:r>
              <a:rPr lang="en-GB" sz="2800" dirty="0" smtClean="0">
                <a:latin typeface="Calibri" pitchFamily="34" charset="0"/>
              </a:rPr>
              <a:t>value it cannot be used directly to set a register to a negative number</a:t>
            </a:r>
          </a:p>
          <a:p>
            <a:r>
              <a:rPr lang="en-GB" sz="2800" dirty="0" smtClean="0">
                <a:latin typeface="Calibri" pitchFamily="34" charset="0"/>
              </a:rPr>
              <a:t>However usually this does not matter, because a different op-code can be used, giving equivalent function with a </a:t>
            </a:r>
            <a:r>
              <a:rPr lang="en-GB" sz="2800" b="1" dirty="0" smtClean="0">
                <a:latin typeface="Calibri" pitchFamily="34" charset="0"/>
              </a:rPr>
              <a:t>positive</a:t>
            </a:r>
            <a:r>
              <a:rPr lang="en-GB" sz="2800" dirty="0" smtClean="0">
                <a:latin typeface="Calibri" pitchFamily="34" charset="0"/>
              </a:rPr>
              <a:t> literal op2:</a:t>
            </a:r>
          </a:p>
          <a:p>
            <a:pPr lvl="1"/>
            <a:r>
              <a:rPr lang="en-GB" sz="2800" b="1" dirty="0" smtClean="0">
                <a:latin typeface="Calibri" pitchFamily="34" charset="0"/>
              </a:rPr>
              <a:t>The assembler will do this conversion automatically</a:t>
            </a:r>
          </a:p>
          <a:p>
            <a:pPr lvl="1"/>
            <a:r>
              <a:rPr lang="en-GB" sz="2400" dirty="0" smtClean="0">
                <a:latin typeface="Calibri" pitchFamily="34" charset="0"/>
              </a:rPr>
              <a:t>See next slides</a:t>
            </a:r>
            <a:endParaRPr lang="en-US" sz="2400" dirty="0" smtClean="0">
              <a:solidFill>
                <a:schemeClr val="accent2"/>
              </a:solidFill>
              <a:latin typeface="Calibri" pitchFamily="34" charset="0"/>
            </a:endParaRPr>
          </a:p>
        </p:txBody>
      </p:sp>
      <p:sp>
        <p:nvSpPr>
          <p:cNvPr id="4" name="Date Placeholder 3"/>
          <p:cNvSpPr>
            <a:spLocks noGrp="1"/>
          </p:cNvSpPr>
          <p:nvPr>
            <p:ph type="dt" sz="half" idx="10"/>
          </p:nvPr>
        </p:nvSpPr>
        <p:spPr/>
        <p:txBody>
          <a:bodyPr/>
          <a:lstStyle/>
          <a:p>
            <a:fld id="{2A30B434-DA76-4F03-97BF-C3B131D9DEE2}" type="datetime1">
              <a:rPr lang="en-US" smtClean="0"/>
              <a:pPr/>
              <a:t>12/2/2015</a:t>
            </a:fld>
            <a:endParaRPr lang="en-US"/>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17</a:t>
            </a:fld>
            <a:endParaRPr lang="en-US" dirty="0"/>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87973045"/>
              </p:ext>
            </p:extLst>
          </p:nvPr>
        </p:nvGraphicFramePr>
        <p:xfrm>
          <a:off x="2843808" y="4725144"/>
          <a:ext cx="6096000" cy="15544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GB" dirty="0" smtClean="0"/>
                        <a:t>Assembler written by programmer</a:t>
                      </a:r>
                      <a:endParaRPr lang="en-GB" dirty="0"/>
                    </a:p>
                  </a:txBody>
                  <a:tcPr/>
                </a:tc>
                <a:tc>
                  <a:txBody>
                    <a:bodyPr/>
                    <a:lstStyle/>
                    <a:p>
                      <a:r>
                        <a:rPr lang="en-GB" dirty="0" smtClean="0"/>
                        <a:t>Actual machine code equivalent</a:t>
                      </a:r>
                      <a:endParaRPr lang="en-GB" dirty="0"/>
                    </a:p>
                  </a:txBody>
                  <a:tcPr/>
                </a:tc>
              </a:tr>
              <a:tr h="370840">
                <a:tc>
                  <a:txBody>
                    <a:bodyPr/>
                    <a:lstStyle/>
                    <a:p>
                      <a:r>
                        <a:rPr lang="en-GB" sz="2400" b="1" dirty="0" smtClean="0">
                          <a:latin typeface="Calibri" pitchFamily="34" charset="0"/>
                        </a:rPr>
                        <a:t>ADD R0, R1, #-11</a:t>
                      </a:r>
                      <a:r>
                        <a:rPr lang="en-GB" sz="2400" dirty="0" smtClean="0">
                          <a:latin typeface="Calibri" pitchFamily="34" charset="0"/>
                        </a:rPr>
                        <a:t> </a:t>
                      </a:r>
                      <a:endParaRPr lang="en-GB" sz="2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2400" b="1" dirty="0" smtClean="0">
                          <a:solidFill>
                            <a:srgbClr val="FF0000"/>
                          </a:solidFill>
                          <a:latin typeface="Calibri" pitchFamily="34" charset="0"/>
                        </a:rPr>
                        <a:t>SUB R0, R1, #11</a:t>
                      </a:r>
                    </a:p>
                  </a:txBody>
                  <a:tcPr/>
                </a:tc>
              </a:tr>
              <a:tr h="370840">
                <a:tc>
                  <a:txBody>
                    <a:bodyPr/>
                    <a:lstStyle/>
                    <a:p>
                      <a:r>
                        <a:rPr lang="en-GB" sz="2400" b="1" dirty="0" smtClean="0">
                          <a:latin typeface="Calibri" pitchFamily="34" charset="0"/>
                        </a:rPr>
                        <a:t>SUB R0, R1, #-100 </a:t>
                      </a:r>
                      <a:endParaRPr lang="en-GB" sz="2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2400" b="1" dirty="0" smtClean="0">
                          <a:solidFill>
                            <a:srgbClr val="FF0000"/>
                          </a:solidFill>
                          <a:latin typeface="Calibri" pitchFamily="34" charset="0"/>
                        </a:rPr>
                        <a:t>ADD R0, R1, #100</a:t>
                      </a: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260648"/>
            <a:ext cx="8229600" cy="990600"/>
          </a:xfrm>
        </p:spPr>
        <p:txBody>
          <a:bodyPr>
            <a:normAutofit/>
          </a:bodyPr>
          <a:lstStyle/>
          <a:p>
            <a:r>
              <a:rPr lang="en-GB" sz="3200" dirty="0" smtClean="0"/>
              <a:t>Example</a:t>
            </a:r>
            <a:endParaRPr lang="en-US" sz="3200" dirty="0" smtClean="0"/>
          </a:p>
        </p:txBody>
      </p:sp>
      <p:graphicFrame>
        <p:nvGraphicFramePr>
          <p:cNvPr id="125992" name="Group 40"/>
          <p:cNvGraphicFramePr>
            <a:graphicFrameLocks noGrp="1"/>
          </p:cNvGraphicFramePr>
          <p:nvPr>
            <p:ph sz="half" idx="4294967295"/>
            <p:extLst>
              <p:ext uri="{D42A27DB-BD31-4B8C-83A1-F6EECF244321}">
                <p14:modId xmlns:p14="http://schemas.microsoft.com/office/powerpoint/2010/main" val="3372777412"/>
              </p:ext>
            </p:extLst>
          </p:nvPr>
        </p:nvGraphicFramePr>
        <p:xfrm>
          <a:off x="528513" y="4980260"/>
          <a:ext cx="8435975" cy="1689100"/>
        </p:xfrm>
        <a:graphic>
          <a:graphicData uri="http://schemas.openxmlformats.org/drawingml/2006/table">
            <a:tbl>
              <a:tblPr/>
              <a:tblGrid>
                <a:gridCol w="2263775"/>
                <a:gridCol w="2625725"/>
                <a:gridCol w="3546475"/>
              </a:tblGrid>
              <a:tr h="16891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400" b="1" i="0" u="none" strike="noStrike" cap="none" normalizeH="0" baseline="0" dirty="0" smtClean="0">
                          <a:ln>
                            <a:noFill/>
                          </a:ln>
                          <a:solidFill>
                            <a:schemeClr val="tx1"/>
                          </a:solidFill>
                          <a:effectLst/>
                          <a:latin typeface="Calibri" pitchFamily="34" charset="0"/>
                        </a:rPr>
                        <a:t>R1 := R4 -4+C</a:t>
                      </a:r>
                      <a:endParaRPr kumimoji="0" lang="en-US" sz="2400" b="1" i="0" u="none" strike="noStrike" cap="none" normalizeH="0" baseline="0" dirty="0" smtClean="0">
                        <a:ln>
                          <a:noFill/>
                        </a:ln>
                        <a:solidFill>
                          <a:schemeClr val="tx1"/>
                        </a:solidFill>
                        <a:effectLst/>
                        <a:latin typeface="Calibri" pitchFamily="34" charset="0"/>
                      </a:endParaRPr>
                    </a:p>
                  </a:txBody>
                  <a:tcPr marT="45719" marB="4571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400" b="1" i="0" u="none" strike="noStrike" cap="none" normalizeH="0" baseline="0" dirty="0" smtClean="0">
                          <a:ln>
                            <a:noFill/>
                          </a:ln>
                          <a:solidFill>
                            <a:schemeClr val="accent2"/>
                          </a:solidFill>
                          <a:effectLst/>
                          <a:latin typeface="Calibri" pitchFamily="34" charset="0"/>
                        </a:rPr>
                        <a:t>ADCS R1, R4, #-4</a:t>
                      </a:r>
                    </a:p>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400" b="1" i="0" u="none" strike="noStrike" cap="none" normalizeH="0" baseline="0" dirty="0" smtClean="0">
                          <a:ln>
                            <a:noFill/>
                          </a:ln>
                          <a:solidFill>
                            <a:srgbClr val="FF0000"/>
                          </a:solidFill>
                          <a:effectLst/>
                          <a:latin typeface="Calibri" pitchFamily="34" charset="0"/>
                        </a:rPr>
                        <a:t>SBCS R1, R4, #3</a:t>
                      </a:r>
                      <a:endParaRPr kumimoji="0" lang="en-US" sz="2400" b="1" i="0" u="none" strike="noStrike" cap="none" normalizeH="0" baseline="0" dirty="0" smtClean="0">
                        <a:ln>
                          <a:noFill/>
                        </a:ln>
                        <a:solidFill>
                          <a:srgbClr val="FF0000"/>
                        </a:solidFill>
                        <a:effectLst/>
                        <a:latin typeface="Calibri" pitchFamily="34" charset="0"/>
                      </a:endParaRPr>
                    </a:p>
                  </a:txBody>
                  <a:tcPr marT="45719" marB="4571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400" b="1" i="1" u="none" strike="noStrike" cap="none" normalizeH="0" baseline="0" dirty="0" smtClean="0">
                          <a:ln>
                            <a:noFill/>
                          </a:ln>
                          <a:solidFill>
                            <a:schemeClr val="accent2"/>
                          </a:solidFill>
                          <a:effectLst/>
                          <a:latin typeface="Calibri" pitchFamily="34" charset="0"/>
                        </a:rPr>
                        <a:t>The ADCS is turned into equivalent SBCS automatically</a:t>
                      </a:r>
                    </a:p>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400" b="1" i="1" u="sng" strike="noStrike" cap="none" normalizeH="0" baseline="0" dirty="0" smtClean="0">
                          <a:ln>
                            <a:noFill/>
                          </a:ln>
                          <a:solidFill>
                            <a:schemeClr val="tx1"/>
                          </a:solidFill>
                          <a:effectLst/>
                          <a:latin typeface="Calibri" pitchFamily="34" charset="0"/>
                        </a:rPr>
                        <a:t>Why #3 not #4?</a:t>
                      </a:r>
                      <a:endParaRPr kumimoji="0" lang="en-US" sz="2400" b="1" i="1" u="sng" strike="noStrike" cap="none" normalizeH="0" baseline="0" dirty="0" smtClean="0">
                        <a:ln>
                          <a:noFill/>
                        </a:ln>
                        <a:solidFill>
                          <a:schemeClr val="tx1"/>
                        </a:solidFill>
                        <a:effectLst/>
                        <a:latin typeface="Calibri" pitchFamily="34" charset="0"/>
                      </a:endParaRPr>
                    </a:p>
                  </a:txBody>
                  <a:tcPr marT="45719" marB="4571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8685" name="Rectangle 4"/>
          <p:cNvSpPr>
            <a:spLocks noChangeArrowheads="1"/>
          </p:cNvSpPr>
          <p:nvPr/>
        </p:nvSpPr>
        <p:spPr bwMode="auto">
          <a:xfrm>
            <a:off x="611188" y="1892572"/>
            <a:ext cx="72072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28686" name="Rectangle 5"/>
          <p:cNvSpPr>
            <a:spLocks noChangeArrowheads="1"/>
          </p:cNvSpPr>
          <p:nvPr/>
        </p:nvSpPr>
        <p:spPr bwMode="auto">
          <a:xfrm>
            <a:off x="1330325" y="1892572"/>
            <a:ext cx="28892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28687" name="Rectangle 6"/>
          <p:cNvSpPr>
            <a:spLocks noChangeArrowheads="1"/>
          </p:cNvSpPr>
          <p:nvPr/>
        </p:nvSpPr>
        <p:spPr bwMode="auto">
          <a:xfrm>
            <a:off x="1617663" y="1892572"/>
            <a:ext cx="28892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28688" name="Rectangle 7"/>
          <p:cNvSpPr>
            <a:spLocks noChangeArrowheads="1"/>
          </p:cNvSpPr>
          <p:nvPr/>
        </p:nvSpPr>
        <p:spPr bwMode="auto">
          <a:xfrm>
            <a:off x="1905000" y="1892572"/>
            <a:ext cx="28892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rgbClr val="FF0000"/>
                </a:solidFill>
                <a:latin typeface="Arial" charset="0"/>
              </a:rPr>
              <a:t>1</a:t>
            </a:r>
            <a:endParaRPr lang="en-US" sz="2000">
              <a:solidFill>
                <a:srgbClr val="FF0000"/>
              </a:solidFill>
              <a:latin typeface="Arial" charset="0"/>
            </a:endParaRPr>
          </a:p>
        </p:txBody>
      </p:sp>
      <p:sp>
        <p:nvSpPr>
          <p:cNvPr id="28689" name="Rectangle 8"/>
          <p:cNvSpPr>
            <a:spLocks noChangeArrowheads="1"/>
          </p:cNvSpPr>
          <p:nvPr/>
        </p:nvSpPr>
        <p:spPr bwMode="auto">
          <a:xfrm>
            <a:off x="2195513" y="1892572"/>
            <a:ext cx="863600"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Op</a:t>
            </a:r>
            <a:endParaRPr lang="en-US" sz="2000">
              <a:solidFill>
                <a:schemeClr val="accent2"/>
              </a:solidFill>
              <a:latin typeface="Arial" charset="0"/>
            </a:endParaRPr>
          </a:p>
        </p:txBody>
      </p:sp>
      <p:sp>
        <p:nvSpPr>
          <p:cNvPr id="28690" name="Rectangle 12"/>
          <p:cNvSpPr>
            <a:spLocks noChangeArrowheads="1"/>
          </p:cNvSpPr>
          <p:nvPr/>
        </p:nvSpPr>
        <p:spPr bwMode="auto">
          <a:xfrm>
            <a:off x="3341688" y="1892572"/>
            <a:ext cx="798512" cy="287338"/>
          </a:xfrm>
          <a:prstGeom prst="rect">
            <a:avLst/>
          </a:prstGeom>
          <a:noFill/>
          <a:ln w="19050">
            <a:solidFill>
              <a:schemeClr val="tx1"/>
            </a:solidFill>
            <a:miter lim="800000"/>
            <a:headEnd type="none" w="sm" len="sm"/>
            <a:tailEnd type="none" w="sm" len="sm"/>
          </a:ln>
        </p:spPr>
        <p:txBody>
          <a:bodyPr wrap="none" anchor="ctr"/>
          <a:lstStyle/>
          <a:p>
            <a:r>
              <a:rPr lang="en-GB" sz="2000" dirty="0" err="1" smtClean="0">
                <a:solidFill>
                  <a:schemeClr val="accent2"/>
                </a:solidFill>
                <a:latin typeface="Arial" charset="0"/>
              </a:rPr>
              <a:t>Rn</a:t>
            </a:r>
            <a:endParaRPr lang="en-US" sz="2000" dirty="0">
              <a:solidFill>
                <a:schemeClr val="accent2"/>
              </a:solidFill>
              <a:latin typeface="Arial" charset="0"/>
            </a:endParaRPr>
          </a:p>
        </p:txBody>
      </p:sp>
      <p:sp>
        <p:nvSpPr>
          <p:cNvPr id="28691" name="Rectangle 27"/>
          <p:cNvSpPr>
            <a:spLocks noChangeArrowheads="1"/>
          </p:cNvSpPr>
          <p:nvPr/>
        </p:nvSpPr>
        <p:spPr bwMode="auto">
          <a:xfrm>
            <a:off x="4140200" y="1892572"/>
            <a:ext cx="798513" cy="287338"/>
          </a:xfrm>
          <a:prstGeom prst="rect">
            <a:avLst/>
          </a:prstGeom>
          <a:noFill/>
          <a:ln w="19050">
            <a:solidFill>
              <a:schemeClr val="tx1"/>
            </a:solidFill>
            <a:miter lim="800000"/>
            <a:headEnd type="none" w="sm" len="sm"/>
            <a:tailEnd type="none" w="sm" len="sm"/>
          </a:ln>
        </p:spPr>
        <p:txBody>
          <a:bodyPr wrap="none" anchor="ctr"/>
          <a:lstStyle/>
          <a:p>
            <a:r>
              <a:rPr lang="en-GB" sz="2000" dirty="0" smtClean="0">
                <a:solidFill>
                  <a:schemeClr val="accent2"/>
                </a:solidFill>
                <a:latin typeface="Arial" charset="0"/>
              </a:rPr>
              <a:t>Rd</a:t>
            </a:r>
            <a:endParaRPr lang="en-US" sz="2000" dirty="0">
              <a:solidFill>
                <a:schemeClr val="accent2"/>
              </a:solidFill>
              <a:latin typeface="Arial" charset="0"/>
            </a:endParaRPr>
          </a:p>
        </p:txBody>
      </p:sp>
      <p:sp>
        <p:nvSpPr>
          <p:cNvPr id="28692" name="Rectangle 29"/>
          <p:cNvSpPr>
            <a:spLocks noChangeArrowheads="1"/>
          </p:cNvSpPr>
          <p:nvPr/>
        </p:nvSpPr>
        <p:spPr bwMode="auto">
          <a:xfrm>
            <a:off x="5580063" y="1892572"/>
            <a:ext cx="1366837"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K</a:t>
            </a:r>
            <a:endParaRPr lang="en-US" sz="2000">
              <a:solidFill>
                <a:schemeClr val="accent2"/>
              </a:solidFill>
              <a:latin typeface="Arial" charset="0"/>
            </a:endParaRPr>
          </a:p>
        </p:txBody>
      </p:sp>
      <p:sp>
        <p:nvSpPr>
          <p:cNvPr id="28693" name="Rectangle 40"/>
          <p:cNvSpPr>
            <a:spLocks noChangeArrowheads="1"/>
          </p:cNvSpPr>
          <p:nvPr/>
        </p:nvSpPr>
        <p:spPr bwMode="auto">
          <a:xfrm>
            <a:off x="6946900" y="1892572"/>
            <a:ext cx="1655763" cy="287338"/>
          </a:xfrm>
          <a:prstGeom prst="rect">
            <a:avLst/>
          </a:prstGeom>
          <a:noFill/>
          <a:ln w="19050">
            <a:noFill/>
            <a:miter lim="800000"/>
            <a:headEnd type="none" w="sm" len="sm"/>
            <a:tailEnd type="none" w="sm" len="sm"/>
          </a:ln>
        </p:spPr>
        <p:txBody>
          <a:bodyPr wrap="none" anchor="ctr"/>
          <a:lstStyle/>
          <a:p>
            <a:pPr algn="l"/>
            <a:r>
              <a:rPr lang="en-GB" sz="1800" b="1" dirty="0">
                <a:solidFill>
                  <a:srgbClr val="0070C0"/>
                </a:solidFill>
                <a:latin typeface="Arial" charset="0"/>
              </a:rPr>
              <a:t>Rd := </a:t>
            </a:r>
            <a:r>
              <a:rPr lang="en-GB" sz="1800" b="1" dirty="0" err="1">
                <a:solidFill>
                  <a:srgbClr val="0070C0"/>
                </a:solidFill>
                <a:latin typeface="Arial" charset="0"/>
              </a:rPr>
              <a:t>Rn</a:t>
            </a:r>
            <a:r>
              <a:rPr lang="en-GB" sz="1800" b="1" dirty="0">
                <a:solidFill>
                  <a:srgbClr val="0070C0"/>
                </a:solidFill>
                <a:latin typeface="Arial" charset="0"/>
              </a:rPr>
              <a:t> Op K</a:t>
            </a:r>
            <a:endParaRPr lang="en-US" sz="1800" b="1" dirty="0">
              <a:solidFill>
                <a:srgbClr val="0070C0"/>
              </a:solidFill>
              <a:latin typeface="Arial" charset="0"/>
            </a:endParaRPr>
          </a:p>
        </p:txBody>
      </p:sp>
      <p:sp>
        <p:nvSpPr>
          <p:cNvPr id="28694" name="Rectangle 37"/>
          <p:cNvSpPr>
            <a:spLocks noChangeArrowheads="1"/>
          </p:cNvSpPr>
          <p:nvPr/>
        </p:nvSpPr>
        <p:spPr bwMode="auto">
          <a:xfrm>
            <a:off x="4930775" y="1892572"/>
            <a:ext cx="649288"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Rot</a:t>
            </a:r>
            <a:endParaRPr lang="en-US" sz="2000">
              <a:solidFill>
                <a:schemeClr val="accent2"/>
              </a:solidFill>
              <a:latin typeface="Arial" charset="0"/>
            </a:endParaRPr>
          </a:p>
        </p:txBody>
      </p:sp>
      <p:sp>
        <p:nvSpPr>
          <p:cNvPr id="28695" name="Text Box 59"/>
          <p:cNvSpPr txBox="1">
            <a:spLocks noChangeArrowheads="1"/>
          </p:cNvSpPr>
          <p:nvPr/>
        </p:nvSpPr>
        <p:spPr bwMode="auto">
          <a:xfrm>
            <a:off x="754063" y="1508397"/>
            <a:ext cx="6192837" cy="396875"/>
          </a:xfrm>
          <a:prstGeom prst="rect">
            <a:avLst/>
          </a:prstGeom>
          <a:noFill/>
          <a:ln w="12700" algn="ctr">
            <a:noFill/>
            <a:miter lim="800000"/>
            <a:headEnd/>
            <a:tailEnd/>
          </a:ln>
        </p:spPr>
        <p:txBody>
          <a:bodyPr>
            <a:spAutoFit/>
          </a:bodyPr>
          <a:lstStyle/>
          <a:p>
            <a:pPr algn="l"/>
            <a:r>
              <a:rPr lang="en-GB" sz="2000">
                <a:solidFill>
                  <a:schemeClr val="accent2"/>
                </a:solidFill>
                <a:latin typeface="Arial" charset="0"/>
              </a:rPr>
              <a:t>4      1  1  1       4     1      4         4        4             8</a:t>
            </a:r>
            <a:endParaRPr lang="en-US" sz="2000">
              <a:solidFill>
                <a:schemeClr val="accent2"/>
              </a:solidFill>
              <a:latin typeface="Arial" charset="0"/>
            </a:endParaRPr>
          </a:p>
        </p:txBody>
      </p:sp>
      <p:sp>
        <p:nvSpPr>
          <p:cNvPr id="28696" name="Rectangle 8"/>
          <p:cNvSpPr>
            <a:spLocks noChangeArrowheads="1"/>
          </p:cNvSpPr>
          <p:nvPr/>
        </p:nvSpPr>
        <p:spPr bwMode="auto">
          <a:xfrm>
            <a:off x="3059113" y="1892572"/>
            <a:ext cx="28257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a:t>
            </a:r>
            <a:endParaRPr lang="en-US" sz="2000">
              <a:solidFill>
                <a:schemeClr val="accent2"/>
              </a:solidFill>
              <a:latin typeface="Arial" charset="0"/>
            </a:endParaRPr>
          </a:p>
        </p:txBody>
      </p:sp>
      <p:sp>
        <p:nvSpPr>
          <p:cNvPr id="28698" name="Text Box 34"/>
          <p:cNvSpPr txBox="1">
            <a:spLocks noChangeArrowheads="1"/>
          </p:cNvSpPr>
          <p:nvPr/>
        </p:nvSpPr>
        <p:spPr bwMode="auto">
          <a:xfrm>
            <a:off x="660330" y="2597422"/>
            <a:ext cx="6647974" cy="400110"/>
          </a:xfrm>
          <a:prstGeom prst="rect">
            <a:avLst/>
          </a:prstGeom>
          <a:noFill/>
          <a:ln w="12700" algn="ctr">
            <a:noFill/>
            <a:miter lim="800000"/>
            <a:headEnd/>
            <a:tailEnd/>
          </a:ln>
        </p:spPr>
        <p:txBody>
          <a:bodyPr wrap="none">
            <a:spAutoFit/>
          </a:bodyPr>
          <a:lstStyle/>
          <a:p>
            <a:pPr algn="l"/>
            <a:r>
              <a:rPr lang="en-GB" sz="2000" dirty="0">
                <a:latin typeface="Courier New" pitchFamily="49" charset="0"/>
              </a:rPr>
              <a:t>1110 00</a:t>
            </a:r>
            <a:r>
              <a:rPr lang="en-GB" sz="2000" dirty="0">
                <a:solidFill>
                  <a:srgbClr val="FF0000"/>
                </a:solidFill>
                <a:latin typeface="Courier New" pitchFamily="49" charset="0"/>
              </a:rPr>
              <a:t>1</a:t>
            </a:r>
            <a:r>
              <a:rPr lang="en-GB" sz="2000" dirty="0">
                <a:latin typeface="Courier New" pitchFamily="49" charset="0"/>
              </a:rPr>
              <a:t> </a:t>
            </a:r>
            <a:r>
              <a:rPr lang="en-GB" sz="2000" dirty="0" smtClean="0">
                <a:latin typeface="Courier New" pitchFamily="49" charset="0"/>
              </a:rPr>
              <a:t> 0110 1 0100 0001 </a:t>
            </a:r>
            <a:r>
              <a:rPr lang="en-GB" sz="2000" dirty="0">
                <a:latin typeface="Courier New" pitchFamily="49" charset="0"/>
              </a:rPr>
              <a:t>0000 </a:t>
            </a:r>
            <a:r>
              <a:rPr lang="en-GB" sz="2000" dirty="0" smtClean="0">
                <a:latin typeface="Courier New" pitchFamily="49" charset="0"/>
              </a:rPr>
              <a:t>00000011  </a:t>
            </a:r>
            <a:endParaRPr lang="en-US" sz="2000" dirty="0">
              <a:latin typeface="Courier New" pitchFamily="49" charset="0"/>
            </a:endParaRPr>
          </a:p>
        </p:txBody>
      </p:sp>
      <p:sp>
        <p:nvSpPr>
          <p:cNvPr id="28699" name="Text Box 41"/>
          <p:cNvSpPr txBox="1">
            <a:spLocks noChangeArrowheads="1"/>
          </p:cNvSpPr>
          <p:nvPr/>
        </p:nvSpPr>
        <p:spPr bwMode="auto">
          <a:xfrm>
            <a:off x="1969840" y="3675335"/>
            <a:ext cx="2170112" cy="369332"/>
          </a:xfrm>
          <a:prstGeom prst="rect">
            <a:avLst/>
          </a:prstGeom>
          <a:noFill/>
          <a:ln w="12700" algn="ctr">
            <a:noFill/>
            <a:miter lim="800000"/>
            <a:headEnd/>
            <a:tailEnd/>
          </a:ln>
        </p:spPr>
        <p:txBody>
          <a:bodyPr>
            <a:spAutoFit/>
          </a:bodyPr>
          <a:lstStyle/>
          <a:p>
            <a:r>
              <a:rPr lang="en-GB" dirty="0">
                <a:solidFill>
                  <a:srgbClr val="FF0000"/>
                </a:solidFill>
                <a:latin typeface="Calibri" pitchFamily="34" charset="0"/>
              </a:rPr>
              <a:t>write </a:t>
            </a:r>
            <a:r>
              <a:rPr lang="en-GB" dirty="0" smtClean="0">
                <a:solidFill>
                  <a:srgbClr val="FF0000"/>
                </a:solidFill>
                <a:latin typeface="Calibri" pitchFamily="34" charset="0"/>
              </a:rPr>
              <a:t>flags </a:t>
            </a:r>
            <a:r>
              <a:rPr lang="en-GB" dirty="0">
                <a:solidFill>
                  <a:srgbClr val="FF0000"/>
                </a:solidFill>
                <a:latin typeface="Calibri" pitchFamily="34" charset="0"/>
              </a:rPr>
              <a:t>N,Z,C,V</a:t>
            </a:r>
            <a:endParaRPr lang="en-US" dirty="0">
              <a:solidFill>
                <a:srgbClr val="FF0000"/>
              </a:solidFill>
              <a:latin typeface="Calibri" pitchFamily="34" charset="0"/>
            </a:endParaRPr>
          </a:p>
        </p:txBody>
      </p:sp>
      <p:sp>
        <p:nvSpPr>
          <p:cNvPr id="28700" name="Line 42"/>
          <p:cNvSpPr>
            <a:spLocks noChangeShapeType="1"/>
          </p:cNvSpPr>
          <p:nvPr/>
        </p:nvSpPr>
        <p:spPr bwMode="auto">
          <a:xfrm flipV="1">
            <a:off x="3099588" y="3054622"/>
            <a:ext cx="0" cy="661988"/>
          </a:xfrm>
          <a:prstGeom prst="line">
            <a:avLst/>
          </a:prstGeom>
          <a:noFill/>
          <a:ln w="38100">
            <a:solidFill>
              <a:srgbClr val="FF0000"/>
            </a:solidFill>
            <a:round/>
            <a:headEnd/>
            <a:tailEnd type="triangle" w="med" len="med"/>
          </a:ln>
        </p:spPr>
        <p:txBody>
          <a:bodyPr wrap="none" anchor="ctr"/>
          <a:lstStyle/>
          <a:p>
            <a:endParaRPr lang="en-GB"/>
          </a:p>
        </p:txBody>
      </p:sp>
      <p:sp>
        <p:nvSpPr>
          <p:cNvPr id="28701" name="Text Box 43"/>
          <p:cNvSpPr txBox="1">
            <a:spLocks noChangeArrowheads="1"/>
          </p:cNvSpPr>
          <p:nvPr/>
        </p:nvSpPr>
        <p:spPr bwMode="auto">
          <a:xfrm>
            <a:off x="722773" y="2953022"/>
            <a:ext cx="6195542" cy="400110"/>
          </a:xfrm>
          <a:prstGeom prst="rect">
            <a:avLst/>
          </a:prstGeom>
          <a:noFill/>
          <a:ln w="12700" algn="ctr">
            <a:noFill/>
            <a:miter lim="800000"/>
            <a:headEnd/>
            <a:tailEnd/>
          </a:ln>
        </p:spPr>
        <p:txBody>
          <a:bodyPr wrap="none">
            <a:spAutoFit/>
          </a:bodyPr>
          <a:lstStyle/>
          <a:p>
            <a:pPr algn="l"/>
            <a:r>
              <a:rPr lang="en-GB" sz="2000" dirty="0">
                <a:latin typeface="Calibri" pitchFamily="34" charset="0"/>
              </a:rPr>
              <a:t>always              SBC         </a:t>
            </a:r>
            <a:r>
              <a:rPr lang="en-GB" sz="2000" dirty="0" smtClean="0">
                <a:latin typeface="Calibri" pitchFamily="34" charset="0"/>
              </a:rPr>
              <a:t> </a:t>
            </a:r>
            <a:r>
              <a:rPr lang="en-GB" sz="2000" dirty="0" err="1" smtClean="0">
                <a:latin typeface="Calibri" pitchFamily="34" charset="0"/>
              </a:rPr>
              <a:t>Rn</a:t>
            </a:r>
            <a:r>
              <a:rPr lang="en-GB" sz="2000" dirty="0" smtClean="0">
                <a:latin typeface="Calibri" pitchFamily="34" charset="0"/>
              </a:rPr>
              <a:t>=R4   Rd=R1                    K= </a:t>
            </a:r>
            <a:r>
              <a:rPr lang="en-GB" sz="2000" dirty="0">
                <a:latin typeface="Calibri" pitchFamily="34" charset="0"/>
              </a:rPr>
              <a:t>#3     </a:t>
            </a:r>
            <a:endParaRPr lang="en-US" sz="2000" dirty="0">
              <a:latin typeface="Calibri" pitchFamily="34" charset="0"/>
            </a:endParaRPr>
          </a:p>
        </p:txBody>
      </p:sp>
      <p:sp>
        <p:nvSpPr>
          <p:cNvPr id="21" name="Date Placeholder 20"/>
          <p:cNvSpPr>
            <a:spLocks noGrp="1"/>
          </p:cNvSpPr>
          <p:nvPr>
            <p:ph type="dt" sz="half" idx="10"/>
          </p:nvPr>
        </p:nvSpPr>
        <p:spPr/>
        <p:txBody>
          <a:bodyPr/>
          <a:lstStyle/>
          <a:p>
            <a:fld id="{E805DFD6-B4F5-4633-BF10-A477F706E8E2}" type="datetime1">
              <a:rPr lang="en-US" smtClean="0"/>
              <a:pPr/>
              <a:t>12/2/2015</a:t>
            </a:fld>
            <a:endParaRPr lang="en-US"/>
          </a:p>
        </p:txBody>
      </p:sp>
      <p:sp>
        <p:nvSpPr>
          <p:cNvPr id="22" name="Slide Number Placeholder 21"/>
          <p:cNvSpPr>
            <a:spLocks noGrp="1"/>
          </p:cNvSpPr>
          <p:nvPr>
            <p:ph type="sldNum" sz="quarter" idx="12"/>
          </p:nvPr>
        </p:nvSpPr>
        <p:spPr/>
        <p:txBody>
          <a:bodyPr/>
          <a:lstStyle/>
          <a:p>
            <a:r>
              <a:rPr lang="en-US" dirty="0" smtClean="0"/>
              <a:t>2.</a:t>
            </a:r>
            <a:fld id="{0CFEC368-1D7A-4F81-ABF6-AE0E36BAF64C}" type="slidenum">
              <a:rPr lang="en-US" smtClean="0"/>
              <a:pPr/>
              <a:t>18</a:t>
            </a:fld>
            <a:endParaRPr lang="en-US" dirty="0"/>
          </a:p>
        </p:txBody>
      </p:sp>
      <p:sp>
        <p:nvSpPr>
          <p:cNvPr id="23" name="Footer Placeholder 22"/>
          <p:cNvSpPr>
            <a:spLocks noGrp="1"/>
          </p:cNvSpPr>
          <p:nvPr>
            <p:ph type="ftr" sz="quarter" idx="11"/>
          </p:nvPr>
        </p:nvSpPr>
        <p:spPr/>
        <p:txBody>
          <a:bodyPr/>
          <a:lstStyle/>
          <a:p>
            <a:pPr algn="r"/>
            <a:r>
              <a:rPr lang="en-GB" smtClean="0"/>
              <a:t>Introduction to Computer Architecture: Part 2</a:t>
            </a:r>
            <a:endParaRPr lang="en-US" dirty="0"/>
          </a:p>
        </p:txBody>
      </p:sp>
      <p:sp>
        <p:nvSpPr>
          <p:cNvPr id="24" name="Text Box 41"/>
          <p:cNvSpPr txBox="1">
            <a:spLocks noChangeArrowheads="1"/>
          </p:cNvSpPr>
          <p:nvPr/>
        </p:nvSpPr>
        <p:spPr bwMode="auto">
          <a:xfrm>
            <a:off x="1330324" y="3689673"/>
            <a:ext cx="1009427" cy="646331"/>
          </a:xfrm>
          <a:prstGeom prst="rect">
            <a:avLst/>
          </a:prstGeom>
          <a:noFill/>
          <a:ln w="12700" algn="ctr">
            <a:noFill/>
            <a:miter lim="800000"/>
            <a:headEnd/>
            <a:tailEnd/>
          </a:ln>
        </p:spPr>
        <p:txBody>
          <a:bodyPr wrap="square">
            <a:spAutoFit/>
          </a:bodyPr>
          <a:lstStyle/>
          <a:p>
            <a:r>
              <a:rPr lang="en-GB" dirty="0" smtClean="0">
                <a:solidFill>
                  <a:srgbClr val="FF0000"/>
                </a:solidFill>
                <a:latin typeface="Calibri" pitchFamily="34" charset="0"/>
              </a:rPr>
              <a:t>use </a:t>
            </a:r>
            <a:r>
              <a:rPr lang="en-GB" smtClean="0">
                <a:solidFill>
                  <a:srgbClr val="FF0000"/>
                </a:solidFill>
                <a:latin typeface="Calibri" pitchFamily="34" charset="0"/>
              </a:rPr>
              <a:t>K form</a:t>
            </a:r>
            <a:endParaRPr lang="en-US" dirty="0">
              <a:solidFill>
                <a:srgbClr val="FF0000"/>
              </a:solidFill>
              <a:latin typeface="Calibri" pitchFamily="34" charset="0"/>
            </a:endParaRPr>
          </a:p>
        </p:txBody>
      </p:sp>
      <p:sp>
        <p:nvSpPr>
          <p:cNvPr id="25" name="Line 42"/>
          <p:cNvSpPr>
            <a:spLocks noChangeShapeType="1"/>
          </p:cNvSpPr>
          <p:nvPr/>
        </p:nvSpPr>
        <p:spPr bwMode="auto">
          <a:xfrm flipV="1">
            <a:off x="1885324" y="3068960"/>
            <a:ext cx="0" cy="661988"/>
          </a:xfrm>
          <a:prstGeom prst="line">
            <a:avLst/>
          </a:prstGeom>
          <a:noFill/>
          <a:ln w="38100">
            <a:solidFill>
              <a:srgbClr val="FF0000"/>
            </a:solidFill>
            <a:round/>
            <a:headEnd/>
            <a:tailEnd type="triangle" w="med" len="med"/>
          </a:ln>
        </p:spPr>
        <p:txBody>
          <a:bodyPr wrap="none" anchor="ctr"/>
          <a:lstStyle/>
          <a:p>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533400" y="765174"/>
            <a:ext cx="8077200" cy="4103985"/>
          </a:xfrm>
        </p:spPr>
        <p:txBody>
          <a:bodyPr>
            <a:noAutofit/>
          </a:bodyPr>
          <a:lstStyle/>
          <a:p>
            <a:pPr marL="0" indent="0">
              <a:buNone/>
            </a:pPr>
            <a:r>
              <a:rPr lang="en-GB" sz="2000" b="1" dirty="0" smtClean="0"/>
              <a:t>ADC  R0, R1, #n;</a:t>
            </a:r>
            <a:r>
              <a:rPr lang="en-GB" sz="2000" dirty="0" smtClean="0"/>
              <a:t>   	</a:t>
            </a:r>
            <a:r>
              <a:rPr lang="en-GB" sz="2000" dirty="0" smtClean="0">
                <a:solidFill>
                  <a:schemeClr val="tx2"/>
                </a:solidFill>
              </a:rPr>
              <a:t>R0 := R1 + n + C        	;  C is carry</a:t>
            </a:r>
          </a:p>
          <a:p>
            <a:pPr marL="0" indent="0">
              <a:buNone/>
            </a:pPr>
            <a:r>
              <a:rPr lang="en-GB" sz="2000" b="1" dirty="0" smtClean="0"/>
              <a:t>SBC  R0, R1, #n;   </a:t>
            </a:r>
            <a:r>
              <a:rPr lang="en-GB" sz="2000" dirty="0" smtClean="0"/>
              <a:t>	</a:t>
            </a:r>
            <a:r>
              <a:rPr lang="en-GB" sz="2000" dirty="0" smtClean="0">
                <a:solidFill>
                  <a:schemeClr val="tx2"/>
                </a:solidFill>
              </a:rPr>
              <a:t>R0 := R1 - n + (C  -1)  	; (C-1) is borrow</a:t>
            </a:r>
          </a:p>
          <a:p>
            <a:pPr marL="0" indent="0">
              <a:buNone/>
            </a:pPr>
            <a:endParaRPr lang="en-GB" sz="2000" dirty="0" smtClean="0"/>
          </a:p>
          <a:p>
            <a:pPr marL="0" indent="0">
              <a:buNone/>
            </a:pPr>
            <a:r>
              <a:rPr lang="en-GB" sz="2000" b="1" dirty="0" smtClean="0"/>
              <a:t>SBC R0, R1, #n; </a:t>
            </a:r>
            <a:r>
              <a:rPr lang="en-GB" sz="2000" dirty="0" smtClean="0"/>
              <a:t>	</a:t>
            </a:r>
            <a:r>
              <a:rPr lang="en-GB" sz="2000" dirty="0" smtClean="0">
                <a:solidFill>
                  <a:schemeClr val="tx2"/>
                </a:solidFill>
              </a:rPr>
              <a:t>R0 := R1 - n    	; if C = 1 (no borrow)</a:t>
            </a:r>
          </a:p>
          <a:p>
            <a:pPr marL="0" indent="0">
              <a:buNone/>
            </a:pPr>
            <a:r>
              <a:rPr lang="en-GB" sz="2000" b="1" dirty="0" smtClean="0"/>
              <a:t>SBC R0, R1, #n;</a:t>
            </a:r>
            <a:r>
              <a:rPr lang="en-GB" sz="2000" dirty="0" smtClean="0"/>
              <a:t>	</a:t>
            </a:r>
            <a:r>
              <a:rPr lang="en-GB" sz="2000" dirty="0" smtClean="0">
                <a:solidFill>
                  <a:schemeClr val="tx2"/>
                </a:solidFill>
              </a:rPr>
              <a:t>R0 := R1 - n -1 	; if C = 0 (borrow)</a:t>
            </a:r>
          </a:p>
          <a:p>
            <a:pPr>
              <a:buFont typeface="Wingdings" pitchFamily="2" charset="2"/>
              <a:buNone/>
            </a:pPr>
            <a:endParaRPr lang="en-GB" sz="2000" dirty="0" smtClean="0"/>
          </a:p>
          <a:p>
            <a:pPr marL="0" indent="0">
              <a:buFont typeface="Wingdings" pitchFamily="2" charset="2"/>
              <a:buNone/>
            </a:pPr>
            <a:r>
              <a:rPr lang="en-GB" sz="2000" dirty="0" smtClean="0"/>
              <a:t>The difference in polarity of C due to borrow means the literal must be  changed when transforming from ADC to SBC or vice versa.</a:t>
            </a:r>
          </a:p>
          <a:p>
            <a:pPr marL="0" indent="0">
              <a:buFont typeface="Wingdings" pitchFamily="2" charset="2"/>
              <a:buNone/>
            </a:pPr>
            <a:endParaRPr lang="en-GB" sz="2000" dirty="0" smtClean="0"/>
          </a:p>
          <a:p>
            <a:pPr marL="0" indent="0">
              <a:buFont typeface="Wingdings" pitchFamily="2" charset="2"/>
              <a:buNone/>
            </a:pPr>
            <a:r>
              <a:rPr lang="en-GB" sz="2000" dirty="0" smtClean="0"/>
              <a:t>This issue </a:t>
            </a:r>
            <a:r>
              <a:rPr lang="en-GB" sz="2000" b="1" dirty="0" smtClean="0"/>
              <a:t>only exists </a:t>
            </a:r>
            <a:r>
              <a:rPr lang="en-GB" sz="2000" dirty="0" smtClean="0"/>
              <a:t>for ADC, SBC, RSC, since these use C as input and so differ by 1 when negated</a:t>
            </a:r>
          </a:p>
          <a:p>
            <a:pPr>
              <a:buFont typeface="Wingdings" pitchFamily="2" charset="2"/>
              <a:buNone/>
            </a:pPr>
            <a:endParaRPr lang="en-GB" sz="2000" dirty="0" smtClean="0"/>
          </a:p>
          <a:p>
            <a:pPr>
              <a:buFont typeface="Wingdings" pitchFamily="2" charset="2"/>
              <a:buNone/>
            </a:pPr>
            <a:endParaRPr lang="en-GB" sz="2000" dirty="0" smtClean="0"/>
          </a:p>
          <a:p>
            <a:pPr>
              <a:buFont typeface="Wingdings" pitchFamily="2" charset="2"/>
              <a:buNone/>
            </a:pPr>
            <a:endParaRPr lang="en-GB" sz="2000" dirty="0" smtClean="0"/>
          </a:p>
          <a:p>
            <a:endParaRPr lang="en-GB"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2090003390"/>
              </p:ext>
            </p:extLst>
          </p:nvPr>
        </p:nvGraphicFramePr>
        <p:xfrm>
          <a:off x="636240" y="5084763"/>
          <a:ext cx="6096000" cy="1112838"/>
        </p:xfrm>
        <a:graphic>
          <a:graphicData uri="http://schemas.openxmlformats.org/drawingml/2006/table">
            <a:tbl>
              <a:tblPr firstRow="1" bandRow="1">
                <a:tableStyleId>{9DCAF9ED-07DC-4A11-8D7F-57B35C25682E}</a:tableStyleId>
              </a:tblPr>
              <a:tblGrid>
                <a:gridCol w="3048000"/>
                <a:gridCol w="3048000"/>
              </a:tblGrid>
              <a:tr h="370946">
                <a:tc>
                  <a:txBody>
                    <a:bodyPr/>
                    <a:lstStyle/>
                    <a:p>
                      <a:r>
                        <a:rPr lang="en-GB" sz="1800" dirty="0" smtClean="0"/>
                        <a:t>Assembler</a:t>
                      </a:r>
                      <a:endParaRPr lang="en-GB" sz="1800" dirty="0"/>
                    </a:p>
                  </a:txBody>
                  <a:tcPr marT="45733" marB="45733"/>
                </a:tc>
                <a:tc>
                  <a:txBody>
                    <a:bodyPr/>
                    <a:lstStyle/>
                    <a:p>
                      <a:r>
                        <a:rPr lang="en-GB" sz="1800" smtClean="0"/>
                        <a:t>Translates to</a:t>
                      </a:r>
                      <a:endParaRPr lang="en-GB" sz="1800"/>
                    </a:p>
                  </a:txBody>
                  <a:tcPr marT="45733" marB="45733"/>
                </a:tc>
              </a:tr>
              <a:tr h="370946">
                <a:tc>
                  <a:txBody>
                    <a:bodyPr/>
                    <a:lstStyle/>
                    <a:p>
                      <a:r>
                        <a:rPr lang="en-GB" sz="1800" b="1" dirty="0" smtClean="0"/>
                        <a:t>ADC Ra, </a:t>
                      </a:r>
                      <a:r>
                        <a:rPr lang="en-GB" sz="1800" b="1" dirty="0" err="1" smtClean="0"/>
                        <a:t>Rb</a:t>
                      </a:r>
                      <a:r>
                        <a:rPr lang="en-GB" sz="1800" b="1" dirty="0" smtClean="0"/>
                        <a:t>, #-n</a:t>
                      </a:r>
                      <a:endParaRPr lang="en-GB" sz="1800" b="1" dirty="0"/>
                    </a:p>
                  </a:txBody>
                  <a:tcPr marT="45733" marB="45733"/>
                </a:tc>
                <a:tc>
                  <a:txBody>
                    <a:bodyPr/>
                    <a:lstStyle/>
                    <a:p>
                      <a:r>
                        <a:rPr lang="en-GB" sz="1800" b="1" dirty="0" smtClean="0"/>
                        <a:t>SBC Ra, </a:t>
                      </a:r>
                      <a:r>
                        <a:rPr lang="en-GB" sz="1800" b="1" dirty="0" err="1" smtClean="0"/>
                        <a:t>Rb</a:t>
                      </a:r>
                      <a:r>
                        <a:rPr lang="en-GB" sz="1800" b="1" dirty="0" smtClean="0"/>
                        <a:t>, #(n-1)</a:t>
                      </a:r>
                      <a:endParaRPr lang="en-GB" sz="1800" b="1" dirty="0"/>
                    </a:p>
                  </a:txBody>
                  <a:tcPr marT="45733" marB="45733"/>
                </a:tc>
              </a:tr>
              <a:tr h="370946">
                <a:tc>
                  <a:txBody>
                    <a:bodyPr/>
                    <a:lstStyle/>
                    <a:p>
                      <a:r>
                        <a:rPr lang="en-GB" sz="1800" b="1" dirty="0" smtClean="0"/>
                        <a:t>SBC Ra, </a:t>
                      </a:r>
                      <a:r>
                        <a:rPr lang="en-GB" sz="1800" b="1" dirty="0" err="1" smtClean="0"/>
                        <a:t>Rb</a:t>
                      </a:r>
                      <a:r>
                        <a:rPr lang="en-GB" sz="1800" b="1" dirty="0" smtClean="0"/>
                        <a:t>, #-n </a:t>
                      </a:r>
                      <a:endParaRPr lang="en-GB" sz="1800" b="1" dirty="0"/>
                    </a:p>
                  </a:txBody>
                  <a:tcPr marT="45733" marB="45733"/>
                </a:tc>
                <a:tc>
                  <a:txBody>
                    <a:bodyPr/>
                    <a:lstStyle/>
                    <a:p>
                      <a:r>
                        <a:rPr lang="en-GB" sz="1800" b="1" dirty="0" smtClean="0"/>
                        <a:t>ADC Ra, </a:t>
                      </a:r>
                      <a:r>
                        <a:rPr lang="en-GB" sz="1800" b="1" dirty="0" err="1" smtClean="0"/>
                        <a:t>Rb</a:t>
                      </a:r>
                      <a:r>
                        <a:rPr lang="en-GB" sz="1800" b="1" dirty="0" smtClean="0"/>
                        <a:t>, #(n-1)</a:t>
                      </a:r>
                      <a:endParaRPr lang="en-GB" sz="1800" b="1" dirty="0"/>
                    </a:p>
                  </a:txBody>
                  <a:tcPr marT="45733" marB="45733"/>
                </a:tc>
              </a:tr>
            </a:tbl>
          </a:graphicData>
        </a:graphic>
      </p:graphicFrame>
      <p:sp>
        <p:nvSpPr>
          <p:cNvPr id="5" name="Date Placeholder 4"/>
          <p:cNvSpPr>
            <a:spLocks noGrp="1"/>
          </p:cNvSpPr>
          <p:nvPr>
            <p:ph type="dt" sz="half" idx="10"/>
          </p:nvPr>
        </p:nvSpPr>
        <p:spPr/>
        <p:txBody>
          <a:bodyPr/>
          <a:lstStyle/>
          <a:p>
            <a:fld id="{52D140E1-899C-4980-BBF4-DE61BF2B8380}"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19</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3528" y="476672"/>
            <a:ext cx="8229600" cy="663352"/>
          </a:xfrm>
        </p:spPr>
        <p:txBody>
          <a:bodyPr/>
          <a:lstStyle/>
          <a:p>
            <a:r>
              <a:rPr lang="en-GB" dirty="0" smtClean="0"/>
              <a:t>Part 2 - Contents</a:t>
            </a:r>
          </a:p>
        </p:txBody>
      </p:sp>
      <p:sp>
        <p:nvSpPr>
          <p:cNvPr id="12291" name="Rectangle 3"/>
          <p:cNvSpPr>
            <a:spLocks noGrp="1" noChangeArrowheads="1"/>
          </p:cNvSpPr>
          <p:nvPr>
            <p:ph type="body" sz="half" idx="1"/>
          </p:nvPr>
        </p:nvSpPr>
        <p:spPr>
          <a:xfrm>
            <a:off x="179512" y="1125016"/>
            <a:ext cx="4032448" cy="5400328"/>
          </a:xfrm>
        </p:spPr>
        <p:txBody>
          <a:bodyPr>
            <a:noAutofit/>
          </a:bodyPr>
          <a:lstStyle/>
          <a:p>
            <a:pPr>
              <a:spcBef>
                <a:spcPts val="1200"/>
              </a:spcBef>
              <a:buFont typeface="Wingdings" pitchFamily="2" charset="2"/>
              <a:buChar char="v"/>
            </a:pPr>
            <a:r>
              <a:rPr lang="en-GB" sz="2400" b="1" dirty="0" smtClean="0">
                <a:latin typeface="Calibri" pitchFamily="34" charset="0"/>
              </a:rPr>
              <a:t>Lecture 5 &amp; 6 - ARM data processing</a:t>
            </a:r>
            <a:endParaRPr lang="en-GB" sz="2400" dirty="0" smtClean="0">
              <a:latin typeface="Calibri" pitchFamily="34" charset="0"/>
            </a:endParaRPr>
          </a:p>
          <a:p>
            <a:pPr lvl="1">
              <a:spcBef>
                <a:spcPts val="0"/>
              </a:spcBef>
            </a:pPr>
            <a:r>
              <a:rPr lang="en-GB" sz="2000" dirty="0" smtClean="0">
                <a:latin typeface="Calibri" pitchFamily="34" charset="0"/>
              </a:rPr>
              <a:t>ARM data processing instructions in detail</a:t>
            </a:r>
          </a:p>
          <a:p>
            <a:pPr lvl="1">
              <a:spcBef>
                <a:spcPts val="0"/>
              </a:spcBef>
            </a:pPr>
            <a:r>
              <a:rPr lang="en-GB" sz="2000" dirty="0" smtClean="0">
                <a:latin typeface="Calibri" pitchFamily="34" charset="0"/>
              </a:rPr>
              <a:t>ARM shift unit and “flexible” op2</a:t>
            </a:r>
          </a:p>
          <a:p>
            <a:pPr lvl="1">
              <a:spcBef>
                <a:spcPts val="0"/>
              </a:spcBef>
            </a:pPr>
            <a:r>
              <a:rPr lang="en-GB" sz="2000" dirty="0" smtClean="0">
                <a:latin typeface="Calibri" pitchFamily="34" charset="0"/>
              </a:rPr>
              <a:t>ARM condition codes and tests – conditional execution</a:t>
            </a:r>
          </a:p>
          <a:p>
            <a:pPr lvl="1">
              <a:spcBef>
                <a:spcPts val="0"/>
              </a:spcBef>
            </a:pPr>
            <a:r>
              <a:rPr lang="en-GB" sz="2000" dirty="0" smtClean="0">
                <a:latin typeface="Calibri" pitchFamily="34" charset="0"/>
              </a:rPr>
              <a:t>ARM shifts and rotates</a:t>
            </a:r>
          </a:p>
          <a:p>
            <a:pPr lvl="1">
              <a:spcBef>
                <a:spcPts val="0"/>
              </a:spcBef>
            </a:pPr>
            <a:r>
              <a:rPr lang="en-GB" sz="2000" dirty="0" smtClean="0">
                <a:latin typeface="Calibri" pitchFamily="34" charset="0"/>
              </a:rPr>
              <a:t>Real number representations</a:t>
            </a:r>
          </a:p>
          <a:p>
            <a:pPr>
              <a:spcBef>
                <a:spcPts val="1200"/>
              </a:spcBef>
              <a:buFont typeface="Wingdings" pitchFamily="2" charset="2"/>
              <a:buChar char="v"/>
            </a:pPr>
            <a:r>
              <a:rPr lang="en-GB" sz="2400" b="1" dirty="0" smtClean="0">
                <a:latin typeface="Calibri" pitchFamily="34" charset="0"/>
              </a:rPr>
              <a:t>Lecture 7 – ARM Memory access</a:t>
            </a:r>
          </a:p>
          <a:p>
            <a:pPr lvl="1">
              <a:spcBef>
                <a:spcPts val="0"/>
              </a:spcBef>
            </a:pPr>
            <a:r>
              <a:rPr lang="en-GB" sz="2000" dirty="0" smtClean="0">
                <a:latin typeface="Calibri" pitchFamily="34" charset="0"/>
              </a:rPr>
              <a:t>Addressing modes for LDR/STR</a:t>
            </a:r>
          </a:p>
          <a:p>
            <a:pPr lvl="1">
              <a:spcBef>
                <a:spcPts val="0"/>
              </a:spcBef>
            </a:pPr>
            <a:r>
              <a:rPr lang="en-GB" sz="2000" dirty="0" smtClean="0">
                <a:latin typeface="Calibri" pitchFamily="34" charset="0"/>
              </a:rPr>
              <a:t>Memory pointers</a:t>
            </a:r>
          </a:p>
          <a:p>
            <a:pPr lvl="1">
              <a:spcBef>
                <a:spcPts val="0"/>
              </a:spcBef>
            </a:pPr>
            <a:r>
              <a:rPr lang="en-GB" sz="2000" dirty="0" smtClean="0">
                <a:latin typeface="Calibri" pitchFamily="34" charset="0"/>
              </a:rPr>
              <a:t>Assembler pseudo-instructions</a:t>
            </a:r>
          </a:p>
        </p:txBody>
      </p:sp>
      <p:sp>
        <p:nvSpPr>
          <p:cNvPr id="5" name="Date Placeholder 4"/>
          <p:cNvSpPr>
            <a:spLocks noGrp="1"/>
          </p:cNvSpPr>
          <p:nvPr>
            <p:ph type="dt" sz="half" idx="10"/>
          </p:nvPr>
        </p:nvSpPr>
        <p:spPr/>
        <p:txBody>
          <a:bodyPr/>
          <a:lstStyle/>
          <a:p>
            <a:fld id="{3F7098E4-CE60-47D9-AF92-BA2BE1F62277}"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2</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
        <p:nvSpPr>
          <p:cNvPr id="9" name="Rectangle 3"/>
          <p:cNvSpPr txBox="1">
            <a:spLocks noChangeArrowheads="1"/>
          </p:cNvSpPr>
          <p:nvPr/>
        </p:nvSpPr>
        <p:spPr>
          <a:xfrm>
            <a:off x="4572000" y="1340768"/>
            <a:ext cx="4392488" cy="5112296"/>
          </a:xfrm>
          <a:prstGeom prst="rect">
            <a:avLst/>
          </a:prstGeom>
        </p:spPr>
        <p:txBody>
          <a:bodyPr vert="horz" lIns="91440" tIns="45720" rIns="91440" bIns="45720" rtlCol="0">
            <a:noAutofit/>
          </a:bodyPr>
          <a:lstStyle/>
          <a:p>
            <a:pPr marL="182880" marR="0" lvl="0" indent="-182880" algn="l" defTabSz="914400" rtl="0" eaLnBrk="1" fontAlgn="auto" latinLnBrk="0" hangingPunct="1">
              <a:lnSpc>
                <a:spcPct val="100000"/>
              </a:lnSpc>
              <a:spcBef>
                <a:spcPts val="1200"/>
              </a:spcBef>
              <a:spcAft>
                <a:spcPts val="0"/>
              </a:spcAft>
              <a:buClr>
                <a:schemeClr val="accent1"/>
              </a:buClr>
              <a:buSzPct val="85000"/>
              <a:buFont typeface="Wingdings" pitchFamily="2" charset="2"/>
              <a:buChar char="v"/>
              <a:tabLst/>
              <a:defRPr/>
            </a:pPr>
            <a:endParaRPr kumimoji="0" lang="en-GB" sz="20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182880" marR="0" lvl="0" indent="-182880" algn="l" defTabSz="914400" rtl="0" eaLnBrk="1" fontAlgn="auto" latinLnBrk="0" hangingPunct="1">
              <a:lnSpc>
                <a:spcPct val="100000"/>
              </a:lnSpc>
              <a:spcBef>
                <a:spcPts val="1200"/>
              </a:spcBef>
              <a:spcAft>
                <a:spcPts val="0"/>
              </a:spcAft>
              <a:buClr>
                <a:schemeClr val="accent1"/>
              </a:buClr>
              <a:buSzPct val="85000"/>
              <a:buFont typeface="Wingdings" pitchFamily="2" charset="2"/>
              <a:buChar char="v"/>
              <a:tabLst/>
              <a:defRPr/>
            </a:pPr>
            <a:r>
              <a:rPr kumimoji="0" lang="en-GB" sz="2400" b="1" i="0" u="none" strike="noStrike" kern="1200" cap="none" spc="0" normalizeH="0" baseline="0" noProof="0" dirty="0" smtClean="0">
                <a:ln>
                  <a:noFill/>
                </a:ln>
                <a:solidFill>
                  <a:schemeClr val="tx1"/>
                </a:solidFill>
                <a:effectLst/>
                <a:uLnTx/>
                <a:uFillTx/>
                <a:latin typeface="Calibri" pitchFamily="34" charset="0"/>
                <a:ea typeface="+mn-ea"/>
                <a:cs typeface="+mn-cs"/>
              </a:rPr>
              <a:t>Lecture 8 &amp; 9 – Subroutines, return addresses, and stacks</a:t>
            </a:r>
          </a:p>
          <a:p>
            <a:pPr marL="457200" marR="0" lvl="1" indent="-182880" algn="l" defTabSz="914400" rtl="0" eaLnBrk="1" fontAlgn="auto" latinLnBrk="0" hangingPunct="1">
              <a:lnSpc>
                <a:spcPct val="100000"/>
              </a:lnSpc>
              <a:spcBef>
                <a:spcPts val="0"/>
              </a:spcBef>
              <a:spcAft>
                <a:spcPts val="0"/>
              </a:spcAft>
              <a:buClr>
                <a:schemeClr val="accent1"/>
              </a:buClr>
              <a:buSzPct val="85000"/>
              <a:buFont typeface="Arial" pitchFamily="34" charset="0"/>
              <a:buChar char="•"/>
              <a:tabLst/>
              <a:defRPr/>
            </a:pPr>
            <a:r>
              <a:rPr kumimoji="0" lang="en-GB" sz="2000" b="0" i="0" u="none" strike="noStrike" kern="1200" cap="none" spc="0" normalizeH="0" baseline="0" noProof="0" dirty="0" smtClean="0">
                <a:ln>
                  <a:noFill/>
                </a:ln>
                <a:solidFill>
                  <a:schemeClr val="tx1"/>
                </a:solidFill>
                <a:effectLst/>
                <a:uLnTx/>
                <a:uFillTx/>
                <a:latin typeface="Calibri" pitchFamily="34" charset="0"/>
                <a:ea typeface="+mn-ea"/>
                <a:cs typeface="+mn-cs"/>
              </a:rPr>
              <a:t>Why use subroutines?</a:t>
            </a:r>
          </a:p>
          <a:p>
            <a:pPr marL="457200" marR="0" lvl="1" indent="-182880" algn="l" defTabSz="914400" rtl="0" eaLnBrk="1" fontAlgn="auto" latinLnBrk="0" hangingPunct="1">
              <a:lnSpc>
                <a:spcPct val="100000"/>
              </a:lnSpc>
              <a:spcBef>
                <a:spcPts val="0"/>
              </a:spcBef>
              <a:spcAft>
                <a:spcPts val="0"/>
              </a:spcAft>
              <a:buClr>
                <a:schemeClr val="accent1"/>
              </a:buClr>
              <a:buSzPct val="85000"/>
              <a:buFont typeface="Arial" pitchFamily="34" charset="0"/>
              <a:buChar char="•"/>
              <a:tabLst/>
              <a:defRPr/>
            </a:pPr>
            <a:r>
              <a:rPr kumimoji="0" lang="en-GB" sz="2000" b="0" i="0" u="none" strike="noStrike" kern="1200" cap="none" spc="0" normalizeH="0" baseline="0" noProof="0" dirty="0" smtClean="0">
                <a:ln>
                  <a:noFill/>
                </a:ln>
                <a:solidFill>
                  <a:schemeClr val="tx1"/>
                </a:solidFill>
                <a:effectLst/>
                <a:uLnTx/>
                <a:uFillTx/>
                <a:latin typeface="Calibri" pitchFamily="34" charset="0"/>
                <a:ea typeface="+mn-ea"/>
                <a:cs typeface="+mn-cs"/>
              </a:rPr>
              <a:t>Why use stacks?</a:t>
            </a:r>
          </a:p>
          <a:p>
            <a:pPr marL="457200" marR="0" lvl="1" indent="-182880" algn="l" defTabSz="914400" rtl="0" eaLnBrk="1" fontAlgn="auto" latinLnBrk="0" hangingPunct="1">
              <a:lnSpc>
                <a:spcPct val="100000"/>
              </a:lnSpc>
              <a:spcBef>
                <a:spcPts val="0"/>
              </a:spcBef>
              <a:spcAft>
                <a:spcPts val="0"/>
              </a:spcAft>
              <a:buClr>
                <a:schemeClr val="accent1"/>
              </a:buClr>
              <a:buSzPct val="85000"/>
              <a:buFont typeface="Arial" pitchFamily="34" charset="0"/>
              <a:buChar char="•"/>
              <a:tabLst/>
              <a:defRPr/>
            </a:pPr>
            <a:r>
              <a:rPr kumimoji="0" lang="en-GB" sz="2000" b="0" i="0" u="none" strike="noStrike" kern="1200" cap="none" spc="0" normalizeH="0" baseline="0" noProof="0" dirty="0" smtClean="0">
                <a:ln>
                  <a:noFill/>
                </a:ln>
                <a:solidFill>
                  <a:schemeClr val="tx1"/>
                </a:solidFill>
                <a:effectLst/>
                <a:uLnTx/>
                <a:uFillTx/>
                <a:latin typeface="Calibri" pitchFamily="34" charset="0"/>
                <a:ea typeface="+mn-ea"/>
                <a:cs typeface="+mn-cs"/>
              </a:rPr>
              <a:t>Implementing stacks on ARM</a:t>
            </a:r>
          </a:p>
          <a:p>
            <a:pPr marL="731520" marR="0" lvl="2" indent="-182880" algn="l" defTabSz="914400" rtl="0" eaLnBrk="1" fontAlgn="auto" latinLnBrk="0" hangingPunct="1">
              <a:lnSpc>
                <a:spcPct val="100000"/>
              </a:lnSpc>
              <a:spcBef>
                <a:spcPts val="0"/>
              </a:spcBef>
              <a:spcAft>
                <a:spcPts val="0"/>
              </a:spcAft>
              <a:buClr>
                <a:schemeClr val="accent1"/>
              </a:buClr>
              <a:buSzPct val="90000"/>
              <a:buFont typeface="Arial" pitchFamily="34" charset="0"/>
              <a:buChar char="•"/>
              <a:tabLst/>
              <a:defRPr/>
            </a:pPr>
            <a:r>
              <a:rPr kumimoji="0" lang="en-GB" sz="1800" b="0" i="0" u="none" strike="noStrike" kern="1200" cap="none" spc="0" normalizeH="0" baseline="0" noProof="0" dirty="0" smtClean="0">
                <a:ln>
                  <a:noFill/>
                </a:ln>
                <a:solidFill>
                  <a:schemeClr val="tx1"/>
                </a:solidFill>
                <a:effectLst/>
                <a:uLnTx/>
                <a:uFillTx/>
                <a:latin typeface="Calibri" pitchFamily="34" charset="0"/>
                <a:ea typeface="+mn-ea"/>
                <a:cs typeface="+mn-cs"/>
              </a:rPr>
              <a:t>ARM Multiple register transfer instructions</a:t>
            </a:r>
          </a:p>
          <a:p>
            <a:pPr marL="457200" marR="0" lvl="1" indent="-182880" algn="l" defTabSz="914400" rtl="0" eaLnBrk="1" fontAlgn="auto" latinLnBrk="0" hangingPunct="1">
              <a:lnSpc>
                <a:spcPct val="100000"/>
              </a:lnSpc>
              <a:spcBef>
                <a:spcPts val="0"/>
              </a:spcBef>
              <a:spcAft>
                <a:spcPts val="0"/>
              </a:spcAft>
              <a:buClr>
                <a:schemeClr val="accent1"/>
              </a:buClr>
              <a:buSzPct val="85000"/>
              <a:buFont typeface="Arial" pitchFamily="34" charset="0"/>
              <a:buChar char="•"/>
              <a:tabLst/>
              <a:defRPr/>
            </a:pPr>
            <a:r>
              <a:rPr kumimoji="0" lang="en-GB" sz="1800" b="0" i="0" u="none" strike="noStrike" kern="1200" cap="none" spc="0" normalizeH="0" baseline="0" noProof="0" dirty="0" smtClean="0">
                <a:ln>
                  <a:noFill/>
                </a:ln>
                <a:solidFill>
                  <a:schemeClr val="tx1"/>
                </a:solidFill>
                <a:effectLst/>
                <a:uLnTx/>
                <a:uFillTx/>
                <a:latin typeface="Calibri" pitchFamily="34" charset="0"/>
                <a:ea typeface="+mn-ea"/>
                <a:cs typeface="+mn-cs"/>
              </a:rPr>
              <a:t>Miscellaneous</a:t>
            </a:r>
            <a:endParaRPr kumimoji="0" lang="en-GB" sz="24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731520" marR="0" lvl="2" indent="-182880" algn="l" defTabSz="914400" rtl="0" eaLnBrk="1" fontAlgn="auto" latinLnBrk="0" hangingPunct="1">
              <a:lnSpc>
                <a:spcPct val="100000"/>
              </a:lnSpc>
              <a:spcBef>
                <a:spcPts val="0"/>
              </a:spcBef>
              <a:spcAft>
                <a:spcPts val="0"/>
              </a:spcAft>
              <a:buClr>
                <a:schemeClr val="accent1"/>
              </a:buClr>
              <a:buSzPct val="90000"/>
              <a:buFont typeface="Arial" pitchFamily="34" charset="0"/>
              <a:buChar char="•"/>
              <a:tabLst/>
              <a:defRPr/>
            </a:pPr>
            <a:r>
              <a:rPr kumimoji="0" lang="en-GB" sz="1600" b="0" i="0" u="none" strike="noStrike" kern="1200" cap="none" spc="0" normalizeH="0" baseline="0" noProof="0" dirty="0" smtClean="0">
                <a:ln>
                  <a:noFill/>
                </a:ln>
                <a:solidFill>
                  <a:schemeClr val="tx1"/>
                </a:solidFill>
                <a:effectLst/>
                <a:uLnTx/>
                <a:uFillTx/>
                <a:latin typeface="Calibri" pitchFamily="34" charset="0"/>
                <a:ea typeface="+mn-ea"/>
                <a:cs typeface="+mn-cs"/>
              </a:rPr>
              <a:t>Hardware timing</a:t>
            </a:r>
          </a:p>
          <a:p>
            <a:pPr marL="731520" marR="0" lvl="2" indent="-182880" algn="l" defTabSz="914400" rtl="0" eaLnBrk="1" fontAlgn="auto" latinLnBrk="0" hangingPunct="1">
              <a:lnSpc>
                <a:spcPct val="100000"/>
              </a:lnSpc>
              <a:spcBef>
                <a:spcPts val="0"/>
              </a:spcBef>
              <a:spcAft>
                <a:spcPts val="0"/>
              </a:spcAft>
              <a:buClr>
                <a:schemeClr val="accent1"/>
              </a:buClr>
              <a:buSzPct val="90000"/>
              <a:buFont typeface="Arial" pitchFamily="34" charset="0"/>
              <a:buChar char="•"/>
              <a:tabLst/>
              <a:defRPr/>
            </a:pPr>
            <a:r>
              <a:rPr kumimoji="0" lang="en-GB" sz="1600" b="0" i="0" u="none" strike="noStrike" kern="1200" cap="none" spc="0" normalizeH="0" baseline="0" noProof="0" dirty="0" smtClean="0">
                <a:ln>
                  <a:noFill/>
                </a:ln>
                <a:solidFill>
                  <a:schemeClr val="tx1"/>
                </a:solidFill>
                <a:effectLst/>
                <a:uLnTx/>
                <a:uFillTx/>
                <a:latin typeface="Calibri" pitchFamily="34" charset="0"/>
                <a:ea typeface="+mn-ea"/>
                <a:cs typeface="+mn-cs"/>
              </a:rPr>
              <a:t>multiply instructions</a:t>
            </a:r>
          </a:p>
          <a:p>
            <a:pPr marL="182880" marR="0" lvl="0" indent="-182880" algn="l" defTabSz="914400" rtl="0" eaLnBrk="1" fontAlgn="auto" latinLnBrk="0" hangingPunct="1">
              <a:lnSpc>
                <a:spcPct val="100000"/>
              </a:lnSpc>
              <a:spcBef>
                <a:spcPts val="1200"/>
              </a:spcBef>
              <a:spcAft>
                <a:spcPts val="0"/>
              </a:spcAft>
              <a:buClr>
                <a:schemeClr val="accent1"/>
              </a:buClr>
              <a:buSzPct val="85000"/>
              <a:buFont typeface="Arial" pitchFamily="34" charset="0"/>
              <a:buChar char="•"/>
              <a:tabLst/>
              <a:defRPr/>
            </a:pPr>
            <a:endParaRPr kumimoji="0" lang="en-GB" sz="2800" b="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251520" y="404664"/>
            <a:ext cx="8229600" cy="663352"/>
          </a:xfrm>
        </p:spPr>
        <p:txBody>
          <a:bodyPr>
            <a:normAutofit/>
          </a:bodyPr>
          <a:lstStyle/>
          <a:p>
            <a:r>
              <a:rPr lang="en-US" sz="3200" dirty="0" smtClean="0"/>
              <a:t>Reference - ARM condition code field</a:t>
            </a:r>
          </a:p>
        </p:txBody>
      </p:sp>
      <p:pic>
        <p:nvPicPr>
          <p:cNvPr id="67587" name="Picture 3"/>
          <p:cNvPicPr>
            <a:picLocks noChangeAspect="1" noChangeArrowheads="1"/>
          </p:cNvPicPr>
          <p:nvPr/>
        </p:nvPicPr>
        <p:blipFill>
          <a:blip r:embed="rId3" cstate="print"/>
          <a:srcRect/>
          <a:stretch>
            <a:fillRect/>
          </a:stretch>
        </p:blipFill>
        <p:spPr bwMode="auto">
          <a:xfrm>
            <a:off x="179512" y="1556792"/>
            <a:ext cx="8839200" cy="4684713"/>
          </a:xfrm>
          <a:prstGeom prst="rect">
            <a:avLst/>
          </a:prstGeom>
          <a:noFill/>
          <a:ln w="12700">
            <a:noFill/>
            <a:miter lim="800000"/>
            <a:headEnd type="none" w="sm" len="sm"/>
            <a:tailEnd type="none" w="sm" len="sm"/>
          </a:ln>
        </p:spPr>
      </p:pic>
      <p:sp>
        <p:nvSpPr>
          <p:cNvPr id="5" name="Date Placeholder 4"/>
          <p:cNvSpPr>
            <a:spLocks noGrp="1"/>
          </p:cNvSpPr>
          <p:nvPr>
            <p:ph type="dt" sz="half" idx="10"/>
          </p:nvPr>
        </p:nvSpPr>
        <p:spPr/>
        <p:txBody>
          <a:bodyPr/>
          <a:lstStyle/>
          <a:p>
            <a:fld id="{B8E6F0E1-87E3-4C83-8099-A3E1265BFE47}"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20</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
        <p:nvSpPr>
          <p:cNvPr id="2" name="TextBox 1"/>
          <p:cNvSpPr txBox="1"/>
          <p:nvPr/>
        </p:nvSpPr>
        <p:spPr>
          <a:xfrm>
            <a:off x="905602" y="1052736"/>
            <a:ext cx="6528903" cy="400110"/>
          </a:xfrm>
          <a:prstGeom prst="rect">
            <a:avLst/>
          </a:prstGeom>
          <a:noFill/>
        </p:spPr>
        <p:txBody>
          <a:bodyPr wrap="none" rtlCol="0">
            <a:spAutoFit/>
          </a:bodyPr>
          <a:lstStyle/>
          <a:p>
            <a:r>
              <a:rPr lang="en-GB" sz="2000" b="1" dirty="0" smtClean="0">
                <a:latin typeface="Calibri" pitchFamily="34" charset="0"/>
              </a:rPr>
              <a:t>Instruction execution controlled by condition codes: N,Z,C,V</a:t>
            </a:r>
            <a:endParaRPr lang="en-GB" sz="2000" b="1" dirty="0">
              <a:latin typeface="Calibri" pitchFamily="34" charset="0"/>
            </a:endParaRPr>
          </a:p>
        </p:txBody>
      </p:sp>
    </p:spTree>
    <p:extLst>
      <p:ext uri="{BB962C8B-B14F-4D97-AF65-F5344CB8AC3E}">
        <p14:creationId xmlns:p14="http://schemas.microsoft.com/office/powerpoint/2010/main" val="443822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404664"/>
            <a:ext cx="9144000" cy="4824536"/>
          </a:xfrm>
        </p:spPr>
        <p:txBody>
          <a:bodyPr>
            <a:noAutofit/>
          </a:bodyPr>
          <a:lstStyle/>
          <a:p>
            <a:pPr fontAlgn="auto">
              <a:spcBef>
                <a:spcPts val="1800"/>
              </a:spcBef>
              <a:spcAft>
                <a:spcPts val="0"/>
              </a:spcAft>
            </a:pPr>
            <a:r>
              <a:rPr lang="en-GB" dirty="0">
                <a:latin typeface="Calibri" pitchFamily="34" charset="0"/>
                <a:cs typeface="Calibri" pitchFamily="34" charset="0"/>
              </a:rPr>
              <a:t>The ARM has a </a:t>
            </a:r>
            <a:r>
              <a:rPr lang="en-GB" dirty="0" smtClean="0">
                <a:latin typeface="Calibri" pitchFamily="34" charset="0"/>
                <a:cs typeface="Calibri" pitchFamily="34" charset="0"/>
              </a:rPr>
              <a:t>clever </a:t>
            </a:r>
            <a:r>
              <a:rPr lang="en-GB" dirty="0">
                <a:latin typeface="Calibri" pitchFamily="34" charset="0"/>
                <a:cs typeface="Calibri" pitchFamily="34" charset="0"/>
              </a:rPr>
              <a:t>way of implementing </a:t>
            </a:r>
            <a:r>
              <a:rPr lang="en-GB" i="1" dirty="0">
                <a:latin typeface="Calibri" pitchFamily="34" charset="0"/>
                <a:cs typeface="Calibri" pitchFamily="34" charset="0"/>
              </a:rPr>
              <a:t>conditional</a:t>
            </a:r>
            <a:r>
              <a:rPr lang="en-GB" dirty="0">
                <a:latin typeface="Calibri" pitchFamily="34" charset="0"/>
                <a:cs typeface="Calibri" pitchFamily="34" charset="0"/>
              </a:rPr>
              <a:t> branches. </a:t>
            </a:r>
          </a:p>
          <a:p>
            <a:pPr>
              <a:spcBef>
                <a:spcPts val="1800"/>
              </a:spcBef>
            </a:pPr>
            <a:r>
              <a:rPr lang="en-GB" dirty="0" smtClean="0">
                <a:latin typeface="Calibri" pitchFamily="34" charset="0"/>
                <a:cs typeface="Calibri" pitchFamily="34" charset="0"/>
              </a:rPr>
              <a:t>All </a:t>
            </a:r>
            <a:r>
              <a:rPr lang="en-GB" dirty="0">
                <a:latin typeface="Calibri" pitchFamily="34" charset="0"/>
                <a:cs typeface="Calibri" pitchFamily="34" charset="0"/>
              </a:rPr>
              <a:t>instructions are given an </a:t>
            </a:r>
            <a:r>
              <a:rPr lang="en-GB" u="sng" dirty="0">
                <a:latin typeface="Calibri" pitchFamily="34" charset="0"/>
                <a:cs typeface="Calibri" pitchFamily="34" charset="0"/>
              </a:rPr>
              <a:t>execution condition </a:t>
            </a:r>
            <a:r>
              <a:rPr lang="en-GB" dirty="0" smtClean="0">
                <a:latin typeface="Calibri" pitchFamily="34" charset="0"/>
                <a:cs typeface="Calibri" pitchFamily="34" charset="0"/>
              </a:rPr>
              <a:t> calculated from values of condition codes which determines </a:t>
            </a:r>
            <a:r>
              <a:rPr lang="en-GB" dirty="0">
                <a:latin typeface="Calibri" pitchFamily="34" charset="0"/>
                <a:cs typeface="Calibri" pitchFamily="34" charset="0"/>
              </a:rPr>
              <a:t>whether they are executed, or ignored. If an instruction is ignored it has no effect on registers.</a:t>
            </a:r>
          </a:p>
          <a:p>
            <a:pPr lvl="1" fontAlgn="auto">
              <a:spcBef>
                <a:spcPts val="1800"/>
              </a:spcBef>
              <a:spcAft>
                <a:spcPts val="0"/>
              </a:spcAft>
            </a:pPr>
            <a:r>
              <a:rPr lang="en-GB" dirty="0">
                <a:latin typeface="Calibri" pitchFamily="34" charset="0"/>
                <a:cs typeface="Calibri" pitchFamily="34" charset="0"/>
              </a:rPr>
              <a:t>Condition is the top 4 bits of instruction </a:t>
            </a:r>
            <a:r>
              <a:rPr lang="en-GB" dirty="0" smtClean="0">
                <a:latin typeface="Calibri" pitchFamily="34" charset="0"/>
                <a:cs typeface="Calibri" pitchFamily="34" charset="0"/>
              </a:rPr>
              <a:t>machine word, shown in assembler as two letter suffix to op-code (previous slide).</a:t>
            </a:r>
            <a:endParaRPr lang="en-GB" dirty="0">
              <a:latin typeface="Calibri" pitchFamily="34" charset="0"/>
              <a:cs typeface="Calibri" pitchFamily="34" charset="0"/>
            </a:endParaRPr>
          </a:p>
          <a:p>
            <a:pPr lvl="1" fontAlgn="auto">
              <a:spcBef>
                <a:spcPts val="1800"/>
              </a:spcBef>
              <a:spcAft>
                <a:spcPts val="0"/>
              </a:spcAft>
            </a:pPr>
            <a:r>
              <a:rPr lang="en-GB" dirty="0">
                <a:latin typeface="Calibri" pitchFamily="34" charset="0"/>
                <a:cs typeface="Calibri" pitchFamily="34" charset="0"/>
              </a:rPr>
              <a:t>The “</a:t>
            </a:r>
            <a:r>
              <a:rPr lang="en-GB" b="1" dirty="0">
                <a:latin typeface="Calibri" pitchFamily="34" charset="0"/>
                <a:cs typeface="Calibri" pitchFamily="34" charset="0"/>
              </a:rPr>
              <a:t>always true</a:t>
            </a:r>
            <a:r>
              <a:rPr lang="en-GB" dirty="0">
                <a:latin typeface="Calibri" pitchFamily="34" charset="0"/>
                <a:cs typeface="Calibri" pitchFamily="34" charset="0"/>
              </a:rPr>
              <a:t>” condition (1110)  is used with most instructions to make execution </a:t>
            </a:r>
            <a:r>
              <a:rPr lang="en-GB" b="1" dirty="0">
                <a:latin typeface="Calibri" pitchFamily="34" charset="0"/>
                <a:cs typeface="Calibri" pitchFamily="34" charset="0"/>
              </a:rPr>
              <a:t>unconditional</a:t>
            </a:r>
          </a:p>
          <a:p>
            <a:pPr fontAlgn="auto">
              <a:spcBef>
                <a:spcPts val="1800"/>
              </a:spcBef>
              <a:spcAft>
                <a:spcPts val="0"/>
              </a:spcAft>
            </a:pPr>
            <a:r>
              <a:rPr lang="en-GB" dirty="0">
                <a:latin typeface="Calibri" pitchFamily="34" charset="0"/>
                <a:cs typeface="Calibri" pitchFamily="34" charset="0"/>
              </a:rPr>
              <a:t>A single branch </a:t>
            </a:r>
            <a:r>
              <a:rPr lang="en-GB" dirty="0" smtClean="0">
                <a:latin typeface="Calibri" pitchFamily="34" charset="0"/>
                <a:cs typeface="Calibri" pitchFamily="34" charset="0"/>
              </a:rPr>
              <a:t>instruction (B) provides </a:t>
            </a:r>
            <a:r>
              <a:rPr lang="en-GB" dirty="0">
                <a:latin typeface="Calibri" pitchFamily="34" charset="0"/>
                <a:cs typeface="Calibri" pitchFamily="34" charset="0"/>
              </a:rPr>
              <a:t>conditional and unconditional </a:t>
            </a:r>
            <a:r>
              <a:rPr lang="en-GB" dirty="0" smtClean="0">
                <a:latin typeface="Calibri" pitchFamily="34" charset="0"/>
                <a:cs typeface="Calibri" pitchFamily="34" charset="0"/>
              </a:rPr>
              <a:t>branches because of its execution condition:</a:t>
            </a:r>
          </a:p>
          <a:p>
            <a:pPr lvl="1">
              <a:spcBef>
                <a:spcPts val="1800"/>
              </a:spcBef>
            </a:pPr>
            <a:r>
              <a:rPr lang="en-GB" dirty="0" smtClean="0">
                <a:latin typeface="Calibri" pitchFamily="34" charset="0"/>
                <a:cs typeface="Calibri" pitchFamily="34" charset="0"/>
              </a:rPr>
              <a:t>B BEQ BNE BVS BCS BLO (see previous slide)</a:t>
            </a:r>
            <a:endParaRPr lang="en-GB" dirty="0">
              <a:latin typeface="Calibri" pitchFamily="34" charset="0"/>
              <a:cs typeface="Calibri" pitchFamily="34" charset="0"/>
            </a:endParaRPr>
          </a:p>
          <a:p>
            <a:pPr fontAlgn="auto">
              <a:spcBef>
                <a:spcPts val="1800"/>
              </a:spcBef>
              <a:spcAft>
                <a:spcPts val="0"/>
              </a:spcAft>
            </a:pPr>
            <a:r>
              <a:rPr lang="en-GB" dirty="0" smtClean="0">
                <a:solidFill>
                  <a:srgbClr val="FF0000"/>
                </a:solidFill>
                <a:latin typeface="Calibri" pitchFamily="34" charset="0"/>
                <a:cs typeface="Calibri" pitchFamily="34" charset="0"/>
              </a:rPr>
              <a:t>Other non-branch </a:t>
            </a:r>
            <a:r>
              <a:rPr lang="en-GB" dirty="0">
                <a:solidFill>
                  <a:srgbClr val="FF0000"/>
                </a:solidFill>
                <a:latin typeface="Calibri" pitchFamily="34" charset="0"/>
                <a:cs typeface="Calibri" pitchFamily="34" charset="0"/>
              </a:rPr>
              <a:t>instructions can be conditionally executed, giving new ways to express algorithms.</a:t>
            </a:r>
            <a:endParaRPr lang="en-US" dirty="0">
              <a:solidFill>
                <a:srgbClr val="FF0000"/>
              </a:solidFill>
              <a:latin typeface="Calibri" pitchFamily="34" charset="0"/>
              <a:cs typeface="Calibri" pitchFamily="34" charset="0"/>
            </a:endParaRPr>
          </a:p>
          <a:p>
            <a:pPr marL="0" indent="0">
              <a:spcBef>
                <a:spcPts val="1800"/>
              </a:spcBef>
              <a:buNone/>
            </a:pPr>
            <a:endParaRPr lang="en-GB" dirty="0"/>
          </a:p>
        </p:txBody>
      </p:sp>
      <p:sp>
        <p:nvSpPr>
          <p:cNvPr id="2" name="Date Placeholder 1"/>
          <p:cNvSpPr>
            <a:spLocks noGrp="1"/>
          </p:cNvSpPr>
          <p:nvPr>
            <p:ph type="dt" sz="half" idx="10"/>
          </p:nvPr>
        </p:nvSpPr>
        <p:spPr/>
        <p:txBody>
          <a:bodyPr/>
          <a:lstStyle/>
          <a:p>
            <a:fld id="{60845CAA-8688-4429-8448-0C847CBAEBE4}"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smtClean="0"/>
              <a:t>2.</a:t>
            </a:r>
            <a:fld id="{0CFEC368-1D7A-4F81-ABF6-AE0E36BAF64C}" type="slidenum">
              <a:rPr lang="en-US" smtClean="0"/>
              <a:pPr/>
              <a:t>21</a:t>
            </a:fld>
            <a:endParaRPr lang="en-US" dirty="0"/>
          </a:p>
        </p:txBody>
      </p:sp>
    </p:spTree>
    <p:extLst>
      <p:ext uri="{BB962C8B-B14F-4D97-AF65-F5344CB8AC3E}">
        <p14:creationId xmlns:p14="http://schemas.microsoft.com/office/powerpoint/2010/main" val="223796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Comparison Data processing instructions</a:t>
            </a:r>
            <a:endParaRPr lang="en-GB" dirty="0"/>
          </a:p>
        </p:txBody>
      </p:sp>
      <p:sp>
        <p:nvSpPr>
          <p:cNvPr id="6" name="Content Placeholder 5"/>
          <p:cNvSpPr>
            <a:spLocks noGrp="1"/>
          </p:cNvSpPr>
          <p:nvPr>
            <p:ph idx="1"/>
          </p:nvPr>
        </p:nvSpPr>
        <p:spPr>
          <a:xfrm>
            <a:off x="457200" y="1412776"/>
            <a:ext cx="8229600" cy="2736304"/>
          </a:xfrm>
        </p:spPr>
        <p:txBody>
          <a:bodyPr>
            <a:normAutofit fontScale="92500" lnSpcReduction="10000"/>
          </a:bodyPr>
          <a:lstStyle/>
          <a:p>
            <a:pPr>
              <a:spcBef>
                <a:spcPts val="1800"/>
              </a:spcBef>
            </a:pPr>
            <a:r>
              <a:rPr lang="en-GB" dirty="0" smtClean="0"/>
              <a:t>Compare instructions have source operands op1, op2 and format identical to data processing but they have </a:t>
            </a:r>
            <a:r>
              <a:rPr lang="en-GB" dirty="0"/>
              <a:t>n</a:t>
            </a:r>
            <a:r>
              <a:rPr lang="en-GB" dirty="0" smtClean="0"/>
              <a:t>o destination register and they always set flags (no S needed). </a:t>
            </a:r>
          </a:p>
          <a:p>
            <a:pPr>
              <a:spcBef>
                <a:spcPts val="1800"/>
              </a:spcBef>
            </a:pPr>
            <a:r>
              <a:rPr lang="en-GB" dirty="0" smtClean="0"/>
              <a:t>CMP is most used but others can be useful.</a:t>
            </a:r>
          </a:p>
          <a:p>
            <a:pPr>
              <a:spcBef>
                <a:spcPts val="1800"/>
              </a:spcBef>
            </a:pPr>
            <a:r>
              <a:rPr lang="en-GB" dirty="0" smtClean="0"/>
              <a:t>Every compare instruction operates identically to a normal data processing instruction with “S” bit as shown except that nothing is written to a destination register</a:t>
            </a:r>
          </a:p>
          <a:p>
            <a:pPr>
              <a:spcBef>
                <a:spcPts val="1800"/>
              </a:spcBef>
            </a:pPr>
            <a:endParaRPr lang="en-GB" dirty="0"/>
          </a:p>
        </p:txBody>
      </p:sp>
      <p:sp>
        <p:nvSpPr>
          <p:cNvPr id="2" name="Date Placeholder 1"/>
          <p:cNvSpPr>
            <a:spLocks noGrp="1"/>
          </p:cNvSpPr>
          <p:nvPr>
            <p:ph type="dt" sz="half" idx="10"/>
          </p:nvPr>
        </p:nvSpPr>
        <p:spPr/>
        <p:txBody>
          <a:bodyPr/>
          <a:lstStyle/>
          <a:p>
            <a:fld id="{60845CAA-8688-4429-8448-0C847CBAEBE4}"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smtClean="0"/>
              <a:t>2.</a:t>
            </a:r>
            <a:fld id="{0CFEC368-1D7A-4F81-ABF6-AE0E36BAF64C}" type="slidenum">
              <a:rPr lang="en-US" smtClean="0"/>
              <a:pPr/>
              <a:t>22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65537311"/>
              </p:ext>
            </p:extLst>
          </p:nvPr>
        </p:nvGraphicFramePr>
        <p:xfrm>
          <a:off x="755576" y="4401904"/>
          <a:ext cx="8064896" cy="2123440"/>
        </p:xfrm>
        <a:graphic>
          <a:graphicData uri="http://schemas.openxmlformats.org/drawingml/2006/table">
            <a:tbl>
              <a:tblPr firstRow="1" bandRow="1">
                <a:tableStyleId>{7E9639D4-E3E2-4D34-9284-5A2195B3D0D7}</a:tableStyleId>
              </a:tblPr>
              <a:tblGrid>
                <a:gridCol w="1872208"/>
                <a:gridCol w="2448272"/>
                <a:gridCol w="3744416"/>
              </a:tblGrid>
              <a:tr h="370840">
                <a:tc>
                  <a:txBody>
                    <a:bodyPr/>
                    <a:lstStyle/>
                    <a:p>
                      <a:r>
                        <a:rPr lang="en-GB" dirty="0" smtClean="0"/>
                        <a:t>Instruction</a:t>
                      </a:r>
                      <a:endParaRPr lang="en-GB" dirty="0"/>
                    </a:p>
                  </a:txBody>
                  <a:tcPr/>
                </a:tc>
                <a:tc>
                  <a:txBody>
                    <a:bodyPr/>
                    <a:lstStyle/>
                    <a:p>
                      <a:r>
                        <a:rPr lang="en-GB" dirty="0" smtClean="0"/>
                        <a:t>sets</a:t>
                      </a:r>
                      <a:r>
                        <a:rPr lang="en-GB" baseline="0" dirty="0" smtClean="0"/>
                        <a:t> flags as</a:t>
                      </a:r>
                      <a:endParaRPr lang="en-GB" dirty="0"/>
                    </a:p>
                  </a:txBody>
                  <a:tcPr/>
                </a:tc>
                <a:tc>
                  <a:txBody>
                    <a:bodyPr/>
                    <a:lstStyle/>
                    <a:p>
                      <a:r>
                        <a:rPr lang="en-GB" dirty="0" smtClean="0"/>
                        <a:t>Use</a:t>
                      </a:r>
                      <a:endParaRPr lang="en-GB" dirty="0"/>
                    </a:p>
                  </a:txBody>
                  <a:tcPr/>
                </a:tc>
              </a:tr>
              <a:tr h="370840">
                <a:tc>
                  <a:txBody>
                    <a:bodyPr/>
                    <a:lstStyle/>
                    <a:p>
                      <a:r>
                        <a:rPr lang="en-GB" dirty="0" smtClean="0"/>
                        <a:t>CMP op1</a:t>
                      </a:r>
                      <a:r>
                        <a:rPr lang="en-GB" baseline="0" dirty="0" smtClean="0"/>
                        <a:t>, op2</a:t>
                      </a:r>
                      <a:endParaRPr lang="en-GB" dirty="0"/>
                    </a:p>
                  </a:txBody>
                  <a:tcPr/>
                </a:tc>
                <a:tc>
                  <a:txBody>
                    <a:bodyPr/>
                    <a:lstStyle/>
                    <a:p>
                      <a:r>
                        <a:rPr lang="en-GB" dirty="0" smtClean="0"/>
                        <a:t>SUBS Rd, op1, op2</a:t>
                      </a:r>
                      <a:endParaRPr lang="en-GB" dirty="0"/>
                    </a:p>
                  </a:txBody>
                  <a:tcPr/>
                </a:tc>
                <a:tc>
                  <a:txBody>
                    <a:bodyPr/>
                    <a:lstStyle/>
                    <a:p>
                      <a:r>
                        <a:rPr lang="en-GB" dirty="0" smtClean="0"/>
                        <a:t>arithmetic</a:t>
                      </a:r>
                      <a:r>
                        <a:rPr lang="en-GB" baseline="0" dirty="0" smtClean="0"/>
                        <a:t> comparison</a:t>
                      </a:r>
                      <a:endParaRPr lang="en-GB" dirty="0"/>
                    </a:p>
                  </a:txBody>
                  <a:tcPr/>
                </a:tc>
              </a:tr>
              <a:tr h="370840">
                <a:tc>
                  <a:txBody>
                    <a:bodyPr/>
                    <a:lstStyle/>
                    <a:p>
                      <a:r>
                        <a:rPr lang="en-GB" dirty="0" smtClean="0"/>
                        <a:t>CMN op1, op2</a:t>
                      </a:r>
                      <a:endParaRPr lang="en-GB" dirty="0"/>
                    </a:p>
                  </a:txBody>
                  <a:tcPr/>
                </a:tc>
                <a:tc>
                  <a:txBody>
                    <a:bodyPr/>
                    <a:lstStyle/>
                    <a:p>
                      <a:r>
                        <a:rPr lang="en-GB" dirty="0" smtClean="0"/>
                        <a:t>ADDS Rd, op1, op2</a:t>
                      </a:r>
                      <a:endParaRPr lang="en-GB" dirty="0"/>
                    </a:p>
                  </a:txBody>
                  <a:tcPr/>
                </a:tc>
                <a:tc>
                  <a:txBody>
                    <a:bodyPr/>
                    <a:lstStyle/>
                    <a:p>
                      <a:r>
                        <a:rPr lang="en-GB" dirty="0" smtClean="0"/>
                        <a:t>arithmetic comparison</a:t>
                      </a:r>
                      <a:r>
                        <a:rPr lang="en-GB" baseline="0" dirty="0" smtClean="0"/>
                        <a:t> with negative literal (see slide 2.19)</a:t>
                      </a:r>
                      <a:endParaRPr lang="en-GB" dirty="0"/>
                    </a:p>
                  </a:txBody>
                  <a:tcPr/>
                </a:tc>
              </a:tr>
              <a:tr h="370840">
                <a:tc>
                  <a:txBody>
                    <a:bodyPr/>
                    <a:lstStyle/>
                    <a:p>
                      <a:r>
                        <a:rPr lang="en-GB" dirty="0" smtClean="0"/>
                        <a:t>TST op1,</a:t>
                      </a:r>
                      <a:r>
                        <a:rPr lang="en-GB" baseline="0" dirty="0" smtClean="0"/>
                        <a:t> op2</a:t>
                      </a:r>
                      <a:endParaRPr lang="en-GB" dirty="0"/>
                    </a:p>
                  </a:txBody>
                  <a:tcPr/>
                </a:tc>
                <a:tc>
                  <a:txBody>
                    <a:bodyPr/>
                    <a:lstStyle/>
                    <a:p>
                      <a:r>
                        <a:rPr lang="en-GB" dirty="0" smtClean="0"/>
                        <a:t>ANDS Rd, op1, op2</a:t>
                      </a:r>
                      <a:endParaRPr lang="en-GB" dirty="0"/>
                    </a:p>
                  </a:txBody>
                  <a:tcPr/>
                </a:tc>
                <a:tc>
                  <a:txBody>
                    <a:bodyPr/>
                    <a:lstStyle/>
                    <a:p>
                      <a:r>
                        <a:rPr lang="en-GB" dirty="0" smtClean="0"/>
                        <a:t>test individual bit</a:t>
                      </a:r>
                      <a:r>
                        <a:rPr lang="en-GB" baseline="0" dirty="0" smtClean="0"/>
                        <a:t> field using mask</a:t>
                      </a:r>
                      <a:endParaRPr lang="en-GB" dirty="0"/>
                    </a:p>
                  </a:txBody>
                  <a:tcPr/>
                </a:tc>
              </a:tr>
              <a:tr h="370840">
                <a:tc>
                  <a:txBody>
                    <a:bodyPr/>
                    <a:lstStyle/>
                    <a:p>
                      <a:r>
                        <a:rPr lang="en-GB" dirty="0" smtClean="0"/>
                        <a:t>TEQ op1, op2</a:t>
                      </a:r>
                      <a:endParaRPr lang="en-GB" dirty="0"/>
                    </a:p>
                  </a:txBody>
                  <a:tcPr/>
                </a:tc>
                <a:tc>
                  <a:txBody>
                    <a:bodyPr/>
                    <a:lstStyle/>
                    <a:p>
                      <a:r>
                        <a:rPr lang="en-GB" dirty="0" smtClean="0"/>
                        <a:t>EORS Rd, op1, op2</a:t>
                      </a:r>
                      <a:endParaRPr lang="en-GB" dirty="0"/>
                    </a:p>
                  </a:txBody>
                  <a:tcPr/>
                </a:tc>
                <a:tc>
                  <a:txBody>
                    <a:bodyPr/>
                    <a:lstStyle/>
                    <a:p>
                      <a:r>
                        <a:rPr lang="en-GB" dirty="0" smtClean="0"/>
                        <a:t>test bit equality</a:t>
                      </a:r>
                      <a:endParaRPr lang="en-GB" dirty="0"/>
                    </a:p>
                  </a:txBody>
                  <a:tcPr/>
                </a:tc>
              </a:tr>
            </a:tbl>
          </a:graphicData>
        </a:graphic>
      </p:graphicFrame>
    </p:spTree>
    <p:extLst>
      <p:ext uri="{BB962C8B-B14F-4D97-AF65-F5344CB8AC3E}">
        <p14:creationId xmlns:p14="http://schemas.microsoft.com/office/powerpoint/2010/main" val="3538649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07504" y="332656"/>
            <a:ext cx="8229600" cy="663352"/>
          </a:xfrm>
        </p:spPr>
        <p:txBody>
          <a:bodyPr/>
          <a:lstStyle/>
          <a:p>
            <a:r>
              <a:rPr lang="en-GB" dirty="0" smtClean="0"/>
              <a:t>Tricks with "S"</a:t>
            </a:r>
          </a:p>
        </p:txBody>
      </p:sp>
      <p:sp>
        <p:nvSpPr>
          <p:cNvPr id="54275" name="Content Placeholder 3"/>
          <p:cNvSpPr>
            <a:spLocks noGrp="1"/>
          </p:cNvSpPr>
          <p:nvPr>
            <p:ph sz="half" idx="1"/>
          </p:nvPr>
        </p:nvSpPr>
        <p:spPr>
          <a:xfrm>
            <a:off x="5146675" y="1079326"/>
            <a:ext cx="3962400" cy="1125538"/>
          </a:xfrm>
        </p:spPr>
        <p:txBody>
          <a:bodyPr>
            <a:normAutofit fontScale="92500" lnSpcReduction="20000"/>
          </a:bodyPr>
          <a:lstStyle/>
          <a:p>
            <a:pPr>
              <a:buFont typeface="Wingdings" pitchFamily="2" charset="2"/>
              <a:buChar char="v"/>
            </a:pPr>
            <a:r>
              <a:rPr lang="en-GB" dirty="0" smtClean="0"/>
              <a:t>Branch with condition after comparison</a:t>
            </a:r>
          </a:p>
          <a:p>
            <a:pPr>
              <a:buFont typeface="Wingdings" pitchFamily="2" charset="2"/>
              <a:buChar char="v"/>
            </a:pPr>
            <a:endParaRPr lang="en-GB" dirty="0" smtClean="0"/>
          </a:p>
        </p:txBody>
      </p:sp>
      <p:sp>
        <p:nvSpPr>
          <p:cNvPr id="54276" name="Content Placeholder 4"/>
          <p:cNvSpPr>
            <a:spLocks noGrp="1"/>
          </p:cNvSpPr>
          <p:nvPr>
            <p:ph sz="half" idx="2"/>
          </p:nvPr>
        </p:nvSpPr>
        <p:spPr>
          <a:xfrm>
            <a:off x="107950" y="1079326"/>
            <a:ext cx="3962400" cy="1125538"/>
          </a:xfrm>
        </p:spPr>
        <p:txBody>
          <a:bodyPr>
            <a:normAutofit fontScale="92500" lnSpcReduction="20000"/>
          </a:bodyPr>
          <a:lstStyle/>
          <a:p>
            <a:pPr>
              <a:buFont typeface="Wingdings" pitchFamily="2" charset="2"/>
              <a:buChar char="v"/>
            </a:pPr>
            <a:r>
              <a:rPr lang="en-GB" dirty="0" smtClean="0"/>
              <a:t>Branch with condition after data processing instruction</a:t>
            </a:r>
          </a:p>
        </p:txBody>
      </p:sp>
      <p:sp>
        <p:nvSpPr>
          <p:cNvPr id="54277" name="TextBox 5"/>
          <p:cNvSpPr txBox="1">
            <a:spLocks noChangeArrowheads="1"/>
          </p:cNvSpPr>
          <p:nvPr/>
        </p:nvSpPr>
        <p:spPr bwMode="auto">
          <a:xfrm>
            <a:off x="179388" y="2517775"/>
            <a:ext cx="4392612" cy="1631950"/>
          </a:xfrm>
          <a:prstGeom prst="rect">
            <a:avLst/>
          </a:prstGeom>
          <a:noFill/>
          <a:ln w="28575">
            <a:solidFill>
              <a:schemeClr val="tx2"/>
            </a:solidFill>
            <a:miter lim="800000"/>
            <a:headEnd/>
            <a:tailEnd/>
          </a:ln>
        </p:spPr>
        <p:txBody>
          <a:bodyPr>
            <a:spAutoFit/>
          </a:bodyPr>
          <a:lstStyle/>
          <a:p>
            <a:pPr algn="l"/>
            <a:r>
              <a:rPr lang="en-GB" sz="2000">
                <a:latin typeface="Calibri" pitchFamily="34" charset="0"/>
                <a:cs typeface="Calibri" pitchFamily="34" charset="0"/>
              </a:rPr>
              <a:t>	MOV R0, #10</a:t>
            </a:r>
          </a:p>
          <a:p>
            <a:pPr algn="l"/>
            <a:r>
              <a:rPr lang="en-GB" sz="2000">
                <a:latin typeface="Calibri" pitchFamily="34" charset="0"/>
                <a:cs typeface="Calibri" pitchFamily="34" charset="0"/>
              </a:rPr>
              <a:t>LOOP	ADD R1, R1, R2</a:t>
            </a:r>
          </a:p>
          <a:p>
            <a:pPr algn="l"/>
            <a:r>
              <a:rPr lang="en-GB" sz="2000">
                <a:latin typeface="Calibri" pitchFamily="34" charset="0"/>
                <a:cs typeface="Calibri" pitchFamily="34" charset="0"/>
              </a:rPr>
              <a:t>	</a:t>
            </a:r>
            <a:r>
              <a:rPr lang="en-GB" sz="2000">
                <a:solidFill>
                  <a:srgbClr val="003366"/>
                </a:solidFill>
                <a:latin typeface="Calibri" pitchFamily="34" charset="0"/>
                <a:cs typeface="Calibri" pitchFamily="34" charset="0"/>
              </a:rPr>
              <a:t>SUBS R0, R0, #1      ; set codes</a:t>
            </a:r>
          </a:p>
          <a:p>
            <a:pPr algn="l"/>
            <a:r>
              <a:rPr lang="en-GB" sz="2000">
                <a:solidFill>
                  <a:srgbClr val="FF0000"/>
                </a:solidFill>
                <a:latin typeface="Calibri" pitchFamily="34" charset="0"/>
                <a:cs typeface="Calibri" pitchFamily="34" charset="0"/>
              </a:rPr>
              <a:t>	BNE LOOP      ; branch on codes</a:t>
            </a:r>
            <a:r>
              <a:rPr lang="en-GB" sz="2000">
                <a:latin typeface="Calibri" pitchFamily="34" charset="0"/>
                <a:cs typeface="Calibri" pitchFamily="34" charset="0"/>
              </a:rPr>
              <a:t>	</a:t>
            </a:r>
          </a:p>
        </p:txBody>
      </p:sp>
      <p:sp>
        <p:nvSpPr>
          <p:cNvPr id="54278" name="TextBox 6"/>
          <p:cNvSpPr txBox="1">
            <a:spLocks noChangeArrowheads="1"/>
          </p:cNvSpPr>
          <p:nvPr/>
        </p:nvSpPr>
        <p:spPr bwMode="auto">
          <a:xfrm>
            <a:off x="4859338" y="2517775"/>
            <a:ext cx="4176712" cy="1631950"/>
          </a:xfrm>
          <a:prstGeom prst="rect">
            <a:avLst/>
          </a:prstGeom>
          <a:noFill/>
          <a:ln w="28575">
            <a:solidFill>
              <a:schemeClr val="tx1"/>
            </a:solidFill>
            <a:miter lim="800000"/>
            <a:headEnd/>
            <a:tailEnd/>
          </a:ln>
        </p:spPr>
        <p:txBody>
          <a:bodyPr>
            <a:spAutoFit/>
          </a:bodyPr>
          <a:lstStyle/>
          <a:p>
            <a:pPr algn="l"/>
            <a:r>
              <a:rPr lang="en-GB" sz="2000">
                <a:latin typeface="Calibri" pitchFamily="34" charset="0"/>
                <a:cs typeface="Calibri" pitchFamily="34" charset="0"/>
              </a:rPr>
              <a:t>	MOV R0, #10</a:t>
            </a:r>
          </a:p>
          <a:p>
            <a:pPr algn="l"/>
            <a:r>
              <a:rPr lang="en-GB" sz="2000">
                <a:latin typeface="Calibri" pitchFamily="34" charset="0"/>
                <a:cs typeface="Calibri" pitchFamily="34" charset="0"/>
              </a:rPr>
              <a:t>LOOP	ADD R1, R1, R2</a:t>
            </a:r>
          </a:p>
          <a:p>
            <a:pPr algn="l"/>
            <a:r>
              <a:rPr lang="en-GB" sz="2000">
                <a:latin typeface="Calibri" pitchFamily="34" charset="0"/>
                <a:cs typeface="Calibri" pitchFamily="34" charset="0"/>
              </a:rPr>
              <a:t>	SUB R0, R0, #1</a:t>
            </a:r>
          </a:p>
          <a:p>
            <a:pPr algn="l"/>
            <a:r>
              <a:rPr lang="en-GB" sz="2000">
                <a:latin typeface="Calibri" pitchFamily="34" charset="0"/>
                <a:cs typeface="Calibri" pitchFamily="34" charset="0"/>
              </a:rPr>
              <a:t>	</a:t>
            </a:r>
            <a:r>
              <a:rPr lang="en-GB" sz="2000">
                <a:solidFill>
                  <a:srgbClr val="003366"/>
                </a:solidFill>
                <a:latin typeface="Calibri" pitchFamily="34" charset="0"/>
                <a:cs typeface="Calibri" pitchFamily="34" charset="0"/>
              </a:rPr>
              <a:t>CMP R0, #0       ; set codes</a:t>
            </a:r>
          </a:p>
          <a:p>
            <a:pPr algn="l"/>
            <a:r>
              <a:rPr lang="en-GB" sz="2000">
                <a:solidFill>
                  <a:srgbClr val="FF0000"/>
                </a:solidFill>
                <a:latin typeface="Calibri" pitchFamily="34" charset="0"/>
                <a:cs typeface="Calibri" pitchFamily="34" charset="0"/>
              </a:rPr>
              <a:t>	BNE LOOP  ; branch on codes</a:t>
            </a:r>
          </a:p>
        </p:txBody>
      </p:sp>
      <p:sp>
        <p:nvSpPr>
          <p:cNvPr id="54279" name="TextBox 7"/>
          <p:cNvSpPr txBox="1">
            <a:spLocks noChangeArrowheads="1"/>
          </p:cNvSpPr>
          <p:nvPr/>
        </p:nvSpPr>
        <p:spPr bwMode="auto">
          <a:xfrm>
            <a:off x="457200" y="4508500"/>
            <a:ext cx="8137525" cy="1631950"/>
          </a:xfrm>
          <a:prstGeom prst="rect">
            <a:avLst/>
          </a:prstGeom>
          <a:noFill/>
          <a:ln w="19050">
            <a:solidFill>
              <a:schemeClr val="tx1"/>
            </a:solidFill>
            <a:miter lim="800000"/>
            <a:headEnd/>
            <a:tailEnd/>
          </a:ln>
        </p:spPr>
        <p:txBody>
          <a:bodyPr>
            <a:spAutoFit/>
          </a:bodyPr>
          <a:lstStyle/>
          <a:p>
            <a:pPr algn="l"/>
            <a:r>
              <a:rPr lang="en-GB" sz="2000">
                <a:latin typeface="Calibri" pitchFamily="34" charset="0"/>
                <a:cs typeface="Calibri" pitchFamily="34" charset="0"/>
              </a:rPr>
              <a:t>; Note S instruction need not be immediately before BNE instruction</a:t>
            </a:r>
          </a:p>
          <a:p>
            <a:pPr algn="l"/>
            <a:r>
              <a:rPr lang="en-GB" sz="2000">
                <a:latin typeface="Calibri" pitchFamily="34" charset="0"/>
                <a:cs typeface="Calibri" pitchFamily="34" charset="0"/>
              </a:rPr>
              <a:t>	MOV R0, #10</a:t>
            </a:r>
          </a:p>
          <a:p>
            <a:pPr algn="l"/>
            <a:r>
              <a:rPr lang="en-GB" sz="2000">
                <a:latin typeface="Calibri" pitchFamily="34" charset="0"/>
                <a:cs typeface="Calibri" pitchFamily="34" charset="0"/>
              </a:rPr>
              <a:t>LOOP	</a:t>
            </a:r>
            <a:r>
              <a:rPr lang="en-GB" sz="2000">
                <a:solidFill>
                  <a:srgbClr val="003366"/>
                </a:solidFill>
                <a:latin typeface="Calibri" pitchFamily="34" charset="0"/>
                <a:cs typeface="Calibri" pitchFamily="34" charset="0"/>
              </a:rPr>
              <a:t>SUBS R0, R0, #1      ; set codes</a:t>
            </a:r>
          </a:p>
          <a:p>
            <a:pPr algn="l"/>
            <a:r>
              <a:rPr lang="en-GB" sz="2000">
                <a:latin typeface="Calibri" pitchFamily="34" charset="0"/>
                <a:cs typeface="Calibri" pitchFamily="34" charset="0"/>
              </a:rPr>
              <a:t>	ADD R1, R1, R2 ; all other instructions preserve codes</a:t>
            </a:r>
          </a:p>
          <a:p>
            <a:pPr algn="l"/>
            <a:r>
              <a:rPr lang="en-GB" sz="2000">
                <a:latin typeface="Calibri" pitchFamily="34" charset="0"/>
                <a:cs typeface="Calibri" pitchFamily="34" charset="0"/>
              </a:rPr>
              <a:t>	</a:t>
            </a:r>
            <a:r>
              <a:rPr lang="en-GB" sz="2000">
                <a:solidFill>
                  <a:srgbClr val="FF0000"/>
                </a:solidFill>
                <a:latin typeface="Calibri" pitchFamily="34" charset="0"/>
                <a:cs typeface="Calibri" pitchFamily="34" charset="0"/>
              </a:rPr>
              <a:t>BNE LOOP      ; branch on codes</a:t>
            </a:r>
            <a:r>
              <a:rPr lang="en-GB" sz="2000">
                <a:latin typeface="Calibri" pitchFamily="34" charset="0"/>
                <a:cs typeface="Calibri" pitchFamily="34" charset="0"/>
              </a:rPr>
              <a:t>	</a:t>
            </a:r>
          </a:p>
        </p:txBody>
      </p:sp>
      <p:sp>
        <p:nvSpPr>
          <p:cNvPr id="8" name="Date Placeholder 7"/>
          <p:cNvSpPr>
            <a:spLocks noGrp="1"/>
          </p:cNvSpPr>
          <p:nvPr>
            <p:ph type="dt" sz="half" idx="10"/>
          </p:nvPr>
        </p:nvSpPr>
        <p:spPr/>
        <p:txBody>
          <a:bodyPr/>
          <a:lstStyle/>
          <a:p>
            <a:fld id="{B5889E60-6230-4711-BA31-0146ACEA5A69}" type="datetime1">
              <a:rPr lang="en-US" smtClean="0"/>
              <a:pPr/>
              <a:t>12/2/2015</a:t>
            </a:fld>
            <a:endParaRPr lang="en-US"/>
          </a:p>
        </p:txBody>
      </p:sp>
      <p:sp>
        <p:nvSpPr>
          <p:cNvPr id="9" name="Slide Number Placeholder 8"/>
          <p:cNvSpPr>
            <a:spLocks noGrp="1"/>
          </p:cNvSpPr>
          <p:nvPr>
            <p:ph type="sldNum" sz="quarter" idx="12"/>
          </p:nvPr>
        </p:nvSpPr>
        <p:spPr/>
        <p:txBody>
          <a:bodyPr/>
          <a:lstStyle/>
          <a:p>
            <a:r>
              <a:rPr lang="en-US" dirty="0" smtClean="0"/>
              <a:t>2.</a:t>
            </a:r>
            <a:fld id="{0CFEC368-1D7A-4F81-ABF6-AE0E36BAF64C}" type="slidenum">
              <a:rPr lang="en-US" smtClean="0"/>
              <a:pPr/>
              <a:t>23</a:t>
            </a:fld>
            <a:endParaRPr lang="en-US" dirty="0"/>
          </a:p>
        </p:txBody>
      </p:sp>
      <p:sp>
        <p:nvSpPr>
          <p:cNvPr id="10" name="Footer Placeholder 9"/>
          <p:cNvSpPr>
            <a:spLocks noGrp="1"/>
          </p:cNvSpPr>
          <p:nvPr>
            <p:ph type="ftr" sz="quarter" idx="11"/>
          </p:nvPr>
        </p:nvSpPr>
        <p:spPr/>
        <p:txBody>
          <a:bodyPr/>
          <a:lstStyle/>
          <a:p>
            <a:pPr algn="r"/>
            <a:r>
              <a:rPr lang="en-GB" smtClean="0"/>
              <a:t>Introduction to Computer Architecture: Part 2</a:t>
            </a:r>
            <a:endParaRPr lang="en-US" dirty="0"/>
          </a:p>
        </p:txBody>
      </p:sp>
    </p:spTree>
    <p:extLst>
      <p:ext uri="{BB962C8B-B14F-4D97-AF65-F5344CB8AC3E}">
        <p14:creationId xmlns:p14="http://schemas.microsoft.com/office/powerpoint/2010/main" val="1347328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404664"/>
            <a:ext cx="8229600" cy="663352"/>
          </a:xfrm>
        </p:spPr>
        <p:txBody>
          <a:bodyPr>
            <a:normAutofit/>
          </a:bodyPr>
          <a:lstStyle/>
          <a:p>
            <a:r>
              <a:rPr lang="en-GB" sz="3200" dirty="0" smtClean="0"/>
              <a:t>Shifts and Rotates in the ARM ISA</a:t>
            </a:r>
            <a:endParaRPr lang="en-US" sz="3200" dirty="0" smtClean="0"/>
          </a:p>
        </p:txBody>
      </p:sp>
      <p:sp>
        <p:nvSpPr>
          <p:cNvPr id="10" name="Content Placeholder 9"/>
          <p:cNvSpPr>
            <a:spLocks noGrp="1"/>
          </p:cNvSpPr>
          <p:nvPr>
            <p:ph idx="1"/>
          </p:nvPr>
        </p:nvSpPr>
        <p:spPr>
          <a:xfrm>
            <a:off x="395536" y="2348880"/>
            <a:ext cx="8229600" cy="4509120"/>
          </a:xfrm>
        </p:spPr>
        <p:txBody>
          <a:bodyPr>
            <a:normAutofit fontScale="92500" lnSpcReduction="20000"/>
          </a:bodyPr>
          <a:lstStyle/>
          <a:p>
            <a:pPr fontAlgn="auto">
              <a:spcBef>
                <a:spcPts val="1800"/>
              </a:spcBef>
              <a:spcAft>
                <a:spcPts val="0"/>
              </a:spcAft>
            </a:pPr>
            <a:r>
              <a:rPr lang="en-GB" sz="2800" dirty="0"/>
              <a:t>Individual bits can have separate meanings in assembly programs</a:t>
            </a:r>
          </a:p>
          <a:p>
            <a:pPr lvl="1" fontAlgn="auto">
              <a:spcBef>
                <a:spcPts val="1800"/>
              </a:spcBef>
              <a:spcAft>
                <a:spcPts val="0"/>
              </a:spcAft>
            </a:pPr>
            <a:r>
              <a:rPr lang="en-GB" sz="2400" dirty="0"/>
              <a:t>Hardware registers where every bit is a separate flag</a:t>
            </a:r>
          </a:p>
          <a:p>
            <a:pPr lvl="1" fontAlgn="auto">
              <a:spcBef>
                <a:spcPts val="1800"/>
              </a:spcBef>
              <a:spcAft>
                <a:spcPts val="0"/>
              </a:spcAft>
            </a:pPr>
            <a:r>
              <a:rPr lang="en-GB" sz="2400" dirty="0"/>
              <a:t>Hardware registers where bit fields have specific meaning</a:t>
            </a:r>
          </a:p>
          <a:p>
            <a:pPr fontAlgn="auto">
              <a:spcBef>
                <a:spcPts val="1800"/>
              </a:spcBef>
              <a:spcAft>
                <a:spcPts val="0"/>
              </a:spcAft>
            </a:pPr>
            <a:r>
              <a:rPr lang="en-GB" sz="2800" dirty="0"/>
              <a:t>Two types of operation help manipulating bits</a:t>
            </a:r>
          </a:p>
          <a:p>
            <a:pPr lvl="1" fontAlgn="auto">
              <a:spcBef>
                <a:spcPts val="1800"/>
              </a:spcBef>
              <a:spcAft>
                <a:spcPts val="0"/>
              </a:spcAft>
            </a:pPr>
            <a:r>
              <a:rPr lang="en-GB" sz="2400" dirty="0" smtClean="0"/>
              <a:t>32 bit </a:t>
            </a:r>
            <a:r>
              <a:rPr lang="en-GB" sz="2400" b="1" dirty="0" smtClean="0"/>
              <a:t>bitwise</a:t>
            </a:r>
            <a:r>
              <a:rPr lang="en-GB" sz="2400" dirty="0" smtClean="0"/>
              <a:t> logical data processing instructions:</a:t>
            </a:r>
          </a:p>
          <a:p>
            <a:pPr lvl="2">
              <a:spcBef>
                <a:spcPts val="1800"/>
              </a:spcBef>
            </a:pPr>
            <a:r>
              <a:rPr lang="en-GB" sz="2200" dirty="0" smtClean="0"/>
              <a:t>AND, ORR, EOR, BIC.</a:t>
            </a:r>
          </a:p>
          <a:p>
            <a:pPr lvl="1" fontAlgn="auto">
              <a:spcBef>
                <a:spcPts val="1800"/>
              </a:spcBef>
              <a:spcAft>
                <a:spcPts val="0"/>
              </a:spcAft>
            </a:pPr>
            <a:r>
              <a:rPr lang="en-GB" sz="2400" b="1" dirty="0" smtClean="0"/>
              <a:t>Shifts</a:t>
            </a:r>
            <a:r>
              <a:rPr lang="en-GB" sz="2400" dirty="0" smtClean="0"/>
              <a:t> </a:t>
            </a:r>
            <a:r>
              <a:rPr lang="en-GB" sz="2400" dirty="0"/>
              <a:t>&amp; </a:t>
            </a:r>
            <a:r>
              <a:rPr lang="en-GB" sz="2400" b="1" dirty="0" smtClean="0"/>
              <a:t>rotates</a:t>
            </a:r>
          </a:p>
          <a:p>
            <a:pPr>
              <a:spcBef>
                <a:spcPts val="1800"/>
              </a:spcBef>
            </a:pPr>
            <a:r>
              <a:rPr lang="en-GB" sz="2800" dirty="0" smtClean="0"/>
              <a:t>Shifts are also used in arithmetic</a:t>
            </a:r>
            <a:endParaRPr lang="en-GB" sz="2800" dirty="0"/>
          </a:p>
          <a:p>
            <a:pPr>
              <a:spcBef>
                <a:spcPts val="1800"/>
              </a:spcBef>
            </a:pPr>
            <a:endParaRPr lang="en-GB" dirty="0"/>
          </a:p>
        </p:txBody>
      </p:sp>
      <p:sp>
        <p:nvSpPr>
          <p:cNvPr id="5" name="Date Placeholder 4"/>
          <p:cNvSpPr>
            <a:spLocks noGrp="1"/>
          </p:cNvSpPr>
          <p:nvPr>
            <p:ph type="dt" sz="half" idx="10"/>
          </p:nvPr>
        </p:nvSpPr>
        <p:spPr/>
        <p:txBody>
          <a:bodyPr/>
          <a:lstStyle/>
          <a:p>
            <a:fld id="{DEE34384-43DF-433F-8E2F-9797B3F057D4}" type="datetime1">
              <a:rPr lang="en-US" smtClean="0"/>
              <a:pPr/>
              <a:t>12/2/2015</a:t>
            </a:fld>
            <a:endParaRPr lang="en-US"/>
          </a:p>
        </p:txBody>
      </p:sp>
      <p:sp>
        <p:nvSpPr>
          <p:cNvPr id="7" name="Footer Placeholder 6"/>
          <p:cNvSpPr>
            <a:spLocks noGrp="1"/>
          </p:cNvSpPr>
          <p:nvPr>
            <p:ph type="ftr" sz="quarter" idx="11"/>
          </p:nvPr>
        </p:nvSpPr>
        <p:spPr/>
        <p:txBody>
          <a:bodyPr/>
          <a:lstStyle/>
          <a:p>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24</a:t>
            </a:fld>
            <a:endParaRPr lang="en-US" dirty="0"/>
          </a:p>
        </p:txBody>
      </p:sp>
      <p:sp>
        <p:nvSpPr>
          <p:cNvPr id="8" name="Text Box 4"/>
          <p:cNvSpPr txBox="1">
            <a:spLocks noChangeArrowheads="1"/>
          </p:cNvSpPr>
          <p:nvPr/>
        </p:nvSpPr>
        <p:spPr bwMode="auto">
          <a:xfrm>
            <a:off x="755650" y="1173163"/>
            <a:ext cx="7416800" cy="1006475"/>
          </a:xfrm>
          <a:prstGeom prst="rect">
            <a:avLst/>
          </a:prstGeom>
          <a:noFill/>
          <a:ln w="12700">
            <a:noFill/>
            <a:miter lim="800000"/>
            <a:headEnd type="none" w="sm" len="sm"/>
            <a:tailEnd type="none" w="sm" len="sm"/>
          </a:ln>
        </p:spPr>
        <p:txBody>
          <a:bodyPr>
            <a:spAutoFit/>
          </a:bodyPr>
          <a:lstStyle/>
          <a:p>
            <a:r>
              <a:rPr lang="en-US" sz="2000" dirty="0">
                <a:solidFill>
                  <a:srgbClr val="292934"/>
                </a:solidFill>
                <a:latin typeface="Comic Sans MS" pitchFamily="66" charset="0"/>
              </a:rPr>
              <a:t>“The best teachers have shown me that things have to be done bit by bit. Nothing that means anything happens quickly – we only think it does”, Joseph </a:t>
            </a:r>
            <a:r>
              <a:rPr lang="en-US" sz="2000" dirty="0" err="1">
                <a:solidFill>
                  <a:srgbClr val="292934"/>
                </a:solidFill>
                <a:latin typeface="Comic Sans MS" pitchFamily="66" charset="0"/>
              </a:rPr>
              <a:t>Bruchac</a:t>
            </a:r>
            <a:endParaRPr lang="en-US" sz="2000" dirty="0">
              <a:solidFill>
                <a:srgbClr val="292934"/>
              </a:solidFill>
              <a:latin typeface="Comic Sans MS" pitchFamily="66" charset="0"/>
            </a:endParaRPr>
          </a:p>
        </p:txBody>
      </p:sp>
      <p:sp>
        <p:nvSpPr>
          <p:cNvPr id="9" name="Rectangle 3"/>
          <p:cNvSpPr txBox="1">
            <a:spLocks noChangeArrowheads="1"/>
          </p:cNvSpPr>
          <p:nvPr/>
        </p:nvSpPr>
        <p:spPr>
          <a:xfrm>
            <a:off x="179388" y="2286000"/>
            <a:ext cx="8713787" cy="387985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ct val="30000"/>
              </a:spcBef>
              <a:spcAft>
                <a:spcPts val="0"/>
              </a:spcAft>
              <a:buClr>
                <a:srgbClr val="93A299"/>
              </a:buClr>
            </a:pPr>
            <a:endParaRPr lang="en-GB" dirty="0" smtClean="0">
              <a:solidFill>
                <a:srgbClr val="292934"/>
              </a:solidFill>
            </a:endParaRPr>
          </a:p>
        </p:txBody>
      </p:sp>
    </p:spTree>
    <p:extLst>
      <p:ext uri="{BB962C8B-B14F-4D97-AF65-F5344CB8AC3E}">
        <p14:creationId xmlns:p14="http://schemas.microsoft.com/office/powerpoint/2010/main" val="3787784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7504" y="404664"/>
            <a:ext cx="8229600" cy="663352"/>
          </a:xfrm>
        </p:spPr>
        <p:txBody>
          <a:bodyPr>
            <a:normAutofit/>
          </a:bodyPr>
          <a:lstStyle/>
          <a:p>
            <a:r>
              <a:rPr lang="en-GB" sz="3200" dirty="0" smtClean="0"/>
              <a:t>Register Shifts in ARM data processing</a:t>
            </a:r>
            <a:endParaRPr lang="en-US" sz="3200" dirty="0" smtClean="0"/>
          </a:p>
        </p:txBody>
      </p:sp>
      <p:sp>
        <p:nvSpPr>
          <p:cNvPr id="2" name="Content Placeholder 1"/>
          <p:cNvSpPr>
            <a:spLocks noGrp="1"/>
          </p:cNvSpPr>
          <p:nvPr>
            <p:ph idx="1"/>
          </p:nvPr>
        </p:nvSpPr>
        <p:spPr>
          <a:xfrm>
            <a:off x="25151" y="2348880"/>
            <a:ext cx="6851105" cy="4032448"/>
          </a:xfrm>
        </p:spPr>
        <p:txBody>
          <a:bodyPr>
            <a:normAutofit/>
          </a:bodyPr>
          <a:lstStyle/>
          <a:p>
            <a:pPr>
              <a:lnSpc>
                <a:spcPct val="90000"/>
              </a:lnSpc>
              <a:spcBef>
                <a:spcPts val="1200"/>
              </a:spcBef>
            </a:pPr>
            <a:r>
              <a:rPr lang="en-GB" b="1" dirty="0" smtClean="0">
                <a:latin typeface="Calibri" pitchFamily="34" charset="0"/>
              </a:rPr>
              <a:t>Data Shift</a:t>
            </a:r>
            <a:r>
              <a:rPr lang="en-GB" dirty="0" smtClean="0">
                <a:latin typeface="Calibri" pitchFamily="34" charset="0"/>
              </a:rPr>
              <a:t>: op2 has each bit displaced a fixed number of places right or left. </a:t>
            </a:r>
            <a:endParaRPr lang="en-GB" dirty="0">
              <a:latin typeface="Calibri" pitchFamily="34" charset="0"/>
            </a:endParaRPr>
          </a:p>
          <a:p>
            <a:pPr lvl="1">
              <a:lnSpc>
                <a:spcPct val="90000"/>
              </a:lnSpc>
              <a:spcBef>
                <a:spcPts val="1200"/>
              </a:spcBef>
            </a:pPr>
            <a:r>
              <a:rPr lang="en-GB" dirty="0" smtClean="0">
                <a:latin typeface="Calibri" pitchFamily="34" charset="0"/>
              </a:rPr>
              <a:t>shifts </a:t>
            </a:r>
            <a:r>
              <a:rPr lang="en-GB" dirty="0">
                <a:latin typeface="Calibri" pitchFamily="34" charset="0"/>
              </a:rPr>
              <a:t>can be combined with arithmetic or bitwise logical operations in one instruction.</a:t>
            </a:r>
          </a:p>
          <a:p>
            <a:pPr>
              <a:lnSpc>
                <a:spcPct val="90000"/>
              </a:lnSpc>
              <a:spcBef>
                <a:spcPts val="1200"/>
              </a:spcBef>
            </a:pPr>
            <a:r>
              <a:rPr lang="en-GB" u="sng" dirty="0">
                <a:latin typeface="Calibri" pitchFamily="34" charset="0"/>
              </a:rPr>
              <a:t>Rd := Rn op (Rm </a:t>
            </a:r>
            <a:r>
              <a:rPr lang="en-GB" u="sng" dirty="0">
                <a:solidFill>
                  <a:srgbClr val="008000"/>
                </a:solidFill>
                <a:latin typeface="Calibri" pitchFamily="34" charset="0"/>
              </a:rPr>
              <a:t>shift</a:t>
            </a:r>
            <a:r>
              <a:rPr lang="en-GB" u="sng" dirty="0">
                <a:latin typeface="Calibri" pitchFamily="34" charset="0"/>
              </a:rPr>
              <a:t> by </a:t>
            </a:r>
            <a:r>
              <a:rPr lang="en-GB" u="sng" dirty="0" smtClean="0">
                <a:latin typeface="Calibri" pitchFamily="34" charset="0"/>
              </a:rPr>
              <a:t>N)</a:t>
            </a:r>
            <a:r>
              <a:rPr lang="en-GB" dirty="0" smtClean="0">
                <a:latin typeface="Calibri" pitchFamily="34" charset="0"/>
              </a:rPr>
              <a:t> </a:t>
            </a:r>
            <a:r>
              <a:rPr lang="en-GB" dirty="0">
                <a:latin typeface="Calibri" pitchFamily="34" charset="0"/>
              </a:rPr>
              <a:t>; </a:t>
            </a:r>
            <a:endParaRPr lang="en-GB" dirty="0" smtClean="0">
              <a:latin typeface="Calibri" pitchFamily="34" charset="0"/>
            </a:endParaRPr>
          </a:p>
          <a:p>
            <a:pPr lvl="1">
              <a:lnSpc>
                <a:spcPct val="90000"/>
              </a:lnSpc>
              <a:spcBef>
                <a:spcPts val="1200"/>
              </a:spcBef>
            </a:pPr>
            <a:r>
              <a:rPr lang="en-GB" dirty="0" smtClean="0">
                <a:solidFill>
                  <a:srgbClr val="008000"/>
                </a:solidFill>
                <a:latin typeface="Calibri" pitchFamily="34" charset="0"/>
              </a:rPr>
              <a:t>shift</a:t>
            </a:r>
            <a:r>
              <a:rPr lang="en-GB" dirty="0" smtClean="0">
                <a:latin typeface="Calibri" pitchFamily="34" charset="0"/>
              </a:rPr>
              <a:t> </a:t>
            </a:r>
            <a:r>
              <a:rPr lang="en-GB" dirty="0">
                <a:latin typeface="Calibri" pitchFamily="34" charset="0"/>
              </a:rPr>
              <a:t>= </a:t>
            </a:r>
            <a:r>
              <a:rPr lang="en-GB" dirty="0" smtClean="0">
                <a:solidFill>
                  <a:srgbClr val="008000"/>
                </a:solidFill>
                <a:latin typeface="Calibri" pitchFamily="34" charset="0"/>
              </a:rPr>
              <a:t>LSL, LSR, ASL, ASR, ROR,</a:t>
            </a:r>
            <a:r>
              <a:rPr lang="en-GB" dirty="0" smtClean="0">
                <a:latin typeface="Calibri" pitchFamily="34" charset="0"/>
              </a:rPr>
              <a:t> </a:t>
            </a:r>
            <a:r>
              <a:rPr lang="en-GB" dirty="0" smtClean="0">
                <a:solidFill>
                  <a:srgbClr val="800080"/>
                </a:solidFill>
                <a:latin typeface="Calibri" pitchFamily="34" charset="0"/>
              </a:rPr>
              <a:t>RRX</a:t>
            </a:r>
            <a:endParaRPr lang="en-GB" dirty="0">
              <a:solidFill>
                <a:srgbClr val="800080"/>
              </a:solidFill>
              <a:latin typeface="Calibri" pitchFamily="34" charset="0"/>
            </a:endParaRPr>
          </a:p>
          <a:p>
            <a:pPr lvl="1">
              <a:lnSpc>
                <a:spcPct val="90000"/>
              </a:lnSpc>
              <a:spcBef>
                <a:spcPts val="1200"/>
              </a:spcBef>
            </a:pPr>
            <a:r>
              <a:rPr lang="en-GB" dirty="0">
                <a:latin typeface="Calibri" pitchFamily="34" charset="0"/>
              </a:rPr>
              <a:t>0 </a:t>
            </a:r>
            <a:r>
              <a:rPr lang="en-GB" dirty="0">
                <a:latin typeface="Calibri" pitchFamily="34" charset="0"/>
                <a:cs typeface="Arial" charset="0"/>
              </a:rPr>
              <a:t>≤ </a:t>
            </a:r>
            <a:r>
              <a:rPr lang="en-GB" dirty="0" smtClean="0">
                <a:latin typeface="Calibri" pitchFamily="34" charset="0"/>
                <a:cs typeface="Arial" charset="0"/>
              </a:rPr>
              <a:t>N </a:t>
            </a:r>
            <a:r>
              <a:rPr lang="en-GB" dirty="0">
                <a:latin typeface="Calibri" pitchFamily="34" charset="0"/>
                <a:cs typeface="Arial" charset="0"/>
              </a:rPr>
              <a:t>≤ 31</a:t>
            </a:r>
          </a:p>
          <a:p>
            <a:pPr lvl="1">
              <a:lnSpc>
                <a:spcPct val="90000"/>
              </a:lnSpc>
              <a:spcBef>
                <a:spcPts val="1200"/>
              </a:spcBef>
            </a:pPr>
            <a:r>
              <a:rPr lang="en-GB" dirty="0">
                <a:solidFill>
                  <a:srgbClr val="800080"/>
                </a:solidFill>
                <a:latin typeface="Calibri" pitchFamily="34" charset="0"/>
              </a:rPr>
              <a:t>RRX is special case only possible by 1 bit </a:t>
            </a:r>
            <a:r>
              <a:rPr lang="en-GB" dirty="0" smtClean="0">
                <a:solidFill>
                  <a:srgbClr val="800080"/>
                </a:solidFill>
                <a:latin typeface="Calibri" pitchFamily="34" charset="0"/>
              </a:rPr>
              <a:t>(N=1</a:t>
            </a:r>
            <a:r>
              <a:rPr lang="en-GB" dirty="0">
                <a:solidFill>
                  <a:srgbClr val="800080"/>
                </a:solidFill>
                <a:latin typeface="Calibri" pitchFamily="34" charset="0"/>
              </a:rPr>
              <a:t>).</a:t>
            </a:r>
          </a:p>
          <a:p>
            <a:pPr lvl="1">
              <a:lnSpc>
                <a:spcPct val="90000"/>
              </a:lnSpc>
              <a:spcBef>
                <a:spcPts val="1200"/>
              </a:spcBef>
            </a:pPr>
            <a:r>
              <a:rPr lang="en-GB" dirty="0">
                <a:latin typeface="Calibri" pitchFamily="34" charset="0"/>
              </a:rPr>
              <a:t>NOTE </a:t>
            </a:r>
            <a:r>
              <a:rPr lang="en-GB" dirty="0" smtClean="0">
                <a:latin typeface="Calibri" pitchFamily="34" charset="0"/>
              </a:rPr>
              <a:t>shifted </a:t>
            </a:r>
            <a:r>
              <a:rPr lang="en-GB" dirty="0">
                <a:latin typeface="Calibri" pitchFamily="34" charset="0"/>
              </a:rPr>
              <a:t>value is </a:t>
            </a:r>
            <a:r>
              <a:rPr lang="en-GB" dirty="0" smtClean="0">
                <a:latin typeface="Calibri" pitchFamily="34" charset="0"/>
              </a:rPr>
              <a:t>used for op2 with no change to </a:t>
            </a:r>
            <a:r>
              <a:rPr lang="en-GB" dirty="0" err="1" smtClean="0">
                <a:latin typeface="Calibri" pitchFamily="34" charset="0"/>
              </a:rPr>
              <a:t>Rm</a:t>
            </a:r>
            <a:endParaRPr lang="en-GB" dirty="0">
              <a:latin typeface="Calibri" pitchFamily="34" charset="0"/>
            </a:endParaRPr>
          </a:p>
          <a:p>
            <a:pPr>
              <a:spcBef>
                <a:spcPts val="1200"/>
              </a:spcBef>
            </a:pPr>
            <a:endParaRPr lang="en-GB" dirty="0">
              <a:latin typeface="Calibri" pitchFamily="34" charset="0"/>
            </a:endParaRPr>
          </a:p>
        </p:txBody>
      </p:sp>
      <p:sp>
        <p:nvSpPr>
          <p:cNvPr id="7" name="Date Placeholder 6"/>
          <p:cNvSpPr>
            <a:spLocks noGrp="1"/>
          </p:cNvSpPr>
          <p:nvPr>
            <p:ph type="dt" sz="half" idx="10"/>
          </p:nvPr>
        </p:nvSpPr>
        <p:spPr/>
        <p:txBody>
          <a:bodyPr/>
          <a:lstStyle/>
          <a:p>
            <a:fld id="{6D1B0B34-6911-4D96-A022-A01BEA638889}" type="datetime1">
              <a:rPr lang="en-US" smtClean="0"/>
              <a:pPr/>
              <a:t>12/2/2015</a:t>
            </a:fld>
            <a:endParaRPr lang="en-US"/>
          </a:p>
        </p:txBody>
      </p:sp>
      <p:sp>
        <p:nvSpPr>
          <p:cNvPr id="9" name="Footer Placeholder 8"/>
          <p:cNvSpPr>
            <a:spLocks noGrp="1"/>
          </p:cNvSpPr>
          <p:nvPr>
            <p:ph type="ftr" sz="quarter" idx="11"/>
          </p:nvPr>
        </p:nvSpPr>
        <p:spPr/>
        <p:txBody>
          <a:bodyPr/>
          <a:lstStyle/>
          <a:p>
            <a:pPr algn="r"/>
            <a:r>
              <a:rPr lang="en-GB" smtClean="0"/>
              <a:t>Introduction to Computer Architecture: Part 2</a:t>
            </a:r>
            <a:endParaRPr lang="en-US" dirty="0"/>
          </a:p>
        </p:txBody>
      </p:sp>
      <p:sp>
        <p:nvSpPr>
          <p:cNvPr id="8" name="Slide Number Placeholder 7"/>
          <p:cNvSpPr>
            <a:spLocks noGrp="1"/>
          </p:cNvSpPr>
          <p:nvPr>
            <p:ph type="sldNum" sz="quarter" idx="12"/>
          </p:nvPr>
        </p:nvSpPr>
        <p:spPr/>
        <p:txBody>
          <a:bodyPr/>
          <a:lstStyle/>
          <a:p>
            <a:r>
              <a:rPr lang="en-US" dirty="0" smtClean="0"/>
              <a:t>2.</a:t>
            </a:r>
            <a:fld id="{0CFEC368-1D7A-4F81-ABF6-AE0E36BAF64C}" type="slidenum">
              <a:rPr lang="en-US" smtClean="0"/>
              <a:pPr/>
              <a:t>25</a:t>
            </a:fld>
            <a:endParaRPr lang="en-US" dirty="0"/>
          </a:p>
        </p:txBody>
      </p:sp>
      <p:sp>
        <p:nvSpPr>
          <p:cNvPr id="60420" name="Text Box 4"/>
          <p:cNvSpPr txBox="1">
            <a:spLocks noChangeArrowheads="1"/>
          </p:cNvSpPr>
          <p:nvPr/>
        </p:nvSpPr>
        <p:spPr bwMode="auto">
          <a:xfrm>
            <a:off x="2842493" y="1196752"/>
            <a:ext cx="3241675" cy="830997"/>
          </a:xfrm>
          <a:prstGeom prst="rect">
            <a:avLst/>
          </a:prstGeom>
          <a:noFill/>
          <a:ln w="12700">
            <a:noFill/>
            <a:miter lim="800000"/>
            <a:headEnd type="none" w="sm" len="sm"/>
            <a:tailEnd type="none" w="sm" len="sm"/>
          </a:ln>
        </p:spPr>
        <p:txBody>
          <a:bodyPr>
            <a:spAutoFit/>
          </a:bodyPr>
          <a:lstStyle/>
          <a:p>
            <a:pPr algn="l"/>
            <a:r>
              <a:rPr lang="en-GB" sz="2400" b="1" dirty="0">
                <a:solidFill>
                  <a:srgbClr val="292934"/>
                </a:solidFill>
                <a:latin typeface="Calibri" pitchFamily="34" charset="0"/>
              </a:rPr>
              <a:t>ADD </a:t>
            </a:r>
            <a:r>
              <a:rPr lang="en-GB" sz="2400" b="1" dirty="0" smtClean="0">
                <a:solidFill>
                  <a:srgbClr val="292934"/>
                </a:solidFill>
                <a:latin typeface="Calibri" pitchFamily="34" charset="0"/>
              </a:rPr>
              <a:t>R0</a:t>
            </a:r>
            <a:r>
              <a:rPr lang="en-GB" sz="2400" b="1" dirty="0">
                <a:solidFill>
                  <a:srgbClr val="292934"/>
                </a:solidFill>
                <a:latin typeface="Calibri" pitchFamily="34" charset="0"/>
              </a:rPr>
              <a:t>, </a:t>
            </a:r>
            <a:r>
              <a:rPr lang="en-GB" sz="2400" b="1" dirty="0" smtClean="0">
                <a:solidFill>
                  <a:srgbClr val="292934"/>
                </a:solidFill>
                <a:latin typeface="Calibri" pitchFamily="34" charset="0"/>
              </a:rPr>
              <a:t>R1</a:t>
            </a:r>
            <a:r>
              <a:rPr lang="en-GB" sz="2400" b="1" dirty="0">
                <a:solidFill>
                  <a:srgbClr val="292934"/>
                </a:solidFill>
                <a:latin typeface="Calibri" pitchFamily="34" charset="0"/>
              </a:rPr>
              <a:t>, </a:t>
            </a:r>
            <a:r>
              <a:rPr lang="en-GB" sz="2400" b="1" dirty="0" smtClean="0">
                <a:solidFill>
                  <a:srgbClr val="292934"/>
                </a:solidFill>
                <a:latin typeface="Calibri" pitchFamily="34" charset="0"/>
              </a:rPr>
              <a:t>R2</a:t>
            </a:r>
            <a:r>
              <a:rPr lang="en-GB" sz="2400" b="1" dirty="0">
                <a:solidFill>
                  <a:srgbClr val="292934"/>
                </a:solidFill>
                <a:latin typeface="Calibri" pitchFamily="34" charset="0"/>
              </a:rPr>
              <a:t>, </a:t>
            </a:r>
            <a:r>
              <a:rPr lang="en-GB" sz="2400" b="1" dirty="0" smtClean="0">
                <a:solidFill>
                  <a:srgbClr val="292934"/>
                </a:solidFill>
                <a:latin typeface="Calibri" pitchFamily="34" charset="0"/>
              </a:rPr>
              <a:t>LSL </a:t>
            </a:r>
            <a:r>
              <a:rPr lang="en-GB" sz="2400" b="1" dirty="0">
                <a:solidFill>
                  <a:srgbClr val="292934"/>
                </a:solidFill>
                <a:latin typeface="Calibri" pitchFamily="34" charset="0"/>
              </a:rPr>
              <a:t>#3</a:t>
            </a:r>
          </a:p>
          <a:p>
            <a:pPr algn="l"/>
            <a:r>
              <a:rPr lang="en-GB" sz="2400" b="1" dirty="0">
                <a:solidFill>
                  <a:srgbClr val="292934"/>
                </a:solidFill>
                <a:latin typeface="Calibri" pitchFamily="34" charset="0"/>
              </a:rPr>
              <a:t>MOV </a:t>
            </a:r>
            <a:r>
              <a:rPr lang="en-GB" sz="2400" b="1" dirty="0" smtClean="0">
                <a:solidFill>
                  <a:srgbClr val="292934"/>
                </a:solidFill>
                <a:latin typeface="Calibri" pitchFamily="34" charset="0"/>
              </a:rPr>
              <a:t>R0</a:t>
            </a:r>
            <a:r>
              <a:rPr lang="en-GB" sz="2400" b="1" dirty="0">
                <a:solidFill>
                  <a:srgbClr val="292934"/>
                </a:solidFill>
                <a:latin typeface="Calibri" pitchFamily="34" charset="0"/>
              </a:rPr>
              <a:t>, </a:t>
            </a:r>
            <a:r>
              <a:rPr lang="en-GB" sz="2400" b="1" dirty="0" smtClean="0">
                <a:solidFill>
                  <a:srgbClr val="292934"/>
                </a:solidFill>
                <a:latin typeface="Calibri" pitchFamily="34" charset="0"/>
              </a:rPr>
              <a:t>R1, LSR </a:t>
            </a:r>
            <a:r>
              <a:rPr lang="en-GB" sz="2400" b="1" dirty="0">
                <a:solidFill>
                  <a:srgbClr val="292934"/>
                </a:solidFill>
                <a:latin typeface="Calibri" pitchFamily="34" charset="0"/>
              </a:rPr>
              <a:t>#11</a:t>
            </a:r>
            <a:endParaRPr lang="en-US" sz="2400" b="1" dirty="0">
              <a:solidFill>
                <a:srgbClr val="292934"/>
              </a:solidFill>
              <a:latin typeface="Calibri" pitchFamily="34" charset="0"/>
            </a:endParaRPr>
          </a:p>
        </p:txBody>
      </p:sp>
      <p:sp>
        <p:nvSpPr>
          <p:cNvPr id="60421" name="Text Box 7"/>
          <p:cNvSpPr txBox="1">
            <a:spLocks noChangeArrowheads="1"/>
          </p:cNvSpPr>
          <p:nvPr/>
        </p:nvSpPr>
        <p:spPr bwMode="auto">
          <a:xfrm>
            <a:off x="6011289" y="1309688"/>
            <a:ext cx="2449143" cy="519112"/>
          </a:xfrm>
          <a:prstGeom prst="rect">
            <a:avLst/>
          </a:prstGeom>
          <a:noFill/>
          <a:ln w="12700">
            <a:noFill/>
            <a:miter lim="800000"/>
            <a:headEnd type="none" w="sm" len="sm"/>
            <a:tailEnd type="none" w="sm" len="sm"/>
          </a:ln>
        </p:spPr>
        <p:txBody>
          <a:bodyPr wrap="square">
            <a:spAutoFit/>
          </a:bodyPr>
          <a:lstStyle/>
          <a:p>
            <a:pPr algn="l"/>
            <a:r>
              <a:rPr lang="en-GB" sz="2800" b="1" dirty="0">
                <a:solidFill>
                  <a:srgbClr val="292934"/>
                </a:solidFill>
                <a:latin typeface="Calibri" pitchFamily="34" charset="0"/>
              </a:rPr>
              <a:t>op2 shifted</a:t>
            </a:r>
            <a:endParaRPr lang="en-US" sz="2800" b="1" dirty="0">
              <a:solidFill>
                <a:srgbClr val="292934"/>
              </a:solidFill>
              <a:latin typeface="Calibri" pitchFamily="34" charset="0"/>
            </a:endParaRPr>
          </a:p>
        </p:txBody>
      </p:sp>
      <p:sp>
        <p:nvSpPr>
          <p:cNvPr id="60422" name="AutoShape 8"/>
          <p:cNvSpPr>
            <a:spLocks/>
          </p:cNvSpPr>
          <p:nvPr/>
        </p:nvSpPr>
        <p:spPr bwMode="auto">
          <a:xfrm flipH="1">
            <a:off x="5867698" y="1268413"/>
            <a:ext cx="144462" cy="647700"/>
          </a:xfrm>
          <a:prstGeom prst="leftBrace">
            <a:avLst>
              <a:gd name="adj1" fmla="val 37363"/>
              <a:gd name="adj2" fmla="val 50000"/>
            </a:avLst>
          </a:prstGeom>
          <a:noFill/>
          <a:ln w="28575">
            <a:solidFill>
              <a:schemeClr val="tx1"/>
            </a:solidFill>
            <a:round/>
            <a:headEnd type="none" w="sm" len="sm"/>
            <a:tailEnd type="none" w="sm" len="sm"/>
          </a:ln>
        </p:spPr>
        <p:txBody>
          <a:bodyPr wrap="none" anchor="ctr"/>
          <a:lstStyle/>
          <a:p>
            <a:endParaRPr lang="en-GB">
              <a:solidFill>
                <a:srgbClr val="292934"/>
              </a:solidFill>
            </a:endParaRPr>
          </a:p>
        </p:txBody>
      </p:sp>
      <p:sp>
        <p:nvSpPr>
          <p:cNvPr id="4" name="Rectangle 3"/>
          <p:cNvSpPr/>
          <p:nvPr/>
        </p:nvSpPr>
        <p:spPr>
          <a:xfrm>
            <a:off x="7668344" y="4104253"/>
            <a:ext cx="86409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rPr>
              <a:t>MUX</a:t>
            </a:r>
            <a:endParaRPr lang="en-GB" b="1" dirty="0">
              <a:solidFill>
                <a:srgbClr val="FFFFFF"/>
              </a:solidFill>
            </a:endParaRPr>
          </a:p>
        </p:txBody>
      </p:sp>
      <p:sp>
        <p:nvSpPr>
          <p:cNvPr id="5" name="Rectangle 4"/>
          <p:cNvSpPr/>
          <p:nvPr/>
        </p:nvSpPr>
        <p:spPr>
          <a:xfrm>
            <a:off x="6804248" y="2492896"/>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rPr>
              <a:t>Registers</a:t>
            </a:r>
            <a:endParaRPr lang="en-GB" b="1" dirty="0">
              <a:solidFill>
                <a:srgbClr val="FFFFFF"/>
              </a:solidFill>
            </a:endParaRPr>
          </a:p>
        </p:txBody>
      </p:sp>
      <p:sp>
        <p:nvSpPr>
          <p:cNvPr id="10" name="Down Arrow 9"/>
          <p:cNvSpPr/>
          <p:nvPr/>
        </p:nvSpPr>
        <p:spPr>
          <a:xfrm>
            <a:off x="7812360" y="3212977"/>
            <a:ext cx="162018"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rgbClr val="FFFFFF"/>
              </a:solidFill>
            </a:endParaRPr>
          </a:p>
        </p:txBody>
      </p:sp>
      <p:sp>
        <p:nvSpPr>
          <p:cNvPr id="11" name="Bent Arrow 10"/>
          <p:cNvSpPr/>
          <p:nvPr/>
        </p:nvSpPr>
        <p:spPr>
          <a:xfrm rot="16200000" flipH="1">
            <a:off x="8182411" y="3682215"/>
            <a:ext cx="484034" cy="36004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rgbClr val="292934"/>
              </a:solidFill>
            </a:endParaRPr>
          </a:p>
        </p:txBody>
      </p:sp>
      <p:sp>
        <p:nvSpPr>
          <p:cNvPr id="17" name="Down Arrow 16"/>
          <p:cNvSpPr/>
          <p:nvPr/>
        </p:nvSpPr>
        <p:spPr>
          <a:xfrm>
            <a:off x="7164288" y="3212976"/>
            <a:ext cx="162018" cy="2376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rgbClr val="FFFFFF"/>
              </a:solidFill>
            </a:endParaRPr>
          </a:p>
        </p:txBody>
      </p:sp>
      <p:sp>
        <p:nvSpPr>
          <p:cNvPr id="18" name="Rectangle 17"/>
          <p:cNvSpPr/>
          <p:nvPr/>
        </p:nvSpPr>
        <p:spPr>
          <a:xfrm>
            <a:off x="7668344" y="4797152"/>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smtClean="0">
                <a:solidFill>
                  <a:srgbClr val="FFFFFF"/>
                </a:solidFill>
              </a:rPr>
              <a:t>SHIFT</a:t>
            </a:r>
            <a:endParaRPr lang="en-GB" sz="1600" b="1" dirty="0">
              <a:solidFill>
                <a:srgbClr val="FFFFFF"/>
              </a:solidFill>
            </a:endParaRPr>
          </a:p>
        </p:txBody>
      </p:sp>
      <p:sp>
        <p:nvSpPr>
          <p:cNvPr id="19" name="Down Arrow 18"/>
          <p:cNvSpPr/>
          <p:nvPr/>
        </p:nvSpPr>
        <p:spPr>
          <a:xfrm>
            <a:off x="8010381" y="4536301"/>
            <a:ext cx="162020" cy="26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rgbClr val="FFFFFF"/>
              </a:solidFill>
            </a:endParaRPr>
          </a:p>
        </p:txBody>
      </p:sp>
      <p:sp>
        <p:nvSpPr>
          <p:cNvPr id="20" name="Rectangle 19"/>
          <p:cNvSpPr/>
          <p:nvPr/>
        </p:nvSpPr>
        <p:spPr>
          <a:xfrm>
            <a:off x="6732239" y="5589240"/>
            <a:ext cx="187220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smtClean="0">
                <a:solidFill>
                  <a:srgbClr val="FFFFFF"/>
                </a:solidFill>
              </a:rPr>
              <a:t>ALU</a:t>
            </a:r>
            <a:endParaRPr lang="en-GB" sz="1600" b="1" dirty="0">
              <a:solidFill>
                <a:srgbClr val="FFFFFF"/>
              </a:solidFill>
            </a:endParaRPr>
          </a:p>
        </p:txBody>
      </p:sp>
      <p:sp>
        <p:nvSpPr>
          <p:cNvPr id="21" name="Down Arrow 20"/>
          <p:cNvSpPr/>
          <p:nvPr/>
        </p:nvSpPr>
        <p:spPr>
          <a:xfrm>
            <a:off x="8010380" y="5229201"/>
            <a:ext cx="16202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rgbClr val="FFFFFF"/>
              </a:solidFill>
            </a:endParaRPr>
          </a:p>
        </p:txBody>
      </p:sp>
      <p:sp>
        <p:nvSpPr>
          <p:cNvPr id="12" name="TextBox 11"/>
          <p:cNvSpPr txBox="1"/>
          <p:nvPr/>
        </p:nvSpPr>
        <p:spPr>
          <a:xfrm>
            <a:off x="8605957" y="3448000"/>
            <a:ext cx="325730" cy="400110"/>
          </a:xfrm>
          <a:prstGeom prst="rect">
            <a:avLst/>
          </a:prstGeom>
          <a:noFill/>
        </p:spPr>
        <p:txBody>
          <a:bodyPr wrap="none" rtlCol="0">
            <a:spAutoFit/>
          </a:bodyPr>
          <a:lstStyle/>
          <a:p>
            <a:r>
              <a:rPr lang="en-GB" sz="2000" b="1" dirty="0" smtClean="0">
                <a:solidFill>
                  <a:srgbClr val="292934"/>
                </a:solidFill>
                <a:latin typeface="Calibri" pitchFamily="34" charset="0"/>
              </a:rPr>
              <a:t>K</a:t>
            </a:r>
            <a:endParaRPr lang="en-GB" sz="2000" b="1" dirty="0">
              <a:solidFill>
                <a:srgbClr val="292934"/>
              </a:solidFill>
              <a:latin typeface="Calibri" pitchFamily="34" charset="0"/>
            </a:endParaRPr>
          </a:p>
        </p:txBody>
      </p:sp>
      <p:sp>
        <p:nvSpPr>
          <p:cNvPr id="23" name="TextBox 22"/>
          <p:cNvSpPr txBox="1"/>
          <p:nvPr/>
        </p:nvSpPr>
        <p:spPr>
          <a:xfrm>
            <a:off x="7884368" y="3140968"/>
            <a:ext cx="537327" cy="400110"/>
          </a:xfrm>
          <a:prstGeom prst="rect">
            <a:avLst/>
          </a:prstGeom>
          <a:noFill/>
        </p:spPr>
        <p:txBody>
          <a:bodyPr wrap="none" rtlCol="0">
            <a:spAutoFit/>
          </a:bodyPr>
          <a:lstStyle/>
          <a:p>
            <a:r>
              <a:rPr lang="en-GB" sz="2000" b="1" dirty="0" err="1" smtClean="0">
                <a:solidFill>
                  <a:srgbClr val="292934"/>
                </a:solidFill>
                <a:latin typeface="Calibri" pitchFamily="34" charset="0"/>
              </a:rPr>
              <a:t>Rm</a:t>
            </a:r>
            <a:endParaRPr lang="en-GB" sz="2000" b="1" dirty="0">
              <a:solidFill>
                <a:srgbClr val="292934"/>
              </a:solidFill>
              <a:latin typeface="Calibri" pitchFamily="34" charset="0"/>
            </a:endParaRPr>
          </a:p>
        </p:txBody>
      </p:sp>
      <p:sp>
        <p:nvSpPr>
          <p:cNvPr id="24" name="TextBox 23"/>
          <p:cNvSpPr txBox="1"/>
          <p:nvPr/>
        </p:nvSpPr>
        <p:spPr>
          <a:xfrm>
            <a:off x="7236296" y="3133150"/>
            <a:ext cx="466794" cy="400110"/>
          </a:xfrm>
          <a:prstGeom prst="rect">
            <a:avLst/>
          </a:prstGeom>
          <a:noFill/>
        </p:spPr>
        <p:txBody>
          <a:bodyPr wrap="none" rtlCol="0">
            <a:spAutoFit/>
          </a:bodyPr>
          <a:lstStyle/>
          <a:p>
            <a:r>
              <a:rPr lang="en-GB" sz="2000" b="1" dirty="0" err="1" smtClean="0">
                <a:solidFill>
                  <a:srgbClr val="292934"/>
                </a:solidFill>
                <a:latin typeface="Calibri" pitchFamily="34" charset="0"/>
              </a:rPr>
              <a:t>Rn</a:t>
            </a:r>
            <a:endParaRPr lang="en-GB" sz="2000" b="1" dirty="0">
              <a:solidFill>
                <a:srgbClr val="292934"/>
              </a:solidFill>
              <a:latin typeface="Calibri" pitchFamily="34" charset="0"/>
            </a:endParaRPr>
          </a:p>
        </p:txBody>
      </p:sp>
      <p:sp>
        <p:nvSpPr>
          <p:cNvPr id="25" name="TextBox 24"/>
          <p:cNvSpPr txBox="1"/>
          <p:nvPr/>
        </p:nvSpPr>
        <p:spPr>
          <a:xfrm>
            <a:off x="6617516" y="5209165"/>
            <a:ext cx="590226" cy="400110"/>
          </a:xfrm>
          <a:prstGeom prst="rect">
            <a:avLst/>
          </a:prstGeom>
          <a:noFill/>
        </p:spPr>
        <p:txBody>
          <a:bodyPr wrap="none" rtlCol="0">
            <a:spAutoFit/>
          </a:bodyPr>
          <a:lstStyle/>
          <a:p>
            <a:r>
              <a:rPr lang="en-GB" sz="2000" b="1" dirty="0">
                <a:solidFill>
                  <a:srgbClr val="292934"/>
                </a:solidFill>
                <a:latin typeface="Calibri" pitchFamily="34" charset="0"/>
              </a:rPr>
              <a:t>o</a:t>
            </a:r>
            <a:r>
              <a:rPr lang="en-GB" sz="2000" b="1" dirty="0" smtClean="0">
                <a:solidFill>
                  <a:srgbClr val="292934"/>
                </a:solidFill>
                <a:latin typeface="Calibri" pitchFamily="34" charset="0"/>
              </a:rPr>
              <a:t>p1</a:t>
            </a:r>
            <a:endParaRPr lang="en-GB" sz="2000" b="1" dirty="0">
              <a:solidFill>
                <a:srgbClr val="292934"/>
              </a:solidFill>
              <a:latin typeface="Calibri" pitchFamily="34" charset="0"/>
            </a:endParaRPr>
          </a:p>
        </p:txBody>
      </p:sp>
      <p:sp>
        <p:nvSpPr>
          <p:cNvPr id="26" name="TextBox 25"/>
          <p:cNvSpPr txBox="1"/>
          <p:nvPr/>
        </p:nvSpPr>
        <p:spPr>
          <a:xfrm>
            <a:off x="8140605" y="5209165"/>
            <a:ext cx="590226" cy="400110"/>
          </a:xfrm>
          <a:prstGeom prst="rect">
            <a:avLst/>
          </a:prstGeom>
          <a:noFill/>
        </p:spPr>
        <p:txBody>
          <a:bodyPr wrap="none" rtlCol="0">
            <a:spAutoFit/>
          </a:bodyPr>
          <a:lstStyle/>
          <a:p>
            <a:r>
              <a:rPr lang="en-GB" sz="2000" b="1" dirty="0">
                <a:solidFill>
                  <a:srgbClr val="292934"/>
                </a:solidFill>
                <a:latin typeface="Calibri" pitchFamily="34" charset="0"/>
              </a:rPr>
              <a:t>o</a:t>
            </a:r>
            <a:r>
              <a:rPr lang="en-GB" sz="2000" b="1" dirty="0" smtClean="0">
                <a:solidFill>
                  <a:srgbClr val="292934"/>
                </a:solidFill>
                <a:latin typeface="Calibri" pitchFamily="34" charset="0"/>
              </a:rPr>
              <a:t>p2</a:t>
            </a:r>
            <a:endParaRPr lang="en-GB" sz="2000" b="1" dirty="0">
              <a:solidFill>
                <a:srgbClr val="292934"/>
              </a:solidFill>
              <a:latin typeface="Calibri" pitchFamily="34" charset="0"/>
            </a:endParaRPr>
          </a:p>
        </p:txBody>
      </p:sp>
      <p:cxnSp>
        <p:nvCxnSpPr>
          <p:cNvPr id="14" name="Straight Arrow Connector 13"/>
          <p:cNvCxnSpPr>
            <a:stCxn id="18" idx="3"/>
          </p:cNvCxnSpPr>
          <p:nvPr/>
        </p:nvCxnSpPr>
        <p:spPr>
          <a:xfrm>
            <a:off x="8460432" y="5013176"/>
            <a:ext cx="30839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678471" y="4789334"/>
            <a:ext cx="352982" cy="400110"/>
          </a:xfrm>
          <a:prstGeom prst="rect">
            <a:avLst/>
          </a:prstGeom>
          <a:noFill/>
        </p:spPr>
        <p:txBody>
          <a:bodyPr wrap="none" rtlCol="0">
            <a:spAutoFit/>
          </a:bodyPr>
          <a:lstStyle/>
          <a:p>
            <a:r>
              <a:rPr lang="en-GB" sz="2000" b="1" dirty="0" smtClean="0">
                <a:solidFill>
                  <a:srgbClr val="292934"/>
                </a:solidFill>
                <a:latin typeface="Calibri" pitchFamily="34" charset="0"/>
              </a:rPr>
              <a:t>N</a:t>
            </a:r>
            <a:endParaRPr lang="en-GB" sz="2000" b="1" dirty="0">
              <a:solidFill>
                <a:srgbClr val="292934"/>
              </a:solidFill>
              <a:latin typeface="Calibri" pitchFamily="34" charset="0"/>
            </a:endParaRPr>
          </a:p>
        </p:txBody>
      </p:sp>
    </p:spTree>
    <p:extLst>
      <p:ext uri="{BB962C8B-B14F-4D97-AF65-F5344CB8AC3E}">
        <p14:creationId xmlns:p14="http://schemas.microsoft.com/office/powerpoint/2010/main" val="4192005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76336" y="404664"/>
            <a:ext cx="8229600" cy="663352"/>
          </a:xfrm>
        </p:spPr>
        <p:txBody>
          <a:bodyPr/>
          <a:lstStyle/>
          <a:p>
            <a:r>
              <a:rPr lang="en-US" dirty="0" smtClean="0"/>
              <a:t>ARM shift operations - LSL and LSR</a:t>
            </a:r>
          </a:p>
        </p:txBody>
      </p:sp>
      <p:sp>
        <p:nvSpPr>
          <p:cNvPr id="61443" name="Rectangle 3"/>
          <p:cNvSpPr>
            <a:spLocks noGrp="1" noChangeArrowheads="1"/>
          </p:cNvSpPr>
          <p:nvPr>
            <p:ph idx="1"/>
          </p:nvPr>
        </p:nvSpPr>
        <p:spPr/>
        <p:txBody>
          <a:bodyPr/>
          <a:lstStyle/>
          <a:p>
            <a:endParaRPr lang="en-US" smtClean="0"/>
          </a:p>
          <a:p>
            <a:endParaRPr lang="en-US" dirty="0" smtClean="0"/>
          </a:p>
        </p:txBody>
      </p:sp>
      <p:sp>
        <p:nvSpPr>
          <p:cNvPr id="5" name="Date Placeholder 4"/>
          <p:cNvSpPr>
            <a:spLocks noGrp="1"/>
          </p:cNvSpPr>
          <p:nvPr>
            <p:ph type="dt" sz="half" idx="10"/>
          </p:nvPr>
        </p:nvSpPr>
        <p:spPr/>
        <p:txBody>
          <a:bodyPr/>
          <a:lstStyle/>
          <a:p>
            <a:fld id="{6271EB79-265B-45CF-B1E7-532E00ED9541}" type="datetime1">
              <a:rPr lang="en-US" smtClean="0"/>
              <a:pPr/>
              <a:t>12/2/2015</a:t>
            </a:fld>
            <a:endParaRPr lang="en-US"/>
          </a:p>
        </p:txBody>
      </p:sp>
      <p:sp>
        <p:nvSpPr>
          <p:cNvPr id="7" name="Footer Placeholder 6"/>
          <p:cNvSpPr>
            <a:spLocks noGrp="1"/>
          </p:cNvSpPr>
          <p:nvPr>
            <p:ph type="ftr" sz="quarter" idx="11"/>
          </p:nvPr>
        </p:nvSpPr>
        <p:spPr/>
        <p:txBody>
          <a:bodyPr/>
          <a:lstStyle/>
          <a:p>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26</a:t>
            </a:fld>
            <a:endParaRPr lang="en-US" dirty="0"/>
          </a:p>
        </p:txBody>
      </p:sp>
      <p:pic>
        <p:nvPicPr>
          <p:cNvPr id="61444" name="Picture 4"/>
          <p:cNvPicPr>
            <a:picLocks noChangeAspect="1" noChangeArrowheads="1"/>
          </p:cNvPicPr>
          <p:nvPr/>
        </p:nvPicPr>
        <p:blipFill>
          <a:blip r:embed="rId3" cstate="print"/>
          <a:srcRect/>
          <a:stretch>
            <a:fillRect/>
          </a:stretch>
        </p:blipFill>
        <p:spPr bwMode="auto">
          <a:xfrm>
            <a:off x="1187624" y="908720"/>
            <a:ext cx="6126832" cy="1900808"/>
          </a:xfrm>
          <a:prstGeom prst="rect">
            <a:avLst/>
          </a:prstGeom>
          <a:noFill/>
          <a:ln w="12700">
            <a:noFill/>
            <a:miter lim="800000"/>
            <a:headEnd type="none" w="sm" len="sm"/>
            <a:tailEnd type="none" w="sm" len="sm"/>
          </a:ln>
        </p:spPr>
      </p:pic>
      <p:sp>
        <p:nvSpPr>
          <p:cNvPr id="14" name="Content Placeholder 2"/>
          <p:cNvSpPr txBox="1">
            <a:spLocks/>
          </p:cNvSpPr>
          <p:nvPr/>
        </p:nvSpPr>
        <p:spPr>
          <a:xfrm>
            <a:off x="179512" y="2996952"/>
            <a:ext cx="8229600" cy="3816424"/>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Wingdings" pitchFamily="2" charset="2"/>
              <a:buChar char="v"/>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itchFamily="2" charset="2"/>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1800"/>
              </a:spcBef>
              <a:spcAft>
                <a:spcPts val="0"/>
              </a:spcAft>
              <a:buClr>
                <a:srgbClr val="93A299"/>
              </a:buClr>
            </a:pPr>
            <a:r>
              <a:rPr lang="en-US" sz="2000" dirty="0" smtClean="0">
                <a:solidFill>
                  <a:srgbClr val="292934"/>
                </a:solidFill>
                <a:latin typeface="Calibri" pitchFamily="34" charset="0"/>
                <a:cs typeface="Calibri" pitchFamily="34" charset="0"/>
              </a:rPr>
              <a:t>LSL: </a:t>
            </a:r>
            <a:r>
              <a:rPr lang="en-US" sz="2000" b="1" dirty="0" smtClean="0">
                <a:solidFill>
                  <a:srgbClr val="009900"/>
                </a:solidFill>
                <a:latin typeface="Calibri" pitchFamily="34" charset="0"/>
                <a:cs typeface="Calibri" pitchFamily="34" charset="0"/>
              </a:rPr>
              <a:t>logical shift left </a:t>
            </a:r>
            <a:r>
              <a:rPr lang="en-US" sz="2000" dirty="0" smtClean="0">
                <a:solidFill>
                  <a:srgbClr val="292934"/>
                </a:solidFill>
                <a:latin typeface="Calibri" pitchFamily="34" charset="0"/>
                <a:cs typeface="Calibri" pitchFamily="34" charset="0"/>
              </a:rPr>
              <a:t>by 0 to 31 places; fill the vacated bits at the least significant end of the word with zeros.</a:t>
            </a:r>
          </a:p>
          <a:p>
            <a:pPr lvl="1" fontAlgn="auto">
              <a:spcBef>
                <a:spcPts val="1800"/>
              </a:spcBef>
              <a:spcAft>
                <a:spcPts val="0"/>
              </a:spcAft>
              <a:buClr>
                <a:srgbClr val="93A299"/>
              </a:buClr>
            </a:pPr>
            <a:r>
              <a:rPr lang="en-US" dirty="0" smtClean="0">
                <a:solidFill>
                  <a:srgbClr val="292934"/>
                </a:solidFill>
                <a:latin typeface="Calibri" pitchFamily="34" charset="0"/>
                <a:cs typeface="Calibri" pitchFamily="34" charset="0"/>
              </a:rPr>
              <a:t>x LSL n = x*2</a:t>
            </a:r>
            <a:r>
              <a:rPr lang="en-US" baseline="30000" dirty="0" smtClean="0">
                <a:solidFill>
                  <a:srgbClr val="292934"/>
                </a:solidFill>
                <a:latin typeface="Calibri" pitchFamily="34" charset="0"/>
                <a:cs typeface="Calibri" pitchFamily="34" charset="0"/>
              </a:rPr>
              <a:t>n</a:t>
            </a:r>
            <a:r>
              <a:rPr lang="en-US" dirty="0" smtClean="0">
                <a:solidFill>
                  <a:srgbClr val="292934"/>
                </a:solidFill>
                <a:latin typeface="Calibri" pitchFamily="34" charset="0"/>
                <a:cs typeface="Calibri" pitchFamily="34" charset="0"/>
              </a:rPr>
              <a:t> if no overflow</a:t>
            </a:r>
          </a:p>
          <a:p>
            <a:pPr lvl="1" fontAlgn="auto">
              <a:spcBef>
                <a:spcPts val="1800"/>
              </a:spcBef>
              <a:spcAft>
                <a:spcPts val="0"/>
              </a:spcAft>
              <a:buClr>
                <a:srgbClr val="93A299"/>
              </a:buClr>
            </a:pPr>
            <a:r>
              <a:rPr lang="en-US" b="1" dirty="0" smtClean="0">
                <a:solidFill>
                  <a:srgbClr val="292934"/>
                </a:solidFill>
                <a:latin typeface="Calibri" pitchFamily="34" charset="0"/>
                <a:cs typeface="Calibri" pitchFamily="34" charset="0"/>
              </a:rPr>
              <a:t>MOV R1, R0, LSL #N </a:t>
            </a:r>
            <a:r>
              <a:rPr lang="en-US" dirty="0" smtClean="0">
                <a:solidFill>
                  <a:srgbClr val="292934"/>
                </a:solidFill>
                <a:latin typeface="Calibri" pitchFamily="34" charset="0"/>
                <a:cs typeface="Calibri" pitchFamily="34" charset="0"/>
                <a:sym typeface="Symbol"/>
              </a:rPr>
              <a:t></a:t>
            </a:r>
            <a:r>
              <a:rPr lang="en-US" dirty="0" smtClean="0">
                <a:solidFill>
                  <a:srgbClr val="292934"/>
                </a:solidFill>
                <a:latin typeface="Calibri" pitchFamily="34" charset="0"/>
                <a:cs typeface="Calibri" pitchFamily="34" charset="0"/>
              </a:rPr>
              <a:t>R1(m) := R0(m-N) or 0 if m-N &lt; 0</a:t>
            </a:r>
          </a:p>
          <a:p>
            <a:pPr fontAlgn="auto">
              <a:spcBef>
                <a:spcPts val="1800"/>
              </a:spcBef>
              <a:spcAft>
                <a:spcPts val="0"/>
              </a:spcAft>
              <a:buClr>
                <a:srgbClr val="93A299"/>
              </a:buClr>
            </a:pPr>
            <a:r>
              <a:rPr lang="en-US" sz="2000" dirty="0" smtClean="0">
                <a:solidFill>
                  <a:srgbClr val="292934"/>
                </a:solidFill>
                <a:latin typeface="Calibri" pitchFamily="34" charset="0"/>
                <a:cs typeface="Calibri" pitchFamily="34" charset="0"/>
              </a:rPr>
              <a:t>LSR: </a:t>
            </a:r>
            <a:r>
              <a:rPr lang="en-US" sz="2000" b="1" dirty="0" smtClean="0">
                <a:solidFill>
                  <a:srgbClr val="009900"/>
                </a:solidFill>
                <a:latin typeface="Calibri" pitchFamily="34" charset="0"/>
                <a:cs typeface="Calibri" pitchFamily="34" charset="0"/>
              </a:rPr>
              <a:t>logical shift right </a:t>
            </a:r>
            <a:r>
              <a:rPr lang="en-US" sz="2000" dirty="0" smtClean="0">
                <a:solidFill>
                  <a:srgbClr val="292934"/>
                </a:solidFill>
                <a:latin typeface="Calibri" pitchFamily="34" charset="0"/>
                <a:cs typeface="Calibri" pitchFamily="34" charset="0"/>
              </a:rPr>
              <a:t>by 0 to 31 places; fill the vacated bits at the most significant end of the word with zeros.</a:t>
            </a:r>
          </a:p>
          <a:p>
            <a:pPr lvl="1" fontAlgn="auto">
              <a:spcBef>
                <a:spcPts val="1800"/>
              </a:spcBef>
              <a:spcAft>
                <a:spcPts val="0"/>
              </a:spcAft>
              <a:buClr>
                <a:srgbClr val="93A299"/>
              </a:buClr>
            </a:pPr>
            <a:r>
              <a:rPr lang="en-US" dirty="0" smtClean="0">
                <a:solidFill>
                  <a:srgbClr val="292934"/>
                </a:solidFill>
                <a:latin typeface="Calibri" pitchFamily="34" charset="0"/>
                <a:cs typeface="Calibri" pitchFamily="34" charset="0"/>
              </a:rPr>
              <a:t>x LSR n = x/2</a:t>
            </a:r>
            <a:r>
              <a:rPr lang="en-US" baseline="30000" dirty="0" smtClean="0">
                <a:solidFill>
                  <a:srgbClr val="292934"/>
                </a:solidFill>
                <a:latin typeface="Calibri" pitchFamily="34" charset="0"/>
                <a:cs typeface="Calibri" pitchFamily="34" charset="0"/>
              </a:rPr>
              <a:t>n</a:t>
            </a:r>
            <a:r>
              <a:rPr lang="en-US" dirty="0" smtClean="0">
                <a:solidFill>
                  <a:srgbClr val="292934"/>
                </a:solidFill>
                <a:latin typeface="Calibri" pitchFamily="34" charset="0"/>
                <a:cs typeface="Calibri" pitchFamily="34" charset="0"/>
              </a:rPr>
              <a:t> if x is positive (integer division)</a:t>
            </a:r>
          </a:p>
          <a:p>
            <a:pPr lvl="1" fontAlgn="auto">
              <a:spcBef>
                <a:spcPts val="1800"/>
              </a:spcBef>
              <a:spcAft>
                <a:spcPts val="0"/>
              </a:spcAft>
              <a:buClr>
                <a:srgbClr val="93A299"/>
              </a:buClr>
            </a:pPr>
            <a:r>
              <a:rPr lang="en-US" b="1" dirty="0" smtClean="0">
                <a:solidFill>
                  <a:srgbClr val="292934"/>
                </a:solidFill>
                <a:latin typeface="Calibri" pitchFamily="34" charset="0"/>
                <a:cs typeface="Calibri" pitchFamily="34" charset="0"/>
              </a:rPr>
              <a:t>MOV R1, R0, LSR #N</a:t>
            </a:r>
            <a:r>
              <a:rPr lang="en-US" dirty="0" smtClean="0">
                <a:solidFill>
                  <a:srgbClr val="292934"/>
                </a:solidFill>
                <a:latin typeface="Calibri" pitchFamily="34" charset="0"/>
                <a:cs typeface="Calibri" pitchFamily="34" charset="0"/>
              </a:rPr>
              <a:t> </a:t>
            </a:r>
            <a:r>
              <a:rPr lang="en-US" dirty="0" smtClean="0">
                <a:solidFill>
                  <a:srgbClr val="292934"/>
                </a:solidFill>
                <a:latin typeface="Calibri" pitchFamily="34" charset="0"/>
                <a:cs typeface="Calibri" pitchFamily="34" charset="0"/>
                <a:sym typeface="Symbol"/>
              </a:rPr>
              <a:t></a:t>
            </a:r>
            <a:r>
              <a:rPr lang="en-US" dirty="0" smtClean="0">
                <a:solidFill>
                  <a:srgbClr val="292934"/>
                </a:solidFill>
                <a:latin typeface="Calibri" pitchFamily="34" charset="0"/>
                <a:cs typeface="Calibri" pitchFamily="34" charset="0"/>
              </a:rPr>
              <a:t>R1(m) := R0(</a:t>
            </a:r>
            <a:r>
              <a:rPr lang="en-US" dirty="0" err="1" smtClean="0">
                <a:solidFill>
                  <a:srgbClr val="292934"/>
                </a:solidFill>
                <a:latin typeface="Calibri" pitchFamily="34" charset="0"/>
                <a:cs typeface="Calibri" pitchFamily="34" charset="0"/>
              </a:rPr>
              <a:t>m+N</a:t>
            </a:r>
            <a:r>
              <a:rPr lang="en-US" dirty="0" smtClean="0">
                <a:solidFill>
                  <a:srgbClr val="292934"/>
                </a:solidFill>
                <a:latin typeface="Calibri" pitchFamily="34" charset="0"/>
                <a:cs typeface="Calibri" pitchFamily="34" charset="0"/>
              </a:rPr>
              <a:t>) or 0 if </a:t>
            </a:r>
            <a:r>
              <a:rPr lang="en-US" dirty="0" err="1" smtClean="0">
                <a:solidFill>
                  <a:srgbClr val="292934"/>
                </a:solidFill>
                <a:latin typeface="Calibri" pitchFamily="34" charset="0"/>
                <a:cs typeface="Calibri" pitchFamily="34" charset="0"/>
              </a:rPr>
              <a:t>m+N</a:t>
            </a:r>
            <a:r>
              <a:rPr lang="en-US" dirty="0" smtClean="0">
                <a:solidFill>
                  <a:srgbClr val="292934"/>
                </a:solidFill>
                <a:latin typeface="Calibri" pitchFamily="34" charset="0"/>
                <a:cs typeface="Calibri" pitchFamily="34" charset="0"/>
              </a:rPr>
              <a:t> &gt; 31</a:t>
            </a:r>
          </a:p>
          <a:p>
            <a:pPr lvl="1" fontAlgn="auto">
              <a:spcBef>
                <a:spcPts val="1800"/>
              </a:spcBef>
              <a:spcAft>
                <a:spcPts val="0"/>
              </a:spcAft>
              <a:buClr>
                <a:srgbClr val="93A299"/>
              </a:buClr>
            </a:pPr>
            <a:endParaRPr lang="en-US" dirty="0" smtClean="0">
              <a:solidFill>
                <a:srgbClr val="292934"/>
              </a:solidFill>
              <a:latin typeface="Calibri" pitchFamily="34" charset="0"/>
              <a:cs typeface="Calibri" pitchFamily="34" charset="0"/>
            </a:endParaRPr>
          </a:p>
          <a:p>
            <a:pPr fontAlgn="auto">
              <a:spcBef>
                <a:spcPts val="1800"/>
              </a:spcBef>
              <a:spcAft>
                <a:spcPts val="0"/>
              </a:spcAft>
              <a:buClr>
                <a:srgbClr val="93A299"/>
              </a:buClr>
            </a:pPr>
            <a:endParaRPr lang="en-GB" dirty="0">
              <a:solidFill>
                <a:srgbClr val="292934"/>
              </a:solidFill>
              <a:latin typeface="Calibri" pitchFamily="34" charset="0"/>
              <a:cs typeface="Calibri" pitchFamily="34" charset="0"/>
            </a:endParaRPr>
          </a:p>
        </p:txBody>
      </p:sp>
    </p:spTree>
    <p:extLst>
      <p:ext uri="{BB962C8B-B14F-4D97-AF65-F5344CB8AC3E}">
        <p14:creationId xmlns:p14="http://schemas.microsoft.com/office/powerpoint/2010/main" val="3269599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229600" cy="663352"/>
          </a:xfrm>
        </p:spPr>
        <p:txBody>
          <a:bodyPr/>
          <a:lstStyle/>
          <a:p>
            <a:r>
              <a:rPr lang="en-GB" dirty="0" smtClean="0"/>
              <a:t>Examples</a:t>
            </a:r>
            <a:endParaRPr lang="en-GB" dirty="0"/>
          </a:p>
        </p:txBody>
      </p:sp>
      <p:graphicFrame>
        <p:nvGraphicFramePr>
          <p:cNvPr id="7" name="Content Placeholder 6"/>
          <p:cNvGraphicFramePr>
            <a:graphicFrameLocks noGrp="1"/>
          </p:cNvGraphicFramePr>
          <p:nvPr>
            <p:ph sz="half" idx="1"/>
          </p:nvPr>
        </p:nvGraphicFramePr>
        <p:xfrm>
          <a:off x="457200" y="1412875"/>
          <a:ext cx="8219264" cy="741680"/>
        </p:xfrm>
        <a:graphic>
          <a:graphicData uri="http://schemas.openxmlformats.org/drawingml/2006/table">
            <a:tbl>
              <a:tblPr firstRow="1" bandRow="1">
                <a:tableStyleId>{5940675A-B579-460E-94D1-54222C63F5DA}</a:tableStyleId>
              </a:tblPr>
              <a:tblGrid>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gridCol w="256852"/>
              </a:tblGrid>
              <a:tr h="370840">
                <a:tc>
                  <a:txBody>
                    <a:bodyPr/>
                    <a:lstStyle/>
                    <a:p>
                      <a:r>
                        <a:rPr lang="en-GB" sz="1200" b="1" dirty="0" smtClean="0">
                          <a:latin typeface="Arial Narrow" pitchFamily="34" charset="0"/>
                        </a:rPr>
                        <a:t>31</a:t>
                      </a:r>
                      <a:endParaRPr lang="en-GB" sz="1200" b="1" dirty="0">
                        <a:latin typeface="Arial Narrow" pitchFamily="34" charset="0"/>
                      </a:endParaRPr>
                    </a:p>
                  </a:txBody>
                  <a:tcPr marL="51072" marR="51072">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30</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29</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28</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27</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26</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25</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24</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23</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22</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21</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20</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19</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18</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17</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16</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15</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14</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13</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12</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11</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10</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9</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8</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7</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6</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5</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4</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3</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2</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1</a:t>
                      </a:r>
                      <a:endParaRPr lang="en-GB" sz="1200" b="1" dirty="0">
                        <a:latin typeface="Arial Narrow" pitchFamily="34" charset="0"/>
                      </a:endParaRPr>
                    </a:p>
                  </a:txBody>
                  <a:tcPr marL="51072" marR="51072">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1" dirty="0" smtClean="0">
                          <a:latin typeface="Arial Narrow" pitchFamily="34" charset="0"/>
                        </a:rPr>
                        <a:t>0</a:t>
                      </a:r>
                      <a:endParaRPr lang="en-GB" sz="1200" b="1" dirty="0">
                        <a:latin typeface="Arial Narrow" pitchFamily="34" charset="0"/>
                      </a:endParaRPr>
                    </a:p>
                  </a:txBody>
                  <a:tcPr marL="51072" marR="51072">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r>
                        <a:rPr lang="en-GB" dirty="0" smtClean="0"/>
                        <a:t>1</a:t>
                      </a:r>
                      <a:endParaRPr lang="en-GB" dirty="0"/>
                    </a:p>
                  </a:txBody>
                  <a:tcPr marL="51072" marR="51072">
                    <a:lnT w="12700" cap="flat" cmpd="sng" algn="ctr">
                      <a:solidFill>
                        <a:schemeClr val="tx1"/>
                      </a:solidFill>
                      <a:prstDash val="solid"/>
                      <a:round/>
                      <a:headEnd type="none" w="med" len="med"/>
                      <a:tailEnd type="none" w="med" len="med"/>
                    </a:lnT>
                  </a:tcPr>
                </a:tc>
                <a:tc>
                  <a:txBody>
                    <a:bodyPr/>
                    <a:lstStyle/>
                    <a:p>
                      <a:r>
                        <a:rPr lang="en-GB" dirty="0" smtClean="0"/>
                        <a:t>0</a:t>
                      </a:r>
                      <a:endParaRPr lang="en-GB" dirty="0"/>
                    </a:p>
                  </a:txBody>
                  <a:tcPr marL="51072" marR="51072">
                    <a:lnT w="12700" cap="flat" cmpd="sng" algn="ctr">
                      <a:solidFill>
                        <a:schemeClr val="tx1"/>
                      </a:solidFill>
                      <a:prstDash val="solid"/>
                      <a:round/>
                      <a:headEnd type="none" w="med" len="med"/>
                      <a:tailEnd type="none" w="med" len="med"/>
                    </a:lnT>
                  </a:tcPr>
                </a:tc>
                <a:tc>
                  <a:txBody>
                    <a:bodyPr/>
                    <a:lstStyle/>
                    <a:p>
                      <a:r>
                        <a:rPr lang="en-GB" dirty="0" smtClean="0"/>
                        <a:t>1</a:t>
                      </a:r>
                      <a:endParaRPr lang="en-GB" dirty="0"/>
                    </a:p>
                  </a:txBody>
                  <a:tcPr marL="51072" marR="51072">
                    <a:lnT w="12700" cap="flat" cmpd="sng" algn="ctr">
                      <a:solidFill>
                        <a:schemeClr val="tx1"/>
                      </a:solidFill>
                      <a:prstDash val="solid"/>
                      <a:round/>
                      <a:headEnd type="none" w="med" len="med"/>
                      <a:tailEnd type="none" w="med" len="med"/>
                    </a:lnT>
                  </a:tcPr>
                </a:tc>
                <a:tc>
                  <a:txBody>
                    <a:bodyPr/>
                    <a:lstStyle/>
                    <a:p>
                      <a:r>
                        <a:rPr lang="en-GB" dirty="0" smtClean="0"/>
                        <a:t>1</a:t>
                      </a:r>
                      <a:endParaRPr lang="en-GB" dirty="0"/>
                    </a:p>
                  </a:txBody>
                  <a:tcPr marL="51072" marR="51072">
                    <a:lnT w="12700" cap="flat" cmpd="sng" algn="ctr">
                      <a:solidFill>
                        <a:schemeClr val="tx1"/>
                      </a:solidFill>
                      <a:prstDash val="solid"/>
                      <a:round/>
                      <a:headEnd type="none" w="med" len="med"/>
                      <a:tailEnd type="none" w="med" len="med"/>
                    </a:lnT>
                  </a:tcPr>
                </a:tc>
                <a:tc>
                  <a:txBody>
                    <a:bodyPr/>
                    <a:lstStyle/>
                    <a:p>
                      <a:r>
                        <a:rPr lang="en-GB" dirty="0" smtClean="0"/>
                        <a:t>0</a:t>
                      </a:r>
                      <a:endParaRPr lang="en-GB" dirty="0"/>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a:p>
                  </a:txBody>
                  <a:tcPr marL="51072" marR="51072">
                    <a:lnT w="12700" cap="flat" cmpd="sng" algn="ctr">
                      <a:solidFill>
                        <a:schemeClr val="tx1"/>
                      </a:solidFill>
                      <a:prstDash val="solid"/>
                      <a:round/>
                      <a:headEnd type="none" w="med" len="med"/>
                      <a:tailEnd type="none" w="med" len="med"/>
                    </a:lnT>
                  </a:tcPr>
                </a:tc>
                <a:tc>
                  <a:txBody>
                    <a:bodyPr/>
                    <a:lstStyle/>
                    <a:p>
                      <a:endParaRPr lang="en-GB" dirty="0"/>
                    </a:p>
                  </a:txBody>
                  <a:tcPr marL="51072" marR="51072">
                    <a:lnT w="12700" cap="flat" cmpd="sng" algn="ctr">
                      <a:solidFill>
                        <a:schemeClr val="tx1"/>
                      </a:solidFill>
                      <a:prstDash val="solid"/>
                      <a:round/>
                      <a:headEnd type="none" w="med" len="med"/>
                      <a:tailEnd type="none" w="med" len="med"/>
                    </a:lnT>
                  </a:tcPr>
                </a:tc>
              </a:tr>
            </a:tbl>
          </a:graphicData>
        </a:graphic>
      </p:graphicFrame>
      <p:sp>
        <p:nvSpPr>
          <p:cNvPr id="11" name="Content Placeholder 10"/>
          <p:cNvSpPr>
            <a:spLocks noGrp="1"/>
          </p:cNvSpPr>
          <p:nvPr>
            <p:ph sz="half" idx="2"/>
          </p:nvPr>
        </p:nvSpPr>
        <p:spPr>
          <a:xfrm>
            <a:off x="107504" y="2564904"/>
            <a:ext cx="4536504" cy="3970768"/>
          </a:xfrm>
        </p:spPr>
        <p:txBody>
          <a:bodyPr>
            <a:normAutofit/>
          </a:bodyPr>
          <a:lstStyle/>
          <a:p>
            <a:pPr>
              <a:spcBef>
                <a:spcPts val="1800"/>
              </a:spcBef>
              <a:buFont typeface="Wingdings" pitchFamily="2" charset="2"/>
              <a:buChar char="v"/>
            </a:pPr>
            <a:r>
              <a:rPr lang="en-GB" sz="2400" dirty="0" smtClean="0"/>
              <a:t>Extract R0(25:21) as an unsigned number, put this into R1(4:0)</a:t>
            </a:r>
          </a:p>
          <a:p>
            <a:pPr lvl="1">
              <a:spcBef>
                <a:spcPts val="1800"/>
              </a:spcBef>
              <a:buFont typeface="Wingdings" pitchFamily="2" charset="2"/>
              <a:buChar char="§"/>
            </a:pPr>
            <a:r>
              <a:rPr lang="en-GB" sz="2000" dirty="0" smtClean="0"/>
              <a:t>Method 1: LSR followed by AND with constant 5 bit </a:t>
            </a:r>
            <a:r>
              <a:rPr lang="en-GB" sz="2000" b="1" dirty="0" smtClean="0"/>
              <a:t>mask</a:t>
            </a:r>
          </a:p>
          <a:p>
            <a:pPr lvl="1">
              <a:spcBef>
                <a:spcPts val="1800"/>
              </a:spcBef>
              <a:buFont typeface="Wingdings" pitchFamily="2" charset="2"/>
              <a:buChar char="§"/>
            </a:pPr>
            <a:r>
              <a:rPr lang="en-GB" sz="2000" dirty="0" smtClean="0"/>
              <a:t>Method 2 LSL followed by LSR</a:t>
            </a:r>
          </a:p>
          <a:p>
            <a:pPr lvl="2">
              <a:spcBef>
                <a:spcPts val="1800"/>
              </a:spcBef>
              <a:buFont typeface="Wingdings" pitchFamily="2" charset="2"/>
              <a:buChar char="§"/>
            </a:pPr>
            <a:r>
              <a:rPr lang="en-GB" sz="1600" dirty="0" smtClean="0"/>
              <a:t>When does method 1 not work for this type of problem?</a:t>
            </a:r>
          </a:p>
          <a:p>
            <a:pPr>
              <a:spcBef>
                <a:spcPts val="1800"/>
              </a:spcBef>
              <a:buFont typeface="Wingdings" pitchFamily="2" charset="2"/>
              <a:buChar char="v"/>
            </a:pPr>
            <a:endParaRPr lang="en-GB" sz="2400"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27</a:t>
            </a:fld>
            <a:endParaRPr lang="en-US" dirty="0"/>
          </a:p>
        </p:txBody>
      </p:sp>
      <p:sp>
        <p:nvSpPr>
          <p:cNvPr id="12" name="TextBox 11"/>
          <p:cNvSpPr txBox="1"/>
          <p:nvPr/>
        </p:nvSpPr>
        <p:spPr>
          <a:xfrm>
            <a:off x="5292080" y="2708920"/>
            <a:ext cx="3592437" cy="2308324"/>
          </a:xfrm>
          <a:prstGeom prst="rect">
            <a:avLst/>
          </a:prstGeom>
          <a:noFill/>
          <a:ln w="19050">
            <a:solidFill>
              <a:schemeClr val="tx1"/>
            </a:solidFill>
          </a:ln>
        </p:spPr>
        <p:txBody>
          <a:bodyPr wrap="square" rtlCol="0">
            <a:spAutoFit/>
          </a:bodyPr>
          <a:lstStyle/>
          <a:p>
            <a:pPr algn="l"/>
            <a:r>
              <a:rPr lang="en-GB" b="1" dirty="0" smtClean="0">
                <a:solidFill>
                  <a:srgbClr val="292934"/>
                </a:solidFill>
                <a:latin typeface="Calibri" pitchFamily="34" charset="0"/>
                <a:cs typeface="Calibri" pitchFamily="34" charset="0"/>
              </a:rPr>
              <a:t>METHOD1</a:t>
            </a:r>
          </a:p>
          <a:p>
            <a:pPr algn="l"/>
            <a:r>
              <a:rPr lang="en-GB" b="1" dirty="0" smtClean="0">
                <a:solidFill>
                  <a:srgbClr val="292934"/>
                </a:solidFill>
                <a:latin typeface="Calibri" pitchFamily="34" charset="0"/>
                <a:cs typeface="Calibri" pitchFamily="34" charset="0"/>
              </a:rPr>
              <a:t>	MOV R1, R0, LSR #21</a:t>
            </a:r>
          </a:p>
          <a:p>
            <a:pPr algn="l"/>
            <a:r>
              <a:rPr lang="en-GB" b="1" dirty="0" smtClean="0">
                <a:solidFill>
                  <a:srgbClr val="292934"/>
                </a:solidFill>
                <a:latin typeface="Calibri" pitchFamily="34" charset="0"/>
                <a:cs typeface="Calibri" pitchFamily="34" charset="0"/>
              </a:rPr>
              <a:t>	AND R1, R1, #0X1F</a:t>
            </a:r>
          </a:p>
          <a:p>
            <a:pPr algn="l"/>
            <a:endParaRPr lang="en-GB" b="1" dirty="0" smtClean="0">
              <a:solidFill>
                <a:srgbClr val="292934"/>
              </a:solidFill>
              <a:latin typeface="Calibri" pitchFamily="34" charset="0"/>
              <a:cs typeface="Calibri" pitchFamily="34" charset="0"/>
            </a:endParaRPr>
          </a:p>
          <a:p>
            <a:pPr algn="l"/>
            <a:r>
              <a:rPr lang="en-GB" b="1" dirty="0" smtClean="0">
                <a:solidFill>
                  <a:srgbClr val="292934"/>
                </a:solidFill>
                <a:latin typeface="Calibri" pitchFamily="34" charset="0"/>
                <a:cs typeface="Calibri" pitchFamily="34" charset="0"/>
              </a:rPr>
              <a:t>METHOD2</a:t>
            </a:r>
          </a:p>
          <a:p>
            <a:pPr algn="l"/>
            <a:r>
              <a:rPr lang="en-GB" b="1" dirty="0" smtClean="0">
                <a:solidFill>
                  <a:srgbClr val="292934"/>
                </a:solidFill>
                <a:latin typeface="Calibri" pitchFamily="34" charset="0"/>
                <a:cs typeface="Calibri" pitchFamily="34" charset="0"/>
              </a:rPr>
              <a:t>	MOV R1, R0, LSL #6</a:t>
            </a:r>
          </a:p>
          <a:p>
            <a:pPr algn="l"/>
            <a:r>
              <a:rPr lang="en-GB" b="1" dirty="0" smtClean="0">
                <a:solidFill>
                  <a:srgbClr val="292934"/>
                </a:solidFill>
                <a:latin typeface="Calibri" pitchFamily="34" charset="0"/>
                <a:cs typeface="Calibri" pitchFamily="34" charset="0"/>
              </a:rPr>
              <a:t>	MOV R1, R1, LSR #27</a:t>
            </a:r>
          </a:p>
          <a:p>
            <a:pPr algn="l"/>
            <a:endParaRPr lang="en-GB" b="1" dirty="0">
              <a:solidFill>
                <a:srgbClr val="292934"/>
              </a:solidFill>
              <a:latin typeface="Calibri" pitchFamily="34" charset="0"/>
              <a:cs typeface="Calibri" pitchFamily="34" charset="0"/>
            </a:endParaRPr>
          </a:p>
        </p:txBody>
      </p:sp>
    </p:spTree>
    <p:extLst>
      <p:ext uri="{BB962C8B-B14F-4D97-AF65-F5344CB8AC3E}">
        <p14:creationId xmlns:p14="http://schemas.microsoft.com/office/powerpoint/2010/main" val="35349019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323528" y="1700784"/>
            <a:ext cx="8229600" cy="2376288"/>
          </a:xfrm>
        </p:spPr>
        <p:txBody>
          <a:bodyPr>
            <a:normAutofit fontScale="92500" lnSpcReduction="10000"/>
          </a:bodyPr>
          <a:lstStyle/>
          <a:p>
            <a:pPr fontAlgn="auto">
              <a:lnSpc>
                <a:spcPct val="85000"/>
              </a:lnSpc>
              <a:spcBef>
                <a:spcPts val="1800"/>
              </a:spcBef>
              <a:spcAft>
                <a:spcPts val="0"/>
              </a:spcAft>
            </a:pPr>
            <a:r>
              <a:rPr lang="en-GB" sz="2600" dirty="0">
                <a:latin typeface="Calibri" pitchFamily="34" charset="0"/>
              </a:rPr>
              <a:t>Multiplying by 2</a:t>
            </a:r>
            <a:r>
              <a:rPr lang="en-GB" sz="2600" baseline="30000" dirty="0">
                <a:latin typeface="Calibri" pitchFamily="34" charset="0"/>
              </a:rPr>
              <a:t>N</a:t>
            </a:r>
            <a:r>
              <a:rPr lang="en-GB" sz="2600" dirty="0">
                <a:latin typeface="Calibri" pitchFamily="34" charset="0"/>
              </a:rPr>
              <a:t> is easy using a </a:t>
            </a:r>
            <a:r>
              <a:rPr lang="en-GB" sz="2600" b="1" dirty="0">
                <a:latin typeface="Calibri" pitchFamily="34" charset="0"/>
              </a:rPr>
              <a:t>left shift</a:t>
            </a:r>
            <a:r>
              <a:rPr lang="en-GB" sz="2600" dirty="0">
                <a:latin typeface="Calibri" pitchFamily="34" charset="0"/>
              </a:rPr>
              <a:t>. Other constants can be derived from this by using ADD or RSB as in the table below.</a:t>
            </a:r>
          </a:p>
          <a:p>
            <a:pPr lvl="1" fontAlgn="auto">
              <a:lnSpc>
                <a:spcPct val="85000"/>
              </a:lnSpc>
              <a:spcBef>
                <a:spcPts val="1800"/>
              </a:spcBef>
              <a:spcAft>
                <a:spcPts val="0"/>
              </a:spcAft>
            </a:pPr>
            <a:r>
              <a:rPr lang="en-GB" sz="2600" dirty="0">
                <a:latin typeface="Calibri" pitchFamily="34" charset="0"/>
              </a:rPr>
              <a:t>2,3,4,5,7,8,9, </a:t>
            </a:r>
            <a:r>
              <a:rPr lang="en-GB" sz="2600" dirty="0" err="1">
                <a:latin typeface="Calibri" pitchFamily="34" charset="0"/>
              </a:rPr>
              <a:t>etc</a:t>
            </a:r>
            <a:r>
              <a:rPr lang="en-GB" sz="2600" dirty="0">
                <a:latin typeface="Calibri" pitchFamily="34" charset="0"/>
              </a:rPr>
              <a:t> are all possible in this way</a:t>
            </a:r>
          </a:p>
          <a:p>
            <a:pPr fontAlgn="auto">
              <a:lnSpc>
                <a:spcPct val="85000"/>
              </a:lnSpc>
              <a:spcBef>
                <a:spcPts val="1800"/>
              </a:spcBef>
              <a:spcAft>
                <a:spcPts val="0"/>
              </a:spcAft>
            </a:pPr>
            <a:r>
              <a:rPr lang="en-GB" sz="2600" dirty="0">
                <a:latin typeface="Calibri" pitchFamily="34" charset="0"/>
              </a:rPr>
              <a:t>Where possible it is better than using a MUL instruction because it is faster, and uses immediate values directly from instruction words (don't need to set register to N)</a:t>
            </a:r>
          </a:p>
          <a:p>
            <a:pPr>
              <a:spcBef>
                <a:spcPts val="1800"/>
              </a:spcBef>
            </a:pPr>
            <a:endParaRPr lang="en-GB" dirty="0"/>
          </a:p>
        </p:txBody>
      </p:sp>
      <p:sp>
        <p:nvSpPr>
          <p:cNvPr id="2" name="Date Placeholder 1"/>
          <p:cNvSpPr>
            <a:spLocks noGrp="1"/>
          </p:cNvSpPr>
          <p:nvPr>
            <p:ph type="dt" sz="half" idx="10"/>
          </p:nvPr>
        </p:nvSpPr>
        <p:spPr/>
        <p:txBody>
          <a:bodyPr/>
          <a:lstStyle/>
          <a:p>
            <a:fld id="{60845CAA-8688-4429-8448-0C847CBAEBE4}"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smtClean="0"/>
              <a:t>2.</a:t>
            </a:r>
            <a:fld id="{0CFEC368-1D7A-4F81-ABF6-AE0E36BAF64C}" type="slidenum">
              <a:rPr lang="en-US" smtClean="0"/>
              <a:pPr/>
              <a:t>28</a:t>
            </a:fld>
            <a:endParaRPr lang="en-US" dirty="0"/>
          </a:p>
        </p:txBody>
      </p:sp>
      <p:sp>
        <p:nvSpPr>
          <p:cNvPr id="5" name="Rectangle 2"/>
          <p:cNvSpPr txBox="1">
            <a:spLocks noChangeArrowheads="1"/>
          </p:cNvSpPr>
          <p:nvPr/>
        </p:nvSpPr>
        <p:spPr>
          <a:xfrm>
            <a:off x="323528" y="430560"/>
            <a:ext cx="6635750" cy="8382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GB" sz="3200" dirty="0" smtClean="0">
                <a:solidFill>
                  <a:srgbClr val="D2533C"/>
                </a:solidFill>
              </a:rPr>
              <a:t>ARM Trick: Multiplying by a (small) constant using LSL</a:t>
            </a:r>
            <a:endParaRPr lang="en-US" sz="3200" dirty="0" smtClean="0">
              <a:solidFill>
                <a:srgbClr val="D2533C"/>
              </a:solidFill>
            </a:endParaRPr>
          </a:p>
        </p:txBody>
      </p:sp>
      <p:sp>
        <p:nvSpPr>
          <p:cNvPr id="6" name="Rectangle 3"/>
          <p:cNvSpPr txBox="1">
            <a:spLocks noChangeArrowheads="1"/>
          </p:cNvSpPr>
          <p:nvPr/>
        </p:nvSpPr>
        <p:spPr>
          <a:xfrm>
            <a:off x="107950" y="1485155"/>
            <a:ext cx="8569325" cy="244792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fontAlgn="auto">
              <a:lnSpc>
                <a:spcPct val="85000"/>
              </a:lnSpc>
              <a:spcBef>
                <a:spcPct val="15000"/>
              </a:spcBef>
              <a:spcAft>
                <a:spcPts val="0"/>
              </a:spcAft>
              <a:buClr>
                <a:srgbClr val="93A299"/>
              </a:buClr>
            </a:pPr>
            <a:endParaRPr lang="en-GB" sz="2600" dirty="0" smtClean="0">
              <a:solidFill>
                <a:srgbClr val="292934"/>
              </a:solidFill>
              <a:latin typeface="Calibri" pitchFamily="34" charset="0"/>
            </a:endParaRPr>
          </a:p>
          <a:p>
            <a:pPr lvl="1" fontAlgn="auto">
              <a:lnSpc>
                <a:spcPct val="85000"/>
              </a:lnSpc>
              <a:spcBef>
                <a:spcPct val="15000"/>
              </a:spcBef>
              <a:spcAft>
                <a:spcPts val="0"/>
              </a:spcAft>
              <a:buClr>
                <a:srgbClr val="93A299"/>
              </a:buClr>
            </a:pPr>
            <a:endParaRPr lang="en-US" sz="2400" dirty="0" smtClean="0">
              <a:solidFill>
                <a:srgbClr val="292934"/>
              </a:solidFill>
              <a:latin typeface="Calibri" pitchFamily="34" charset="0"/>
            </a:endParaRPr>
          </a:p>
        </p:txBody>
      </p:sp>
      <p:graphicFrame>
        <p:nvGraphicFramePr>
          <p:cNvPr id="7" name="Group 86"/>
          <p:cNvGraphicFramePr>
            <a:graphicFrameLocks/>
          </p:cNvGraphicFramePr>
          <p:nvPr>
            <p:extLst>
              <p:ext uri="{D42A27DB-BD31-4B8C-83A1-F6EECF244321}">
                <p14:modId xmlns:p14="http://schemas.microsoft.com/office/powerpoint/2010/main" val="283545062"/>
              </p:ext>
            </p:extLst>
          </p:nvPr>
        </p:nvGraphicFramePr>
        <p:xfrm>
          <a:off x="611188" y="4364880"/>
          <a:ext cx="7561262" cy="1247776"/>
        </p:xfrm>
        <a:graphic>
          <a:graphicData uri="http://schemas.openxmlformats.org/drawingml/2006/table">
            <a:tbl>
              <a:tblPr/>
              <a:tblGrid>
                <a:gridCol w="2520950"/>
                <a:gridCol w="2736006"/>
                <a:gridCol w="2304306"/>
              </a:tblGrid>
              <a:tr h="45878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1800" b="0" i="0" u="none" strike="noStrike" cap="none" normalizeH="0" baseline="0" dirty="0" smtClean="0">
                          <a:ln>
                            <a:noFill/>
                          </a:ln>
                          <a:solidFill>
                            <a:schemeClr val="tx1"/>
                          </a:solidFill>
                          <a:effectLst/>
                          <a:latin typeface="Calibri" pitchFamily="34" charset="0"/>
                        </a:rPr>
                        <a:t>R0 := 2</a:t>
                      </a:r>
                      <a:r>
                        <a:rPr kumimoji="0" lang="en-GB" sz="1800" b="0" i="0" u="none" strike="noStrike" cap="none" normalizeH="0" baseline="30000" dirty="0" smtClean="0">
                          <a:ln>
                            <a:noFill/>
                          </a:ln>
                          <a:solidFill>
                            <a:schemeClr val="tx1"/>
                          </a:solidFill>
                          <a:effectLst/>
                          <a:latin typeface="Calibri" pitchFamily="34" charset="0"/>
                        </a:rPr>
                        <a:t>N</a:t>
                      </a:r>
                      <a:r>
                        <a:rPr kumimoji="0" lang="en-GB" sz="1800" b="0" i="0" u="none" strike="noStrike" cap="none" normalizeH="0" baseline="0" dirty="0" smtClean="0">
                          <a:ln>
                            <a:noFill/>
                          </a:ln>
                          <a:solidFill>
                            <a:schemeClr val="tx1"/>
                          </a:solidFill>
                          <a:effectLst/>
                          <a:latin typeface="Calibri" pitchFamily="34" charset="0"/>
                        </a:rPr>
                        <a:t>R1</a:t>
                      </a: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1800" b="1" i="0" u="none" strike="noStrike" cap="none" normalizeH="0" baseline="0" dirty="0" smtClean="0">
                          <a:ln>
                            <a:noFill/>
                          </a:ln>
                          <a:solidFill>
                            <a:schemeClr val="tx1"/>
                          </a:solidFill>
                          <a:effectLst/>
                          <a:latin typeface="Calibri" pitchFamily="34" charset="0"/>
                        </a:rPr>
                        <a:t>MOV 	R0, R1, </a:t>
                      </a:r>
                      <a:r>
                        <a:rPr kumimoji="0" lang="en-GB" sz="1800" b="1" i="0" u="none" strike="noStrike" cap="none" normalizeH="0" baseline="0" dirty="0" err="1" smtClean="0">
                          <a:ln>
                            <a:noFill/>
                          </a:ln>
                          <a:solidFill>
                            <a:schemeClr val="tx1"/>
                          </a:solidFill>
                          <a:effectLst/>
                          <a:latin typeface="Calibri" pitchFamily="34" charset="0"/>
                        </a:rPr>
                        <a:t>lsl</a:t>
                      </a:r>
                      <a:r>
                        <a:rPr kumimoji="0" lang="en-GB" sz="1800" b="1" i="0" u="none" strike="noStrike" cap="none" normalizeH="0" baseline="0" dirty="0" smtClean="0">
                          <a:ln>
                            <a:noFill/>
                          </a:ln>
                          <a:solidFill>
                            <a:schemeClr val="tx1"/>
                          </a:solidFill>
                          <a:effectLst/>
                          <a:latin typeface="Calibri" pitchFamily="34" charset="0"/>
                        </a:rPr>
                        <a:t> #N</a:t>
                      </a:r>
                      <a:endParaRPr kumimoji="0" lang="en-US" sz="1800" b="1"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endParaRPr kumimoji="0" lang="en-GB" sz="18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401638">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1800" b="0" i="0" u="none" strike="noStrike" cap="none" normalizeH="0" baseline="0" dirty="0" smtClean="0">
                          <a:ln>
                            <a:noFill/>
                          </a:ln>
                          <a:solidFill>
                            <a:schemeClr val="tx1"/>
                          </a:solidFill>
                          <a:effectLst/>
                          <a:latin typeface="Calibri" pitchFamily="34" charset="0"/>
                        </a:rPr>
                        <a:t>R0 := (2</a:t>
                      </a:r>
                      <a:r>
                        <a:rPr kumimoji="0" lang="en-GB" sz="1800" b="0" i="0" u="none" strike="noStrike" cap="none" normalizeH="0" baseline="30000" dirty="0" smtClean="0">
                          <a:ln>
                            <a:noFill/>
                          </a:ln>
                          <a:solidFill>
                            <a:schemeClr val="tx1"/>
                          </a:solidFill>
                          <a:effectLst/>
                          <a:latin typeface="Calibri" pitchFamily="34" charset="0"/>
                        </a:rPr>
                        <a:t>N</a:t>
                      </a:r>
                      <a:r>
                        <a:rPr kumimoji="0" lang="en-GB" sz="1800" b="0" i="0" u="none" strike="noStrike" cap="none" normalizeH="0" baseline="0" dirty="0" smtClean="0">
                          <a:ln>
                            <a:noFill/>
                          </a:ln>
                          <a:solidFill>
                            <a:schemeClr val="tx1"/>
                          </a:solidFill>
                          <a:effectLst/>
                          <a:latin typeface="Calibri" pitchFamily="34" charset="0"/>
                        </a:rPr>
                        <a:t>+1)R1</a:t>
                      </a: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1800" b="1" i="0" u="none" strike="noStrike" cap="none" normalizeH="0" baseline="0" dirty="0" smtClean="0">
                          <a:ln>
                            <a:noFill/>
                          </a:ln>
                          <a:solidFill>
                            <a:schemeClr val="tx1"/>
                          </a:solidFill>
                          <a:effectLst/>
                          <a:latin typeface="Calibri" pitchFamily="34" charset="0"/>
                        </a:rPr>
                        <a:t>ADD 	R0, R1, R1, </a:t>
                      </a:r>
                      <a:r>
                        <a:rPr kumimoji="0" lang="en-GB" sz="1800" b="1" i="0" u="none" strike="noStrike" cap="none" normalizeH="0" baseline="0" dirty="0" err="1" smtClean="0">
                          <a:ln>
                            <a:noFill/>
                          </a:ln>
                          <a:solidFill>
                            <a:schemeClr val="tx1"/>
                          </a:solidFill>
                          <a:effectLst/>
                          <a:latin typeface="Calibri" pitchFamily="34" charset="0"/>
                        </a:rPr>
                        <a:t>lsl</a:t>
                      </a:r>
                      <a:r>
                        <a:rPr kumimoji="0" lang="en-GB" sz="1800" b="1" i="0" u="none" strike="noStrike" cap="none" normalizeH="0" baseline="0" dirty="0" smtClean="0">
                          <a:ln>
                            <a:noFill/>
                          </a:ln>
                          <a:solidFill>
                            <a:schemeClr val="tx1"/>
                          </a:solidFill>
                          <a:effectLst/>
                          <a:latin typeface="Calibri" pitchFamily="34" charset="0"/>
                        </a:rPr>
                        <a:t> #N</a:t>
                      </a:r>
                      <a:endParaRPr kumimoji="0" lang="en-US" sz="1800" b="1"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endParaRPr kumimoji="0" lang="en-GB"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1800" b="0" i="0" u="none" strike="noStrike" cap="none" normalizeH="0" baseline="0" dirty="0" smtClean="0">
                          <a:ln>
                            <a:noFill/>
                          </a:ln>
                          <a:solidFill>
                            <a:schemeClr val="tx1"/>
                          </a:solidFill>
                          <a:effectLst/>
                          <a:latin typeface="Calibri" pitchFamily="34" charset="0"/>
                        </a:rPr>
                        <a:t>R0 := (2</a:t>
                      </a:r>
                      <a:r>
                        <a:rPr kumimoji="0" lang="en-GB" sz="1800" b="0" i="0" u="none" strike="noStrike" cap="none" normalizeH="0" baseline="30000" dirty="0" smtClean="0">
                          <a:ln>
                            <a:noFill/>
                          </a:ln>
                          <a:solidFill>
                            <a:schemeClr val="tx1"/>
                          </a:solidFill>
                          <a:effectLst/>
                          <a:latin typeface="Calibri" pitchFamily="34" charset="0"/>
                        </a:rPr>
                        <a:t>N</a:t>
                      </a:r>
                      <a:r>
                        <a:rPr kumimoji="0" lang="en-GB" sz="1800" b="0" i="0" u="none" strike="noStrike" cap="none" normalizeH="0" baseline="0" dirty="0" smtClean="0">
                          <a:ln>
                            <a:noFill/>
                          </a:ln>
                          <a:solidFill>
                            <a:schemeClr val="tx1"/>
                          </a:solidFill>
                          <a:effectLst/>
                          <a:latin typeface="Calibri" pitchFamily="34" charset="0"/>
                        </a:rPr>
                        <a:t>-1)R1</a:t>
                      </a: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1800" b="1" i="0" u="none" strike="noStrike" cap="none" normalizeH="0" baseline="0" dirty="0" smtClean="0">
                          <a:ln>
                            <a:noFill/>
                          </a:ln>
                          <a:solidFill>
                            <a:schemeClr val="tx1"/>
                          </a:solidFill>
                          <a:effectLst/>
                          <a:latin typeface="Calibri" pitchFamily="34" charset="0"/>
                        </a:rPr>
                        <a:t>RSB 	R0, R1, R1, </a:t>
                      </a:r>
                      <a:r>
                        <a:rPr kumimoji="0" lang="en-GB" sz="1800" b="1" i="0" u="none" strike="noStrike" cap="none" normalizeH="0" baseline="0" dirty="0" err="1" smtClean="0">
                          <a:ln>
                            <a:noFill/>
                          </a:ln>
                          <a:solidFill>
                            <a:schemeClr val="tx1"/>
                          </a:solidFill>
                          <a:effectLst/>
                          <a:latin typeface="Calibri" pitchFamily="34" charset="0"/>
                        </a:rPr>
                        <a:t>lsl</a:t>
                      </a:r>
                      <a:r>
                        <a:rPr kumimoji="0" lang="en-GB" sz="1800" b="1" i="0" u="none" strike="noStrike" cap="none" normalizeH="0" baseline="0" dirty="0" smtClean="0">
                          <a:ln>
                            <a:noFill/>
                          </a:ln>
                          <a:solidFill>
                            <a:schemeClr val="tx1"/>
                          </a:solidFill>
                          <a:effectLst/>
                          <a:latin typeface="Calibri" pitchFamily="34" charset="0"/>
                        </a:rPr>
                        <a:t> #N</a:t>
                      </a:r>
                      <a:endParaRPr kumimoji="0" lang="en-US" sz="1800" b="1"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1800" b="0" i="0" u="none" strike="noStrike" cap="none" normalizeH="0" baseline="0" smtClean="0">
                          <a:ln>
                            <a:noFill/>
                          </a:ln>
                          <a:solidFill>
                            <a:schemeClr val="tx1"/>
                          </a:solidFill>
                          <a:effectLst/>
                          <a:latin typeface="Calibri" pitchFamily="34" charset="0"/>
                        </a:rPr>
                        <a:t>Note RSB not SUB</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8" name="Text Box 50"/>
          <p:cNvSpPr txBox="1">
            <a:spLocks noChangeArrowheads="1"/>
          </p:cNvSpPr>
          <p:nvPr/>
        </p:nvSpPr>
        <p:spPr bwMode="auto">
          <a:xfrm>
            <a:off x="611188" y="5949205"/>
            <a:ext cx="4536876" cy="646331"/>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a:defRPr/>
            </a:pPr>
            <a:r>
              <a:rPr lang="en-US" b="1" dirty="0">
                <a:solidFill>
                  <a:srgbClr val="292934"/>
                </a:solidFill>
                <a:latin typeface="Calibri" pitchFamily="34" charset="0"/>
              </a:rPr>
              <a:t>	ADD	</a:t>
            </a:r>
            <a:r>
              <a:rPr lang="en-US" b="1" dirty="0" smtClean="0">
                <a:solidFill>
                  <a:srgbClr val="292934"/>
                </a:solidFill>
                <a:latin typeface="Calibri" pitchFamily="34" charset="0"/>
              </a:rPr>
              <a:t>R0</a:t>
            </a:r>
            <a:r>
              <a:rPr lang="en-US" b="1" dirty="0">
                <a:solidFill>
                  <a:srgbClr val="292934"/>
                </a:solidFill>
                <a:latin typeface="Calibri" pitchFamily="34" charset="0"/>
              </a:rPr>
              <a:t>, </a:t>
            </a:r>
            <a:r>
              <a:rPr lang="en-US" b="1" dirty="0" smtClean="0">
                <a:solidFill>
                  <a:srgbClr val="292934"/>
                </a:solidFill>
                <a:latin typeface="Calibri" pitchFamily="34" charset="0"/>
              </a:rPr>
              <a:t>R0</a:t>
            </a:r>
            <a:r>
              <a:rPr lang="en-US" b="1" dirty="0">
                <a:solidFill>
                  <a:srgbClr val="292934"/>
                </a:solidFill>
                <a:latin typeface="Calibri" pitchFamily="34" charset="0"/>
              </a:rPr>
              <a:t>, </a:t>
            </a:r>
            <a:r>
              <a:rPr lang="en-US" b="1" dirty="0" smtClean="0">
                <a:solidFill>
                  <a:srgbClr val="292934"/>
                </a:solidFill>
                <a:latin typeface="Calibri" pitchFamily="34" charset="0"/>
              </a:rPr>
              <a:t>R0</a:t>
            </a:r>
            <a:r>
              <a:rPr lang="en-US" b="1" dirty="0">
                <a:solidFill>
                  <a:srgbClr val="292934"/>
                </a:solidFill>
                <a:latin typeface="Calibri" pitchFamily="34" charset="0"/>
              </a:rPr>
              <a:t>, </a:t>
            </a:r>
            <a:r>
              <a:rPr lang="en-US" b="1" dirty="0" err="1" smtClean="0">
                <a:solidFill>
                  <a:srgbClr val="292934"/>
                </a:solidFill>
                <a:latin typeface="Calibri" pitchFamily="34" charset="0"/>
              </a:rPr>
              <a:t>lsl</a:t>
            </a:r>
            <a:r>
              <a:rPr lang="en-US" b="1" dirty="0" smtClean="0">
                <a:solidFill>
                  <a:srgbClr val="292934"/>
                </a:solidFill>
                <a:latin typeface="Calibri" pitchFamily="34" charset="0"/>
              </a:rPr>
              <a:t> </a:t>
            </a:r>
            <a:r>
              <a:rPr lang="en-US" b="1" dirty="0">
                <a:solidFill>
                  <a:srgbClr val="292934"/>
                </a:solidFill>
                <a:latin typeface="Calibri" pitchFamily="34" charset="0"/>
              </a:rPr>
              <a:t>#</a:t>
            </a:r>
            <a:r>
              <a:rPr lang="en-US" b="1" dirty="0" smtClean="0">
                <a:solidFill>
                  <a:srgbClr val="292934"/>
                </a:solidFill>
                <a:latin typeface="Calibri" pitchFamily="34" charset="0"/>
              </a:rPr>
              <a:t>2</a:t>
            </a:r>
            <a:endParaRPr lang="en-US" b="1" dirty="0">
              <a:solidFill>
                <a:srgbClr val="292934"/>
              </a:solidFill>
              <a:latin typeface="Calibri" pitchFamily="34" charset="0"/>
            </a:endParaRPr>
          </a:p>
          <a:p>
            <a:pPr algn="l">
              <a:defRPr/>
            </a:pPr>
            <a:r>
              <a:rPr lang="en-US" b="1" dirty="0">
                <a:solidFill>
                  <a:srgbClr val="292934"/>
                </a:solidFill>
                <a:latin typeface="Calibri" pitchFamily="34" charset="0"/>
              </a:rPr>
              <a:t>	RSB	</a:t>
            </a:r>
            <a:r>
              <a:rPr lang="en-US" b="1" dirty="0" smtClean="0">
                <a:solidFill>
                  <a:srgbClr val="292934"/>
                </a:solidFill>
                <a:latin typeface="Calibri" pitchFamily="34" charset="0"/>
              </a:rPr>
              <a:t>R0</a:t>
            </a:r>
            <a:r>
              <a:rPr lang="en-US" b="1" dirty="0">
                <a:solidFill>
                  <a:srgbClr val="292934"/>
                </a:solidFill>
                <a:latin typeface="Calibri" pitchFamily="34" charset="0"/>
              </a:rPr>
              <a:t>, </a:t>
            </a:r>
            <a:r>
              <a:rPr lang="en-US" b="1" dirty="0" smtClean="0">
                <a:solidFill>
                  <a:srgbClr val="292934"/>
                </a:solidFill>
                <a:latin typeface="Calibri" pitchFamily="34" charset="0"/>
              </a:rPr>
              <a:t>R0</a:t>
            </a:r>
            <a:r>
              <a:rPr lang="en-US" b="1" dirty="0">
                <a:solidFill>
                  <a:srgbClr val="292934"/>
                </a:solidFill>
                <a:latin typeface="Calibri" pitchFamily="34" charset="0"/>
              </a:rPr>
              <a:t>, </a:t>
            </a:r>
            <a:r>
              <a:rPr lang="en-US" b="1" dirty="0" smtClean="0">
                <a:solidFill>
                  <a:srgbClr val="292934"/>
                </a:solidFill>
                <a:latin typeface="Calibri" pitchFamily="34" charset="0"/>
              </a:rPr>
              <a:t>R0</a:t>
            </a:r>
            <a:r>
              <a:rPr lang="en-US" b="1" dirty="0">
                <a:solidFill>
                  <a:srgbClr val="292934"/>
                </a:solidFill>
                <a:latin typeface="Calibri" pitchFamily="34" charset="0"/>
              </a:rPr>
              <a:t>, </a:t>
            </a:r>
            <a:r>
              <a:rPr lang="en-US" b="1" dirty="0" err="1" smtClean="0">
                <a:solidFill>
                  <a:srgbClr val="292934"/>
                </a:solidFill>
                <a:latin typeface="Calibri" pitchFamily="34" charset="0"/>
              </a:rPr>
              <a:t>lsl</a:t>
            </a:r>
            <a:r>
              <a:rPr lang="en-US" b="1" dirty="0" smtClean="0">
                <a:solidFill>
                  <a:srgbClr val="292934"/>
                </a:solidFill>
                <a:latin typeface="Calibri" pitchFamily="34" charset="0"/>
              </a:rPr>
              <a:t> #3</a:t>
            </a:r>
            <a:endParaRPr lang="en-US" b="1" dirty="0">
              <a:solidFill>
                <a:srgbClr val="292934"/>
              </a:solidFill>
              <a:latin typeface="Calibri" pitchFamily="34" charset="0"/>
            </a:endParaRPr>
          </a:p>
        </p:txBody>
      </p:sp>
      <p:sp>
        <p:nvSpPr>
          <p:cNvPr id="9" name="Rectangle 51"/>
          <p:cNvSpPr>
            <a:spLocks noChangeArrowheads="1"/>
          </p:cNvSpPr>
          <p:nvPr/>
        </p:nvSpPr>
        <p:spPr bwMode="blackWhite">
          <a:xfrm>
            <a:off x="5292080" y="5877272"/>
            <a:ext cx="3311923" cy="792088"/>
          </a:xfrm>
          <a:prstGeom prst="rect">
            <a:avLst/>
          </a:prstGeom>
          <a:solidFill>
            <a:schemeClr val="accent1"/>
          </a:solidFill>
          <a:ln w="28575">
            <a:solidFill>
              <a:schemeClr val="tx1"/>
            </a:solidFill>
            <a:miter lim="800000"/>
            <a:headEnd type="none" w="sm" len="sm"/>
            <a:tailEnd type="none" w="sm" len="sm"/>
          </a:ln>
        </p:spPr>
        <p:txBody>
          <a:bodyPr anchor="ctr"/>
          <a:lstStyle/>
          <a:p>
            <a:r>
              <a:rPr lang="en-GB" sz="2000">
                <a:solidFill>
                  <a:srgbClr val="292934"/>
                </a:solidFill>
                <a:latin typeface="Arial" charset="0"/>
              </a:rPr>
              <a:t>What does this multiply by?</a:t>
            </a:r>
            <a:endParaRPr lang="en-US" sz="2000">
              <a:solidFill>
                <a:srgbClr val="292934"/>
              </a:solidFill>
              <a:latin typeface="Arial" charset="0"/>
            </a:endParaRPr>
          </a:p>
        </p:txBody>
      </p:sp>
    </p:spTree>
    <p:extLst>
      <p:ext uri="{BB962C8B-B14F-4D97-AF65-F5344CB8AC3E}">
        <p14:creationId xmlns:p14="http://schemas.microsoft.com/office/powerpoint/2010/main" val="1998820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86816" y="332656"/>
            <a:ext cx="8229600" cy="735360"/>
          </a:xfrm>
        </p:spPr>
        <p:txBody>
          <a:bodyPr>
            <a:normAutofit/>
          </a:bodyPr>
          <a:lstStyle/>
          <a:p>
            <a:r>
              <a:rPr lang="en-US" sz="3200" dirty="0" smtClean="0"/>
              <a:t>ARM shift ops - ASL and ASR</a:t>
            </a:r>
          </a:p>
        </p:txBody>
      </p:sp>
      <p:sp>
        <p:nvSpPr>
          <p:cNvPr id="63491" name="Rectangle 3"/>
          <p:cNvSpPr>
            <a:spLocks noGrp="1" noChangeArrowheads="1"/>
          </p:cNvSpPr>
          <p:nvPr>
            <p:ph type="body" sz="half" idx="4294967295"/>
          </p:nvPr>
        </p:nvSpPr>
        <p:spPr>
          <a:xfrm>
            <a:off x="1" y="1196975"/>
            <a:ext cx="6804247" cy="3888209"/>
          </a:xfrm>
        </p:spPr>
        <p:txBody>
          <a:bodyPr>
            <a:normAutofit/>
          </a:bodyPr>
          <a:lstStyle/>
          <a:p>
            <a:pPr>
              <a:spcBef>
                <a:spcPts val="1800"/>
              </a:spcBef>
              <a:buFont typeface="Wingdings" pitchFamily="2" charset="2"/>
              <a:buChar char="v"/>
            </a:pPr>
            <a:r>
              <a:rPr lang="en-US" sz="2000" b="1" dirty="0" smtClean="0"/>
              <a:t>ASL: arithmetic shift left; this is the same as LSL</a:t>
            </a:r>
          </a:p>
          <a:p>
            <a:pPr>
              <a:spcBef>
                <a:spcPts val="1800"/>
              </a:spcBef>
              <a:buFont typeface="Wingdings" pitchFamily="2" charset="2"/>
              <a:buChar char="v"/>
            </a:pPr>
            <a:r>
              <a:rPr lang="en-US" sz="2000" b="1" dirty="0" smtClean="0"/>
              <a:t>ASR</a:t>
            </a:r>
            <a:r>
              <a:rPr lang="en-US" sz="2000" dirty="0" smtClean="0"/>
              <a:t>: </a:t>
            </a:r>
            <a:r>
              <a:rPr lang="en-US" sz="2000" b="1" dirty="0" smtClean="0"/>
              <a:t>arithmetic shift right</a:t>
            </a:r>
            <a:r>
              <a:rPr lang="en-US" sz="2000" dirty="0" smtClean="0"/>
              <a:t> by 0 to 31 places; fill the vacated bits at MS end of the word with zeros if the source operand was positive, and with ones it is negative.  That is, preserve sign while shifting right.</a:t>
            </a:r>
            <a:endParaRPr lang="en-US" sz="1600" dirty="0" smtClean="0"/>
          </a:p>
          <a:p>
            <a:pPr lvl="1">
              <a:spcBef>
                <a:spcPts val="1800"/>
              </a:spcBef>
            </a:pPr>
            <a:r>
              <a:rPr lang="en-US" sz="1800" dirty="0" smtClean="0"/>
              <a:t> </a:t>
            </a:r>
            <a:r>
              <a:rPr lang="en-US" b="1" dirty="0" smtClean="0">
                <a:latin typeface="Calibri" pitchFamily="34" charset="0"/>
              </a:rPr>
              <a:t>x ASR n = x / 2</a:t>
            </a:r>
            <a:r>
              <a:rPr lang="en-US" b="1" baseline="30000" dirty="0" smtClean="0">
                <a:latin typeface="Calibri" pitchFamily="34" charset="0"/>
              </a:rPr>
              <a:t>n</a:t>
            </a:r>
            <a:r>
              <a:rPr lang="en-US" b="1" dirty="0" smtClean="0">
                <a:latin typeface="Calibri" pitchFamily="34" charset="0"/>
              </a:rPr>
              <a:t> (x&gt;0)</a:t>
            </a:r>
          </a:p>
          <a:p>
            <a:pPr lvl="1">
              <a:spcBef>
                <a:spcPts val="1800"/>
              </a:spcBef>
            </a:pPr>
            <a:r>
              <a:rPr lang="en-US" b="1" dirty="0" smtClean="0">
                <a:latin typeface="Calibri" pitchFamily="34" charset="0"/>
              </a:rPr>
              <a:t>-x ASR n = -(x+1) / 2</a:t>
            </a:r>
            <a:r>
              <a:rPr lang="en-US" b="1" baseline="30000" dirty="0" smtClean="0">
                <a:latin typeface="Calibri" pitchFamily="34" charset="0"/>
              </a:rPr>
              <a:t>n</a:t>
            </a:r>
            <a:r>
              <a:rPr lang="en-US" b="1" dirty="0" smtClean="0">
                <a:latin typeface="Calibri" pitchFamily="34" charset="0"/>
              </a:rPr>
              <a:t> = -x/2</a:t>
            </a:r>
            <a:r>
              <a:rPr lang="en-US" b="1" baseline="30000" dirty="0" smtClean="0">
                <a:latin typeface="Calibri" pitchFamily="34" charset="0"/>
              </a:rPr>
              <a:t>n</a:t>
            </a:r>
            <a:r>
              <a:rPr lang="en-US" b="1" dirty="0" smtClean="0">
                <a:latin typeface="Calibri" pitchFamily="34" charset="0"/>
              </a:rPr>
              <a:t>  (rounding negatively)</a:t>
            </a:r>
          </a:p>
          <a:p>
            <a:pPr lvl="1">
              <a:spcBef>
                <a:spcPts val="1800"/>
              </a:spcBef>
            </a:pPr>
            <a:r>
              <a:rPr lang="en-US" b="1" dirty="0" smtClean="0">
                <a:latin typeface="Calibri" pitchFamily="34" charset="0"/>
              </a:rPr>
              <a:t>MOV R1, R0, ASR #N </a:t>
            </a:r>
            <a:r>
              <a:rPr lang="en-US" b="1" dirty="0" smtClean="0">
                <a:latin typeface="Calibri" pitchFamily="34" charset="0"/>
                <a:sym typeface="Symbol"/>
              </a:rPr>
              <a:t> </a:t>
            </a:r>
            <a:r>
              <a:rPr lang="en-US" dirty="0" smtClean="0">
                <a:latin typeface="Calibri" pitchFamily="34" charset="0"/>
                <a:sym typeface="Symbol"/>
              </a:rPr>
              <a:t>R1(m) := R0(</a:t>
            </a:r>
            <a:r>
              <a:rPr lang="en-US" dirty="0" err="1" smtClean="0">
                <a:latin typeface="Calibri" pitchFamily="34" charset="0"/>
                <a:sym typeface="Symbol"/>
              </a:rPr>
              <a:t>m+N</a:t>
            </a:r>
            <a:r>
              <a:rPr lang="en-US" dirty="0" smtClean="0">
                <a:latin typeface="Calibri" pitchFamily="34" charset="0"/>
                <a:sym typeface="Symbol"/>
              </a:rPr>
              <a:t>)  if </a:t>
            </a:r>
            <a:r>
              <a:rPr lang="en-US" dirty="0" err="1" smtClean="0">
                <a:latin typeface="Calibri" pitchFamily="34" charset="0"/>
                <a:sym typeface="Symbol"/>
              </a:rPr>
              <a:t>m+N</a:t>
            </a:r>
            <a:r>
              <a:rPr lang="en-US" dirty="0" smtClean="0">
                <a:latin typeface="Calibri" pitchFamily="34" charset="0"/>
                <a:sym typeface="Symbol"/>
              </a:rPr>
              <a:t> ≤ 31</a:t>
            </a:r>
          </a:p>
          <a:p>
            <a:pPr lvl="1">
              <a:spcBef>
                <a:spcPts val="0"/>
              </a:spcBef>
              <a:buNone/>
            </a:pPr>
            <a:r>
              <a:rPr lang="en-US" dirty="0" smtClean="0">
                <a:latin typeface="Calibri" pitchFamily="34" charset="0"/>
                <a:sym typeface="Symbol"/>
              </a:rPr>
              <a:t> 				                or R0(31)      if </a:t>
            </a:r>
            <a:r>
              <a:rPr lang="en-US" dirty="0" err="1" smtClean="0">
                <a:latin typeface="Calibri" pitchFamily="34" charset="0"/>
                <a:sym typeface="Symbol"/>
              </a:rPr>
              <a:t>m+N</a:t>
            </a:r>
            <a:r>
              <a:rPr lang="en-US" dirty="0" smtClean="0">
                <a:latin typeface="Calibri" pitchFamily="34" charset="0"/>
                <a:sym typeface="Symbol"/>
              </a:rPr>
              <a:t> &gt; 31</a:t>
            </a:r>
            <a:endParaRPr lang="en-US" dirty="0" smtClean="0">
              <a:latin typeface="Calibri" pitchFamily="34" charset="0"/>
            </a:endParaRPr>
          </a:p>
          <a:p>
            <a:pPr lvl="1">
              <a:spcBef>
                <a:spcPts val="1800"/>
              </a:spcBef>
              <a:buFont typeface="Wingdings 2" pitchFamily="18" charset="2"/>
              <a:buNone/>
            </a:pPr>
            <a:endParaRPr lang="en-US" sz="1800" dirty="0" smtClean="0"/>
          </a:p>
          <a:p>
            <a:pPr>
              <a:spcBef>
                <a:spcPts val="1800"/>
              </a:spcBef>
            </a:pPr>
            <a:endParaRPr lang="en-US" sz="2000" dirty="0" smtClean="0"/>
          </a:p>
          <a:p>
            <a:pPr>
              <a:spcBef>
                <a:spcPts val="1800"/>
              </a:spcBef>
            </a:pPr>
            <a:endParaRPr lang="en-US" sz="2000" dirty="0" smtClean="0"/>
          </a:p>
        </p:txBody>
      </p:sp>
      <p:pic>
        <p:nvPicPr>
          <p:cNvPr id="63492" name="Picture 4"/>
          <p:cNvPicPr>
            <a:picLocks noChangeAspect="1" noChangeArrowheads="1"/>
          </p:cNvPicPr>
          <p:nvPr/>
        </p:nvPicPr>
        <p:blipFill>
          <a:blip r:embed="rId3" cstate="print"/>
          <a:srcRect/>
          <a:stretch>
            <a:fillRect/>
          </a:stretch>
        </p:blipFill>
        <p:spPr bwMode="auto">
          <a:xfrm>
            <a:off x="3614311" y="5085184"/>
            <a:ext cx="5350177" cy="1728192"/>
          </a:xfrm>
          <a:prstGeom prst="rect">
            <a:avLst/>
          </a:prstGeom>
          <a:noFill/>
          <a:ln w="12700">
            <a:noFill/>
            <a:miter lim="800000"/>
            <a:headEnd type="none" w="sm" len="sm"/>
            <a:tailEnd type="none" w="sm" len="sm"/>
          </a:ln>
        </p:spPr>
      </p:pic>
      <p:graphicFrame>
        <p:nvGraphicFramePr>
          <p:cNvPr id="150565" name="Group 37"/>
          <p:cNvGraphicFramePr>
            <a:graphicFrameLocks noGrp="1"/>
          </p:cNvGraphicFramePr>
          <p:nvPr>
            <p:ph sz="half" idx="4294967295"/>
            <p:extLst>
              <p:ext uri="{D42A27DB-BD31-4B8C-83A1-F6EECF244321}">
                <p14:modId xmlns:p14="http://schemas.microsoft.com/office/powerpoint/2010/main" val="860341481"/>
              </p:ext>
            </p:extLst>
          </p:nvPr>
        </p:nvGraphicFramePr>
        <p:xfrm>
          <a:off x="6804248" y="511056"/>
          <a:ext cx="2160587" cy="3566016"/>
        </p:xfrm>
        <a:graphic>
          <a:graphicData uri="http://schemas.openxmlformats.org/drawingml/2006/table">
            <a:tbl>
              <a:tblPr/>
              <a:tblGrid>
                <a:gridCol w="1081087"/>
                <a:gridCol w="1079500"/>
              </a:tblGrid>
              <a:tr h="396169">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1" i="0" u="none" strike="noStrike" cap="none" normalizeH="0" baseline="0" dirty="0" smtClean="0">
                          <a:ln>
                            <a:noFill/>
                          </a:ln>
                          <a:solidFill>
                            <a:schemeClr val="tx1"/>
                          </a:solidFill>
                          <a:effectLst/>
                          <a:latin typeface="Calibri" pitchFamily="34" charset="0"/>
                        </a:rPr>
                        <a:t>x</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1" i="0" u="none" strike="noStrike" cap="none" normalizeH="0" baseline="0" dirty="0" smtClean="0">
                          <a:ln>
                            <a:noFill/>
                          </a:ln>
                          <a:solidFill>
                            <a:schemeClr val="tx1"/>
                          </a:solidFill>
                          <a:effectLst/>
                          <a:latin typeface="Calibri" pitchFamily="34" charset="0"/>
                        </a:rPr>
                        <a:t>x ASR 1</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9">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1</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9">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2</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1</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9">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0</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9">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0</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0</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9">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-1</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9">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-2</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-1</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9">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-2</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9">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smtClean="0">
                          <a:ln>
                            <a:noFill/>
                          </a:ln>
                          <a:solidFill>
                            <a:schemeClr val="tx1"/>
                          </a:solidFill>
                          <a:effectLst/>
                          <a:latin typeface="Calibri" pitchFamily="34" charset="0"/>
                        </a:rPr>
                        <a:t>-4</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GB" sz="2000" b="0" i="0" u="none" strike="noStrike" cap="none" normalizeH="0" baseline="0" dirty="0" smtClean="0">
                          <a:ln>
                            <a:noFill/>
                          </a:ln>
                          <a:solidFill>
                            <a:schemeClr val="tx1"/>
                          </a:solidFill>
                          <a:effectLst/>
                          <a:latin typeface="Calibri" pitchFamily="34" charset="0"/>
                        </a:rPr>
                        <a:t>-2</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Date Placeholder 5"/>
          <p:cNvSpPr>
            <a:spLocks noGrp="1"/>
          </p:cNvSpPr>
          <p:nvPr>
            <p:ph type="dt" sz="half" idx="10"/>
          </p:nvPr>
        </p:nvSpPr>
        <p:spPr/>
        <p:txBody>
          <a:bodyPr/>
          <a:lstStyle/>
          <a:p>
            <a:fld id="{656F0EDE-78C6-497D-952D-71D89130702A}" type="datetime1">
              <a:rPr lang="en-US" smtClean="0"/>
              <a:pPr/>
              <a:t>12/2/2015</a:t>
            </a:fld>
            <a:endParaRPr lang="en-US"/>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29</a:t>
            </a:fld>
            <a:endParaRPr lang="en-US" dirty="0"/>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
        <p:nvSpPr>
          <p:cNvPr id="9" name="Rectangle 8"/>
          <p:cNvSpPr/>
          <p:nvPr/>
        </p:nvSpPr>
        <p:spPr>
          <a:xfrm>
            <a:off x="2987824" y="3090664"/>
            <a:ext cx="3528392" cy="5543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smtClean="0">
                <a:solidFill>
                  <a:srgbClr val="292934"/>
                </a:solidFill>
              </a:rPr>
              <a:t>How do you use ASR in method 2 of slide 2.27 for a signed 5 bit field?</a:t>
            </a:r>
            <a:endParaRPr lang="en-GB" sz="1600" dirty="0">
              <a:solidFill>
                <a:srgbClr val="292934"/>
              </a:solidFill>
            </a:endParaRPr>
          </a:p>
        </p:txBody>
      </p:sp>
    </p:spTree>
    <p:extLst>
      <p:ext uri="{BB962C8B-B14F-4D97-AF65-F5344CB8AC3E}">
        <p14:creationId xmlns:p14="http://schemas.microsoft.com/office/powerpoint/2010/main" val="582844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552" y="404664"/>
            <a:ext cx="8784976" cy="663352"/>
          </a:xfrm>
        </p:spPr>
        <p:txBody>
          <a:bodyPr>
            <a:noAutofit/>
          </a:bodyPr>
          <a:lstStyle/>
          <a:p>
            <a:r>
              <a:rPr lang="en-GB" dirty="0" smtClean="0"/>
              <a:t>Lectures 5 &amp; 6 – Data Processing</a:t>
            </a:r>
            <a:endParaRPr lang="en-US" dirty="0" smtClean="0"/>
          </a:p>
        </p:txBody>
      </p:sp>
      <p:sp>
        <p:nvSpPr>
          <p:cNvPr id="13315" name="Rectangle 3"/>
          <p:cNvSpPr>
            <a:spLocks noGrp="1" noChangeArrowheads="1"/>
          </p:cNvSpPr>
          <p:nvPr>
            <p:ph type="body" idx="1"/>
          </p:nvPr>
        </p:nvSpPr>
        <p:spPr>
          <a:xfrm>
            <a:off x="533400" y="2205038"/>
            <a:ext cx="8077200" cy="4319587"/>
          </a:xfrm>
        </p:spPr>
        <p:txBody>
          <a:bodyPr/>
          <a:lstStyle/>
          <a:p>
            <a:r>
              <a:rPr lang="en-GB" sz="2400" dirty="0" smtClean="0"/>
              <a:t>ARM ALU operations are 3 (register) operand 32 bit</a:t>
            </a:r>
          </a:p>
          <a:p>
            <a:r>
              <a:rPr lang="en-GB" dirty="0" smtClean="0"/>
              <a:t>All ARM ALU operations use “flexible op2”</a:t>
            </a:r>
          </a:p>
          <a:p>
            <a:pPr lvl="1"/>
            <a:r>
              <a:rPr lang="en-GB" dirty="0" smtClean="0"/>
              <a:t>Register</a:t>
            </a:r>
          </a:p>
          <a:p>
            <a:pPr lvl="1"/>
            <a:r>
              <a:rPr lang="en-GB" dirty="0" smtClean="0"/>
              <a:t>Numeric literal</a:t>
            </a:r>
          </a:p>
          <a:p>
            <a:pPr lvl="1"/>
            <a:r>
              <a:rPr lang="en-GB" dirty="0" smtClean="0"/>
              <a:t>Shifted/rotated register</a:t>
            </a:r>
            <a:endParaRPr lang="en-GB" dirty="0"/>
          </a:p>
          <a:p>
            <a:r>
              <a:rPr lang="en-US" sz="2400" dirty="0" smtClean="0"/>
              <a:t>ARM ALU operations include two special cases where </a:t>
            </a:r>
            <a:r>
              <a:rPr lang="en-US" dirty="0" smtClean="0"/>
              <a:t>one of the registers</a:t>
            </a:r>
            <a:r>
              <a:rPr lang="en-US" sz="2400" dirty="0" smtClean="0"/>
              <a:t> is not used:</a:t>
            </a:r>
          </a:p>
          <a:p>
            <a:pPr lvl="1"/>
            <a:r>
              <a:rPr lang="en-US" sz="2000" dirty="0" smtClean="0"/>
              <a:t>MOV,MVN (op1 not used)</a:t>
            </a:r>
          </a:p>
          <a:p>
            <a:pPr lvl="1"/>
            <a:r>
              <a:rPr lang="en-US" dirty="0" smtClean="0"/>
              <a:t>CMP, TST, TEQ, CMN comparison instructions (destination not used)</a:t>
            </a:r>
            <a:endParaRPr lang="en-US" sz="2000" dirty="0" smtClean="0"/>
          </a:p>
        </p:txBody>
      </p:sp>
      <p:sp>
        <p:nvSpPr>
          <p:cNvPr id="13316" name="Text Box 4"/>
          <p:cNvSpPr txBox="1">
            <a:spLocks noChangeArrowheads="1"/>
          </p:cNvSpPr>
          <p:nvPr/>
        </p:nvSpPr>
        <p:spPr bwMode="auto">
          <a:xfrm>
            <a:off x="684213" y="1335807"/>
            <a:ext cx="7272337" cy="581025"/>
          </a:xfrm>
          <a:prstGeom prst="rect">
            <a:avLst/>
          </a:prstGeom>
          <a:noFill/>
          <a:ln w="12700">
            <a:noFill/>
            <a:miter lim="800000"/>
            <a:headEnd type="none" w="sm" len="sm"/>
            <a:tailEnd type="none" w="sm" len="sm"/>
          </a:ln>
        </p:spPr>
        <p:txBody>
          <a:bodyPr>
            <a:spAutoFit/>
          </a:bodyPr>
          <a:lstStyle/>
          <a:p>
            <a:r>
              <a:rPr lang="en-US" sz="1600" b="0" dirty="0">
                <a:latin typeface="Comic Sans MS" pitchFamily="66" charset="0"/>
              </a:rPr>
              <a:t>“and then the different branches of Arithmetic: Ambition, Distraction, </a:t>
            </a:r>
            <a:r>
              <a:rPr lang="en-US" sz="1600" b="0" dirty="0" err="1">
                <a:latin typeface="Comic Sans MS" pitchFamily="66" charset="0"/>
              </a:rPr>
              <a:t>Uglification</a:t>
            </a:r>
            <a:r>
              <a:rPr lang="en-US" sz="1600" b="0" dirty="0">
                <a:latin typeface="Comic Sans MS" pitchFamily="66" charset="0"/>
              </a:rPr>
              <a:t>, and Derision” </a:t>
            </a:r>
            <a:r>
              <a:rPr lang="en-GB" sz="1600" b="0" dirty="0">
                <a:latin typeface="Comic Sans MS" pitchFamily="66" charset="0"/>
              </a:rPr>
              <a:t>The Mock Turtle – Lewis </a:t>
            </a:r>
            <a:r>
              <a:rPr lang="en-GB" sz="1600" b="0" dirty="0" err="1">
                <a:latin typeface="Comic Sans MS" pitchFamily="66" charset="0"/>
              </a:rPr>
              <a:t>Carrol</a:t>
            </a:r>
            <a:endParaRPr lang="en-US" sz="1600" b="0" dirty="0">
              <a:latin typeface="Comic Sans MS" pitchFamily="66" charset="0"/>
            </a:endParaRPr>
          </a:p>
        </p:txBody>
      </p:sp>
      <p:sp>
        <p:nvSpPr>
          <p:cNvPr id="5" name="Date Placeholder 4"/>
          <p:cNvSpPr>
            <a:spLocks noGrp="1"/>
          </p:cNvSpPr>
          <p:nvPr>
            <p:ph type="dt" sz="half" idx="10"/>
          </p:nvPr>
        </p:nvSpPr>
        <p:spPr/>
        <p:txBody>
          <a:bodyPr/>
          <a:lstStyle/>
          <a:p>
            <a:fld id="{D3195B04-1D52-4075-87C7-0A3BE3AA74F7}"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3</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997896" y="332655"/>
            <a:ext cx="4038600" cy="1000955"/>
          </a:xfrm>
        </p:spPr>
        <p:txBody>
          <a:bodyPr>
            <a:normAutofit fontScale="90000"/>
          </a:bodyPr>
          <a:lstStyle/>
          <a:p>
            <a:pPr algn="ctr"/>
            <a:r>
              <a:rPr lang="en-US" sz="3200" dirty="0" smtClean="0"/>
              <a:t>ARM rotate operations - ROR and RRX</a:t>
            </a:r>
          </a:p>
        </p:txBody>
      </p:sp>
      <p:sp>
        <p:nvSpPr>
          <p:cNvPr id="2" name="Content Placeholder 1"/>
          <p:cNvSpPr>
            <a:spLocks noGrp="1"/>
          </p:cNvSpPr>
          <p:nvPr>
            <p:ph idx="1"/>
          </p:nvPr>
        </p:nvSpPr>
        <p:spPr>
          <a:xfrm>
            <a:off x="39074" y="476672"/>
            <a:ext cx="5180998" cy="4248472"/>
          </a:xfrm>
        </p:spPr>
        <p:txBody>
          <a:bodyPr>
            <a:normAutofit fontScale="92500" lnSpcReduction="10000"/>
          </a:bodyPr>
          <a:lstStyle/>
          <a:p>
            <a:pPr>
              <a:spcBef>
                <a:spcPts val="1200"/>
              </a:spcBef>
            </a:pPr>
            <a:r>
              <a:rPr lang="en-US" sz="2000" dirty="0">
                <a:latin typeface="Calibri" pitchFamily="34" charset="0"/>
                <a:cs typeface="Calibri" pitchFamily="34" charset="0"/>
              </a:rPr>
              <a:t>ROR: rotate right by 0 to 31 places; the bits which fall off the least significant end are used to fill the vacated bits at the most significant end of the word. </a:t>
            </a:r>
            <a:endParaRPr lang="en-US" sz="2000" dirty="0" smtClean="0">
              <a:latin typeface="Calibri" pitchFamily="34" charset="0"/>
              <a:cs typeface="Calibri" pitchFamily="34" charset="0"/>
            </a:endParaRPr>
          </a:p>
          <a:p>
            <a:pPr>
              <a:spcBef>
                <a:spcPts val="1200"/>
              </a:spcBef>
            </a:pPr>
            <a:r>
              <a:rPr lang="en-US" sz="1600" b="1" dirty="0" smtClean="0">
                <a:latin typeface="Calibri" pitchFamily="34" charset="0"/>
                <a:cs typeface="Calibri" pitchFamily="34" charset="0"/>
              </a:rPr>
              <a:t>MOV R1, R0, ROR #N </a:t>
            </a:r>
            <a:r>
              <a:rPr lang="en-US" sz="1600" dirty="0" smtClean="0">
                <a:latin typeface="Calibri" pitchFamily="34" charset="0"/>
                <a:cs typeface="Calibri" pitchFamily="34" charset="0"/>
                <a:sym typeface="Symbol"/>
              </a:rPr>
              <a:t> </a:t>
            </a:r>
          </a:p>
          <a:p>
            <a:pPr marL="0" indent="0">
              <a:spcBef>
                <a:spcPts val="0"/>
              </a:spcBef>
              <a:buNone/>
            </a:pPr>
            <a:r>
              <a:rPr lang="en-US" sz="1600" dirty="0">
                <a:latin typeface="Calibri" pitchFamily="34" charset="0"/>
                <a:cs typeface="Calibri" pitchFamily="34" charset="0"/>
                <a:sym typeface="Symbol"/>
              </a:rPr>
              <a:t>  </a:t>
            </a:r>
            <a:r>
              <a:rPr lang="en-US" sz="1600" dirty="0" smtClean="0">
                <a:latin typeface="Calibri" pitchFamily="34" charset="0"/>
                <a:cs typeface="Calibri" pitchFamily="34" charset="0"/>
                <a:sym typeface="Symbol"/>
              </a:rPr>
              <a:t>        R1(m) := R0( (</a:t>
            </a:r>
            <a:r>
              <a:rPr lang="en-US" sz="1600" dirty="0" err="1" smtClean="0">
                <a:latin typeface="Calibri" pitchFamily="34" charset="0"/>
                <a:cs typeface="Calibri" pitchFamily="34" charset="0"/>
                <a:sym typeface="Symbol"/>
              </a:rPr>
              <a:t>m+N</a:t>
            </a:r>
            <a:r>
              <a:rPr lang="en-US" sz="1600" dirty="0" smtClean="0">
                <a:latin typeface="Calibri" pitchFamily="34" charset="0"/>
                <a:cs typeface="Calibri" pitchFamily="34" charset="0"/>
                <a:sym typeface="Symbol"/>
              </a:rPr>
              <a:t>) </a:t>
            </a:r>
            <a:r>
              <a:rPr lang="en-US" sz="1600" b="1" dirty="0" smtClean="0">
                <a:latin typeface="Calibri" pitchFamily="34" charset="0"/>
                <a:cs typeface="Calibri" pitchFamily="34" charset="0"/>
                <a:sym typeface="Symbol"/>
              </a:rPr>
              <a:t>mod</a:t>
            </a:r>
            <a:r>
              <a:rPr lang="en-US" sz="1600" dirty="0" smtClean="0">
                <a:latin typeface="Calibri" pitchFamily="34" charset="0"/>
                <a:cs typeface="Calibri" pitchFamily="34" charset="0"/>
                <a:sym typeface="Symbol"/>
              </a:rPr>
              <a:t> 32) ; </a:t>
            </a:r>
            <a:r>
              <a:rPr lang="en-US" sz="1600" dirty="0" smtClean="0">
                <a:solidFill>
                  <a:srgbClr val="FF0000"/>
                </a:solidFill>
                <a:latin typeface="Calibri" pitchFamily="34" charset="0"/>
                <a:cs typeface="Calibri" pitchFamily="34" charset="0"/>
                <a:sym typeface="Symbol"/>
              </a:rPr>
              <a:t>NB </a:t>
            </a:r>
            <a:r>
              <a:rPr lang="en-US" sz="1600" b="1" dirty="0" smtClean="0">
                <a:solidFill>
                  <a:srgbClr val="FF0000"/>
                </a:solidFill>
                <a:latin typeface="Calibri" pitchFamily="34" charset="0"/>
                <a:cs typeface="Calibri" pitchFamily="34" charset="0"/>
                <a:sym typeface="Symbol"/>
              </a:rPr>
              <a:t>mod</a:t>
            </a:r>
            <a:r>
              <a:rPr lang="en-US" sz="1600" dirty="0" smtClean="0">
                <a:solidFill>
                  <a:srgbClr val="FF0000"/>
                </a:solidFill>
                <a:latin typeface="Calibri" pitchFamily="34" charset="0"/>
                <a:cs typeface="Calibri" pitchFamily="34" charset="0"/>
                <a:sym typeface="Symbol"/>
              </a:rPr>
              <a:t> is like remainder</a:t>
            </a:r>
            <a:endParaRPr lang="en-US" sz="1600" dirty="0">
              <a:solidFill>
                <a:srgbClr val="FF0000"/>
              </a:solidFill>
              <a:latin typeface="Calibri" pitchFamily="34" charset="0"/>
              <a:cs typeface="Calibri" pitchFamily="34" charset="0"/>
            </a:endParaRPr>
          </a:p>
          <a:p>
            <a:pPr>
              <a:spcBef>
                <a:spcPts val="1200"/>
              </a:spcBef>
            </a:pPr>
            <a:r>
              <a:rPr lang="en-US" sz="2000" dirty="0">
                <a:latin typeface="Calibri" pitchFamily="34" charset="0"/>
                <a:cs typeface="Calibri" pitchFamily="34" charset="0"/>
              </a:rPr>
              <a:t>RRX: rotate right extended by 1 place; the vacated bit (bit 31) is filled with the old value of the C flag and the operand is shifted one place to the right.  This is effectively a </a:t>
            </a:r>
            <a:r>
              <a:rPr lang="en-US" sz="2000" b="1" dirty="0">
                <a:latin typeface="Calibri" pitchFamily="34" charset="0"/>
                <a:cs typeface="Calibri" pitchFamily="34" charset="0"/>
              </a:rPr>
              <a:t>33 bit rotate </a:t>
            </a:r>
            <a:r>
              <a:rPr lang="en-US" sz="2000" dirty="0">
                <a:latin typeface="Calibri" pitchFamily="34" charset="0"/>
                <a:cs typeface="Calibri" pitchFamily="34" charset="0"/>
              </a:rPr>
              <a:t>using the register and the C flag</a:t>
            </a:r>
            <a:r>
              <a:rPr lang="en-US" sz="2000" dirty="0" smtClean="0">
                <a:latin typeface="Calibri" pitchFamily="34" charset="0"/>
                <a:cs typeface="Calibri" pitchFamily="34" charset="0"/>
              </a:rPr>
              <a:t>.</a:t>
            </a:r>
          </a:p>
          <a:p>
            <a:pPr lvl="1">
              <a:spcBef>
                <a:spcPts val="1200"/>
              </a:spcBef>
            </a:pPr>
            <a:r>
              <a:rPr lang="en-US" sz="1600" b="1" dirty="0" smtClean="0">
                <a:latin typeface="Calibri" pitchFamily="34" charset="0"/>
                <a:cs typeface="Calibri" pitchFamily="34" charset="0"/>
              </a:rPr>
              <a:t>MOV R1, R0, RRX </a:t>
            </a:r>
            <a:r>
              <a:rPr lang="en-US" sz="1600" dirty="0" smtClean="0">
                <a:latin typeface="Calibri" pitchFamily="34" charset="0"/>
                <a:cs typeface="Calibri" pitchFamily="34" charset="0"/>
                <a:sym typeface="Symbol"/>
              </a:rPr>
              <a:t> </a:t>
            </a:r>
          </a:p>
          <a:p>
            <a:pPr marL="274320" lvl="1" indent="0">
              <a:spcBef>
                <a:spcPts val="0"/>
              </a:spcBef>
              <a:buNone/>
            </a:pPr>
            <a:r>
              <a:rPr lang="en-US" sz="1500" dirty="0">
                <a:latin typeface="Calibri" pitchFamily="34" charset="0"/>
                <a:cs typeface="Calibri" pitchFamily="34" charset="0"/>
                <a:sym typeface="Symbol"/>
              </a:rPr>
              <a:t>  </a:t>
            </a:r>
            <a:r>
              <a:rPr lang="en-US" sz="1500" dirty="0" smtClean="0">
                <a:latin typeface="Calibri" pitchFamily="34" charset="0"/>
                <a:cs typeface="Calibri" pitchFamily="34" charset="0"/>
                <a:sym typeface="Symbol"/>
              </a:rPr>
              <a:t>        	R1(m) </a:t>
            </a:r>
            <a:r>
              <a:rPr lang="en-US" sz="1500" dirty="0">
                <a:latin typeface="Calibri" pitchFamily="34" charset="0"/>
                <a:cs typeface="Calibri" pitchFamily="34" charset="0"/>
                <a:sym typeface="Symbol"/>
              </a:rPr>
              <a:t>	</a:t>
            </a:r>
            <a:r>
              <a:rPr lang="en-US" sz="1500" dirty="0" smtClean="0">
                <a:latin typeface="Calibri" pitchFamily="34" charset="0"/>
                <a:cs typeface="Calibri" pitchFamily="34" charset="0"/>
                <a:sym typeface="Symbol"/>
              </a:rPr>
              <a:t>:= R0(m+1)</a:t>
            </a:r>
          </a:p>
          <a:p>
            <a:pPr marL="274320" lvl="1" indent="0">
              <a:spcBef>
                <a:spcPts val="0"/>
              </a:spcBef>
              <a:buNone/>
            </a:pPr>
            <a:r>
              <a:rPr lang="en-US" sz="1500" dirty="0">
                <a:latin typeface="Calibri" pitchFamily="34" charset="0"/>
                <a:cs typeface="Calibri" pitchFamily="34" charset="0"/>
                <a:sym typeface="Symbol"/>
              </a:rPr>
              <a:t> </a:t>
            </a:r>
            <a:r>
              <a:rPr lang="en-US" sz="1500" dirty="0" smtClean="0">
                <a:latin typeface="Calibri" pitchFamily="34" charset="0"/>
                <a:cs typeface="Calibri" pitchFamily="34" charset="0"/>
                <a:sym typeface="Symbol"/>
              </a:rPr>
              <a:t>         	R1(31) 	:= C  </a:t>
            </a:r>
          </a:p>
          <a:p>
            <a:pPr marL="274320" lvl="1" indent="0">
              <a:spcBef>
                <a:spcPts val="0"/>
              </a:spcBef>
              <a:buNone/>
            </a:pPr>
            <a:r>
              <a:rPr lang="en-US" sz="1500" dirty="0">
                <a:latin typeface="Calibri" pitchFamily="34" charset="0"/>
                <a:cs typeface="Calibri" pitchFamily="34" charset="0"/>
                <a:sym typeface="Symbol"/>
              </a:rPr>
              <a:t> </a:t>
            </a:r>
            <a:r>
              <a:rPr lang="en-US" sz="1500" dirty="0" smtClean="0">
                <a:latin typeface="Calibri" pitchFamily="34" charset="0"/>
                <a:cs typeface="Calibri" pitchFamily="34" charset="0"/>
                <a:sym typeface="Symbol"/>
              </a:rPr>
              <a:t>         	C 	:= R0(0) ; NB only is S is used see 2.33</a:t>
            </a:r>
            <a:endParaRPr lang="en-US" sz="1500" dirty="0" smtClean="0">
              <a:latin typeface="Calibri" pitchFamily="34" charset="0"/>
              <a:cs typeface="Calibri" pitchFamily="34" charset="0"/>
            </a:endParaRPr>
          </a:p>
          <a:p>
            <a:pPr lvl="1">
              <a:spcBef>
                <a:spcPts val="1200"/>
              </a:spcBef>
            </a:pPr>
            <a:endParaRPr lang="en-US" sz="1600" dirty="0">
              <a:latin typeface="Calibri" pitchFamily="34" charset="0"/>
              <a:cs typeface="Calibri" pitchFamily="34" charset="0"/>
            </a:endParaRPr>
          </a:p>
          <a:p>
            <a:pPr>
              <a:spcBef>
                <a:spcPts val="1200"/>
              </a:spcBef>
            </a:pPr>
            <a:endParaRPr lang="en-GB" sz="2000" dirty="0">
              <a:latin typeface="Calibri" pitchFamily="34" charset="0"/>
              <a:cs typeface="Calibri" pitchFamily="34" charset="0"/>
            </a:endParaRPr>
          </a:p>
        </p:txBody>
      </p:sp>
      <p:sp>
        <p:nvSpPr>
          <p:cNvPr id="6" name="Date Placeholder 5"/>
          <p:cNvSpPr>
            <a:spLocks noGrp="1"/>
          </p:cNvSpPr>
          <p:nvPr>
            <p:ph type="dt" sz="half" idx="10"/>
          </p:nvPr>
        </p:nvSpPr>
        <p:spPr/>
        <p:txBody>
          <a:bodyPr/>
          <a:lstStyle/>
          <a:p>
            <a:fld id="{4D0D6CA7-B465-494D-BBB9-BF05AA1FDE45}" type="datetime1">
              <a:rPr lang="en-US" smtClean="0"/>
              <a:pPr/>
              <a:t>12/2/2015</a:t>
            </a:fld>
            <a:endParaRPr lang="en-US"/>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30</a:t>
            </a:fld>
            <a:endParaRPr lang="en-US" dirty="0"/>
          </a:p>
        </p:txBody>
      </p:sp>
      <p:pic>
        <p:nvPicPr>
          <p:cNvPr id="64516" name="Picture 4"/>
          <p:cNvPicPr>
            <a:picLocks noChangeAspect="1" noChangeArrowheads="1"/>
          </p:cNvPicPr>
          <p:nvPr/>
        </p:nvPicPr>
        <p:blipFill>
          <a:blip r:embed="rId3" cstate="print"/>
          <a:srcRect/>
          <a:stretch>
            <a:fillRect/>
          </a:stretch>
        </p:blipFill>
        <p:spPr bwMode="auto">
          <a:xfrm>
            <a:off x="609600" y="4653136"/>
            <a:ext cx="8077200" cy="2160240"/>
          </a:xfrm>
          <a:prstGeom prst="rect">
            <a:avLst/>
          </a:prstGeom>
          <a:noFill/>
          <a:ln w="12700">
            <a:noFill/>
            <a:miter lim="800000"/>
            <a:headEnd type="none" w="sm" len="sm"/>
            <a:tailEnd type="none" w="sm" len="sm"/>
          </a:ln>
        </p:spPr>
      </p:pic>
      <p:sp>
        <p:nvSpPr>
          <p:cNvPr id="3" name="Rectangle 2"/>
          <p:cNvSpPr/>
          <p:nvPr/>
        </p:nvSpPr>
        <p:spPr>
          <a:xfrm>
            <a:off x="6804248" y="3933056"/>
            <a:ext cx="129636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smtClean="0">
                <a:solidFill>
                  <a:srgbClr val="FFFFFF"/>
                </a:solidFill>
              </a:rPr>
              <a:t>MSB             LSB</a:t>
            </a:r>
            <a:endParaRPr lang="en-GB" sz="1100" b="1" dirty="0">
              <a:solidFill>
                <a:srgbClr val="FFFFFF"/>
              </a:solidFill>
            </a:endParaRPr>
          </a:p>
        </p:txBody>
      </p:sp>
      <p:sp>
        <p:nvSpPr>
          <p:cNvPr id="10" name="Rectangle 9"/>
          <p:cNvSpPr/>
          <p:nvPr/>
        </p:nvSpPr>
        <p:spPr>
          <a:xfrm>
            <a:off x="6156176" y="3933056"/>
            <a:ext cx="26607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rgbClr val="FFFFFF"/>
                </a:solidFill>
              </a:rPr>
              <a:t>C</a:t>
            </a:r>
            <a:endParaRPr lang="en-GB" dirty="0">
              <a:solidFill>
                <a:srgbClr val="FFFFFF"/>
              </a:solidFill>
            </a:endParaRPr>
          </a:p>
        </p:txBody>
      </p:sp>
      <p:cxnSp>
        <p:nvCxnSpPr>
          <p:cNvPr id="5" name="Straight Arrow Connector 4"/>
          <p:cNvCxnSpPr/>
          <p:nvPr/>
        </p:nvCxnSpPr>
        <p:spPr>
          <a:xfrm flipV="1">
            <a:off x="6444208" y="4077072"/>
            <a:ext cx="378877" cy="75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5394882" y="2917787"/>
            <a:ext cx="3271026" cy="1159384"/>
          </a:xfrm>
          <a:custGeom>
            <a:avLst/>
            <a:gdLst>
              <a:gd name="connsiteX0" fmla="*/ 2718621 w 3364599"/>
              <a:gd name="connsiteY0" fmla="*/ 1195024 h 1254545"/>
              <a:gd name="connsiteX1" fmla="*/ 3077209 w 3364599"/>
              <a:gd name="connsiteY1" fmla="*/ 1195024 h 1254545"/>
              <a:gd name="connsiteX2" fmla="*/ 3310291 w 3364599"/>
              <a:gd name="connsiteY2" fmla="*/ 576459 h 1254545"/>
              <a:gd name="connsiteX3" fmla="*/ 2001444 w 3364599"/>
              <a:gd name="connsiteY3" fmla="*/ 29612 h 1254545"/>
              <a:gd name="connsiteX4" fmla="*/ 477444 w 3364599"/>
              <a:gd name="connsiteY4" fmla="*/ 155118 h 1254545"/>
              <a:gd name="connsiteX5" fmla="*/ 2315 w 3364599"/>
              <a:gd name="connsiteY5" fmla="*/ 845400 h 1254545"/>
              <a:gd name="connsiteX6" fmla="*/ 316080 w 3364599"/>
              <a:gd name="connsiteY6" fmla="*/ 1141236 h 1254545"/>
              <a:gd name="connsiteX7" fmla="*/ 764315 w 3364599"/>
              <a:gd name="connsiteY7" fmla="*/ 1203988 h 1254545"/>
              <a:gd name="connsiteX0" fmla="*/ 2718621 w 3405253"/>
              <a:gd name="connsiteY0" fmla="*/ 1195024 h 1208161"/>
              <a:gd name="connsiteX1" fmla="*/ 3238574 w 3405253"/>
              <a:gd name="connsiteY1" fmla="*/ 1033660 h 1208161"/>
              <a:gd name="connsiteX2" fmla="*/ 3310291 w 3405253"/>
              <a:gd name="connsiteY2" fmla="*/ 576459 h 1208161"/>
              <a:gd name="connsiteX3" fmla="*/ 2001444 w 3405253"/>
              <a:gd name="connsiteY3" fmla="*/ 29612 h 1208161"/>
              <a:gd name="connsiteX4" fmla="*/ 477444 w 3405253"/>
              <a:gd name="connsiteY4" fmla="*/ 155118 h 1208161"/>
              <a:gd name="connsiteX5" fmla="*/ 2315 w 3405253"/>
              <a:gd name="connsiteY5" fmla="*/ 845400 h 1208161"/>
              <a:gd name="connsiteX6" fmla="*/ 316080 w 3405253"/>
              <a:gd name="connsiteY6" fmla="*/ 1141236 h 1208161"/>
              <a:gd name="connsiteX7" fmla="*/ 764315 w 3405253"/>
              <a:gd name="connsiteY7" fmla="*/ 1203988 h 1208161"/>
              <a:gd name="connsiteX0" fmla="*/ 2718621 w 3409394"/>
              <a:gd name="connsiteY0" fmla="*/ 1195024 h 1206354"/>
              <a:gd name="connsiteX1" fmla="*/ 3238574 w 3409394"/>
              <a:gd name="connsiteY1" fmla="*/ 1033660 h 1206354"/>
              <a:gd name="connsiteX2" fmla="*/ 3310291 w 3409394"/>
              <a:gd name="connsiteY2" fmla="*/ 576459 h 1206354"/>
              <a:gd name="connsiteX3" fmla="*/ 2001444 w 3409394"/>
              <a:gd name="connsiteY3" fmla="*/ 29612 h 1206354"/>
              <a:gd name="connsiteX4" fmla="*/ 477444 w 3409394"/>
              <a:gd name="connsiteY4" fmla="*/ 155118 h 1206354"/>
              <a:gd name="connsiteX5" fmla="*/ 2315 w 3409394"/>
              <a:gd name="connsiteY5" fmla="*/ 845400 h 1206354"/>
              <a:gd name="connsiteX6" fmla="*/ 316080 w 3409394"/>
              <a:gd name="connsiteY6" fmla="*/ 1141236 h 1206354"/>
              <a:gd name="connsiteX7" fmla="*/ 764315 w 3409394"/>
              <a:gd name="connsiteY7" fmla="*/ 1203988 h 1206354"/>
              <a:gd name="connsiteX0" fmla="*/ 2718621 w 3433650"/>
              <a:gd name="connsiteY0" fmla="*/ 1181382 h 1197344"/>
              <a:gd name="connsiteX1" fmla="*/ 3238574 w 3433650"/>
              <a:gd name="connsiteY1" fmla="*/ 1020018 h 1197344"/>
              <a:gd name="connsiteX2" fmla="*/ 3346150 w 3433650"/>
              <a:gd name="connsiteY2" fmla="*/ 374558 h 1197344"/>
              <a:gd name="connsiteX3" fmla="*/ 2001444 w 3433650"/>
              <a:gd name="connsiteY3" fmla="*/ 15970 h 1197344"/>
              <a:gd name="connsiteX4" fmla="*/ 477444 w 3433650"/>
              <a:gd name="connsiteY4" fmla="*/ 141476 h 1197344"/>
              <a:gd name="connsiteX5" fmla="*/ 2315 w 3433650"/>
              <a:gd name="connsiteY5" fmla="*/ 831758 h 1197344"/>
              <a:gd name="connsiteX6" fmla="*/ 316080 w 3433650"/>
              <a:gd name="connsiteY6" fmla="*/ 1127594 h 1197344"/>
              <a:gd name="connsiteX7" fmla="*/ 764315 w 3433650"/>
              <a:gd name="connsiteY7" fmla="*/ 1190346 h 1197344"/>
              <a:gd name="connsiteX0" fmla="*/ 2718621 w 3334801"/>
              <a:gd name="connsiteY0" fmla="*/ 1180097 h 1196379"/>
              <a:gd name="connsiteX1" fmla="*/ 3238574 w 3334801"/>
              <a:gd name="connsiteY1" fmla="*/ 1018733 h 1196379"/>
              <a:gd name="connsiteX2" fmla="*/ 3211680 w 3334801"/>
              <a:gd name="connsiteY2" fmla="*/ 355343 h 1196379"/>
              <a:gd name="connsiteX3" fmla="*/ 2001444 w 3334801"/>
              <a:gd name="connsiteY3" fmla="*/ 14685 h 1196379"/>
              <a:gd name="connsiteX4" fmla="*/ 477444 w 3334801"/>
              <a:gd name="connsiteY4" fmla="*/ 140191 h 1196379"/>
              <a:gd name="connsiteX5" fmla="*/ 2315 w 3334801"/>
              <a:gd name="connsiteY5" fmla="*/ 830473 h 1196379"/>
              <a:gd name="connsiteX6" fmla="*/ 316080 w 3334801"/>
              <a:gd name="connsiteY6" fmla="*/ 1126309 h 1196379"/>
              <a:gd name="connsiteX7" fmla="*/ 764315 w 3334801"/>
              <a:gd name="connsiteY7" fmla="*/ 1189061 h 1196379"/>
              <a:gd name="connsiteX0" fmla="*/ 2718621 w 3356078"/>
              <a:gd name="connsiteY0" fmla="*/ 1165209 h 1181491"/>
              <a:gd name="connsiteX1" fmla="*/ 3238574 w 3356078"/>
              <a:gd name="connsiteY1" fmla="*/ 1003845 h 1181491"/>
              <a:gd name="connsiteX2" fmla="*/ 3211680 w 3356078"/>
              <a:gd name="connsiteY2" fmla="*/ 340455 h 1181491"/>
              <a:gd name="connsiteX3" fmla="*/ 1696644 w 3356078"/>
              <a:gd name="connsiteY3" fmla="*/ 17726 h 1181491"/>
              <a:gd name="connsiteX4" fmla="*/ 477444 w 3356078"/>
              <a:gd name="connsiteY4" fmla="*/ 125303 h 1181491"/>
              <a:gd name="connsiteX5" fmla="*/ 2315 w 3356078"/>
              <a:gd name="connsiteY5" fmla="*/ 815585 h 1181491"/>
              <a:gd name="connsiteX6" fmla="*/ 316080 w 3356078"/>
              <a:gd name="connsiteY6" fmla="*/ 1111421 h 1181491"/>
              <a:gd name="connsiteX7" fmla="*/ 764315 w 3356078"/>
              <a:gd name="connsiteY7" fmla="*/ 1174173 h 1181491"/>
              <a:gd name="connsiteX0" fmla="*/ 2718621 w 3356078"/>
              <a:gd name="connsiteY0" fmla="*/ 1148746 h 1165028"/>
              <a:gd name="connsiteX1" fmla="*/ 3238574 w 3356078"/>
              <a:gd name="connsiteY1" fmla="*/ 987382 h 1165028"/>
              <a:gd name="connsiteX2" fmla="*/ 3211680 w 3356078"/>
              <a:gd name="connsiteY2" fmla="*/ 323992 h 1165028"/>
              <a:gd name="connsiteX3" fmla="*/ 1696644 w 3356078"/>
              <a:gd name="connsiteY3" fmla="*/ 1263 h 1165028"/>
              <a:gd name="connsiteX4" fmla="*/ 477444 w 3356078"/>
              <a:gd name="connsiteY4" fmla="*/ 108840 h 1165028"/>
              <a:gd name="connsiteX5" fmla="*/ 2315 w 3356078"/>
              <a:gd name="connsiteY5" fmla="*/ 799122 h 1165028"/>
              <a:gd name="connsiteX6" fmla="*/ 316080 w 3356078"/>
              <a:gd name="connsiteY6" fmla="*/ 1094958 h 1165028"/>
              <a:gd name="connsiteX7" fmla="*/ 764315 w 3356078"/>
              <a:gd name="connsiteY7" fmla="*/ 1157710 h 1165028"/>
              <a:gd name="connsiteX0" fmla="*/ 2718178 w 3355635"/>
              <a:gd name="connsiteY0" fmla="*/ 1149146 h 1165428"/>
              <a:gd name="connsiteX1" fmla="*/ 3238131 w 3355635"/>
              <a:gd name="connsiteY1" fmla="*/ 987782 h 1165428"/>
              <a:gd name="connsiteX2" fmla="*/ 3211237 w 3355635"/>
              <a:gd name="connsiteY2" fmla="*/ 324392 h 1165428"/>
              <a:gd name="connsiteX3" fmla="*/ 1696201 w 3355635"/>
              <a:gd name="connsiteY3" fmla="*/ 1663 h 1165428"/>
              <a:gd name="connsiteX4" fmla="*/ 459071 w 3355635"/>
              <a:gd name="connsiteY4" fmla="*/ 225781 h 1165428"/>
              <a:gd name="connsiteX5" fmla="*/ 1872 w 3355635"/>
              <a:gd name="connsiteY5" fmla="*/ 799522 h 1165428"/>
              <a:gd name="connsiteX6" fmla="*/ 315637 w 3355635"/>
              <a:gd name="connsiteY6" fmla="*/ 1095358 h 1165428"/>
              <a:gd name="connsiteX7" fmla="*/ 763872 w 3355635"/>
              <a:gd name="connsiteY7" fmla="*/ 1158110 h 1165428"/>
              <a:gd name="connsiteX0" fmla="*/ 2718178 w 3271026"/>
              <a:gd name="connsiteY0" fmla="*/ 1147745 h 1165227"/>
              <a:gd name="connsiteX1" fmla="*/ 3238131 w 3271026"/>
              <a:gd name="connsiteY1" fmla="*/ 986381 h 1165227"/>
              <a:gd name="connsiteX2" fmla="*/ 3049872 w 3271026"/>
              <a:gd name="connsiteY2" fmla="*/ 260238 h 1165227"/>
              <a:gd name="connsiteX3" fmla="*/ 1696201 w 3271026"/>
              <a:gd name="connsiteY3" fmla="*/ 262 h 1165227"/>
              <a:gd name="connsiteX4" fmla="*/ 459071 w 3271026"/>
              <a:gd name="connsiteY4" fmla="*/ 224380 h 1165227"/>
              <a:gd name="connsiteX5" fmla="*/ 1872 w 3271026"/>
              <a:gd name="connsiteY5" fmla="*/ 798121 h 1165227"/>
              <a:gd name="connsiteX6" fmla="*/ 315637 w 3271026"/>
              <a:gd name="connsiteY6" fmla="*/ 1093957 h 1165227"/>
              <a:gd name="connsiteX7" fmla="*/ 763872 w 3271026"/>
              <a:gd name="connsiteY7" fmla="*/ 1156709 h 1165227"/>
              <a:gd name="connsiteX0" fmla="*/ 2718178 w 3271026"/>
              <a:gd name="connsiteY0" fmla="*/ 1147745 h 1159384"/>
              <a:gd name="connsiteX1" fmla="*/ 3238131 w 3271026"/>
              <a:gd name="connsiteY1" fmla="*/ 923628 h 1159384"/>
              <a:gd name="connsiteX2" fmla="*/ 3049872 w 3271026"/>
              <a:gd name="connsiteY2" fmla="*/ 260238 h 1159384"/>
              <a:gd name="connsiteX3" fmla="*/ 1696201 w 3271026"/>
              <a:gd name="connsiteY3" fmla="*/ 262 h 1159384"/>
              <a:gd name="connsiteX4" fmla="*/ 459071 w 3271026"/>
              <a:gd name="connsiteY4" fmla="*/ 224380 h 1159384"/>
              <a:gd name="connsiteX5" fmla="*/ 1872 w 3271026"/>
              <a:gd name="connsiteY5" fmla="*/ 798121 h 1159384"/>
              <a:gd name="connsiteX6" fmla="*/ 315637 w 3271026"/>
              <a:gd name="connsiteY6" fmla="*/ 1093957 h 1159384"/>
              <a:gd name="connsiteX7" fmla="*/ 763872 w 3271026"/>
              <a:gd name="connsiteY7" fmla="*/ 1156709 h 115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1026" h="1159384">
                <a:moveTo>
                  <a:pt x="2718178" y="1147745"/>
                </a:moveTo>
                <a:cubicBezTo>
                  <a:pt x="2848166" y="1199292"/>
                  <a:pt x="3182849" y="1071546"/>
                  <a:pt x="3238131" y="923628"/>
                </a:cubicBezTo>
                <a:cubicBezTo>
                  <a:pt x="3293413" y="775710"/>
                  <a:pt x="3306860" y="414132"/>
                  <a:pt x="3049872" y="260238"/>
                </a:cubicBezTo>
                <a:cubicBezTo>
                  <a:pt x="2792884" y="106344"/>
                  <a:pt x="2128001" y="6238"/>
                  <a:pt x="1696201" y="262"/>
                </a:cubicBezTo>
                <a:cubicBezTo>
                  <a:pt x="1264401" y="-5714"/>
                  <a:pt x="741459" y="91404"/>
                  <a:pt x="459071" y="224380"/>
                </a:cubicBezTo>
                <a:cubicBezTo>
                  <a:pt x="176683" y="357356"/>
                  <a:pt x="25778" y="653192"/>
                  <a:pt x="1872" y="798121"/>
                </a:cubicBezTo>
                <a:cubicBezTo>
                  <a:pt x="-22034" y="943050"/>
                  <a:pt x="188637" y="1034192"/>
                  <a:pt x="315637" y="1093957"/>
                </a:cubicBezTo>
                <a:cubicBezTo>
                  <a:pt x="442637" y="1153722"/>
                  <a:pt x="603254" y="1155215"/>
                  <a:pt x="763872" y="1156709"/>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1" name="TextBox 10"/>
          <p:cNvSpPr txBox="1"/>
          <p:nvPr/>
        </p:nvSpPr>
        <p:spPr>
          <a:xfrm>
            <a:off x="5943719" y="3356575"/>
            <a:ext cx="2173351" cy="307777"/>
          </a:xfrm>
          <a:prstGeom prst="rect">
            <a:avLst/>
          </a:prstGeom>
          <a:noFill/>
        </p:spPr>
        <p:txBody>
          <a:bodyPr wrap="none" rtlCol="0">
            <a:spAutoFit/>
          </a:bodyPr>
          <a:lstStyle/>
          <a:p>
            <a:r>
              <a:rPr lang="en-GB" sz="1400" b="1" dirty="0" smtClean="0">
                <a:solidFill>
                  <a:srgbClr val="292934"/>
                </a:solidFill>
                <a:latin typeface="Calibri" panose="020F0502020204030204" pitchFamily="34" charset="0"/>
              </a:rPr>
              <a:t>RRX</a:t>
            </a:r>
            <a:r>
              <a:rPr lang="en-GB" sz="1400" dirty="0" smtClean="0">
                <a:solidFill>
                  <a:srgbClr val="292934"/>
                </a:solidFill>
                <a:latin typeface="Calibri" panose="020F0502020204030204" pitchFamily="34" charset="0"/>
              </a:rPr>
              <a:t>: Why it's called rotate!</a:t>
            </a:r>
            <a:endParaRPr lang="en-GB" sz="1400" dirty="0">
              <a:solidFill>
                <a:srgbClr val="292934"/>
              </a:solidFill>
              <a:latin typeface="Calibri" panose="020F0502020204030204" pitchFamily="34" charset="0"/>
            </a:endParaRPr>
          </a:p>
        </p:txBody>
      </p:sp>
      <p:sp>
        <p:nvSpPr>
          <p:cNvPr id="15" name="Rectangle 14"/>
          <p:cNvSpPr/>
          <p:nvPr/>
        </p:nvSpPr>
        <p:spPr>
          <a:xfrm>
            <a:off x="6311471" y="2348880"/>
            <a:ext cx="129636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smtClean="0">
                <a:solidFill>
                  <a:srgbClr val="FFFFFF"/>
                </a:solidFill>
              </a:rPr>
              <a:t>MSB             LSB</a:t>
            </a:r>
            <a:endParaRPr lang="en-GB" sz="1100" b="1" dirty="0">
              <a:solidFill>
                <a:srgbClr val="FFFFFF"/>
              </a:solidFill>
            </a:endParaRPr>
          </a:p>
        </p:txBody>
      </p:sp>
      <p:sp>
        <p:nvSpPr>
          <p:cNvPr id="18" name="Freeform 17"/>
          <p:cNvSpPr/>
          <p:nvPr/>
        </p:nvSpPr>
        <p:spPr>
          <a:xfrm>
            <a:off x="5574861" y="1333611"/>
            <a:ext cx="2557942" cy="1174639"/>
          </a:xfrm>
          <a:custGeom>
            <a:avLst/>
            <a:gdLst>
              <a:gd name="connsiteX0" fmla="*/ 2718621 w 3364599"/>
              <a:gd name="connsiteY0" fmla="*/ 1195024 h 1254545"/>
              <a:gd name="connsiteX1" fmla="*/ 3077209 w 3364599"/>
              <a:gd name="connsiteY1" fmla="*/ 1195024 h 1254545"/>
              <a:gd name="connsiteX2" fmla="*/ 3310291 w 3364599"/>
              <a:gd name="connsiteY2" fmla="*/ 576459 h 1254545"/>
              <a:gd name="connsiteX3" fmla="*/ 2001444 w 3364599"/>
              <a:gd name="connsiteY3" fmla="*/ 29612 h 1254545"/>
              <a:gd name="connsiteX4" fmla="*/ 477444 w 3364599"/>
              <a:gd name="connsiteY4" fmla="*/ 155118 h 1254545"/>
              <a:gd name="connsiteX5" fmla="*/ 2315 w 3364599"/>
              <a:gd name="connsiteY5" fmla="*/ 845400 h 1254545"/>
              <a:gd name="connsiteX6" fmla="*/ 316080 w 3364599"/>
              <a:gd name="connsiteY6" fmla="*/ 1141236 h 1254545"/>
              <a:gd name="connsiteX7" fmla="*/ 764315 w 3364599"/>
              <a:gd name="connsiteY7" fmla="*/ 1203988 h 1254545"/>
              <a:gd name="connsiteX0" fmla="*/ 2718621 w 3405253"/>
              <a:gd name="connsiteY0" fmla="*/ 1195024 h 1208161"/>
              <a:gd name="connsiteX1" fmla="*/ 3238574 w 3405253"/>
              <a:gd name="connsiteY1" fmla="*/ 1033660 h 1208161"/>
              <a:gd name="connsiteX2" fmla="*/ 3310291 w 3405253"/>
              <a:gd name="connsiteY2" fmla="*/ 576459 h 1208161"/>
              <a:gd name="connsiteX3" fmla="*/ 2001444 w 3405253"/>
              <a:gd name="connsiteY3" fmla="*/ 29612 h 1208161"/>
              <a:gd name="connsiteX4" fmla="*/ 477444 w 3405253"/>
              <a:gd name="connsiteY4" fmla="*/ 155118 h 1208161"/>
              <a:gd name="connsiteX5" fmla="*/ 2315 w 3405253"/>
              <a:gd name="connsiteY5" fmla="*/ 845400 h 1208161"/>
              <a:gd name="connsiteX6" fmla="*/ 316080 w 3405253"/>
              <a:gd name="connsiteY6" fmla="*/ 1141236 h 1208161"/>
              <a:gd name="connsiteX7" fmla="*/ 764315 w 3405253"/>
              <a:gd name="connsiteY7" fmla="*/ 1203988 h 1208161"/>
              <a:gd name="connsiteX0" fmla="*/ 2718621 w 3409394"/>
              <a:gd name="connsiteY0" fmla="*/ 1195024 h 1206354"/>
              <a:gd name="connsiteX1" fmla="*/ 3238574 w 3409394"/>
              <a:gd name="connsiteY1" fmla="*/ 1033660 h 1206354"/>
              <a:gd name="connsiteX2" fmla="*/ 3310291 w 3409394"/>
              <a:gd name="connsiteY2" fmla="*/ 576459 h 1206354"/>
              <a:gd name="connsiteX3" fmla="*/ 2001444 w 3409394"/>
              <a:gd name="connsiteY3" fmla="*/ 29612 h 1206354"/>
              <a:gd name="connsiteX4" fmla="*/ 477444 w 3409394"/>
              <a:gd name="connsiteY4" fmla="*/ 155118 h 1206354"/>
              <a:gd name="connsiteX5" fmla="*/ 2315 w 3409394"/>
              <a:gd name="connsiteY5" fmla="*/ 845400 h 1206354"/>
              <a:gd name="connsiteX6" fmla="*/ 316080 w 3409394"/>
              <a:gd name="connsiteY6" fmla="*/ 1141236 h 1206354"/>
              <a:gd name="connsiteX7" fmla="*/ 764315 w 3409394"/>
              <a:gd name="connsiteY7" fmla="*/ 1203988 h 1206354"/>
              <a:gd name="connsiteX0" fmla="*/ 2718621 w 3433650"/>
              <a:gd name="connsiteY0" fmla="*/ 1181382 h 1197344"/>
              <a:gd name="connsiteX1" fmla="*/ 3238574 w 3433650"/>
              <a:gd name="connsiteY1" fmla="*/ 1020018 h 1197344"/>
              <a:gd name="connsiteX2" fmla="*/ 3346150 w 3433650"/>
              <a:gd name="connsiteY2" fmla="*/ 374558 h 1197344"/>
              <a:gd name="connsiteX3" fmla="*/ 2001444 w 3433650"/>
              <a:gd name="connsiteY3" fmla="*/ 15970 h 1197344"/>
              <a:gd name="connsiteX4" fmla="*/ 477444 w 3433650"/>
              <a:gd name="connsiteY4" fmla="*/ 141476 h 1197344"/>
              <a:gd name="connsiteX5" fmla="*/ 2315 w 3433650"/>
              <a:gd name="connsiteY5" fmla="*/ 831758 h 1197344"/>
              <a:gd name="connsiteX6" fmla="*/ 316080 w 3433650"/>
              <a:gd name="connsiteY6" fmla="*/ 1127594 h 1197344"/>
              <a:gd name="connsiteX7" fmla="*/ 764315 w 3433650"/>
              <a:gd name="connsiteY7" fmla="*/ 1190346 h 1197344"/>
              <a:gd name="connsiteX0" fmla="*/ 2718621 w 3334801"/>
              <a:gd name="connsiteY0" fmla="*/ 1180097 h 1196379"/>
              <a:gd name="connsiteX1" fmla="*/ 3238574 w 3334801"/>
              <a:gd name="connsiteY1" fmla="*/ 1018733 h 1196379"/>
              <a:gd name="connsiteX2" fmla="*/ 3211680 w 3334801"/>
              <a:gd name="connsiteY2" fmla="*/ 355343 h 1196379"/>
              <a:gd name="connsiteX3" fmla="*/ 2001444 w 3334801"/>
              <a:gd name="connsiteY3" fmla="*/ 14685 h 1196379"/>
              <a:gd name="connsiteX4" fmla="*/ 477444 w 3334801"/>
              <a:gd name="connsiteY4" fmla="*/ 140191 h 1196379"/>
              <a:gd name="connsiteX5" fmla="*/ 2315 w 3334801"/>
              <a:gd name="connsiteY5" fmla="*/ 830473 h 1196379"/>
              <a:gd name="connsiteX6" fmla="*/ 316080 w 3334801"/>
              <a:gd name="connsiteY6" fmla="*/ 1126309 h 1196379"/>
              <a:gd name="connsiteX7" fmla="*/ 764315 w 3334801"/>
              <a:gd name="connsiteY7" fmla="*/ 1189061 h 1196379"/>
              <a:gd name="connsiteX0" fmla="*/ 2718621 w 3356078"/>
              <a:gd name="connsiteY0" fmla="*/ 1165209 h 1181491"/>
              <a:gd name="connsiteX1" fmla="*/ 3238574 w 3356078"/>
              <a:gd name="connsiteY1" fmla="*/ 1003845 h 1181491"/>
              <a:gd name="connsiteX2" fmla="*/ 3211680 w 3356078"/>
              <a:gd name="connsiteY2" fmla="*/ 340455 h 1181491"/>
              <a:gd name="connsiteX3" fmla="*/ 1696644 w 3356078"/>
              <a:gd name="connsiteY3" fmla="*/ 17726 h 1181491"/>
              <a:gd name="connsiteX4" fmla="*/ 477444 w 3356078"/>
              <a:gd name="connsiteY4" fmla="*/ 125303 h 1181491"/>
              <a:gd name="connsiteX5" fmla="*/ 2315 w 3356078"/>
              <a:gd name="connsiteY5" fmla="*/ 815585 h 1181491"/>
              <a:gd name="connsiteX6" fmla="*/ 316080 w 3356078"/>
              <a:gd name="connsiteY6" fmla="*/ 1111421 h 1181491"/>
              <a:gd name="connsiteX7" fmla="*/ 764315 w 3356078"/>
              <a:gd name="connsiteY7" fmla="*/ 1174173 h 1181491"/>
              <a:gd name="connsiteX0" fmla="*/ 2718621 w 3356078"/>
              <a:gd name="connsiteY0" fmla="*/ 1148746 h 1165028"/>
              <a:gd name="connsiteX1" fmla="*/ 3238574 w 3356078"/>
              <a:gd name="connsiteY1" fmla="*/ 987382 h 1165028"/>
              <a:gd name="connsiteX2" fmla="*/ 3211680 w 3356078"/>
              <a:gd name="connsiteY2" fmla="*/ 323992 h 1165028"/>
              <a:gd name="connsiteX3" fmla="*/ 1696644 w 3356078"/>
              <a:gd name="connsiteY3" fmla="*/ 1263 h 1165028"/>
              <a:gd name="connsiteX4" fmla="*/ 477444 w 3356078"/>
              <a:gd name="connsiteY4" fmla="*/ 108840 h 1165028"/>
              <a:gd name="connsiteX5" fmla="*/ 2315 w 3356078"/>
              <a:gd name="connsiteY5" fmla="*/ 799122 h 1165028"/>
              <a:gd name="connsiteX6" fmla="*/ 316080 w 3356078"/>
              <a:gd name="connsiteY6" fmla="*/ 1094958 h 1165028"/>
              <a:gd name="connsiteX7" fmla="*/ 764315 w 3356078"/>
              <a:gd name="connsiteY7" fmla="*/ 1157710 h 1165028"/>
              <a:gd name="connsiteX0" fmla="*/ 2718178 w 3355635"/>
              <a:gd name="connsiteY0" fmla="*/ 1149146 h 1165428"/>
              <a:gd name="connsiteX1" fmla="*/ 3238131 w 3355635"/>
              <a:gd name="connsiteY1" fmla="*/ 987782 h 1165428"/>
              <a:gd name="connsiteX2" fmla="*/ 3211237 w 3355635"/>
              <a:gd name="connsiteY2" fmla="*/ 324392 h 1165428"/>
              <a:gd name="connsiteX3" fmla="*/ 1696201 w 3355635"/>
              <a:gd name="connsiteY3" fmla="*/ 1663 h 1165428"/>
              <a:gd name="connsiteX4" fmla="*/ 459071 w 3355635"/>
              <a:gd name="connsiteY4" fmla="*/ 225781 h 1165428"/>
              <a:gd name="connsiteX5" fmla="*/ 1872 w 3355635"/>
              <a:gd name="connsiteY5" fmla="*/ 799522 h 1165428"/>
              <a:gd name="connsiteX6" fmla="*/ 315637 w 3355635"/>
              <a:gd name="connsiteY6" fmla="*/ 1095358 h 1165428"/>
              <a:gd name="connsiteX7" fmla="*/ 763872 w 3355635"/>
              <a:gd name="connsiteY7" fmla="*/ 1158110 h 1165428"/>
              <a:gd name="connsiteX0" fmla="*/ 2718178 w 3271026"/>
              <a:gd name="connsiteY0" fmla="*/ 1147745 h 1165227"/>
              <a:gd name="connsiteX1" fmla="*/ 3238131 w 3271026"/>
              <a:gd name="connsiteY1" fmla="*/ 986381 h 1165227"/>
              <a:gd name="connsiteX2" fmla="*/ 3049872 w 3271026"/>
              <a:gd name="connsiteY2" fmla="*/ 260238 h 1165227"/>
              <a:gd name="connsiteX3" fmla="*/ 1696201 w 3271026"/>
              <a:gd name="connsiteY3" fmla="*/ 262 h 1165227"/>
              <a:gd name="connsiteX4" fmla="*/ 459071 w 3271026"/>
              <a:gd name="connsiteY4" fmla="*/ 224380 h 1165227"/>
              <a:gd name="connsiteX5" fmla="*/ 1872 w 3271026"/>
              <a:gd name="connsiteY5" fmla="*/ 798121 h 1165227"/>
              <a:gd name="connsiteX6" fmla="*/ 315637 w 3271026"/>
              <a:gd name="connsiteY6" fmla="*/ 1093957 h 1165227"/>
              <a:gd name="connsiteX7" fmla="*/ 763872 w 3271026"/>
              <a:gd name="connsiteY7" fmla="*/ 1156709 h 1165227"/>
              <a:gd name="connsiteX0" fmla="*/ 2718178 w 3271026"/>
              <a:gd name="connsiteY0" fmla="*/ 1147745 h 1159384"/>
              <a:gd name="connsiteX1" fmla="*/ 3238131 w 3271026"/>
              <a:gd name="connsiteY1" fmla="*/ 923628 h 1159384"/>
              <a:gd name="connsiteX2" fmla="*/ 3049872 w 3271026"/>
              <a:gd name="connsiteY2" fmla="*/ 260238 h 1159384"/>
              <a:gd name="connsiteX3" fmla="*/ 1696201 w 3271026"/>
              <a:gd name="connsiteY3" fmla="*/ 262 h 1159384"/>
              <a:gd name="connsiteX4" fmla="*/ 459071 w 3271026"/>
              <a:gd name="connsiteY4" fmla="*/ 224380 h 1159384"/>
              <a:gd name="connsiteX5" fmla="*/ 1872 w 3271026"/>
              <a:gd name="connsiteY5" fmla="*/ 798121 h 1159384"/>
              <a:gd name="connsiteX6" fmla="*/ 315637 w 3271026"/>
              <a:gd name="connsiteY6" fmla="*/ 1093957 h 1159384"/>
              <a:gd name="connsiteX7" fmla="*/ 763872 w 3271026"/>
              <a:gd name="connsiteY7" fmla="*/ 1156709 h 1159384"/>
              <a:gd name="connsiteX0" fmla="*/ 2637780 w 3276978"/>
              <a:gd name="connsiteY0" fmla="*/ 1156710 h 1167883"/>
              <a:gd name="connsiteX1" fmla="*/ 3238131 w 3276978"/>
              <a:gd name="connsiteY1" fmla="*/ 923628 h 1167883"/>
              <a:gd name="connsiteX2" fmla="*/ 3049872 w 3276978"/>
              <a:gd name="connsiteY2" fmla="*/ 260238 h 1167883"/>
              <a:gd name="connsiteX3" fmla="*/ 1696201 w 3276978"/>
              <a:gd name="connsiteY3" fmla="*/ 262 h 1167883"/>
              <a:gd name="connsiteX4" fmla="*/ 459071 w 3276978"/>
              <a:gd name="connsiteY4" fmla="*/ 224380 h 1167883"/>
              <a:gd name="connsiteX5" fmla="*/ 1872 w 3276978"/>
              <a:gd name="connsiteY5" fmla="*/ 798121 h 1167883"/>
              <a:gd name="connsiteX6" fmla="*/ 315637 w 3276978"/>
              <a:gd name="connsiteY6" fmla="*/ 1093957 h 1167883"/>
              <a:gd name="connsiteX7" fmla="*/ 763872 w 3276978"/>
              <a:gd name="connsiteY7" fmla="*/ 1156709 h 1167883"/>
              <a:gd name="connsiteX0" fmla="*/ 2638018 w 3277218"/>
              <a:gd name="connsiteY0" fmla="*/ 1156710 h 1174639"/>
              <a:gd name="connsiteX1" fmla="*/ 3238369 w 3277218"/>
              <a:gd name="connsiteY1" fmla="*/ 923628 h 1174639"/>
              <a:gd name="connsiteX2" fmla="*/ 3050110 w 3277218"/>
              <a:gd name="connsiteY2" fmla="*/ 260238 h 1174639"/>
              <a:gd name="connsiteX3" fmla="*/ 1696439 w 3277218"/>
              <a:gd name="connsiteY3" fmla="*/ 262 h 1174639"/>
              <a:gd name="connsiteX4" fmla="*/ 459309 w 3277218"/>
              <a:gd name="connsiteY4" fmla="*/ 224380 h 1174639"/>
              <a:gd name="connsiteX5" fmla="*/ 2110 w 3277218"/>
              <a:gd name="connsiteY5" fmla="*/ 798121 h 1174639"/>
              <a:gd name="connsiteX6" fmla="*/ 315875 w 3277218"/>
              <a:gd name="connsiteY6" fmla="*/ 1093957 h 1174639"/>
              <a:gd name="connsiteX7" fmla="*/ 924908 w 3277218"/>
              <a:gd name="connsiteY7" fmla="*/ 1174639 h 1174639"/>
              <a:gd name="connsiteX0" fmla="*/ 2638018 w 3277217"/>
              <a:gd name="connsiteY0" fmla="*/ 1156710 h 1174639"/>
              <a:gd name="connsiteX1" fmla="*/ 3238369 w 3277217"/>
              <a:gd name="connsiteY1" fmla="*/ 923628 h 1174639"/>
              <a:gd name="connsiteX2" fmla="*/ 3050110 w 3277217"/>
              <a:gd name="connsiteY2" fmla="*/ 260238 h 1174639"/>
              <a:gd name="connsiteX3" fmla="*/ 1696439 w 3277217"/>
              <a:gd name="connsiteY3" fmla="*/ 262 h 1174639"/>
              <a:gd name="connsiteX4" fmla="*/ 459309 w 3277217"/>
              <a:gd name="connsiteY4" fmla="*/ 224380 h 1174639"/>
              <a:gd name="connsiteX5" fmla="*/ 2110 w 3277217"/>
              <a:gd name="connsiteY5" fmla="*/ 798121 h 1174639"/>
              <a:gd name="connsiteX6" fmla="*/ 315875 w 3277217"/>
              <a:gd name="connsiteY6" fmla="*/ 1093957 h 1174639"/>
              <a:gd name="connsiteX7" fmla="*/ 924908 w 3277217"/>
              <a:gd name="connsiteY7" fmla="*/ 1174639 h 117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7217" h="1174639">
                <a:moveTo>
                  <a:pt x="2638018" y="1156710"/>
                </a:moveTo>
                <a:cubicBezTo>
                  <a:pt x="2802463" y="1145505"/>
                  <a:pt x="3169687" y="1073040"/>
                  <a:pt x="3238369" y="923628"/>
                </a:cubicBezTo>
                <a:cubicBezTo>
                  <a:pt x="3307051" y="774216"/>
                  <a:pt x="3307098" y="414132"/>
                  <a:pt x="3050110" y="260238"/>
                </a:cubicBezTo>
                <a:cubicBezTo>
                  <a:pt x="2793122" y="106344"/>
                  <a:pt x="2128239" y="6238"/>
                  <a:pt x="1696439" y="262"/>
                </a:cubicBezTo>
                <a:cubicBezTo>
                  <a:pt x="1264639" y="-5714"/>
                  <a:pt x="741697" y="91404"/>
                  <a:pt x="459309" y="224380"/>
                </a:cubicBezTo>
                <a:cubicBezTo>
                  <a:pt x="176921" y="357356"/>
                  <a:pt x="26016" y="653192"/>
                  <a:pt x="2110" y="798121"/>
                </a:cubicBezTo>
                <a:cubicBezTo>
                  <a:pt x="-21796" y="943050"/>
                  <a:pt x="162075" y="1031204"/>
                  <a:pt x="315875" y="1093957"/>
                </a:cubicBezTo>
                <a:cubicBezTo>
                  <a:pt x="469675" y="1156710"/>
                  <a:pt x="764290" y="1173145"/>
                  <a:pt x="924908" y="1174639"/>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9" name="TextBox 18"/>
          <p:cNvSpPr txBox="1"/>
          <p:nvPr/>
        </p:nvSpPr>
        <p:spPr>
          <a:xfrm>
            <a:off x="5759761" y="1787716"/>
            <a:ext cx="2230740" cy="307777"/>
          </a:xfrm>
          <a:prstGeom prst="rect">
            <a:avLst/>
          </a:prstGeom>
          <a:noFill/>
        </p:spPr>
        <p:txBody>
          <a:bodyPr wrap="none" rtlCol="0">
            <a:spAutoFit/>
          </a:bodyPr>
          <a:lstStyle/>
          <a:p>
            <a:r>
              <a:rPr lang="en-GB" sz="1400" b="1" dirty="0" smtClean="0">
                <a:solidFill>
                  <a:srgbClr val="292934"/>
                </a:solidFill>
                <a:latin typeface="Calibri" panose="020F0502020204030204" pitchFamily="34" charset="0"/>
              </a:rPr>
              <a:t>ROR: </a:t>
            </a:r>
            <a:r>
              <a:rPr lang="en-GB" sz="1400" dirty="0" smtClean="0">
                <a:solidFill>
                  <a:srgbClr val="292934"/>
                </a:solidFill>
                <a:latin typeface="Calibri" panose="020F0502020204030204" pitchFamily="34" charset="0"/>
              </a:rPr>
              <a:t>Why it's called rotate!</a:t>
            </a:r>
            <a:endParaRPr lang="en-GB" sz="1400" dirty="0">
              <a:solidFill>
                <a:srgbClr val="292934"/>
              </a:solidFill>
              <a:latin typeface="Calibri" panose="020F0502020204030204" pitchFamily="34" charset="0"/>
            </a:endParaRPr>
          </a:p>
        </p:txBody>
      </p:sp>
      <p:sp>
        <p:nvSpPr>
          <p:cNvPr id="16" name="TextBox 15"/>
          <p:cNvSpPr txBox="1"/>
          <p:nvPr/>
        </p:nvSpPr>
        <p:spPr>
          <a:xfrm>
            <a:off x="5614643" y="4149080"/>
            <a:ext cx="1333621" cy="646331"/>
          </a:xfrm>
          <a:prstGeom prst="rect">
            <a:avLst/>
          </a:prstGeom>
          <a:noFill/>
        </p:spPr>
        <p:txBody>
          <a:bodyPr wrap="square" rtlCol="0">
            <a:spAutoFit/>
          </a:bodyPr>
          <a:lstStyle/>
          <a:p>
            <a:r>
              <a:rPr lang="en-GB" dirty="0" smtClean="0">
                <a:solidFill>
                  <a:srgbClr val="FF0000"/>
                </a:solidFill>
                <a:latin typeface="Calibri" pitchFamily="34" charset="0"/>
              </a:rPr>
              <a:t>C changed only if S=1</a:t>
            </a:r>
            <a:endParaRPr lang="en-GB" dirty="0">
              <a:solidFill>
                <a:srgbClr val="FF0000"/>
              </a:solidFill>
              <a:latin typeface="Calibri" pitchFamily="34" charset="0"/>
            </a:endParaRPr>
          </a:p>
        </p:txBody>
      </p:sp>
    </p:spTree>
    <p:extLst>
      <p:ext uri="{BB962C8B-B14F-4D97-AF65-F5344CB8AC3E}">
        <p14:creationId xmlns:p14="http://schemas.microsoft.com/office/powerpoint/2010/main" val="16147199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9329" y="404664"/>
            <a:ext cx="8229600" cy="663352"/>
          </a:xfrm>
        </p:spPr>
        <p:txBody>
          <a:bodyPr>
            <a:normAutofit/>
          </a:bodyPr>
          <a:lstStyle/>
          <a:p>
            <a:r>
              <a:rPr lang="en-GB" dirty="0" smtClean="0"/>
              <a:t>Immediate op2</a:t>
            </a:r>
            <a:endParaRPr lang="en-US" sz="3200" dirty="0" smtClean="0"/>
          </a:p>
        </p:txBody>
      </p:sp>
      <p:sp>
        <p:nvSpPr>
          <p:cNvPr id="2" name="Content Placeholder 1"/>
          <p:cNvSpPr>
            <a:spLocks noGrp="1"/>
          </p:cNvSpPr>
          <p:nvPr>
            <p:ph idx="1"/>
          </p:nvPr>
        </p:nvSpPr>
        <p:spPr>
          <a:xfrm>
            <a:off x="43340" y="2636912"/>
            <a:ext cx="6059016" cy="2880320"/>
          </a:xfrm>
        </p:spPr>
        <p:txBody>
          <a:bodyPr>
            <a:normAutofit fontScale="92500"/>
          </a:bodyPr>
          <a:lstStyle/>
          <a:p>
            <a:pPr>
              <a:spcBef>
                <a:spcPts val="1800"/>
              </a:spcBef>
            </a:pPr>
            <a:r>
              <a:rPr lang="en-GB" dirty="0" smtClean="0">
                <a:latin typeface="Calibri" pitchFamily="34" charset="0"/>
              </a:rPr>
              <a:t>A right </a:t>
            </a:r>
            <a:r>
              <a:rPr lang="en-GB" b="1" dirty="0" smtClean="0">
                <a:latin typeface="Calibri" pitchFamily="34" charset="0"/>
              </a:rPr>
              <a:t>rotate</a:t>
            </a:r>
            <a:r>
              <a:rPr lang="en-GB" dirty="0" smtClean="0">
                <a:latin typeface="Calibri" pitchFamily="34" charset="0"/>
              </a:rPr>
              <a:t> of 2</a:t>
            </a:r>
            <a:r>
              <a:rPr lang="en-GB" b="1" dirty="0" smtClean="0">
                <a:latin typeface="Calibri" pitchFamily="34" charset="0"/>
              </a:rPr>
              <a:t>R</a:t>
            </a:r>
            <a:r>
              <a:rPr lang="en-GB" dirty="0" smtClean="0">
                <a:latin typeface="Calibri" pitchFamily="34" charset="0"/>
              </a:rPr>
              <a:t> is applied to any </a:t>
            </a:r>
            <a:r>
              <a:rPr lang="en-GB" b="1" dirty="0" smtClean="0">
                <a:latin typeface="Calibri" pitchFamily="34" charset="0"/>
              </a:rPr>
              <a:t>K</a:t>
            </a:r>
            <a:r>
              <a:rPr lang="en-GB" dirty="0" smtClean="0">
                <a:latin typeface="Calibri" pitchFamily="34" charset="0"/>
              </a:rPr>
              <a:t> value in range 0-255 where R = 0, 1,...15 comes from the instruction (equivalent to left rotate of 32-2R)</a:t>
            </a:r>
          </a:p>
          <a:p>
            <a:pPr>
              <a:spcBef>
                <a:spcPts val="1800"/>
              </a:spcBef>
            </a:pPr>
            <a:r>
              <a:rPr lang="en-GB" dirty="0" smtClean="0">
                <a:latin typeface="Calibri" pitchFamily="34" charset="0"/>
              </a:rPr>
              <a:t>Immediate operands can be any number of </a:t>
            </a:r>
            <a:r>
              <a:rPr lang="en-GB" dirty="0">
                <a:latin typeface="Calibri" pitchFamily="34" charset="0"/>
              </a:rPr>
              <a:t>u</a:t>
            </a:r>
            <a:r>
              <a:rPr lang="en-GB" dirty="0" smtClean="0">
                <a:latin typeface="Calibri" pitchFamily="34" charset="0"/>
              </a:rPr>
              <a:t>p to 7 bits, placed anywhere in a 32 bit word, or up to 8 bits placed with LSB on even bit number</a:t>
            </a:r>
            <a:endParaRPr lang="en-GB" dirty="0">
              <a:latin typeface="Calibri" pitchFamily="34" charset="0"/>
            </a:endParaRPr>
          </a:p>
        </p:txBody>
      </p:sp>
      <p:sp>
        <p:nvSpPr>
          <p:cNvPr id="7" name="Date Placeholder 6"/>
          <p:cNvSpPr>
            <a:spLocks noGrp="1"/>
          </p:cNvSpPr>
          <p:nvPr>
            <p:ph type="dt" sz="half" idx="10"/>
          </p:nvPr>
        </p:nvSpPr>
        <p:spPr/>
        <p:txBody>
          <a:bodyPr/>
          <a:lstStyle/>
          <a:p>
            <a:fld id="{6D1B0B34-6911-4D96-A022-A01BEA638889}" type="datetime1">
              <a:rPr lang="en-US" smtClean="0"/>
              <a:pPr/>
              <a:t>12/2/2015</a:t>
            </a:fld>
            <a:endParaRPr lang="en-US"/>
          </a:p>
        </p:txBody>
      </p:sp>
      <p:sp>
        <p:nvSpPr>
          <p:cNvPr id="9" name="Footer Placeholder 8"/>
          <p:cNvSpPr>
            <a:spLocks noGrp="1"/>
          </p:cNvSpPr>
          <p:nvPr>
            <p:ph type="ftr" sz="quarter" idx="11"/>
          </p:nvPr>
        </p:nvSpPr>
        <p:spPr/>
        <p:txBody>
          <a:bodyPr/>
          <a:lstStyle/>
          <a:p>
            <a:pPr algn="r"/>
            <a:r>
              <a:rPr lang="en-GB" smtClean="0"/>
              <a:t>Introduction to Computer Architecture: Part 2</a:t>
            </a:r>
            <a:endParaRPr lang="en-US" dirty="0"/>
          </a:p>
        </p:txBody>
      </p:sp>
      <p:sp>
        <p:nvSpPr>
          <p:cNvPr id="8" name="Slide Number Placeholder 7"/>
          <p:cNvSpPr>
            <a:spLocks noGrp="1"/>
          </p:cNvSpPr>
          <p:nvPr>
            <p:ph type="sldNum" sz="quarter" idx="12"/>
          </p:nvPr>
        </p:nvSpPr>
        <p:spPr/>
        <p:txBody>
          <a:bodyPr/>
          <a:lstStyle/>
          <a:p>
            <a:r>
              <a:rPr lang="en-US" dirty="0" smtClean="0"/>
              <a:t>2.</a:t>
            </a:r>
            <a:fld id="{0CFEC368-1D7A-4F81-ABF6-AE0E36BAF64C}" type="slidenum">
              <a:rPr lang="en-US" smtClean="0"/>
              <a:pPr/>
              <a:t>31</a:t>
            </a:fld>
            <a:endParaRPr lang="en-US" dirty="0"/>
          </a:p>
        </p:txBody>
      </p:sp>
      <p:sp>
        <p:nvSpPr>
          <p:cNvPr id="60420" name="Text Box 4"/>
          <p:cNvSpPr txBox="1">
            <a:spLocks noChangeArrowheads="1"/>
          </p:cNvSpPr>
          <p:nvPr/>
        </p:nvSpPr>
        <p:spPr bwMode="auto">
          <a:xfrm>
            <a:off x="4211960" y="1189201"/>
            <a:ext cx="4122796" cy="1015663"/>
          </a:xfrm>
          <a:prstGeom prst="rect">
            <a:avLst/>
          </a:prstGeom>
          <a:noFill/>
          <a:ln w="12700">
            <a:noFill/>
            <a:miter lim="800000"/>
            <a:headEnd type="none" w="sm" len="sm"/>
            <a:tailEnd type="none" w="sm" len="sm"/>
          </a:ln>
        </p:spPr>
        <p:txBody>
          <a:bodyPr wrap="square">
            <a:spAutoFit/>
          </a:bodyPr>
          <a:lstStyle/>
          <a:p>
            <a:pPr algn="l"/>
            <a:r>
              <a:rPr lang="en-GB" sz="2000" b="1" dirty="0">
                <a:solidFill>
                  <a:srgbClr val="292934"/>
                </a:solidFill>
                <a:latin typeface="Calibri" pitchFamily="34" charset="0"/>
              </a:rPr>
              <a:t>ADD </a:t>
            </a:r>
            <a:r>
              <a:rPr lang="en-GB" sz="2000" b="1" dirty="0" smtClean="0">
                <a:solidFill>
                  <a:srgbClr val="292934"/>
                </a:solidFill>
                <a:latin typeface="Calibri" pitchFamily="34" charset="0"/>
              </a:rPr>
              <a:t>R0</a:t>
            </a:r>
            <a:r>
              <a:rPr lang="en-GB" sz="2000" b="1" dirty="0">
                <a:solidFill>
                  <a:srgbClr val="292934"/>
                </a:solidFill>
                <a:latin typeface="Calibri" pitchFamily="34" charset="0"/>
              </a:rPr>
              <a:t>, </a:t>
            </a:r>
            <a:r>
              <a:rPr lang="en-GB" sz="2000" b="1" dirty="0" smtClean="0">
                <a:solidFill>
                  <a:srgbClr val="292934"/>
                </a:solidFill>
                <a:latin typeface="Calibri" pitchFamily="34" charset="0"/>
              </a:rPr>
              <a:t>R1</a:t>
            </a:r>
            <a:r>
              <a:rPr lang="en-GB" sz="2000" b="1" dirty="0">
                <a:solidFill>
                  <a:srgbClr val="292934"/>
                </a:solidFill>
                <a:latin typeface="Calibri" pitchFamily="34" charset="0"/>
              </a:rPr>
              <a:t>, </a:t>
            </a:r>
            <a:r>
              <a:rPr lang="en-GB" sz="2000" b="1" dirty="0" smtClean="0">
                <a:solidFill>
                  <a:srgbClr val="292934"/>
                </a:solidFill>
                <a:latin typeface="Calibri" pitchFamily="34" charset="0"/>
              </a:rPr>
              <a:t>#0x81, ROR #30</a:t>
            </a:r>
            <a:endParaRPr lang="en-GB" sz="2000" b="1" dirty="0">
              <a:solidFill>
                <a:srgbClr val="292934"/>
              </a:solidFill>
              <a:latin typeface="Calibri" pitchFamily="34" charset="0"/>
            </a:endParaRPr>
          </a:p>
          <a:p>
            <a:pPr algn="l"/>
            <a:r>
              <a:rPr lang="en-GB" sz="2000" b="1" dirty="0">
                <a:solidFill>
                  <a:srgbClr val="292934"/>
                </a:solidFill>
                <a:latin typeface="Calibri" pitchFamily="34" charset="0"/>
              </a:rPr>
              <a:t>MOV </a:t>
            </a:r>
            <a:r>
              <a:rPr lang="en-GB" sz="2000" b="1" dirty="0" smtClean="0">
                <a:solidFill>
                  <a:srgbClr val="292934"/>
                </a:solidFill>
                <a:latin typeface="Calibri" pitchFamily="34" charset="0"/>
              </a:rPr>
              <a:t>R0</a:t>
            </a:r>
            <a:r>
              <a:rPr lang="en-GB" sz="2000" b="1" dirty="0">
                <a:solidFill>
                  <a:srgbClr val="292934"/>
                </a:solidFill>
                <a:latin typeface="Calibri" pitchFamily="34" charset="0"/>
              </a:rPr>
              <a:t>, </a:t>
            </a:r>
            <a:r>
              <a:rPr lang="en-GB" sz="2000" b="1" dirty="0" smtClean="0">
                <a:solidFill>
                  <a:srgbClr val="292934"/>
                </a:solidFill>
                <a:latin typeface="Calibri" pitchFamily="34" charset="0"/>
              </a:rPr>
              <a:t>#0x4C, ROR #24</a:t>
            </a:r>
          </a:p>
          <a:p>
            <a:pPr algn="l"/>
            <a:r>
              <a:rPr lang="en-GB" sz="2000" b="1" dirty="0" smtClean="0">
                <a:solidFill>
                  <a:srgbClr val="292934"/>
                </a:solidFill>
                <a:latin typeface="Calibri" pitchFamily="34" charset="0"/>
              </a:rPr>
              <a:t>MOV R2, #7, ROR #2</a:t>
            </a:r>
            <a:endParaRPr lang="en-US" sz="2000" b="1" dirty="0">
              <a:solidFill>
                <a:srgbClr val="292934"/>
              </a:solidFill>
              <a:latin typeface="Calibri" pitchFamily="34" charset="0"/>
            </a:endParaRPr>
          </a:p>
        </p:txBody>
      </p:sp>
      <p:sp>
        <p:nvSpPr>
          <p:cNvPr id="4" name="Rectangle 3"/>
          <p:cNvSpPr/>
          <p:nvPr/>
        </p:nvSpPr>
        <p:spPr>
          <a:xfrm>
            <a:off x="7668344" y="4104253"/>
            <a:ext cx="86409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rPr>
              <a:t>MUX</a:t>
            </a:r>
            <a:endParaRPr lang="en-GB" b="1" dirty="0">
              <a:solidFill>
                <a:srgbClr val="FFFFFF"/>
              </a:solidFill>
            </a:endParaRPr>
          </a:p>
        </p:txBody>
      </p:sp>
      <p:sp>
        <p:nvSpPr>
          <p:cNvPr id="5" name="Rectangle 4"/>
          <p:cNvSpPr/>
          <p:nvPr/>
        </p:nvSpPr>
        <p:spPr>
          <a:xfrm>
            <a:off x="6804248" y="2492896"/>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rPr>
              <a:t>Registers</a:t>
            </a:r>
            <a:endParaRPr lang="en-GB" b="1" dirty="0">
              <a:solidFill>
                <a:srgbClr val="FFFFFF"/>
              </a:solidFill>
            </a:endParaRPr>
          </a:p>
        </p:txBody>
      </p:sp>
      <p:sp>
        <p:nvSpPr>
          <p:cNvPr id="10" name="Down Arrow 9"/>
          <p:cNvSpPr/>
          <p:nvPr/>
        </p:nvSpPr>
        <p:spPr>
          <a:xfrm>
            <a:off x="7812360" y="3212977"/>
            <a:ext cx="162018"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rgbClr val="FFFFFF"/>
              </a:solidFill>
            </a:endParaRPr>
          </a:p>
        </p:txBody>
      </p:sp>
      <p:sp>
        <p:nvSpPr>
          <p:cNvPr id="11" name="Bent Arrow 10"/>
          <p:cNvSpPr/>
          <p:nvPr/>
        </p:nvSpPr>
        <p:spPr>
          <a:xfrm rot="16200000" flipH="1">
            <a:off x="8182411" y="3682215"/>
            <a:ext cx="484034" cy="36004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rgbClr val="292934"/>
              </a:solidFill>
            </a:endParaRPr>
          </a:p>
        </p:txBody>
      </p:sp>
      <p:sp>
        <p:nvSpPr>
          <p:cNvPr id="17" name="Down Arrow 16"/>
          <p:cNvSpPr/>
          <p:nvPr/>
        </p:nvSpPr>
        <p:spPr>
          <a:xfrm>
            <a:off x="7164288" y="3212976"/>
            <a:ext cx="162018" cy="2376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rgbClr val="FFFFFF"/>
              </a:solidFill>
            </a:endParaRPr>
          </a:p>
        </p:txBody>
      </p:sp>
      <p:sp>
        <p:nvSpPr>
          <p:cNvPr id="18" name="Rectangle 17"/>
          <p:cNvSpPr/>
          <p:nvPr/>
        </p:nvSpPr>
        <p:spPr>
          <a:xfrm>
            <a:off x="7596336" y="479715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smtClean="0">
                <a:solidFill>
                  <a:srgbClr val="FFFFFF"/>
                </a:solidFill>
              </a:rPr>
              <a:t>Rotate</a:t>
            </a:r>
            <a:endParaRPr lang="en-GB" sz="1600" b="1" dirty="0">
              <a:solidFill>
                <a:srgbClr val="FFFFFF"/>
              </a:solidFill>
            </a:endParaRPr>
          </a:p>
        </p:txBody>
      </p:sp>
      <p:sp>
        <p:nvSpPr>
          <p:cNvPr id="19" name="Down Arrow 18"/>
          <p:cNvSpPr/>
          <p:nvPr/>
        </p:nvSpPr>
        <p:spPr>
          <a:xfrm>
            <a:off x="8010381" y="4536301"/>
            <a:ext cx="162020" cy="26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rgbClr val="FFFFFF"/>
              </a:solidFill>
            </a:endParaRPr>
          </a:p>
        </p:txBody>
      </p:sp>
      <p:sp>
        <p:nvSpPr>
          <p:cNvPr id="20" name="Rectangle 19"/>
          <p:cNvSpPr/>
          <p:nvPr/>
        </p:nvSpPr>
        <p:spPr>
          <a:xfrm>
            <a:off x="6732239" y="5589240"/>
            <a:ext cx="187220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smtClean="0">
                <a:solidFill>
                  <a:srgbClr val="FFFFFF"/>
                </a:solidFill>
              </a:rPr>
              <a:t>ALU</a:t>
            </a:r>
            <a:endParaRPr lang="en-GB" sz="1600" b="1" dirty="0">
              <a:solidFill>
                <a:srgbClr val="FFFFFF"/>
              </a:solidFill>
            </a:endParaRPr>
          </a:p>
        </p:txBody>
      </p:sp>
      <p:sp>
        <p:nvSpPr>
          <p:cNvPr id="21" name="Down Arrow 20"/>
          <p:cNvSpPr/>
          <p:nvPr/>
        </p:nvSpPr>
        <p:spPr>
          <a:xfrm>
            <a:off x="8010380" y="5229201"/>
            <a:ext cx="16202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rgbClr val="FFFFFF"/>
              </a:solidFill>
            </a:endParaRPr>
          </a:p>
        </p:txBody>
      </p:sp>
      <p:sp>
        <p:nvSpPr>
          <p:cNvPr id="12" name="TextBox 11"/>
          <p:cNvSpPr txBox="1"/>
          <p:nvPr/>
        </p:nvSpPr>
        <p:spPr>
          <a:xfrm>
            <a:off x="8605957" y="3448000"/>
            <a:ext cx="325730" cy="400110"/>
          </a:xfrm>
          <a:prstGeom prst="rect">
            <a:avLst/>
          </a:prstGeom>
          <a:noFill/>
        </p:spPr>
        <p:txBody>
          <a:bodyPr wrap="none" rtlCol="0">
            <a:spAutoFit/>
          </a:bodyPr>
          <a:lstStyle/>
          <a:p>
            <a:r>
              <a:rPr lang="en-GB" sz="2000" b="1" dirty="0" smtClean="0">
                <a:solidFill>
                  <a:srgbClr val="292934"/>
                </a:solidFill>
                <a:latin typeface="Calibri" pitchFamily="34" charset="0"/>
              </a:rPr>
              <a:t>K</a:t>
            </a:r>
            <a:endParaRPr lang="en-GB" sz="2000" b="1" dirty="0">
              <a:solidFill>
                <a:srgbClr val="292934"/>
              </a:solidFill>
              <a:latin typeface="Calibri" pitchFamily="34" charset="0"/>
            </a:endParaRPr>
          </a:p>
        </p:txBody>
      </p:sp>
      <p:sp>
        <p:nvSpPr>
          <p:cNvPr id="23" name="TextBox 22"/>
          <p:cNvSpPr txBox="1"/>
          <p:nvPr/>
        </p:nvSpPr>
        <p:spPr>
          <a:xfrm>
            <a:off x="7884368" y="3140968"/>
            <a:ext cx="537327" cy="400110"/>
          </a:xfrm>
          <a:prstGeom prst="rect">
            <a:avLst/>
          </a:prstGeom>
          <a:noFill/>
        </p:spPr>
        <p:txBody>
          <a:bodyPr wrap="none" rtlCol="0">
            <a:spAutoFit/>
          </a:bodyPr>
          <a:lstStyle/>
          <a:p>
            <a:r>
              <a:rPr lang="en-GB" sz="2000" b="1" dirty="0" err="1" smtClean="0">
                <a:solidFill>
                  <a:srgbClr val="292934"/>
                </a:solidFill>
                <a:latin typeface="Calibri" pitchFamily="34" charset="0"/>
              </a:rPr>
              <a:t>Rm</a:t>
            </a:r>
            <a:endParaRPr lang="en-GB" sz="2000" b="1" dirty="0">
              <a:solidFill>
                <a:srgbClr val="292934"/>
              </a:solidFill>
              <a:latin typeface="Calibri" pitchFamily="34" charset="0"/>
            </a:endParaRPr>
          </a:p>
        </p:txBody>
      </p:sp>
      <p:sp>
        <p:nvSpPr>
          <p:cNvPr id="24" name="TextBox 23"/>
          <p:cNvSpPr txBox="1"/>
          <p:nvPr/>
        </p:nvSpPr>
        <p:spPr>
          <a:xfrm>
            <a:off x="7236296" y="3133150"/>
            <a:ext cx="466794" cy="400110"/>
          </a:xfrm>
          <a:prstGeom prst="rect">
            <a:avLst/>
          </a:prstGeom>
          <a:noFill/>
        </p:spPr>
        <p:txBody>
          <a:bodyPr wrap="none" rtlCol="0">
            <a:spAutoFit/>
          </a:bodyPr>
          <a:lstStyle/>
          <a:p>
            <a:r>
              <a:rPr lang="en-GB" sz="2000" b="1" dirty="0" err="1" smtClean="0">
                <a:solidFill>
                  <a:srgbClr val="292934"/>
                </a:solidFill>
                <a:latin typeface="Calibri" pitchFamily="34" charset="0"/>
              </a:rPr>
              <a:t>Rn</a:t>
            </a:r>
            <a:endParaRPr lang="en-GB" sz="2000" b="1" dirty="0">
              <a:solidFill>
                <a:srgbClr val="292934"/>
              </a:solidFill>
              <a:latin typeface="Calibri" pitchFamily="34" charset="0"/>
            </a:endParaRPr>
          </a:p>
        </p:txBody>
      </p:sp>
      <p:sp>
        <p:nvSpPr>
          <p:cNvPr id="25" name="TextBox 24"/>
          <p:cNvSpPr txBox="1"/>
          <p:nvPr/>
        </p:nvSpPr>
        <p:spPr>
          <a:xfrm>
            <a:off x="6617516" y="5209165"/>
            <a:ext cx="590226" cy="400110"/>
          </a:xfrm>
          <a:prstGeom prst="rect">
            <a:avLst/>
          </a:prstGeom>
          <a:noFill/>
        </p:spPr>
        <p:txBody>
          <a:bodyPr wrap="none" rtlCol="0">
            <a:spAutoFit/>
          </a:bodyPr>
          <a:lstStyle/>
          <a:p>
            <a:r>
              <a:rPr lang="en-GB" sz="2000" b="1" dirty="0">
                <a:solidFill>
                  <a:srgbClr val="292934"/>
                </a:solidFill>
                <a:latin typeface="Calibri" pitchFamily="34" charset="0"/>
              </a:rPr>
              <a:t>o</a:t>
            </a:r>
            <a:r>
              <a:rPr lang="en-GB" sz="2000" b="1" dirty="0" smtClean="0">
                <a:solidFill>
                  <a:srgbClr val="292934"/>
                </a:solidFill>
                <a:latin typeface="Calibri" pitchFamily="34" charset="0"/>
              </a:rPr>
              <a:t>p1</a:t>
            </a:r>
            <a:endParaRPr lang="en-GB" sz="2000" b="1" dirty="0">
              <a:solidFill>
                <a:srgbClr val="292934"/>
              </a:solidFill>
              <a:latin typeface="Calibri" pitchFamily="34" charset="0"/>
            </a:endParaRPr>
          </a:p>
        </p:txBody>
      </p:sp>
      <p:sp>
        <p:nvSpPr>
          <p:cNvPr id="26" name="TextBox 25"/>
          <p:cNvSpPr txBox="1"/>
          <p:nvPr/>
        </p:nvSpPr>
        <p:spPr>
          <a:xfrm>
            <a:off x="8140605" y="5209165"/>
            <a:ext cx="590226" cy="400110"/>
          </a:xfrm>
          <a:prstGeom prst="rect">
            <a:avLst/>
          </a:prstGeom>
          <a:noFill/>
        </p:spPr>
        <p:txBody>
          <a:bodyPr wrap="none" rtlCol="0">
            <a:spAutoFit/>
          </a:bodyPr>
          <a:lstStyle/>
          <a:p>
            <a:r>
              <a:rPr lang="en-GB" sz="2000" b="1" dirty="0">
                <a:solidFill>
                  <a:srgbClr val="292934"/>
                </a:solidFill>
                <a:latin typeface="Calibri" pitchFamily="34" charset="0"/>
              </a:rPr>
              <a:t>o</a:t>
            </a:r>
            <a:r>
              <a:rPr lang="en-GB" sz="2000" b="1" dirty="0" smtClean="0">
                <a:solidFill>
                  <a:srgbClr val="292934"/>
                </a:solidFill>
                <a:latin typeface="Calibri" pitchFamily="34" charset="0"/>
              </a:rPr>
              <a:t>p2</a:t>
            </a:r>
            <a:endParaRPr lang="en-GB" sz="2000" b="1" dirty="0">
              <a:solidFill>
                <a:srgbClr val="292934"/>
              </a:solidFill>
              <a:latin typeface="Calibri" pitchFamily="34" charset="0"/>
            </a:endParaRPr>
          </a:p>
        </p:txBody>
      </p:sp>
      <p:cxnSp>
        <p:nvCxnSpPr>
          <p:cNvPr id="14" name="Straight Arrow Connector 13"/>
          <p:cNvCxnSpPr/>
          <p:nvPr/>
        </p:nvCxnSpPr>
        <p:spPr>
          <a:xfrm>
            <a:off x="8584090" y="5013176"/>
            <a:ext cx="30839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827530" y="4797152"/>
            <a:ext cx="352982" cy="400110"/>
          </a:xfrm>
          <a:prstGeom prst="rect">
            <a:avLst/>
          </a:prstGeom>
          <a:noFill/>
        </p:spPr>
        <p:txBody>
          <a:bodyPr wrap="none" rtlCol="0">
            <a:spAutoFit/>
          </a:bodyPr>
          <a:lstStyle/>
          <a:p>
            <a:r>
              <a:rPr lang="en-GB" sz="2000" b="1" dirty="0" smtClean="0">
                <a:solidFill>
                  <a:srgbClr val="292934"/>
                </a:solidFill>
                <a:latin typeface="Calibri" pitchFamily="34" charset="0"/>
              </a:rPr>
              <a:t>N</a:t>
            </a:r>
            <a:endParaRPr lang="en-GB" sz="2000" b="1" dirty="0">
              <a:solidFill>
                <a:srgbClr val="292934"/>
              </a:solidFill>
              <a:latin typeface="Calibri" pitchFamily="34" charset="0"/>
            </a:endParaRPr>
          </a:p>
        </p:txBody>
      </p:sp>
      <p:sp>
        <p:nvSpPr>
          <p:cNvPr id="27" name="Text Box 4"/>
          <p:cNvSpPr txBox="1">
            <a:spLocks noChangeArrowheads="1"/>
          </p:cNvSpPr>
          <p:nvPr/>
        </p:nvSpPr>
        <p:spPr bwMode="auto">
          <a:xfrm>
            <a:off x="826269" y="1189201"/>
            <a:ext cx="3241675" cy="1015663"/>
          </a:xfrm>
          <a:prstGeom prst="rect">
            <a:avLst/>
          </a:prstGeom>
          <a:noFill/>
          <a:ln w="12700">
            <a:noFill/>
            <a:miter lim="800000"/>
            <a:headEnd type="none" w="sm" len="sm"/>
            <a:tailEnd type="none" w="sm" len="sm"/>
          </a:ln>
        </p:spPr>
        <p:txBody>
          <a:bodyPr>
            <a:spAutoFit/>
          </a:bodyPr>
          <a:lstStyle/>
          <a:p>
            <a:pPr algn="l"/>
            <a:r>
              <a:rPr lang="en-GB" sz="2000" b="1" dirty="0">
                <a:solidFill>
                  <a:srgbClr val="292934"/>
                </a:solidFill>
                <a:latin typeface="Calibri" pitchFamily="34" charset="0"/>
              </a:rPr>
              <a:t>ADD </a:t>
            </a:r>
            <a:r>
              <a:rPr lang="en-GB" sz="2000" b="1" dirty="0" smtClean="0">
                <a:solidFill>
                  <a:srgbClr val="292934"/>
                </a:solidFill>
                <a:latin typeface="Calibri" pitchFamily="34" charset="0"/>
              </a:rPr>
              <a:t>R0</a:t>
            </a:r>
            <a:r>
              <a:rPr lang="en-GB" sz="2000" b="1" dirty="0">
                <a:solidFill>
                  <a:srgbClr val="292934"/>
                </a:solidFill>
                <a:latin typeface="Calibri" pitchFamily="34" charset="0"/>
              </a:rPr>
              <a:t>, </a:t>
            </a:r>
            <a:r>
              <a:rPr lang="en-GB" sz="2000" b="1" dirty="0" smtClean="0">
                <a:solidFill>
                  <a:srgbClr val="292934"/>
                </a:solidFill>
                <a:latin typeface="Calibri" pitchFamily="34" charset="0"/>
              </a:rPr>
              <a:t>R1</a:t>
            </a:r>
            <a:r>
              <a:rPr lang="en-GB" sz="2000" b="1" dirty="0">
                <a:solidFill>
                  <a:srgbClr val="292934"/>
                </a:solidFill>
                <a:latin typeface="Calibri" pitchFamily="34" charset="0"/>
              </a:rPr>
              <a:t>, </a:t>
            </a:r>
            <a:r>
              <a:rPr lang="en-GB" sz="2000" b="1" dirty="0" smtClean="0">
                <a:solidFill>
                  <a:srgbClr val="292934"/>
                </a:solidFill>
                <a:latin typeface="Calibri" pitchFamily="34" charset="0"/>
              </a:rPr>
              <a:t>#0x204</a:t>
            </a:r>
            <a:endParaRPr lang="en-GB" sz="2000" b="1" dirty="0">
              <a:solidFill>
                <a:srgbClr val="292934"/>
              </a:solidFill>
              <a:latin typeface="Calibri" pitchFamily="34" charset="0"/>
            </a:endParaRPr>
          </a:p>
          <a:p>
            <a:pPr algn="l"/>
            <a:r>
              <a:rPr lang="en-GB" sz="2000" b="1" dirty="0">
                <a:solidFill>
                  <a:srgbClr val="292934"/>
                </a:solidFill>
                <a:latin typeface="Calibri" pitchFamily="34" charset="0"/>
              </a:rPr>
              <a:t>MOV </a:t>
            </a:r>
            <a:r>
              <a:rPr lang="en-GB" sz="2000" b="1" dirty="0" smtClean="0">
                <a:solidFill>
                  <a:srgbClr val="292934"/>
                </a:solidFill>
                <a:latin typeface="Calibri" pitchFamily="34" charset="0"/>
              </a:rPr>
              <a:t>R0</a:t>
            </a:r>
            <a:r>
              <a:rPr lang="en-GB" sz="2000" b="1" dirty="0">
                <a:solidFill>
                  <a:srgbClr val="292934"/>
                </a:solidFill>
                <a:latin typeface="Calibri" pitchFamily="34" charset="0"/>
              </a:rPr>
              <a:t>, </a:t>
            </a:r>
            <a:r>
              <a:rPr lang="en-GB" sz="2000" b="1" dirty="0" smtClean="0">
                <a:solidFill>
                  <a:srgbClr val="292934"/>
                </a:solidFill>
                <a:latin typeface="Calibri" pitchFamily="34" charset="0"/>
              </a:rPr>
              <a:t>#0x4C00</a:t>
            </a:r>
          </a:p>
          <a:p>
            <a:pPr algn="l"/>
            <a:r>
              <a:rPr lang="en-GB" sz="2000" b="1" dirty="0" smtClean="0">
                <a:solidFill>
                  <a:srgbClr val="292934"/>
                </a:solidFill>
                <a:latin typeface="Calibri" pitchFamily="34" charset="0"/>
              </a:rPr>
              <a:t>MOV R2, #0xC0000001</a:t>
            </a:r>
            <a:endParaRPr lang="en-US" sz="2000" b="1" dirty="0">
              <a:solidFill>
                <a:srgbClr val="292934"/>
              </a:solidFill>
              <a:latin typeface="Calibri" pitchFamily="34" charset="0"/>
            </a:endParaRPr>
          </a:p>
        </p:txBody>
      </p:sp>
      <p:sp>
        <p:nvSpPr>
          <p:cNvPr id="3" name="Right Arrow 2"/>
          <p:cNvSpPr/>
          <p:nvPr/>
        </p:nvSpPr>
        <p:spPr>
          <a:xfrm>
            <a:off x="3203848" y="1340768"/>
            <a:ext cx="1008112" cy="554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30" name="Rectangle 29"/>
          <p:cNvSpPr/>
          <p:nvPr/>
        </p:nvSpPr>
        <p:spPr>
          <a:xfrm>
            <a:off x="539552" y="5723964"/>
            <a:ext cx="51845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solidFill>
                  <a:srgbClr val="FFFFFF"/>
                </a:solidFill>
              </a:rPr>
              <a:t>0000,0000,1101,0010,0000,0000,0000,0000</a:t>
            </a:r>
            <a:endParaRPr lang="en-GB" sz="2000" dirty="0">
              <a:solidFill>
                <a:srgbClr val="FFFFFF"/>
              </a:solidFill>
            </a:endParaRPr>
          </a:p>
        </p:txBody>
      </p:sp>
      <p:sp>
        <p:nvSpPr>
          <p:cNvPr id="13" name="Left Brace 12"/>
          <p:cNvSpPr/>
          <p:nvPr/>
        </p:nvSpPr>
        <p:spPr>
          <a:xfrm rot="16200000">
            <a:off x="2185341" y="5635322"/>
            <a:ext cx="324356" cy="131167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endParaRPr lang="en-GB">
              <a:solidFill>
                <a:srgbClr val="292934"/>
              </a:solidFill>
            </a:endParaRPr>
          </a:p>
        </p:txBody>
      </p:sp>
      <p:sp>
        <p:nvSpPr>
          <p:cNvPr id="15" name="TextBox 14"/>
          <p:cNvSpPr txBox="1"/>
          <p:nvPr/>
        </p:nvSpPr>
        <p:spPr>
          <a:xfrm>
            <a:off x="357858" y="6453336"/>
            <a:ext cx="4934222" cy="400110"/>
          </a:xfrm>
          <a:prstGeom prst="rect">
            <a:avLst/>
          </a:prstGeom>
          <a:noFill/>
        </p:spPr>
        <p:txBody>
          <a:bodyPr wrap="square" rtlCol="0">
            <a:spAutoFit/>
          </a:bodyPr>
          <a:lstStyle/>
          <a:p>
            <a:r>
              <a:rPr lang="en-GB" sz="2000" b="1" dirty="0" smtClean="0">
                <a:solidFill>
                  <a:srgbClr val="292934"/>
                </a:solidFill>
                <a:latin typeface="Calibri" pitchFamily="34" charset="0"/>
              </a:rPr>
              <a:t>0x69 * 2</a:t>
            </a:r>
            <a:r>
              <a:rPr lang="en-GB" sz="2000" b="1" baseline="30000" dirty="0" smtClean="0">
                <a:solidFill>
                  <a:srgbClr val="292934"/>
                </a:solidFill>
                <a:latin typeface="Calibri" pitchFamily="34" charset="0"/>
              </a:rPr>
              <a:t>17</a:t>
            </a:r>
            <a:r>
              <a:rPr lang="en-GB" sz="2000" b="1" dirty="0" smtClean="0">
                <a:solidFill>
                  <a:srgbClr val="292934"/>
                </a:solidFill>
                <a:latin typeface="Calibri" pitchFamily="34" charset="0"/>
              </a:rPr>
              <a:t> = 0xD2 * 2</a:t>
            </a:r>
            <a:r>
              <a:rPr lang="en-GB" sz="2000" b="1" baseline="30000" dirty="0" smtClean="0">
                <a:solidFill>
                  <a:srgbClr val="292934"/>
                </a:solidFill>
                <a:latin typeface="Calibri" pitchFamily="34" charset="0"/>
              </a:rPr>
              <a:t>16</a:t>
            </a:r>
            <a:r>
              <a:rPr lang="en-GB" sz="2000" b="1" dirty="0" smtClean="0">
                <a:solidFill>
                  <a:srgbClr val="292934"/>
                </a:solidFill>
                <a:latin typeface="Calibri" pitchFamily="34" charset="0"/>
              </a:rPr>
              <a:t>    K=0xD2, R=24</a:t>
            </a:r>
            <a:endParaRPr lang="en-GB" sz="2000" b="1" baseline="30000" dirty="0">
              <a:solidFill>
                <a:srgbClr val="292934"/>
              </a:solidFill>
              <a:latin typeface="Calibri" pitchFamily="34" charset="0"/>
            </a:endParaRPr>
          </a:p>
        </p:txBody>
      </p:sp>
      <p:sp>
        <p:nvSpPr>
          <p:cNvPr id="6" name="TextBox 5"/>
          <p:cNvSpPr txBox="1"/>
          <p:nvPr/>
        </p:nvSpPr>
        <p:spPr>
          <a:xfrm>
            <a:off x="5796136" y="6237312"/>
            <a:ext cx="3144122" cy="369332"/>
          </a:xfrm>
          <a:prstGeom prst="rect">
            <a:avLst/>
          </a:prstGeom>
          <a:noFill/>
        </p:spPr>
        <p:txBody>
          <a:bodyPr wrap="none" rtlCol="0">
            <a:spAutoFit/>
          </a:bodyPr>
          <a:lstStyle/>
          <a:p>
            <a:r>
              <a:rPr lang="en-US" dirty="0" smtClean="0">
                <a:solidFill>
                  <a:srgbClr val="CC0000"/>
                </a:solidFill>
              </a:rPr>
              <a:t>N = 2R from Instruction</a:t>
            </a:r>
            <a:endParaRPr lang="en-US" dirty="0">
              <a:solidFill>
                <a:srgbClr val="CC0000"/>
              </a:solidFill>
            </a:endParaRPr>
          </a:p>
        </p:txBody>
      </p:sp>
    </p:spTree>
    <p:extLst>
      <p:ext uri="{BB962C8B-B14F-4D97-AF65-F5344CB8AC3E}">
        <p14:creationId xmlns:p14="http://schemas.microsoft.com/office/powerpoint/2010/main" val="3841068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7504" y="332656"/>
            <a:ext cx="8856984" cy="663352"/>
          </a:xfrm>
        </p:spPr>
        <p:txBody>
          <a:bodyPr>
            <a:normAutofit/>
          </a:bodyPr>
          <a:lstStyle/>
          <a:p>
            <a:r>
              <a:rPr lang="en-GB" dirty="0" smtClean="0"/>
              <a:t>Shift by number of bits equal to </a:t>
            </a:r>
            <a:r>
              <a:rPr lang="en-GB" b="1" dirty="0" smtClean="0"/>
              <a:t>value</a:t>
            </a:r>
            <a:r>
              <a:rPr lang="en-GB" dirty="0" smtClean="0"/>
              <a:t> of a register</a:t>
            </a:r>
            <a:endParaRPr lang="en-US" dirty="0" smtClean="0"/>
          </a:p>
        </p:txBody>
      </p:sp>
      <p:sp>
        <p:nvSpPr>
          <p:cNvPr id="65539" name="Rectangle 3"/>
          <p:cNvSpPr>
            <a:spLocks noGrp="1" noChangeArrowheads="1"/>
          </p:cNvSpPr>
          <p:nvPr>
            <p:ph type="body" idx="1"/>
          </p:nvPr>
        </p:nvSpPr>
        <p:spPr>
          <a:xfrm>
            <a:off x="107950" y="2636912"/>
            <a:ext cx="8640763" cy="4032250"/>
          </a:xfrm>
        </p:spPr>
        <p:txBody>
          <a:bodyPr/>
          <a:lstStyle/>
          <a:p>
            <a:pPr>
              <a:lnSpc>
                <a:spcPct val="90000"/>
              </a:lnSpc>
              <a:spcBef>
                <a:spcPts val="1800"/>
              </a:spcBef>
            </a:pPr>
            <a:r>
              <a:rPr lang="en-GB" sz="2400" dirty="0" smtClean="0">
                <a:latin typeface="Calibri" pitchFamily="34" charset="0"/>
              </a:rPr>
              <a:t>The number (</a:t>
            </a:r>
            <a:r>
              <a:rPr lang="en-GB" sz="2400" i="1" dirty="0" smtClean="0">
                <a:latin typeface="Calibri" pitchFamily="34" charset="0"/>
              </a:rPr>
              <a:t>N</a:t>
            </a:r>
            <a:r>
              <a:rPr lang="en-GB" sz="2400" dirty="0" smtClean="0">
                <a:latin typeface="Calibri" pitchFamily="34" charset="0"/>
              </a:rPr>
              <a:t> previously) of </a:t>
            </a:r>
            <a:r>
              <a:rPr lang="en-GB" sz="2400" b="1" dirty="0" smtClean="0">
                <a:latin typeface="Calibri" pitchFamily="34" charset="0"/>
              </a:rPr>
              <a:t>bits to shift</a:t>
            </a:r>
            <a:r>
              <a:rPr lang="en-GB" sz="2400" dirty="0" smtClean="0">
                <a:latin typeface="Calibri" pitchFamily="34" charset="0"/>
              </a:rPr>
              <a:t> is now the </a:t>
            </a:r>
            <a:r>
              <a:rPr lang="en-GB" sz="2400" b="1" dirty="0" smtClean="0">
                <a:latin typeface="Calibri" pitchFamily="34" charset="0"/>
              </a:rPr>
              <a:t>value</a:t>
            </a:r>
            <a:r>
              <a:rPr lang="en-GB" sz="2400" dirty="0" smtClean="0">
                <a:latin typeface="Calibri" pitchFamily="34" charset="0"/>
              </a:rPr>
              <a:t> of another register.</a:t>
            </a:r>
          </a:p>
          <a:p>
            <a:pPr lvl="1">
              <a:lnSpc>
                <a:spcPct val="90000"/>
              </a:lnSpc>
              <a:spcBef>
                <a:spcPts val="1800"/>
              </a:spcBef>
            </a:pPr>
            <a:r>
              <a:rPr lang="en-GB" sz="2400" dirty="0" smtClean="0">
                <a:latin typeface="Calibri" pitchFamily="34" charset="0"/>
              </a:rPr>
              <a:t>Note that one extra operand is needed!</a:t>
            </a:r>
          </a:p>
          <a:p>
            <a:pPr>
              <a:lnSpc>
                <a:spcPct val="90000"/>
              </a:lnSpc>
              <a:spcBef>
                <a:spcPts val="1800"/>
              </a:spcBef>
            </a:pPr>
            <a:r>
              <a:rPr lang="en-GB" sz="2400" b="1" dirty="0" smtClean="0">
                <a:latin typeface="Calibri" pitchFamily="34" charset="0"/>
              </a:rPr>
              <a:t>MOV R0, </a:t>
            </a:r>
            <a:r>
              <a:rPr lang="en-GB" b="1" dirty="0">
                <a:latin typeface="Calibri" pitchFamily="34" charset="0"/>
              </a:rPr>
              <a:t>R</a:t>
            </a:r>
            <a:r>
              <a:rPr lang="en-GB" sz="2400" b="1" dirty="0" smtClean="0">
                <a:latin typeface="Calibri" pitchFamily="34" charset="0"/>
              </a:rPr>
              <a:t>1, </a:t>
            </a:r>
            <a:r>
              <a:rPr lang="en-GB" b="1" dirty="0" smtClean="0">
                <a:latin typeface="Calibri" pitchFamily="34" charset="0"/>
              </a:rPr>
              <a:t>LSL </a:t>
            </a:r>
            <a:r>
              <a:rPr lang="en-GB" sz="2400" b="1" dirty="0" smtClean="0">
                <a:latin typeface="Calibri" pitchFamily="34" charset="0"/>
              </a:rPr>
              <a:t>R3</a:t>
            </a:r>
          </a:p>
          <a:p>
            <a:pPr lvl="1">
              <a:lnSpc>
                <a:spcPct val="90000"/>
              </a:lnSpc>
              <a:spcBef>
                <a:spcPts val="1800"/>
              </a:spcBef>
            </a:pPr>
            <a:r>
              <a:rPr lang="en-GB" sz="2000" dirty="0" smtClean="0">
                <a:latin typeface="Calibri" pitchFamily="34" charset="0"/>
              </a:rPr>
              <a:t>If R3 = 4 &amp; R1 = 11   this will set          </a:t>
            </a:r>
          </a:p>
          <a:p>
            <a:pPr lvl="1">
              <a:lnSpc>
                <a:spcPct val="90000"/>
              </a:lnSpc>
              <a:spcBef>
                <a:spcPts val="1800"/>
              </a:spcBef>
            </a:pPr>
            <a:r>
              <a:rPr lang="en-GB" dirty="0">
                <a:latin typeface="Calibri" pitchFamily="34" charset="0"/>
              </a:rPr>
              <a:t>R</a:t>
            </a:r>
            <a:r>
              <a:rPr lang="en-GB" sz="2000" dirty="0" smtClean="0">
                <a:latin typeface="Calibri" pitchFamily="34" charset="0"/>
              </a:rPr>
              <a:t>0  := 11*2</a:t>
            </a:r>
            <a:r>
              <a:rPr lang="en-GB" sz="2000" baseline="30000" dirty="0" smtClean="0">
                <a:latin typeface="Calibri" pitchFamily="34" charset="0"/>
              </a:rPr>
              <a:t>4</a:t>
            </a:r>
            <a:endParaRPr lang="en-GB" sz="2000" dirty="0" smtClean="0">
              <a:latin typeface="Calibri" pitchFamily="34" charset="0"/>
            </a:endParaRPr>
          </a:p>
          <a:p>
            <a:pPr>
              <a:lnSpc>
                <a:spcPct val="90000"/>
              </a:lnSpc>
              <a:spcBef>
                <a:spcPts val="1800"/>
              </a:spcBef>
            </a:pPr>
            <a:r>
              <a:rPr lang="en-GB" sz="2400" dirty="0" smtClean="0">
                <a:latin typeface="Calibri" pitchFamily="34" charset="0"/>
              </a:rPr>
              <a:t>This allows variable shifts, </a:t>
            </a:r>
            <a:r>
              <a:rPr lang="en-GB" sz="2400" dirty="0" err="1" smtClean="0">
                <a:latin typeface="Calibri" pitchFamily="34" charset="0"/>
              </a:rPr>
              <a:t>eg</a:t>
            </a:r>
            <a:r>
              <a:rPr lang="en-GB" sz="2400" dirty="0" smtClean="0">
                <a:latin typeface="Calibri" pitchFamily="34" charset="0"/>
              </a:rPr>
              <a:t>, to select bit </a:t>
            </a:r>
            <a:r>
              <a:rPr lang="en-GB" i="1" dirty="0">
                <a:latin typeface="Calibri" pitchFamily="34" charset="0"/>
              </a:rPr>
              <a:t>B</a:t>
            </a:r>
            <a:r>
              <a:rPr lang="en-GB" sz="2400" dirty="0" smtClean="0">
                <a:latin typeface="Calibri" pitchFamily="34" charset="0"/>
              </a:rPr>
              <a:t> from a 32 bit register</a:t>
            </a:r>
          </a:p>
          <a:p>
            <a:pPr>
              <a:lnSpc>
                <a:spcPct val="90000"/>
              </a:lnSpc>
              <a:spcBef>
                <a:spcPts val="1800"/>
              </a:spcBef>
            </a:pPr>
            <a:r>
              <a:rPr lang="en-GB" dirty="0" smtClean="0">
                <a:latin typeface="Calibri" pitchFamily="34" charset="0"/>
              </a:rPr>
              <a:t>NB in most ARM architectures this instruction is SLOW – see later!</a:t>
            </a:r>
            <a:endParaRPr lang="en-GB" sz="2400" dirty="0" smtClean="0">
              <a:latin typeface="Calibri" pitchFamily="34" charset="0"/>
            </a:endParaRPr>
          </a:p>
        </p:txBody>
      </p:sp>
      <p:sp>
        <p:nvSpPr>
          <p:cNvPr id="65540" name="Text Box 4"/>
          <p:cNvSpPr txBox="1">
            <a:spLocks noChangeArrowheads="1"/>
          </p:cNvSpPr>
          <p:nvPr/>
        </p:nvSpPr>
        <p:spPr bwMode="auto">
          <a:xfrm>
            <a:off x="179388" y="1270501"/>
            <a:ext cx="8424862" cy="646331"/>
          </a:xfrm>
          <a:prstGeom prst="rect">
            <a:avLst/>
          </a:prstGeom>
          <a:solidFill>
            <a:schemeClr val="tx1">
              <a:lumMod val="10000"/>
              <a:lumOff val="90000"/>
            </a:schemeClr>
          </a:solidFill>
          <a:ln w="28575">
            <a:solidFill>
              <a:schemeClr val="tx1"/>
            </a:solidFill>
            <a:miter lim="800000"/>
            <a:headEnd type="none" w="sm" len="sm"/>
            <a:tailEnd type="none" w="sm" len="sm"/>
          </a:ln>
        </p:spPr>
        <p:txBody>
          <a:bodyPr>
            <a:spAutoFit/>
          </a:bodyPr>
          <a:lstStyle/>
          <a:p>
            <a:pPr algn="l"/>
            <a:r>
              <a:rPr lang="en-GB" b="1" dirty="0">
                <a:solidFill>
                  <a:srgbClr val="292934"/>
                </a:solidFill>
                <a:latin typeface="Calibri" pitchFamily="34" charset="0"/>
              </a:rPr>
              <a:t>ADD </a:t>
            </a:r>
            <a:r>
              <a:rPr lang="en-GB" b="1" dirty="0" smtClean="0">
                <a:solidFill>
                  <a:srgbClr val="292934"/>
                </a:solidFill>
                <a:latin typeface="Calibri" pitchFamily="34" charset="0"/>
              </a:rPr>
              <a:t>R0</a:t>
            </a:r>
            <a:r>
              <a:rPr lang="en-GB" b="1" dirty="0">
                <a:solidFill>
                  <a:srgbClr val="292934"/>
                </a:solidFill>
                <a:latin typeface="Calibri" pitchFamily="34" charset="0"/>
              </a:rPr>
              <a:t>, </a:t>
            </a:r>
            <a:r>
              <a:rPr lang="en-GB" b="1" dirty="0" smtClean="0">
                <a:solidFill>
                  <a:srgbClr val="292934"/>
                </a:solidFill>
                <a:latin typeface="Calibri" pitchFamily="34" charset="0"/>
              </a:rPr>
              <a:t>R1</a:t>
            </a:r>
            <a:r>
              <a:rPr lang="en-GB" b="1" dirty="0">
                <a:solidFill>
                  <a:srgbClr val="292934"/>
                </a:solidFill>
                <a:latin typeface="Calibri" pitchFamily="34" charset="0"/>
              </a:rPr>
              <a:t>, </a:t>
            </a:r>
            <a:r>
              <a:rPr lang="en-GB" b="1" dirty="0" smtClean="0">
                <a:solidFill>
                  <a:srgbClr val="292934"/>
                </a:solidFill>
                <a:latin typeface="Calibri" pitchFamily="34" charset="0"/>
              </a:rPr>
              <a:t>R2</a:t>
            </a:r>
            <a:r>
              <a:rPr lang="en-GB" b="1" dirty="0">
                <a:solidFill>
                  <a:srgbClr val="292934"/>
                </a:solidFill>
                <a:latin typeface="Calibri" pitchFamily="34" charset="0"/>
              </a:rPr>
              <a:t>, </a:t>
            </a:r>
            <a:r>
              <a:rPr lang="en-GB" b="1" dirty="0" smtClean="0">
                <a:solidFill>
                  <a:srgbClr val="292934"/>
                </a:solidFill>
                <a:latin typeface="Calibri" pitchFamily="34" charset="0"/>
              </a:rPr>
              <a:t>LSL R3 </a:t>
            </a:r>
            <a:r>
              <a:rPr lang="en-GB" b="1" dirty="0">
                <a:solidFill>
                  <a:srgbClr val="292934"/>
                </a:solidFill>
                <a:latin typeface="Calibri" pitchFamily="34" charset="0"/>
              </a:rPr>
              <a:t>; shift </a:t>
            </a:r>
            <a:r>
              <a:rPr lang="en-GB" b="1" dirty="0" smtClean="0">
                <a:solidFill>
                  <a:srgbClr val="292934"/>
                </a:solidFill>
                <a:latin typeface="Calibri" pitchFamily="34" charset="0"/>
              </a:rPr>
              <a:t>R2 </a:t>
            </a:r>
            <a:r>
              <a:rPr lang="en-GB" b="1" dirty="0">
                <a:solidFill>
                  <a:srgbClr val="292934"/>
                </a:solidFill>
                <a:latin typeface="Calibri" pitchFamily="34" charset="0"/>
              </a:rPr>
              <a:t>by value of register </a:t>
            </a:r>
            <a:r>
              <a:rPr lang="en-GB" b="1" dirty="0" smtClean="0">
                <a:solidFill>
                  <a:srgbClr val="292934"/>
                </a:solidFill>
                <a:latin typeface="Calibri" pitchFamily="34" charset="0"/>
              </a:rPr>
              <a:t>R3 </a:t>
            </a:r>
            <a:r>
              <a:rPr lang="en-GB" b="1" dirty="0">
                <a:solidFill>
                  <a:srgbClr val="292934"/>
                </a:solidFill>
                <a:latin typeface="Calibri" pitchFamily="34" charset="0"/>
              </a:rPr>
              <a:t>and add!</a:t>
            </a:r>
          </a:p>
          <a:p>
            <a:pPr algn="l"/>
            <a:r>
              <a:rPr lang="en-GB" b="1" dirty="0">
                <a:solidFill>
                  <a:srgbClr val="292934"/>
                </a:solidFill>
                <a:latin typeface="Calibri" pitchFamily="34" charset="0"/>
              </a:rPr>
              <a:t>MOV </a:t>
            </a:r>
            <a:r>
              <a:rPr lang="en-GB" b="1" dirty="0" smtClean="0">
                <a:solidFill>
                  <a:srgbClr val="292934"/>
                </a:solidFill>
                <a:latin typeface="Calibri" pitchFamily="34" charset="0"/>
              </a:rPr>
              <a:t>R0</a:t>
            </a:r>
            <a:r>
              <a:rPr lang="en-GB" b="1" dirty="0">
                <a:solidFill>
                  <a:srgbClr val="292934"/>
                </a:solidFill>
                <a:latin typeface="Calibri" pitchFamily="34" charset="0"/>
              </a:rPr>
              <a:t>, </a:t>
            </a:r>
            <a:r>
              <a:rPr lang="en-GB" b="1" dirty="0" smtClean="0">
                <a:solidFill>
                  <a:srgbClr val="292934"/>
                </a:solidFill>
                <a:latin typeface="Calibri" pitchFamily="34" charset="0"/>
              </a:rPr>
              <a:t>R1</a:t>
            </a:r>
            <a:r>
              <a:rPr lang="en-GB" b="1" dirty="0">
                <a:solidFill>
                  <a:srgbClr val="292934"/>
                </a:solidFill>
                <a:latin typeface="Calibri" pitchFamily="34" charset="0"/>
              </a:rPr>
              <a:t>, </a:t>
            </a:r>
            <a:r>
              <a:rPr lang="en-GB" b="1" dirty="0" smtClean="0">
                <a:solidFill>
                  <a:srgbClr val="292934"/>
                </a:solidFill>
                <a:latin typeface="Calibri" pitchFamily="34" charset="0"/>
              </a:rPr>
              <a:t>ASR R10 </a:t>
            </a:r>
            <a:r>
              <a:rPr lang="en-GB" b="1" dirty="0">
                <a:solidFill>
                  <a:srgbClr val="292934"/>
                </a:solidFill>
                <a:latin typeface="Calibri" pitchFamily="34" charset="0"/>
              </a:rPr>
              <a:t>; shift </a:t>
            </a:r>
            <a:r>
              <a:rPr lang="en-GB" b="1" dirty="0" smtClean="0">
                <a:solidFill>
                  <a:srgbClr val="292934"/>
                </a:solidFill>
                <a:latin typeface="Calibri" pitchFamily="34" charset="0"/>
              </a:rPr>
              <a:t>R1 </a:t>
            </a:r>
            <a:r>
              <a:rPr lang="en-GB" b="1" dirty="0">
                <a:solidFill>
                  <a:srgbClr val="292934"/>
                </a:solidFill>
                <a:latin typeface="Calibri" pitchFamily="34" charset="0"/>
              </a:rPr>
              <a:t>by value of register </a:t>
            </a:r>
            <a:r>
              <a:rPr lang="en-GB" b="1" dirty="0" smtClean="0">
                <a:solidFill>
                  <a:srgbClr val="292934"/>
                </a:solidFill>
                <a:latin typeface="Calibri" pitchFamily="34" charset="0"/>
              </a:rPr>
              <a:t>R10</a:t>
            </a:r>
            <a:endParaRPr lang="en-US" b="1" dirty="0">
              <a:solidFill>
                <a:srgbClr val="292934"/>
              </a:solidFill>
              <a:latin typeface="Calibri" pitchFamily="34" charset="0"/>
            </a:endParaRPr>
          </a:p>
        </p:txBody>
      </p:sp>
      <p:sp>
        <p:nvSpPr>
          <p:cNvPr id="5" name="Date Placeholder 4"/>
          <p:cNvSpPr>
            <a:spLocks noGrp="1"/>
          </p:cNvSpPr>
          <p:nvPr>
            <p:ph type="dt" sz="half" idx="10"/>
          </p:nvPr>
        </p:nvSpPr>
        <p:spPr/>
        <p:txBody>
          <a:bodyPr/>
          <a:lstStyle/>
          <a:p>
            <a:fld id="{8629278D-A2AF-4ABD-94E4-F86B347A245C}"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32</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extLst>
      <p:ext uri="{BB962C8B-B14F-4D97-AF65-F5344CB8AC3E}">
        <p14:creationId xmlns:p14="http://schemas.microsoft.com/office/powerpoint/2010/main" val="610998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Carry flag and shifts/rotates</a:t>
            </a:r>
            <a:endParaRPr lang="en-GB" dirty="0"/>
          </a:p>
        </p:txBody>
      </p:sp>
      <p:sp>
        <p:nvSpPr>
          <p:cNvPr id="3" name="Content Placeholder 2"/>
          <p:cNvSpPr>
            <a:spLocks noGrp="1"/>
          </p:cNvSpPr>
          <p:nvPr>
            <p:ph idx="1"/>
          </p:nvPr>
        </p:nvSpPr>
        <p:spPr>
          <a:xfrm>
            <a:off x="395536" y="1268760"/>
            <a:ext cx="8229600" cy="5328592"/>
          </a:xfrm>
        </p:spPr>
        <p:txBody>
          <a:bodyPr>
            <a:noAutofit/>
          </a:bodyPr>
          <a:lstStyle/>
          <a:p>
            <a:pPr>
              <a:spcBef>
                <a:spcPts val="1200"/>
              </a:spcBef>
            </a:pPr>
            <a:r>
              <a:rPr lang="en-GB" sz="2000" dirty="0" smtClean="0"/>
              <a:t>Carry flag is written when condition codes are written and there is a meaningful Carry</a:t>
            </a:r>
          </a:p>
          <a:p>
            <a:pPr lvl="1">
              <a:spcBef>
                <a:spcPts val="1200"/>
              </a:spcBef>
            </a:pPr>
            <a:r>
              <a:rPr lang="en-GB" sz="1800" dirty="0" smtClean="0"/>
              <a:t>Carry out from ADD/ADC/SUB/SBC/RSB/RSC/CMP/CMN</a:t>
            </a:r>
          </a:p>
          <a:p>
            <a:pPr lvl="1">
              <a:spcBef>
                <a:spcPts val="1200"/>
              </a:spcBef>
            </a:pPr>
            <a:r>
              <a:rPr lang="en-GB" sz="1800" dirty="0" smtClean="0"/>
              <a:t>Carry from shift or rotate as below</a:t>
            </a:r>
          </a:p>
          <a:p>
            <a:pPr>
              <a:spcBef>
                <a:spcPts val="1200"/>
              </a:spcBef>
            </a:pPr>
            <a:r>
              <a:rPr lang="en-GB" sz="2200" dirty="0" smtClean="0"/>
              <a:t>Carry from arithmetic takes precedence over Carry from shift/rotate when both are meaningful.</a:t>
            </a:r>
          </a:p>
          <a:p>
            <a:pPr>
              <a:spcBef>
                <a:spcPts val="2400"/>
              </a:spcBef>
            </a:pPr>
            <a:r>
              <a:rPr lang="en-GB" sz="2000" dirty="0" smtClean="0"/>
              <a:t>Carry from shift/rotate is </a:t>
            </a:r>
            <a:r>
              <a:rPr lang="en-GB" sz="2000" b="1" u="sng" dirty="0" smtClean="0">
                <a:solidFill>
                  <a:srgbClr val="009900"/>
                </a:solidFill>
              </a:rPr>
              <a:t>the </a:t>
            </a:r>
            <a:r>
              <a:rPr lang="en-GB" sz="2000" b="1" u="sng" dirty="0">
                <a:solidFill>
                  <a:srgbClr val="009900"/>
                </a:solidFill>
              </a:rPr>
              <a:t>last bit shifted out </a:t>
            </a:r>
            <a:r>
              <a:rPr lang="en-GB" sz="2000" dirty="0"/>
              <a:t>of </a:t>
            </a:r>
            <a:r>
              <a:rPr lang="en-GB" sz="2000" i="1" dirty="0" smtClean="0"/>
              <a:t>Rm</a:t>
            </a:r>
          </a:p>
          <a:p>
            <a:pPr lvl="1">
              <a:spcBef>
                <a:spcPts val="1200"/>
              </a:spcBef>
            </a:pPr>
            <a:r>
              <a:rPr lang="en-GB" sz="1600" dirty="0" smtClean="0"/>
              <a:t>In the case of a ROR ‘last bit shifted out' is defined to be the last bit shifted off LSB and into MSB of the register, </a:t>
            </a:r>
          </a:p>
          <a:p>
            <a:pPr>
              <a:spcBef>
                <a:spcPts val="2400"/>
              </a:spcBef>
            </a:pPr>
            <a:r>
              <a:rPr lang="en-GB" sz="2000" dirty="0"/>
              <a:t>A</a:t>
            </a:r>
            <a:r>
              <a:rPr lang="en-GB" sz="2000" dirty="0" smtClean="0"/>
              <a:t>rithmetic instructions which write C anyway (ADDS, CMP, </a:t>
            </a:r>
            <a:r>
              <a:rPr lang="en-GB" sz="2000" dirty="0" err="1" smtClean="0"/>
              <a:t>etc</a:t>
            </a:r>
            <a:r>
              <a:rPr lang="en-GB" sz="2000" dirty="0" smtClean="0"/>
              <a:t>) can be used with shifts for </a:t>
            </a:r>
            <a:r>
              <a:rPr lang="en-GB" sz="2000" i="1" dirty="0" smtClean="0"/>
              <a:t>op2</a:t>
            </a:r>
            <a:endParaRPr lang="en-GB" sz="2000" dirty="0"/>
          </a:p>
          <a:p>
            <a:pPr lvl="1">
              <a:spcBef>
                <a:spcPts val="1200"/>
              </a:spcBef>
            </a:pPr>
            <a:r>
              <a:rPr lang="en-GB" sz="1800" b="1" dirty="0"/>
              <a:t>I</a:t>
            </a:r>
            <a:r>
              <a:rPr lang="en-GB" sz="1800" b="1" dirty="0" smtClean="0"/>
              <a:t>n this case C is specified by the arithmetic operation, not the shift.</a:t>
            </a:r>
            <a:endParaRPr lang="en-GB" sz="1800" b="1" dirty="0"/>
          </a:p>
          <a:p>
            <a:pPr>
              <a:spcBef>
                <a:spcPts val="2400"/>
              </a:spcBef>
            </a:pPr>
            <a:endParaRPr lang="en-GB" sz="2000"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33</a:t>
            </a:fld>
            <a:endParaRPr lang="en-US" dirty="0"/>
          </a:p>
        </p:txBody>
      </p:sp>
    </p:spTree>
    <p:extLst>
      <p:ext uri="{BB962C8B-B14F-4D97-AF65-F5344CB8AC3E}">
        <p14:creationId xmlns:p14="http://schemas.microsoft.com/office/powerpoint/2010/main" val="2901941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95" y="505036"/>
            <a:ext cx="6913917" cy="663352"/>
          </a:xfrm>
        </p:spPr>
        <p:txBody>
          <a:bodyPr/>
          <a:lstStyle/>
          <a:p>
            <a:r>
              <a:rPr lang="en-GB" dirty="0" smtClean="0"/>
              <a:t>Example1a: reversing bits in a register</a:t>
            </a:r>
            <a:endParaRPr lang="en-GB" dirty="0"/>
          </a:p>
        </p:txBody>
      </p:sp>
      <p:sp>
        <p:nvSpPr>
          <p:cNvPr id="3" name="Content Placeholder 2"/>
          <p:cNvSpPr>
            <a:spLocks noGrp="1"/>
          </p:cNvSpPr>
          <p:nvPr>
            <p:ph idx="1"/>
          </p:nvPr>
        </p:nvSpPr>
        <p:spPr>
          <a:xfrm>
            <a:off x="457200" y="1196752"/>
            <a:ext cx="8229600" cy="936104"/>
          </a:xfrm>
        </p:spPr>
        <p:txBody>
          <a:bodyPr>
            <a:normAutofit fontScale="92500"/>
          </a:bodyPr>
          <a:lstStyle/>
          <a:p>
            <a:r>
              <a:rPr lang="en-GB" dirty="0"/>
              <a:t>T</a:t>
            </a:r>
            <a:r>
              <a:rPr lang="en-GB" dirty="0" smtClean="0"/>
              <a:t>his method is obvious, but very inefficient</a:t>
            </a:r>
          </a:p>
          <a:p>
            <a:r>
              <a:rPr lang="en-GB" dirty="0" smtClean="0"/>
              <a:t>Use </a:t>
            </a:r>
            <a:r>
              <a:rPr lang="en-GB" dirty="0" smtClean="0">
                <a:solidFill>
                  <a:srgbClr val="CC0000"/>
                </a:solidFill>
              </a:rPr>
              <a:t>register valued shifts </a:t>
            </a:r>
            <a:r>
              <a:rPr lang="en-GB" dirty="0" smtClean="0"/>
              <a:t>to extract and set each bit in turn</a:t>
            </a: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34</a:t>
            </a:fld>
            <a:endParaRPr lang="en-US" dirty="0"/>
          </a:p>
        </p:txBody>
      </p:sp>
      <p:sp>
        <p:nvSpPr>
          <p:cNvPr id="7" name="Text Box 4"/>
          <p:cNvSpPr txBox="1">
            <a:spLocks noChangeArrowheads="1"/>
          </p:cNvSpPr>
          <p:nvPr/>
        </p:nvSpPr>
        <p:spPr bwMode="auto">
          <a:xfrm>
            <a:off x="548134" y="3933056"/>
            <a:ext cx="8272338" cy="2862322"/>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a:defRPr/>
            </a:pPr>
            <a:r>
              <a:rPr lang="en-US" b="1" dirty="0" smtClean="0">
                <a:solidFill>
                  <a:srgbClr val="292934"/>
                </a:solidFill>
                <a:latin typeface="Calibri" pitchFamily="34" charset="0"/>
              </a:rPr>
              <a:t>REVERSE</a:t>
            </a:r>
            <a:r>
              <a:rPr lang="en-US" b="1" dirty="0">
                <a:solidFill>
                  <a:srgbClr val="292934"/>
                </a:solidFill>
                <a:latin typeface="Calibri" pitchFamily="34" charset="0"/>
              </a:rPr>
              <a:t>		</a:t>
            </a:r>
            <a:r>
              <a:rPr lang="en-US" b="1" dirty="0" smtClean="0">
                <a:solidFill>
                  <a:srgbClr val="292934"/>
                </a:solidFill>
                <a:latin typeface="Calibri" pitchFamily="34" charset="0"/>
              </a:rPr>
              <a:t>MOV</a:t>
            </a:r>
            <a:r>
              <a:rPr lang="en-US" b="1" dirty="0">
                <a:solidFill>
                  <a:srgbClr val="292934"/>
                </a:solidFill>
                <a:latin typeface="Calibri" pitchFamily="34" charset="0"/>
              </a:rPr>
              <a:t>	</a:t>
            </a:r>
            <a:r>
              <a:rPr lang="en-US" b="1" dirty="0" smtClean="0">
                <a:solidFill>
                  <a:srgbClr val="292934"/>
                </a:solidFill>
                <a:latin typeface="Calibri" pitchFamily="34" charset="0"/>
              </a:rPr>
              <a:t>R2, #0</a:t>
            </a:r>
            <a:r>
              <a:rPr lang="en-US" b="1" dirty="0">
                <a:solidFill>
                  <a:srgbClr val="292934"/>
                </a:solidFill>
                <a:latin typeface="Calibri" pitchFamily="34" charset="0"/>
              </a:rPr>
              <a:t>	; </a:t>
            </a:r>
            <a:r>
              <a:rPr lang="en-US" b="1" dirty="0" smtClean="0">
                <a:solidFill>
                  <a:srgbClr val="292934"/>
                </a:solidFill>
                <a:latin typeface="Calibri" pitchFamily="34" charset="0"/>
              </a:rPr>
              <a:t>B: count of number of bits</a:t>
            </a:r>
            <a:endParaRPr lang="en-US" b="1" dirty="0">
              <a:solidFill>
                <a:srgbClr val="292934"/>
              </a:solidFill>
              <a:latin typeface="Calibri" pitchFamily="34" charset="0"/>
            </a:endParaRP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MOV	R1, #0	; register to accumulate result</a:t>
            </a:r>
            <a:endParaRPr lang="en-US" b="1" dirty="0">
              <a:solidFill>
                <a:srgbClr val="292934"/>
              </a:solidFill>
              <a:latin typeface="Calibri" pitchFamily="34" charset="0"/>
            </a:endParaRPr>
          </a:p>
          <a:p>
            <a:pPr algn="l">
              <a:defRPr/>
            </a:pPr>
            <a:r>
              <a:rPr lang="en-GB" b="1" dirty="0">
                <a:solidFill>
                  <a:srgbClr val="292934"/>
                </a:solidFill>
                <a:latin typeface="Calibri" pitchFamily="34" charset="0"/>
              </a:rPr>
              <a:t>		MOV	</a:t>
            </a:r>
            <a:r>
              <a:rPr lang="en-GB" b="1" dirty="0" smtClean="0">
                <a:solidFill>
                  <a:srgbClr val="292934"/>
                </a:solidFill>
                <a:latin typeface="Calibri" pitchFamily="34" charset="0"/>
              </a:rPr>
              <a:t>R3, #1	; constant with bit 0 set to 1</a:t>
            </a:r>
          </a:p>
          <a:p>
            <a:pPr algn="l">
              <a:defRPr/>
            </a:pPr>
            <a:r>
              <a:rPr lang="en-GB" b="1" dirty="0">
                <a:solidFill>
                  <a:srgbClr val="292934"/>
                </a:solidFill>
                <a:latin typeface="Calibri" pitchFamily="34" charset="0"/>
              </a:rPr>
              <a:t>	</a:t>
            </a:r>
            <a:r>
              <a:rPr lang="en-GB" b="1" dirty="0" smtClean="0">
                <a:solidFill>
                  <a:srgbClr val="292934"/>
                </a:solidFill>
                <a:latin typeface="Calibri" pitchFamily="34" charset="0"/>
              </a:rPr>
              <a:t>	MOV	R4, #0x80000000	;constant with bit 31 set to 1</a:t>
            </a:r>
            <a:endParaRPr lang="en-US" b="1" dirty="0">
              <a:solidFill>
                <a:srgbClr val="292934"/>
              </a:solidFill>
              <a:latin typeface="Calibri" pitchFamily="34" charset="0"/>
            </a:endParaRPr>
          </a:p>
          <a:p>
            <a:pPr algn="l">
              <a:defRPr/>
            </a:pPr>
            <a:r>
              <a:rPr lang="en-US" b="1" dirty="0" smtClean="0">
                <a:solidFill>
                  <a:srgbClr val="292934"/>
                </a:solidFill>
                <a:latin typeface="Calibri" pitchFamily="34" charset="0"/>
              </a:rPr>
              <a:t>LOOP		</a:t>
            </a: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ANDS	R5, R0, R3, LS</a:t>
            </a:r>
            <a:r>
              <a:rPr lang="en-US" b="1" dirty="0" smtClean="0">
                <a:solidFill>
                  <a:srgbClr val="FF0000"/>
                </a:solidFill>
                <a:latin typeface="Calibri" pitchFamily="34" charset="0"/>
              </a:rPr>
              <a:t>L</a:t>
            </a:r>
            <a:r>
              <a:rPr lang="en-US" b="1" dirty="0" smtClean="0">
                <a:solidFill>
                  <a:srgbClr val="292934"/>
                </a:solidFill>
                <a:latin typeface="Calibri" pitchFamily="34" charset="0"/>
              </a:rPr>
              <a:t> R2	;Z=0 </a:t>
            </a:r>
            <a:r>
              <a:rPr lang="en-US" b="1" dirty="0" err="1" smtClean="0">
                <a:solidFill>
                  <a:srgbClr val="292934"/>
                </a:solidFill>
                <a:latin typeface="Calibri" pitchFamily="34" charset="0"/>
              </a:rPr>
              <a:t>iff</a:t>
            </a:r>
            <a:r>
              <a:rPr lang="en-US" b="1" dirty="0" smtClean="0">
                <a:solidFill>
                  <a:srgbClr val="292934"/>
                </a:solidFill>
                <a:latin typeface="Calibri" pitchFamily="34" charset="0"/>
              </a:rPr>
              <a:t> bit B </a:t>
            </a:r>
            <a:r>
              <a:rPr lang="en-US" b="1" dirty="0" smtClean="0">
                <a:solidFill>
                  <a:srgbClr val="FF0000"/>
                </a:solidFill>
                <a:latin typeface="Calibri" pitchFamily="34" charset="0"/>
              </a:rPr>
              <a:t>of</a:t>
            </a:r>
            <a:r>
              <a:rPr lang="en-US" b="1" dirty="0" smtClean="0">
                <a:solidFill>
                  <a:srgbClr val="292934"/>
                </a:solidFill>
                <a:latin typeface="Calibri" pitchFamily="34" charset="0"/>
              </a:rPr>
              <a:t> R0 is 1</a:t>
            </a: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	ORRNE	R1, R1, R4 LSR R2;    ;if Z=0 Set bit 31-B in R1 to be 1</a:t>
            </a:r>
            <a:endParaRPr lang="en-US" b="1" dirty="0">
              <a:solidFill>
                <a:srgbClr val="292934"/>
              </a:solidFill>
              <a:latin typeface="Calibri" pitchFamily="34" charset="0"/>
            </a:endParaRPr>
          </a:p>
          <a:p>
            <a:pPr algn="l">
              <a:defRPr/>
            </a:pPr>
            <a:r>
              <a:rPr lang="en-US" b="1" dirty="0" smtClean="0">
                <a:solidFill>
                  <a:srgbClr val="292934"/>
                </a:solidFill>
                <a:latin typeface="Calibri" pitchFamily="34" charset="0"/>
              </a:rPr>
              <a:t>		ADD 	R2, R2, #1</a:t>
            </a:r>
          </a:p>
          <a:p>
            <a:pPr algn="l">
              <a:defRPr/>
            </a:pPr>
            <a:r>
              <a:rPr lang="en-US" b="1" dirty="0">
                <a:solidFill>
                  <a:srgbClr val="292934"/>
                </a:solidFill>
                <a:latin typeface="Calibri" pitchFamily="34" charset="0"/>
              </a:rPr>
              <a:t>		CMP 	</a:t>
            </a:r>
            <a:r>
              <a:rPr lang="en-US" b="1" dirty="0" smtClean="0">
                <a:solidFill>
                  <a:srgbClr val="292934"/>
                </a:solidFill>
                <a:latin typeface="Calibri" pitchFamily="34" charset="0"/>
              </a:rPr>
              <a:t>R2, #32</a:t>
            </a:r>
            <a:r>
              <a:rPr lang="en-US" b="1" dirty="0">
                <a:solidFill>
                  <a:srgbClr val="292934"/>
                </a:solidFill>
                <a:latin typeface="Calibri" pitchFamily="34" charset="0"/>
              </a:rPr>
              <a:t>		; if more, go back to loop</a:t>
            </a:r>
          </a:p>
          <a:p>
            <a:pPr algn="l">
              <a:defRPr/>
            </a:pPr>
            <a:r>
              <a:rPr lang="en-GB" b="1" dirty="0">
                <a:solidFill>
                  <a:srgbClr val="292934"/>
                </a:solidFill>
                <a:latin typeface="Calibri" pitchFamily="34" charset="0"/>
              </a:rPr>
              <a:t>		BNE </a:t>
            </a:r>
            <a:r>
              <a:rPr lang="en-GB" b="1" dirty="0" smtClean="0">
                <a:solidFill>
                  <a:srgbClr val="292934"/>
                </a:solidFill>
                <a:latin typeface="Calibri" pitchFamily="34" charset="0"/>
              </a:rPr>
              <a:t>LOOP</a:t>
            </a:r>
            <a:r>
              <a:rPr lang="en-GB" b="1" dirty="0">
                <a:solidFill>
                  <a:srgbClr val="292934"/>
                </a:solidFill>
                <a:latin typeface="Calibri" pitchFamily="34" charset="0"/>
              </a:rPr>
              <a:t>		; if </a:t>
            </a:r>
            <a:r>
              <a:rPr lang="en-GB" b="1" dirty="0" smtClean="0">
                <a:solidFill>
                  <a:srgbClr val="292934"/>
                </a:solidFill>
                <a:latin typeface="Calibri" pitchFamily="34" charset="0"/>
              </a:rPr>
              <a:t>R2 </a:t>
            </a:r>
            <a:r>
              <a:rPr lang="en-GB" b="1" dirty="0">
                <a:solidFill>
                  <a:srgbClr val="292934"/>
                </a:solidFill>
                <a:latin typeface="Calibri" pitchFamily="34" charset="0"/>
                <a:sym typeface="Symbol" pitchFamily="18" charset="2"/>
              </a:rPr>
              <a:t></a:t>
            </a:r>
            <a:r>
              <a:rPr lang="en-GB" b="1" dirty="0">
                <a:solidFill>
                  <a:srgbClr val="292934"/>
                </a:solidFill>
                <a:latin typeface="Calibri" pitchFamily="34" charset="0"/>
              </a:rPr>
              <a:t> </a:t>
            </a:r>
            <a:r>
              <a:rPr lang="en-GB" b="1" dirty="0" smtClean="0">
                <a:solidFill>
                  <a:srgbClr val="292934"/>
                </a:solidFill>
                <a:latin typeface="Calibri" pitchFamily="34" charset="0"/>
              </a:rPr>
              <a:t>32</a:t>
            </a:r>
            <a:endParaRPr lang="en-US" b="1" dirty="0">
              <a:solidFill>
                <a:srgbClr val="292934"/>
              </a:solidFill>
              <a:latin typeface="Calibri" pitchFamily="34" charset="0"/>
            </a:endParaRPr>
          </a:p>
        </p:txBody>
      </p:sp>
      <p:sp>
        <p:nvSpPr>
          <p:cNvPr id="8" name="Rectangle 7"/>
          <p:cNvSpPr/>
          <p:nvPr/>
        </p:nvSpPr>
        <p:spPr>
          <a:xfrm>
            <a:off x="4499992" y="3140968"/>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b="1" dirty="0" smtClean="0">
                <a:solidFill>
                  <a:srgbClr val="FFFFFF"/>
                </a:solidFill>
                <a:latin typeface="Calibri" pitchFamily="34" charset="0"/>
              </a:rPr>
              <a:t>1               R4</a:t>
            </a:r>
            <a:endParaRPr lang="en-GB" b="1" dirty="0">
              <a:solidFill>
                <a:srgbClr val="FFFFFF"/>
              </a:solidFill>
              <a:latin typeface="Calibri" pitchFamily="34" charset="0"/>
            </a:endParaRPr>
          </a:p>
        </p:txBody>
      </p:sp>
      <p:sp>
        <p:nvSpPr>
          <p:cNvPr id="9" name="Rectangle 8"/>
          <p:cNvSpPr/>
          <p:nvPr/>
        </p:nvSpPr>
        <p:spPr>
          <a:xfrm>
            <a:off x="611560" y="3140968"/>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b="1" dirty="0" smtClean="0">
                <a:solidFill>
                  <a:srgbClr val="FFFFFF"/>
                </a:solidFill>
                <a:latin typeface="Calibri" pitchFamily="34" charset="0"/>
              </a:rPr>
              <a:t>R3               1</a:t>
            </a:r>
            <a:endParaRPr lang="en-GB" b="1" dirty="0">
              <a:solidFill>
                <a:srgbClr val="FFFFFF"/>
              </a:solidFill>
              <a:latin typeface="Calibri" pitchFamily="34" charset="0"/>
            </a:endParaRPr>
          </a:p>
        </p:txBody>
      </p:sp>
      <p:sp>
        <p:nvSpPr>
          <p:cNvPr id="11" name="Right Arrow 10"/>
          <p:cNvSpPr/>
          <p:nvPr/>
        </p:nvSpPr>
        <p:spPr>
          <a:xfrm>
            <a:off x="4860032" y="3212976"/>
            <a:ext cx="504056" cy="207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2" name="Right Arrow 11"/>
          <p:cNvSpPr/>
          <p:nvPr/>
        </p:nvSpPr>
        <p:spPr>
          <a:xfrm flipH="1">
            <a:off x="2051720" y="3221186"/>
            <a:ext cx="504056" cy="207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3" name="Rectangle 12"/>
          <p:cNvSpPr/>
          <p:nvPr/>
        </p:nvSpPr>
        <p:spPr>
          <a:xfrm>
            <a:off x="4499992" y="2348880"/>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b="1" dirty="0">
                <a:solidFill>
                  <a:srgbClr val="FFFFFF"/>
                </a:solidFill>
                <a:latin typeface="Calibri" pitchFamily="34" charset="0"/>
              </a:rPr>
              <a:t> </a:t>
            </a:r>
            <a:r>
              <a:rPr lang="en-GB" b="1" dirty="0" smtClean="0">
                <a:solidFill>
                  <a:srgbClr val="FFFFFF"/>
                </a:solidFill>
                <a:latin typeface="Calibri" pitchFamily="34" charset="0"/>
              </a:rPr>
              <a:t>                R1</a:t>
            </a:r>
            <a:endParaRPr lang="en-GB" b="1" dirty="0">
              <a:solidFill>
                <a:srgbClr val="FFFFFF"/>
              </a:solidFill>
              <a:latin typeface="Calibri" pitchFamily="34" charset="0"/>
            </a:endParaRPr>
          </a:p>
        </p:txBody>
      </p:sp>
      <p:sp>
        <p:nvSpPr>
          <p:cNvPr id="14" name="Rectangle 13"/>
          <p:cNvSpPr/>
          <p:nvPr/>
        </p:nvSpPr>
        <p:spPr>
          <a:xfrm>
            <a:off x="611560" y="2348880"/>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b="1" dirty="0">
                <a:solidFill>
                  <a:srgbClr val="FFFFFF"/>
                </a:solidFill>
                <a:latin typeface="Calibri" pitchFamily="34" charset="0"/>
              </a:rPr>
              <a:t> </a:t>
            </a:r>
            <a:r>
              <a:rPr lang="en-GB" b="1" dirty="0" smtClean="0">
                <a:solidFill>
                  <a:srgbClr val="FFFFFF"/>
                </a:solidFill>
                <a:latin typeface="Calibri" pitchFamily="34" charset="0"/>
              </a:rPr>
              <a:t>                R0</a:t>
            </a:r>
            <a:endParaRPr lang="en-GB" b="1" dirty="0">
              <a:solidFill>
                <a:srgbClr val="FFFFFF"/>
              </a:solidFill>
              <a:latin typeface="Calibri" pitchFamily="34" charset="0"/>
            </a:endParaRPr>
          </a:p>
        </p:txBody>
      </p:sp>
      <p:sp>
        <p:nvSpPr>
          <p:cNvPr id="15" name="TextBox 14"/>
          <p:cNvSpPr txBox="1"/>
          <p:nvPr/>
        </p:nvSpPr>
        <p:spPr>
          <a:xfrm>
            <a:off x="1387629" y="2708920"/>
            <a:ext cx="736099" cy="369332"/>
          </a:xfrm>
          <a:prstGeom prst="rect">
            <a:avLst/>
          </a:prstGeom>
          <a:noFill/>
        </p:spPr>
        <p:txBody>
          <a:bodyPr wrap="none" rtlCol="0">
            <a:spAutoFit/>
          </a:bodyPr>
          <a:lstStyle/>
          <a:p>
            <a:r>
              <a:rPr lang="en-GB" dirty="0" smtClean="0">
                <a:solidFill>
                  <a:srgbClr val="292934"/>
                </a:solidFill>
              </a:rPr>
              <a:t>AND</a:t>
            </a:r>
            <a:endParaRPr lang="en-GB" dirty="0">
              <a:solidFill>
                <a:srgbClr val="292934"/>
              </a:solidFill>
            </a:endParaRPr>
          </a:p>
        </p:txBody>
      </p:sp>
      <p:sp>
        <p:nvSpPr>
          <p:cNvPr id="16" name="Right Arrow 15"/>
          <p:cNvSpPr/>
          <p:nvPr/>
        </p:nvSpPr>
        <p:spPr>
          <a:xfrm>
            <a:off x="3347864" y="2708920"/>
            <a:ext cx="72008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7" name="Right Arrow 16"/>
          <p:cNvSpPr/>
          <p:nvPr/>
        </p:nvSpPr>
        <p:spPr>
          <a:xfrm rot="16200000">
            <a:off x="5508104" y="2837257"/>
            <a:ext cx="288032" cy="175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8" name="TextBox 17"/>
          <p:cNvSpPr txBox="1"/>
          <p:nvPr/>
        </p:nvSpPr>
        <p:spPr>
          <a:xfrm>
            <a:off x="5710876" y="2748676"/>
            <a:ext cx="556564" cy="369332"/>
          </a:xfrm>
          <a:prstGeom prst="rect">
            <a:avLst/>
          </a:prstGeom>
          <a:noFill/>
        </p:spPr>
        <p:txBody>
          <a:bodyPr wrap="none" rtlCol="0">
            <a:spAutoFit/>
          </a:bodyPr>
          <a:lstStyle/>
          <a:p>
            <a:r>
              <a:rPr lang="en-GB" dirty="0" smtClean="0">
                <a:solidFill>
                  <a:srgbClr val="292934"/>
                </a:solidFill>
              </a:rPr>
              <a:t>OR</a:t>
            </a:r>
            <a:endParaRPr lang="en-GB" dirty="0">
              <a:solidFill>
                <a:srgbClr val="292934"/>
              </a:solidFill>
            </a:endParaRPr>
          </a:p>
        </p:txBody>
      </p:sp>
      <p:sp>
        <p:nvSpPr>
          <p:cNvPr id="19" name="TextBox 18"/>
          <p:cNvSpPr txBox="1"/>
          <p:nvPr/>
        </p:nvSpPr>
        <p:spPr>
          <a:xfrm>
            <a:off x="3020217" y="3177842"/>
            <a:ext cx="1335759" cy="646331"/>
          </a:xfrm>
          <a:prstGeom prst="rect">
            <a:avLst/>
          </a:prstGeom>
          <a:noFill/>
        </p:spPr>
        <p:txBody>
          <a:bodyPr wrap="square" rtlCol="0">
            <a:spAutoFit/>
          </a:bodyPr>
          <a:lstStyle/>
          <a:p>
            <a:r>
              <a:rPr lang="en-GB" dirty="0" smtClean="0">
                <a:solidFill>
                  <a:srgbClr val="292934"/>
                </a:solidFill>
              </a:rPr>
              <a:t>shift by B bits</a:t>
            </a:r>
            <a:endParaRPr lang="en-GB" dirty="0">
              <a:solidFill>
                <a:srgbClr val="292934"/>
              </a:solidFill>
            </a:endParaRPr>
          </a:p>
        </p:txBody>
      </p:sp>
      <p:sp>
        <p:nvSpPr>
          <p:cNvPr id="20" name="Rectangle 19"/>
          <p:cNvSpPr/>
          <p:nvPr/>
        </p:nvSpPr>
        <p:spPr>
          <a:xfrm>
            <a:off x="7374598" y="2708920"/>
            <a:ext cx="151788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rPr>
              <a:t>R2 = B</a:t>
            </a:r>
            <a:endParaRPr lang="en-GB" b="1" dirty="0">
              <a:solidFill>
                <a:srgbClr val="FFFFFF"/>
              </a:solidFill>
            </a:endParaRPr>
          </a:p>
        </p:txBody>
      </p:sp>
      <p:sp>
        <p:nvSpPr>
          <p:cNvPr id="21" name="Rectangle 20"/>
          <p:cNvSpPr/>
          <p:nvPr/>
        </p:nvSpPr>
        <p:spPr>
          <a:xfrm>
            <a:off x="7740352" y="476672"/>
            <a:ext cx="122413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rgbClr val="FFFFFF"/>
                </a:solidFill>
              </a:rPr>
              <a:t>R0</a:t>
            </a:r>
            <a:endParaRPr lang="en-GB" dirty="0">
              <a:solidFill>
                <a:srgbClr val="FFFFFF"/>
              </a:solidFill>
            </a:endParaRPr>
          </a:p>
        </p:txBody>
      </p:sp>
      <p:sp>
        <p:nvSpPr>
          <p:cNvPr id="22" name="Rectangle 21"/>
          <p:cNvSpPr/>
          <p:nvPr/>
        </p:nvSpPr>
        <p:spPr>
          <a:xfrm>
            <a:off x="7740352" y="1340768"/>
            <a:ext cx="122413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rgbClr val="FFFFFF"/>
                </a:solidFill>
              </a:rPr>
              <a:t>R1</a:t>
            </a:r>
            <a:endParaRPr lang="en-GB" dirty="0">
              <a:solidFill>
                <a:srgbClr val="FFFFFF"/>
              </a:solidFill>
            </a:endParaRPr>
          </a:p>
        </p:txBody>
      </p:sp>
      <p:cxnSp>
        <p:nvCxnSpPr>
          <p:cNvPr id="28" name="Straight Arrow Connector 27"/>
          <p:cNvCxnSpPr/>
          <p:nvPr/>
        </p:nvCxnSpPr>
        <p:spPr>
          <a:xfrm>
            <a:off x="7812360" y="764704"/>
            <a:ext cx="1080120" cy="576064"/>
          </a:xfrm>
          <a:prstGeom prst="straightConnector1">
            <a:avLst/>
          </a:prstGeom>
          <a:ln w="19050">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22" idx="0"/>
          </p:cNvCxnSpPr>
          <p:nvPr/>
        </p:nvCxnSpPr>
        <p:spPr>
          <a:xfrm>
            <a:off x="8352420" y="764704"/>
            <a:ext cx="0" cy="576064"/>
          </a:xfrm>
          <a:prstGeom prst="straightConnector1">
            <a:avLst/>
          </a:prstGeom>
          <a:ln w="19050">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812360" y="764704"/>
            <a:ext cx="1080120" cy="576064"/>
          </a:xfrm>
          <a:prstGeom prst="straightConnector1">
            <a:avLst/>
          </a:prstGeom>
          <a:ln w="19050">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00392" y="764704"/>
            <a:ext cx="504056" cy="576064"/>
          </a:xfrm>
          <a:prstGeom prst="straightConnector1">
            <a:avLst/>
          </a:prstGeom>
          <a:ln w="19050">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100392" y="764704"/>
            <a:ext cx="539552" cy="576064"/>
          </a:xfrm>
          <a:prstGeom prst="straightConnector1">
            <a:avLst/>
          </a:prstGeom>
          <a:ln w="19050">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668344" y="404664"/>
            <a:ext cx="136815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0" name="TextBox 9"/>
          <p:cNvSpPr txBox="1"/>
          <p:nvPr/>
        </p:nvSpPr>
        <p:spPr>
          <a:xfrm>
            <a:off x="1306987" y="1988840"/>
            <a:ext cx="4799398" cy="369332"/>
          </a:xfrm>
          <a:prstGeom prst="rect">
            <a:avLst/>
          </a:prstGeom>
          <a:noFill/>
        </p:spPr>
        <p:txBody>
          <a:bodyPr wrap="none" rtlCol="0">
            <a:spAutoFit/>
          </a:bodyPr>
          <a:lstStyle/>
          <a:p>
            <a:r>
              <a:rPr lang="en-US" dirty="0" smtClean="0">
                <a:solidFill>
                  <a:srgbClr val="CC0000"/>
                </a:solidFill>
              </a:rPr>
              <a:t>Distance moved is determined by R2</a:t>
            </a:r>
            <a:endParaRPr lang="en-US" dirty="0">
              <a:solidFill>
                <a:srgbClr val="CC0000"/>
              </a:solidFill>
            </a:endParaRPr>
          </a:p>
        </p:txBody>
      </p:sp>
    </p:spTree>
    <p:extLst>
      <p:ext uri="{BB962C8B-B14F-4D97-AF65-F5344CB8AC3E}">
        <p14:creationId xmlns:p14="http://schemas.microsoft.com/office/powerpoint/2010/main" val="2459256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1b: reversing bits</a:t>
            </a:r>
            <a:endParaRPr lang="en-GB" dirty="0"/>
          </a:p>
        </p:txBody>
      </p:sp>
      <p:sp>
        <p:nvSpPr>
          <p:cNvPr id="3" name="Content Placeholder 2"/>
          <p:cNvSpPr>
            <a:spLocks noGrp="1"/>
          </p:cNvSpPr>
          <p:nvPr>
            <p:ph idx="1"/>
          </p:nvPr>
        </p:nvSpPr>
        <p:spPr>
          <a:xfrm>
            <a:off x="457200" y="1412776"/>
            <a:ext cx="8229600" cy="2520280"/>
          </a:xfrm>
        </p:spPr>
        <p:txBody>
          <a:bodyPr>
            <a:normAutofit fontScale="92500" lnSpcReduction="10000"/>
          </a:bodyPr>
          <a:lstStyle/>
          <a:p>
            <a:pPr>
              <a:spcBef>
                <a:spcPts val="1800"/>
              </a:spcBef>
            </a:pPr>
            <a:r>
              <a:rPr lang="en-GB" dirty="0" smtClean="0"/>
              <a:t>Note in previous example need to use CMP/ADD/BNE and R2 ranges from 0 to 31 inside the loop.</a:t>
            </a:r>
          </a:p>
          <a:p>
            <a:pPr lvl="1">
              <a:spcBef>
                <a:spcPts val="1800"/>
              </a:spcBef>
            </a:pPr>
            <a:r>
              <a:rPr lang="en-GB" dirty="0" smtClean="0"/>
              <a:t>If R2 ranged from 32 down to 1 in loop we could use SUBS /BNE</a:t>
            </a:r>
          </a:p>
          <a:p>
            <a:pPr lvl="1">
              <a:spcBef>
                <a:spcPts val="1800"/>
              </a:spcBef>
            </a:pPr>
            <a:r>
              <a:rPr lang="en-GB" dirty="0"/>
              <a:t>I</a:t>
            </a:r>
            <a:r>
              <a:rPr lang="en-GB" dirty="0" smtClean="0"/>
              <a:t>f R2 ranged from 31 down to 0 in loop we could use SUBS/BPL</a:t>
            </a:r>
          </a:p>
          <a:p>
            <a:pPr>
              <a:spcBef>
                <a:spcPts val="1800"/>
              </a:spcBef>
            </a:pPr>
            <a:r>
              <a:rPr lang="en-GB" dirty="0" smtClean="0"/>
              <a:t>R5 is not used. TST (similar to CMP) allows AND to set condition codes without needing a destination register</a:t>
            </a:r>
          </a:p>
          <a:p>
            <a:pPr>
              <a:spcBef>
                <a:spcPts val="1800"/>
              </a:spcBef>
            </a:pPr>
            <a:endParaRPr lang="en-GB" dirty="0" smtClean="0"/>
          </a:p>
          <a:p>
            <a:pPr marL="0" indent="0">
              <a:spcBef>
                <a:spcPts val="1800"/>
              </a:spcBef>
              <a:buNone/>
            </a:pP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35</a:t>
            </a:fld>
            <a:endParaRPr lang="en-US" dirty="0"/>
          </a:p>
        </p:txBody>
      </p:sp>
      <p:sp>
        <p:nvSpPr>
          <p:cNvPr id="7" name="Text Box 4"/>
          <p:cNvSpPr txBox="1">
            <a:spLocks noChangeArrowheads="1"/>
          </p:cNvSpPr>
          <p:nvPr/>
        </p:nvSpPr>
        <p:spPr bwMode="auto">
          <a:xfrm>
            <a:off x="467544" y="4077072"/>
            <a:ext cx="8272338" cy="2585323"/>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a:defRPr/>
            </a:pPr>
            <a:r>
              <a:rPr lang="en-US" b="1" dirty="0" smtClean="0">
                <a:solidFill>
                  <a:srgbClr val="292934"/>
                </a:solidFill>
                <a:latin typeface="Calibri" pitchFamily="34" charset="0"/>
              </a:rPr>
              <a:t>REVERSE</a:t>
            </a:r>
            <a:r>
              <a:rPr lang="en-US" b="1" dirty="0">
                <a:solidFill>
                  <a:srgbClr val="292934"/>
                </a:solidFill>
                <a:latin typeface="Calibri" pitchFamily="34" charset="0"/>
              </a:rPr>
              <a:t>		</a:t>
            </a:r>
            <a:r>
              <a:rPr lang="en-US" b="1" dirty="0" smtClean="0">
                <a:solidFill>
                  <a:srgbClr val="292934"/>
                </a:solidFill>
                <a:latin typeface="Calibri" pitchFamily="34" charset="0"/>
              </a:rPr>
              <a:t>MOV</a:t>
            </a:r>
            <a:r>
              <a:rPr lang="en-US" b="1" dirty="0">
                <a:solidFill>
                  <a:srgbClr val="292934"/>
                </a:solidFill>
                <a:latin typeface="Calibri" pitchFamily="34" charset="0"/>
              </a:rPr>
              <a:t>	</a:t>
            </a:r>
            <a:r>
              <a:rPr lang="en-US" b="1" dirty="0" smtClean="0">
                <a:solidFill>
                  <a:srgbClr val="292934"/>
                </a:solidFill>
                <a:latin typeface="Calibri" pitchFamily="34" charset="0"/>
              </a:rPr>
              <a:t>R2, #31</a:t>
            </a:r>
            <a:r>
              <a:rPr lang="en-US" b="1" dirty="0">
                <a:solidFill>
                  <a:srgbClr val="292934"/>
                </a:solidFill>
                <a:latin typeface="Calibri" pitchFamily="34" charset="0"/>
              </a:rPr>
              <a:t>	; </a:t>
            </a:r>
            <a:r>
              <a:rPr lang="en-US" b="1" dirty="0" smtClean="0">
                <a:solidFill>
                  <a:srgbClr val="292934"/>
                </a:solidFill>
                <a:latin typeface="Calibri" pitchFamily="34" charset="0"/>
              </a:rPr>
              <a:t>B: count of number of bits</a:t>
            </a:r>
            <a:endParaRPr lang="en-US" b="1" dirty="0">
              <a:solidFill>
                <a:srgbClr val="292934"/>
              </a:solidFill>
              <a:latin typeface="Calibri" pitchFamily="34" charset="0"/>
            </a:endParaRP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MOV	R1, #0	; register to accumulate result</a:t>
            </a:r>
            <a:endParaRPr lang="en-US" b="1" dirty="0">
              <a:solidFill>
                <a:srgbClr val="292934"/>
              </a:solidFill>
              <a:latin typeface="Calibri" pitchFamily="34" charset="0"/>
            </a:endParaRPr>
          </a:p>
          <a:p>
            <a:pPr algn="l">
              <a:defRPr/>
            </a:pPr>
            <a:r>
              <a:rPr lang="en-GB" b="1" dirty="0">
                <a:solidFill>
                  <a:srgbClr val="292934"/>
                </a:solidFill>
                <a:latin typeface="Calibri" pitchFamily="34" charset="0"/>
              </a:rPr>
              <a:t>		MOV	</a:t>
            </a:r>
            <a:r>
              <a:rPr lang="en-GB" b="1" dirty="0" smtClean="0">
                <a:solidFill>
                  <a:srgbClr val="292934"/>
                </a:solidFill>
                <a:latin typeface="Calibri" pitchFamily="34" charset="0"/>
              </a:rPr>
              <a:t>R3, #1	; constant with bit 0 set to 1</a:t>
            </a:r>
          </a:p>
          <a:p>
            <a:pPr algn="l">
              <a:defRPr/>
            </a:pPr>
            <a:r>
              <a:rPr lang="en-GB" b="1" dirty="0">
                <a:solidFill>
                  <a:srgbClr val="292934"/>
                </a:solidFill>
                <a:latin typeface="Calibri" pitchFamily="34" charset="0"/>
              </a:rPr>
              <a:t>	</a:t>
            </a:r>
            <a:r>
              <a:rPr lang="en-GB" b="1" dirty="0" smtClean="0">
                <a:solidFill>
                  <a:srgbClr val="292934"/>
                </a:solidFill>
                <a:latin typeface="Calibri" pitchFamily="34" charset="0"/>
              </a:rPr>
              <a:t>	MOV	R4, #0x80000000	;constant with bit 31 set to 1</a:t>
            </a:r>
            <a:endParaRPr lang="en-US" b="1" dirty="0">
              <a:solidFill>
                <a:srgbClr val="292934"/>
              </a:solidFill>
              <a:latin typeface="Calibri" pitchFamily="34" charset="0"/>
            </a:endParaRPr>
          </a:p>
          <a:p>
            <a:pPr algn="l">
              <a:defRPr/>
            </a:pPr>
            <a:r>
              <a:rPr lang="en-US" b="1" dirty="0" smtClean="0">
                <a:solidFill>
                  <a:srgbClr val="292934"/>
                </a:solidFill>
                <a:latin typeface="Calibri" pitchFamily="34" charset="0"/>
              </a:rPr>
              <a:t>LOOP		</a:t>
            </a:r>
            <a:endParaRPr lang="en-US" b="1" dirty="0" smtClean="0">
              <a:solidFill>
                <a:srgbClr val="00CC00"/>
              </a:solidFill>
              <a:latin typeface="Calibri" pitchFamily="34" charset="0"/>
            </a:endParaRPr>
          </a:p>
          <a:p>
            <a:pPr algn="l">
              <a:defRPr/>
            </a:pPr>
            <a:r>
              <a:rPr lang="en-US" b="1" dirty="0">
                <a:solidFill>
                  <a:srgbClr val="00CC00"/>
                </a:solidFill>
                <a:latin typeface="Calibri" pitchFamily="34" charset="0"/>
              </a:rPr>
              <a:t>		</a:t>
            </a:r>
            <a:r>
              <a:rPr lang="en-US" b="1" dirty="0" smtClean="0">
                <a:solidFill>
                  <a:srgbClr val="009900"/>
                </a:solidFill>
                <a:latin typeface="Calibri" pitchFamily="34" charset="0"/>
              </a:rPr>
              <a:t>TST</a:t>
            </a:r>
            <a:r>
              <a:rPr lang="en-US" b="1" dirty="0" smtClean="0">
                <a:solidFill>
                  <a:srgbClr val="292934"/>
                </a:solidFill>
                <a:latin typeface="Calibri" pitchFamily="34" charset="0"/>
              </a:rPr>
              <a:t>	R0, R4, LSR R2	;Z=0 </a:t>
            </a:r>
            <a:r>
              <a:rPr lang="en-US" b="1" dirty="0" err="1" smtClean="0">
                <a:solidFill>
                  <a:srgbClr val="292934"/>
                </a:solidFill>
                <a:latin typeface="Calibri" pitchFamily="34" charset="0"/>
              </a:rPr>
              <a:t>iff</a:t>
            </a:r>
            <a:r>
              <a:rPr lang="en-US" b="1" dirty="0" smtClean="0">
                <a:solidFill>
                  <a:srgbClr val="292934"/>
                </a:solidFill>
                <a:latin typeface="Calibri" pitchFamily="34" charset="0"/>
              </a:rPr>
              <a:t> bit (31-B) of R0 is 1</a:t>
            </a: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	ORRNE	R1, R1, R3 LSL R2;    ;if Z=0 Set bit B in R1 to be 1</a:t>
            </a:r>
            <a:endParaRPr lang="en-US" b="1" dirty="0">
              <a:solidFill>
                <a:srgbClr val="292934"/>
              </a:solidFill>
              <a:latin typeface="Calibri" pitchFamily="34" charset="0"/>
            </a:endParaRPr>
          </a:p>
          <a:p>
            <a:pPr algn="l">
              <a:defRPr/>
            </a:pPr>
            <a:r>
              <a:rPr lang="en-US" b="1" dirty="0" smtClean="0">
                <a:solidFill>
                  <a:srgbClr val="292934"/>
                </a:solidFill>
                <a:latin typeface="Calibri" pitchFamily="34" charset="0"/>
              </a:rPr>
              <a:t>		</a:t>
            </a:r>
            <a:r>
              <a:rPr lang="en-US" b="1" dirty="0" smtClean="0">
                <a:solidFill>
                  <a:srgbClr val="009900"/>
                </a:solidFill>
                <a:latin typeface="Calibri" pitchFamily="34" charset="0"/>
              </a:rPr>
              <a:t>SUBS 	R2, R2, #1</a:t>
            </a:r>
          </a:p>
          <a:p>
            <a:pPr algn="l">
              <a:defRPr/>
            </a:pPr>
            <a:r>
              <a:rPr lang="en-GB" b="1" dirty="0">
                <a:solidFill>
                  <a:srgbClr val="292934"/>
                </a:solidFill>
                <a:latin typeface="Calibri" pitchFamily="34" charset="0"/>
              </a:rPr>
              <a:t>		</a:t>
            </a:r>
            <a:r>
              <a:rPr lang="en-GB" b="1" dirty="0" smtClean="0">
                <a:solidFill>
                  <a:srgbClr val="009900"/>
                </a:solidFill>
                <a:latin typeface="Calibri" pitchFamily="34" charset="0"/>
              </a:rPr>
              <a:t>BPL LOOP</a:t>
            </a:r>
            <a:r>
              <a:rPr lang="en-GB" b="1" dirty="0">
                <a:solidFill>
                  <a:srgbClr val="292934"/>
                </a:solidFill>
                <a:latin typeface="Calibri" pitchFamily="34" charset="0"/>
              </a:rPr>
              <a:t>		; if </a:t>
            </a:r>
            <a:r>
              <a:rPr lang="en-GB" b="1" dirty="0" smtClean="0">
                <a:solidFill>
                  <a:srgbClr val="292934"/>
                </a:solidFill>
                <a:latin typeface="Calibri" pitchFamily="34" charset="0"/>
              </a:rPr>
              <a:t>R2 </a:t>
            </a:r>
            <a:r>
              <a:rPr lang="en-GB" b="1" dirty="0" smtClean="0">
                <a:solidFill>
                  <a:srgbClr val="292934"/>
                </a:solidFill>
                <a:latin typeface="Calibri" pitchFamily="34" charset="0"/>
                <a:sym typeface="Symbol" pitchFamily="18" charset="2"/>
              </a:rPr>
              <a:t>&gt;= 0</a:t>
            </a:r>
            <a:endParaRPr lang="en-US" b="1" dirty="0">
              <a:solidFill>
                <a:srgbClr val="292934"/>
              </a:solidFill>
              <a:latin typeface="Calibri" pitchFamily="34" charset="0"/>
            </a:endParaRPr>
          </a:p>
        </p:txBody>
      </p:sp>
    </p:spTree>
    <p:extLst>
      <p:ext uri="{BB962C8B-B14F-4D97-AF65-F5344CB8AC3E}">
        <p14:creationId xmlns:p14="http://schemas.microsoft.com/office/powerpoint/2010/main" val="434094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1c: reversing bits</a:t>
            </a:r>
            <a:endParaRPr lang="en-GB" dirty="0"/>
          </a:p>
        </p:txBody>
      </p:sp>
      <p:sp>
        <p:nvSpPr>
          <p:cNvPr id="3" name="Content Placeholder 2"/>
          <p:cNvSpPr>
            <a:spLocks noGrp="1"/>
          </p:cNvSpPr>
          <p:nvPr>
            <p:ph idx="1"/>
          </p:nvPr>
        </p:nvSpPr>
        <p:spPr>
          <a:xfrm>
            <a:off x="467544" y="1340768"/>
            <a:ext cx="4690864" cy="2520280"/>
          </a:xfrm>
        </p:spPr>
        <p:txBody>
          <a:bodyPr>
            <a:normAutofit fontScale="70000" lnSpcReduction="20000"/>
          </a:bodyPr>
          <a:lstStyle/>
          <a:p>
            <a:pPr>
              <a:spcBef>
                <a:spcPts val="1800"/>
              </a:spcBef>
            </a:pPr>
            <a:r>
              <a:rPr lang="en-GB" dirty="0" smtClean="0"/>
              <a:t>To detect whether bit 31-B of R0 is 1 we do not need to use AND with a shifted 0x80000000. </a:t>
            </a:r>
          </a:p>
          <a:p>
            <a:pPr lvl="1">
              <a:spcBef>
                <a:spcPts val="1800"/>
              </a:spcBef>
            </a:pPr>
            <a:r>
              <a:rPr lang="en-GB" dirty="0" smtClean="0"/>
              <a:t>We can shift R0 B bits left and check whether the MSB is 1. </a:t>
            </a:r>
          </a:p>
          <a:p>
            <a:pPr lvl="1">
              <a:spcBef>
                <a:spcPts val="1800"/>
              </a:spcBef>
            </a:pPr>
            <a:r>
              <a:rPr lang="en-GB" dirty="0" smtClean="0"/>
              <a:t>Conveniently - this is the N condition code!</a:t>
            </a:r>
          </a:p>
          <a:p>
            <a:pPr>
              <a:spcBef>
                <a:spcPts val="1800"/>
              </a:spcBef>
            </a:pPr>
            <a:r>
              <a:rPr lang="en-GB" dirty="0" smtClean="0"/>
              <a:t>NB R5 is not used</a:t>
            </a:r>
            <a:r>
              <a:rPr lang="en-GB" dirty="0"/>
              <a:t> </a:t>
            </a:r>
            <a:r>
              <a:rPr lang="en-GB" dirty="0" smtClean="0"/>
              <a:t>(</a:t>
            </a:r>
            <a:r>
              <a:rPr lang="en-GB" dirty="0" smtClean="0">
                <a:solidFill>
                  <a:srgbClr val="FF0000"/>
                </a:solidFill>
              </a:rPr>
              <a:t>but needed by MOVS</a:t>
            </a:r>
            <a:r>
              <a:rPr lang="en-GB" dirty="0" smtClean="0"/>
              <a:t>)</a:t>
            </a:r>
          </a:p>
          <a:p>
            <a:pPr>
              <a:spcBef>
                <a:spcPts val="1800"/>
              </a:spcBef>
            </a:pPr>
            <a:endParaRPr lang="en-GB" dirty="0" smtClean="0"/>
          </a:p>
          <a:p>
            <a:pPr marL="0" indent="0">
              <a:spcBef>
                <a:spcPts val="1800"/>
              </a:spcBef>
              <a:buNone/>
            </a:pP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36</a:t>
            </a:fld>
            <a:endParaRPr lang="en-US" dirty="0"/>
          </a:p>
        </p:txBody>
      </p:sp>
      <p:sp>
        <p:nvSpPr>
          <p:cNvPr id="7" name="Text Box 4"/>
          <p:cNvSpPr txBox="1">
            <a:spLocks noChangeArrowheads="1"/>
          </p:cNvSpPr>
          <p:nvPr/>
        </p:nvSpPr>
        <p:spPr bwMode="auto">
          <a:xfrm>
            <a:off x="548134" y="4077072"/>
            <a:ext cx="8272338" cy="2308324"/>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a:defRPr/>
            </a:pPr>
            <a:r>
              <a:rPr lang="en-US" b="1" dirty="0" smtClean="0">
                <a:solidFill>
                  <a:srgbClr val="292934"/>
                </a:solidFill>
                <a:latin typeface="Calibri" pitchFamily="34" charset="0"/>
              </a:rPr>
              <a:t>REVERSE</a:t>
            </a:r>
            <a:r>
              <a:rPr lang="en-US" b="1" dirty="0">
                <a:solidFill>
                  <a:srgbClr val="292934"/>
                </a:solidFill>
                <a:latin typeface="Calibri" pitchFamily="34" charset="0"/>
              </a:rPr>
              <a:t>		</a:t>
            </a:r>
            <a:r>
              <a:rPr lang="en-US" b="1" dirty="0" smtClean="0">
                <a:solidFill>
                  <a:srgbClr val="292934"/>
                </a:solidFill>
                <a:latin typeface="Calibri" pitchFamily="34" charset="0"/>
              </a:rPr>
              <a:t>MOV</a:t>
            </a:r>
            <a:r>
              <a:rPr lang="en-US" b="1" dirty="0">
                <a:solidFill>
                  <a:srgbClr val="292934"/>
                </a:solidFill>
                <a:latin typeface="Calibri" pitchFamily="34" charset="0"/>
              </a:rPr>
              <a:t>	</a:t>
            </a:r>
            <a:r>
              <a:rPr lang="en-US" b="1" dirty="0" smtClean="0">
                <a:solidFill>
                  <a:srgbClr val="292934"/>
                </a:solidFill>
                <a:latin typeface="Calibri" pitchFamily="34" charset="0"/>
              </a:rPr>
              <a:t>R2, #31</a:t>
            </a:r>
            <a:r>
              <a:rPr lang="en-US" b="1" dirty="0">
                <a:solidFill>
                  <a:srgbClr val="292934"/>
                </a:solidFill>
                <a:latin typeface="Calibri" pitchFamily="34" charset="0"/>
              </a:rPr>
              <a:t>	; </a:t>
            </a:r>
            <a:r>
              <a:rPr lang="en-US" b="1" dirty="0" smtClean="0">
                <a:solidFill>
                  <a:srgbClr val="292934"/>
                </a:solidFill>
                <a:latin typeface="Calibri" pitchFamily="34" charset="0"/>
              </a:rPr>
              <a:t>B: count of number of bits</a:t>
            </a:r>
            <a:endParaRPr lang="en-US" b="1" dirty="0">
              <a:solidFill>
                <a:srgbClr val="292934"/>
              </a:solidFill>
              <a:latin typeface="Calibri" pitchFamily="34" charset="0"/>
            </a:endParaRP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MOV	R1, #0	; register to accumulate result</a:t>
            </a:r>
            <a:endParaRPr lang="en-US" b="1" dirty="0">
              <a:solidFill>
                <a:srgbClr val="292934"/>
              </a:solidFill>
              <a:latin typeface="Calibri" pitchFamily="34" charset="0"/>
            </a:endParaRPr>
          </a:p>
          <a:p>
            <a:pPr algn="l">
              <a:defRPr/>
            </a:pPr>
            <a:r>
              <a:rPr lang="en-GB" b="1" dirty="0">
                <a:solidFill>
                  <a:srgbClr val="292934"/>
                </a:solidFill>
                <a:latin typeface="Calibri" pitchFamily="34" charset="0"/>
              </a:rPr>
              <a:t>		MOV	</a:t>
            </a:r>
            <a:r>
              <a:rPr lang="en-GB" b="1" dirty="0" smtClean="0">
                <a:solidFill>
                  <a:srgbClr val="292934"/>
                </a:solidFill>
                <a:latin typeface="Calibri" pitchFamily="34" charset="0"/>
              </a:rPr>
              <a:t>R3, #1	; constant with bit 0 set to 1</a:t>
            </a:r>
            <a:endParaRPr lang="en-US" b="1" dirty="0">
              <a:solidFill>
                <a:srgbClr val="292934"/>
              </a:solidFill>
              <a:latin typeface="Calibri" pitchFamily="34" charset="0"/>
            </a:endParaRPr>
          </a:p>
          <a:p>
            <a:pPr algn="l">
              <a:defRPr/>
            </a:pPr>
            <a:r>
              <a:rPr lang="en-US" b="1" dirty="0" smtClean="0">
                <a:solidFill>
                  <a:srgbClr val="292934"/>
                </a:solidFill>
                <a:latin typeface="Calibri" pitchFamily="34" charset="0"/>
              </a:rPr>
              <a:t>LOOP		</a:t>
            </a: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MOVS	R5, R0, LSL R2	;N=1 </a:t>
            </a:r>
            <a:r>
              <a:rPr lang="en-US" b="1" dirty="0" err="1" smtClean="0">
                <a:solidFill>
                  <a:srgbClr val="292934"/>
                </a:solidFill>
                <a:latin typeface="Calibri" pitchFamily="34" charset="0"/>
              </a:rPr>
              <a:t>iff</a:t>
            </a:r>
            <a:r>
              <a:rPr lang="en-US" b="1" dirty="0" smtClean="0">
                <a:solidFill>
                  <a:srgbClr val="292934"/>
                </a:solidFill>
                <a:latin typeface="Calibri" pitchFamily="34" charset="0"/>
              </a:rPr>
              <a:t> bit 31-B of R0 is 1</a:t>
            </a: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	ORRMI	R1, R1, R3 LSL R2;    ;if N=1 Set bit B in R1 to be 1</a:t>
            </a:r>
            <a:endParaRPr lang="en-US" b="1" dirty="0">
              <a:solidFill>
                <a:srgbClr val="292934"/>
              </a:solidFill>
              <a:latin typeface="Calibri" pitchFamily="34" charset="0"/>
            </a:endParaRPr>
          </a:p>
          <a:p>
            <a:pPr algn="l">
              <a:defRPr/>
            </a:pPr>
            <a:r>
              <a:rPr lang="en-US" b="1" dirty="0" smtClean="0">
                <a:solidFill>
                  <a:srgbClr val="292934"/>
                </a:solidFill>
                <a:latin typeface="Calibri" pitchFamily="34" charset="0"/>
              </a:rPr>
              <a:t>		SUBS 	R2, R2, #1</a:t>
            </a:r>
          </a:p>
          <a:p>
            <a:pPr algn="l">
              <a:defRPr/>
            </a:pPr>
            <a:r>
              <a:rPr lang="en-GB" b="1" dirty="0">
                <a:solidFill>
                  <a:srgbClr val="292934"/>
                </a:solidFill>
                <a:latin typeface="Calibri" pitchFamily="34" charset="0"/>
              </a:rPr>
              <a:t>		</a:t>
            </a:r>
            <a:r>
              <a:rPr lang="en-GB" b="1" dirty="0" smtClean="0">
                <a:solidFill>
                  <a:srgbClr val="292934"/>
                </a:solidFill>
                <a:latin typeface="Calibri" pitchFamily="34" charset="0"/>
              </a:rPr>
              <a:t>BPL LOOP</a:t>
            </a:r>
            <a:r>
              <a:rPr lang="en-GB" b="1" dirty="0">
                <a:solidFill>
                  <a:srgbClr val="292934"/>
                </a:solidFill>
                <a:latin typeface="Calibri" pitchFamily="34" charset="0"/>
              </a:rPr>
              <a:t>		; if </a:t>
            </a:r>
            <a:r>
              <a:rPr lang="en-GB" b="1" dirty="0" smtClean="0">
                <a:solidFill>
                  <a:srgbClr val="292934"/>
                </a:solidFill>
                <a:latin typeface="Calibri" pitchFamily="34" charset="0"/>
              </a:rPr>
              <a:t>R2 </a:t>
            </a:r>
            <a:r>
              <a:rPr lang="en-GB" b="1" dirty="0" smtClean="0">
                <a:solidFill>
                  <a:srgbClr val="292934"/>
                </a:solidFill>
                <a:latin typeface="Calibri" pitchFamily="34" charset="0"/>
                <a:sym typeface="Symbol" pitchFamily="18" charset="2"/>
              </a:rPr>
              <a:t>&gt;= 0</a:t>
            </a:r>
            <a:endParaRPr lang="en-US" b="1" dirty="0">
              <a:solidFill>
                <a:srgbClr val="292934"/>
              </a:solidFill>
              <a:latin typeface="Calibri" pitchFamily="34" charset="0"/>
            </a:endParaRPr>
          </a:p>
        </p:txBody>
      </p:sp>
      <p:sp>
        <p:nvSpPr>
          <p:cNvPr id="10" name="Rectangle 9"/>
          <p:cNvSpPr/>
          <p:nvPr/>
        </p:nvSpPr>
        <p:spPr>
          <a:xfrm>
            <a:off x="6156176" y="1556792"/>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b="1" dirty="0">
                <a:solidFill>
                  <a:srgbClr val="FFFFFF"/>
                </a:solidFill>
                <a:latin typeface="Calibri" pitchFamily="34" charset="0"/>
              </a:rPr>
              <a:t> </a:t>
            </a:r>
            <a:r>
              <a:rPr lang="en-GB" b="1" dirty="0" smtClean="0">
                <a:solidFill>
                  <a:srgbClr val="FFFFFF"/>
                </a:solidFill>
                <a:latin typeface="Calibri" pitchFamily="34" charset="0"/>
              </a:rPr>
              <a:t>                R0</a:t>
            </a:r>
            <a:endParaRPr lang="en-GB" b="1" dirty="0">
              <a:solidFill>
                <a:srgbClr val="FFFFFF"/>
              </a:solidFill>
              <a:latin typeface="Calibri" pitchFamily="34" charset="0"/>
            </a:endParaRP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1599493"/>
            <a:ext cx="5365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a:off x="6300192" y="1916832"/>
            <a:ext cx="0" cy="72008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120810" y="2636912"/>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rgbClr val="FFFFFF"/>
                </a:solidFill>
              </a:rPr>
              <a:t>N</a:t>
            </a:r>
            <a:endParaRPr lang="en-GB" dirty="0">
              <a:solidFill>
                <a:srgbClr val="FFFFFF"/>
              </a:solidFill>
            </a:endParaRPr>
          </a:p>
        </p:txBody>
      </p:sp>
    </p:spTree>
    <p:extLst>
      <p:ext uri="{BB962C8B-B14F-4D97-AF65-F5344CB8AC3E}">
        <p14:creationId xmlns:p14="http://schemas.microsoft.com/office/powerpoint/2010/main" val="22894023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2a: reversing bits</a:t>
            </a:r>
            <a:endParaRPr lang="en-GB" dirty="0"/>
          </a:p>
        </p:txBody>
      </p:sp>
      <p:sp>
        <p:nvSpPr>
          <p:cNvPr id="3" name="Content Placeholder 2"/>
          <p:cNvSpPr>
            <a:spLocks noGrp="1"/>
          </p:cNvSpPr>
          <p:nvPr>
            <p:ph idx="1"/>
          </p:nvPr>
        </p:nvSpPr>
        <p:spPr>
          <a:xfrm>
            <a:off x="179512" y="1268760"/>
            <a:ext cx="5400600" cy="2736304"/>
          </a:xfrm>
        </p:spPr>
        <p:txBody>
          <a:bodyPr>
            <a:normAutofit/>
          </a:bodyPr>
          <a:lstStyle/>
          <a:p>
            <a:pPr lvl="1">
              <a:spcBef>
                <a:spcPts val="1800"/>
              </a:spcBef>
              <a:buFont typeface="Wingdings" pitchFamily="2" charset="2"/>
              <a:buChar char="v"/>
            </a:pPr>
            <a:r>
              <a:rPr lang="en-GB" dirty="0" smtClean="0"/>
              <a:t>Instead of detecting and setting each bit individually we could shift each bit out of R0 MSB first, and shift back into R1, also MSB first.</a:t>
            </a:r>
          </a:p>
          <a:p>
            <a:pPr lvl="1">
              <a:spcBef>
                <a:spcPts val="1800"/>
              </a:spcBef>
              <a:buFont typeface="Wingdings" pitchFamily="2" charset="2"/>
              <a:buChar char="v"/>
            </a:pPr>
            <a:r>
              <a:rPr lang="en-GB" dirty="0" smtClean="0"/>
              <a:t>Why do we need to use </a:t>
            </a:r>
            <a:r>
              <a:rPr lang="en-GB" b="1" dirty="0" smtClean="0"/>
              <a:t>RRX</a:t>
            </a:r>
            <a:r>
              <a:rPr lang="en-GB" dirty="0" smtClean="0"/>
              <a:t>?</a:t>
            </a:r>
          </a:p>
          <a:p>
            <a:pPr>
              <a:spcBef>
                <a:spcPts val="1800"/>
              </a:spcBef>
            </a:pPr>
            <a:endParaRPr lang="en-GB" dirty="0" smtClean="0"/>
          </a:p>
          <a:p>
            <a:pPr>
              <a:spcBef>
                <a:spcPts val="1800"/>
              </a:spcBef>
            </a:pP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37</a:t>
            </a:fld>
            <a:endParaRPr lang="en-US" dirty="0"/>
          </a:p>
        </p:txBody>
      </p:sp>
      <p:sp>
        <p:nvSpPr>
          <p:cNvPr id="7" name="Text Box 4"/>
          <p:cNvSpPr txBox="1">
            <a:spLocks noChangeArrowheads="1"/>
          </p:cNvSpPr>
          <p:nvPr/>
        </p:nvSpPr>
        <p:spPr bwMode="auto">
          <a:xfrm>
            <a:off x="476126" y="4494019"/>
            <a:ext cx="8272338" cy="1754326"/>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a:defRPr/>
            </a:pPr>
            <a:r>
              <a:rPr lang="en-US" b="1" dirty="0" smtClean="0">
                <a:solidFill>
                  <a:srgbClr val="292934"/>
                </a:solidFill>
                <a:latin typeface="Calibri" pitchFamily="34" charset="0"/>
              </a:rPr>
              <a:t>REVERSE</a:t>
            </a:r>
            <a:r>
              <a:rPr lang="en-US" b="1" dirty="0">
                <a:solidFill>
                  <a:srgbClr val="292934"/>
                </a:solidFill>
                <a:latin typeface="Calibri" pitchFamily="34" charset="0"/>
              </a:rPr>
              <a:t>		</a:t>
            </a:r>
            <a:r>
              <a:rPr lang="en-US" b="1" dirty="0" smtClean="0">
                <a:solidFill>
                  <a:srgbClr val="292934"/>
                </a:solidFill>
                <a:latin typeface="Calibri" pitchFamily="34" charset="0"/>
              </a:rPr>
              <a:t>MOV</a:t>
            </a:r>
            <a:r>
              <a:rPr lang="en-US" b="1" dirty="0">
                <a:solidFill>
                  <a:srgbClr val="292934"/>
                </a:solidFill>
                <a:latin typeface="Calibri" pitchFamily="34" charset="0"/>
              </a:rPr>
              <a:t>	</a:t>
            </a:r>
            <a:r>
              <a:rPr lang="en-US" b="1" dirty="0" smtClean="0">
                <a:solidFill>
                  <a:srgbClr val="292934"/>
                </a:solidFill>
                <a:latin typeface="Calibri" pitchFamily="34" charset="0"/>
              </a:rPr>
              <a:t>R2, #31</a:t>
            </a:r>
            <a:r>
              <a:rPr lang="en-US" b="1" dirty="0">
                <a:solidFill>
                  <a:srgbClr val="292934"/>
                </a:solidFill>
                <a:latin typeface="Calibri" pitchFamily="34" charset="0"/>
              </a:rPr>
              <a:t>	; </a:t>
            </a:r>
            <a:r>
              <a:rPr lang="en-US" b="1" dirty="0" smtClean="0">
                <a:solidFill>
                  <a:srgbClr val="292934"/>
                </a:solidFill>
                <a:latin typeface="Calibri" pitchFamily="34" charset="0"/>
              </a:rPr>
              <a:t>B: count of number of bits</a:t>
            </a:r>
            <a:endParaRPr lang="en-US" b="1" dirty="0">
              <a:solidFill>
                <a:srgbClr val="292934"/>
              </a:solidFill>
              <a:latin typeface="Calibri" pitchFamily="34" charset="0"/>
            </a:endParaRPr>
          </a:p>
          <a:p>
            <a:pPr algn="l">
              <a:defRPr/>
            </a:pPr>
            <a:r>
              <a:rPr lang="en-US" b="1" dirty="0" smtClean="0">
                <a:solidFill>
                  <a:srgbClr val="292934"/>
                </a:solidFill>
                <a:latin typeface="Calibri" pitchFamily="34" charset="0"/>
              </a:rPr>
              <a:t>LOOP		</a:t>
            </a: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MOVS	R0, R0, LSL #1	;shift bit out of R0  into carry</a:t>
            </a: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	MOV	R1, R1, </a:t>
            </a:r>
            <a:r>
              <a:rPr lang="en-US" b="1" dirty="0" smtClean="0">
                <a:solidFill>
                  <a:srgbClr val="FF0000"/>
                </a:solidFill>
                <a:latin typeface="Calibri" pitchFamily="34" charset="0"/>
              </a:rPr>
              <a:t>RRX</a:t>
            </a:r>
            <a:r>
              <a:rPr lang="en-US" b="1" dirty="0" smtClean="0">
                <a:solidFill>
                  <a:srgbClr val="292934"/>
                </a:solidFill>
                <a:latin typeface="Calibri" pitchFamily="34" charset="0"/>
              </a:rPr>
              <a:t>	;shift bit back into R1</a:t>
            </a:r>
            <a:endParaRPr lang="en-US" b="1" dirty="0">
              <a:solidFill>
                <a:srgbClr val="292934"/>
              </a:solidFill>
              <a:latin typeface="Calibri" pitchFamily="34" charset="0"/>
            </a:endParaRPr>
          </a:p>
          <a:p>
            <a:pPr algn="l">
              <a:defRPr/>
            </a:pPr>
            <a:r>
              <a:rPr lang="en-US" b="1" dirty="0" smtClean="0">
                <a:solidFill>
                  <a:srgbClr val="292934"/>
                </a:solidFill>
                <a:latin typeface="Calibri" pitchFamily="34" charset="0"/>
              </a:rPr>
              <a:t>		SUBS 	R2, R2, #1</a:t>
            </a:r>
          </a:p>
          <a:p>
            <a:pPr algn="l">
              <a:defRPr/>
            </a:pPr>
            <a:r>
              <a:rPr lang="en-GB" b="1" dirty="0">
                <a:solidFill>
                  <a:srgbClr val="292934"/>
                </a:solidFill>
                <a:latin typeface="Calibri" pitchFamily="34" charset="0"/>
              </a:rPr>
              <a:t>		</a:t>
            </a:r>
            <a:r>
              <a:rPr lang="en-GB" b="1" dirty="0" smtClean="0">
                <a:solidFill>
                  <a:srgbClr val="292934"/>
                </a:solidFill>
                <a:latin typeface="Calibri" pitchFamily="34" charset="0"/>
              </a:rPr>
              <a:t>BPL LOOP</a:t>
            </a:r>
            <a:r>
              <a:rPr lang="en-GB" b="1" dirty="0">
                <a:solidFill>
                  <a:srgbClr val="292934"/>
                </a:solidFill>
                <a:latin typeface="Calibri" pitchFamily="34" charset="0"/>
              </a:rPr>
              <a:t>		; if </a:t>
            </a:r>
            <a:r>
              <a:rPr lang="en-GB" b="1" dirty="0" smtClean="0">
                <a:solidFill>
                  <a:srgbClr val="292934"/>
                </a:solidFill>
                <a:latin typeface="Calibri" pitchFamily="34" charset="0"/>
              </a:rPr>
              <a:t>R2 </a:t>
            </a:r>
            <a:r>
              <a:rPr lang="en-GB" b="1" dirty="0" smtClean="0">
                <a:solidFill>
                  <a:srgbClr val="292934"/>
                </a:solidFill>
                <a:latin typeface="Calibri" pitchFamily="34" charset="0"/>
                <a:sym typeface="Symbol" pitchFamily="18" charset="2"/>
              </a:rPr>
              <a:t>&gt;= 0</a:t>
            </a:r>
            <a:endParaRPr lang="en-US" b="1" dirty="0">
              <a:solidFill>
                <a:srgbClr val="292934"/>
              </a:solidFill>
              <a:latin typeface="Calibri" pitchFamily="34" charset="0"/>
            </a:endParaRPr>
          </a:p>
        </p:txBody>
      </p:sp>
      <p:sp>
        <p:nvSpPr>
          <p:cNvPr id="8" name="Rectangle 7"/>
          <p:cNvSpPr/>
          <p:nvPr/>
        </p:nvSpPr>
        <p:spPr>
          <a:xfrm>
            <a:off x="6631411" y="1844824"/>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latin typeface="Calibri" pitchFamily="34" charset="0"/>
              </a:rPr>
              <a:t>R0</a:t>
            </a:r>
            <a:endParaRPr lang="en-GB" b="1" dirty="0">
              <a:solidFill>
                <a:srgbClr val="FFFFFF"/>
              </a:solidFill>
              <a:latin typeface="Calibri" pitchFamily="34" charset="0"/>
            </a:endParaRPr>
          </a:p>
        </p:txBody>
      </p:sp>
      <p:sp>
        <p:nvSpPr>
          <p:cNvPr id="9" name="Rectangle 8"/>
          <p:cNvSpPr/>
          <p:nvPr/>
        </p:nvSpPr>
        <p:spPr>
          <a:xfrm>
            <a:off x="6631411" y="2847188"/>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latin typeface="Calibri" pitchFamily="34" charset="0"/>
              </a:rPr>
              <a:t>R1</a:t>
            </a:r>
            <a:endParaRPr lang="en-GB" b="1" dirty="0">
              <a:solidFill>
                <a:srgbClr val="FFFFFF"/>
              </a:solidFill>
              <a:latin typeface="Calibri" pitchFamily="34" charset="0"/>
            </a:endParaRPr>
          </a:p>
        </p:txBody>
      </p:sp>
      <p:sp>
        <p:nvSpPr>
          <p:cNvPr id="10" name="U-Turn Arrow 9"/>
          <p:cNvSpPr/>
          <p:nvPr/>
        </p:nvSpPr>
        <p:spPr>
          <a:xfrm rot="16200000" flipH="1">
            <a:off x="5705129" y="2217120"/>
            <a:ext cx="1152126" cy="684076"/>
          </a:xfrm>
          <a:prstGeom prst="uturnArrow">
            <a:avLst>
              <a:gd name="adj1" fmla="val 14455"/>
              <a:gd name="adj2" fmla="val 17618"/>
              <a:gd name="adj3" fmla="val 31637"/>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292934"/>
              </a:solidFill>
            </a:endParaRPr>
          </a:p>
        </p:txBody>
      </p:sp>
      <p:sp>
        <p:nvSpPr>
          <p:cNvPr id="11" name="Right Arrow 10"/>
          <p:cNvSpPr/>
          <p:nvPr/>
        </p:nvSpPr>
        <p:spPr>
          <a:xfrm flipH="1">
            <a:off x="6775427" y="1916832"/>
            <a:ext cx="504056" cy="207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2" name="Right Arrow 11"/>
          <p:cNvSpPr/>
          <p:nvPr/>
        </p:nvSpPr>
        <p:spPr>
          <a:xfrm>
            <a:off x="6775427" y="2927406"/>
            <a:ext cx="504056" cy="207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3" name="Rectangle 12"/>
          <p:cNvSpPr/>
          <p:nvPr/>
        </p:nvSpPr>
        <p:spPr>
          <a:xfrm>
            <a:off x="5796136" y="2362132"/>
            <a:ext cx="350219"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rPr>
              <a:t>C</a:t>
            </a:r>
            <a:endParaRPr lang="en-GB" b="1" dirty="0">
              <a:solidFill>
                <a:srgbClr val="FFFFFF"/>
              </a:solidFill>
            </a:endParaRPr>
          </a:p>
        </p:txBody>
      </p:sp>
    </p:spTree>
    <p:extLst>
      <p:ext uri="{BB962C8B-B14F-4D97-AF65-F5344CB8AC3E}">
        <p14:creationId xmlns:p14="http://schemas.microsoft.com/office/powerpoint/2010/main" val="2248167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2b: reversing bits with loop unrolling</a:t>
            </a:r>
            <a:endParaRPr lang="en-GB" dirty="0"/>
          </a:p>
        </p:txBody>
      </p:sp>
      <p:sp>
        <p:nvSpPr>
          <p:cNvPr id="3" name="Content Placeholder 2"/>
          <p:cNvSpPr>
            <a:spLocks noGrp="1"/>
          </p:cNvSpPr>
          <p:nvPr>
            <p:ph idx="1"/>
          </p:nvPr>
        </p:nvSpPr>
        <p:spPr>
          <a:xfrm>
            <a:off x="467544" y="1268760"/>
            <a:ext cx="8352928" cy="1368152"/>
          </a:xfrm>
        </p:spPr>
        <p:txBody>
          <a:bodyPr>
            <a:normAutofit/>
          </a:bodyPr>
          <a:lstStyle/>
          <a:p>
            <a:pPr>
              <a:spcBef>
                <a:spcPts val="1800"/>
              </a:spcBef>
            </a:pPr>
            <a:r>
              <a:rPr lang="en-GB" dirty="0" smtClean="0"/>
              <a:t>The loop is executed exactly 32 times. We could copy the two shift instructions 31 times and so not need the BPL or SUBS instructions, nor the register R2</a:t>
            </a:r>
          </a:p>
          <a:p>
            <a:pPr>
              <a:spcBef>
                <a:spcPts val="1800"/>
              </a:spcBef>
            </a:pP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38</a:t>
            </a:fld>
            <a:endParaRPr lang="en-US" dirty="0"/>
          </a:p>
        </p:txBody>
      </p:sp>
      <p:sp>
        <p:nvSpPr>
          <p:cNvPr id="7" name="Text Box 4"/>
          <p:cNvSpPr txBox="1">
            <a:spLocks noChangeArrowheads="1"/>
          </p:cNvSpPr>
          <p:nvPr/>
        </p:nvSpPr>
        <p:spPr bwMode="auto">
          <a:xfrm>
            <a:off x="611560" y="2708920"/>
            <a:ext cx="4896544" cy="3970318"/>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a:defRPr/>
            </a:pPr>
            <a:r>
              <a:rPr lang="en-US" b="1" dirty="0" smtClean="0">
                <a:solidFill>
                  <a:srgbClr val="292934"/>
                </a:solidFill>
                <a:latin typeface="Calibri" pitchFamily="34" charset="0"/>
              </a:rPr>
              <a:t>REVERSE</a:t>
            </a:r>
            <a:r>
              <a:rPr lang="en-US" b="1" dirty="0">
                <a:solidFill>
                  <a:srgbClr val="292934"/>
                </a:solidFill>
                <a:latin typeface="Calibri" pitchFamily="34" charset="0"/>
              </a:rPr>
              <a:t>		</a:t>
            </a:r>
            <a:endParaRPr lang="en-US" b="1" dirty="0" smtClean="0">
              <a:solidFill>
                <a:srgbClr val="292934"/>
              </a:solidFill>
              <a:latin typeface="Calibri" pitchFamily="34" charset="0"/>
            </a:endParaRPr>
          </a:p>
          <a:p>
            <a:pPr algn="l">
              <a:defRPr/>
            </a:pPr>
            <a:r>
              <a:rPr lang="en-US" b="1" dirty="0">
                <a:solidFill>
                  <a:srgbClr val="292934"/>
                </a:solidFill>
                <a:latin typeface="Calibri" pitchFamily="34" charset="0"/>
              </a:rPr>
              <a:t>	</a:t>
            </a:r>
            <a:r>
              <a:rPr lang="en-US" b="1" dirty="0" smtClean="0">
                <a:solidFill>
                  <a:srgbClr val="292934"/>
                </a:solidFill>
                <a:latin typeface="Calibri" pitchFamily="34" charset="0"/>
              </a:rPr>
              <a:t>MOVS	R0, R0, LSL #1	; Original</a:t>
            </a:r>
          </a:p>
          <a:p>
            <a:pPr algn="l">
              <a:defRPr/>
            </a:pPr>
            <a:r>
              <a:rPr lang="en-US" b="1" dirty="0">
                <a:solidFill>
                  <a:srgbClr val="292934"/>
                </a:solidFill>
                <a:latin typeface="Calibri" pitchFamily="34" charset="0"/>
              </a:rPr>
              <a:t>	</a:t>
            </a:r>
            <a:r>
              <a:rPr lang="en-US" b="1" dirty="0" smtClean="0">
                <a:latin typeface="Calibri" pitchFamily="34" charset="0"/>
              </a:rPr>
              <a:t>MOV	R1, R1, RRX </a:t>
            </a:r>
            <a:r>
              <a:rPr lang="en-US" b="1" dirty="0" smtClean="0">
                <a:solidFill>
                  <a:srgbClr val="FF0000"/>
                </a:solidFill>
                <a:latin typeface="Calibri" pitchFamily="34" charset="0"/>
              </a:rPr>
              <a:t>	</a:t>
            </a:r>
          </a:p>
          <a:p>
            <a:pPr algn="l">
              <a:defRPr/>
            </a:pPr>
            <a:r>
              <a:rPr lang="en-US" b="1" dirty="0">
                <a:solidFill>
                  <a:srgbClr val="FF0000"/>
                </a:solidFill>
                <a:latin typeface="Calibri" pitchFamily="34" charset="0"/>
              </a:rPr>
              <a:t>	</a:t>
            </a:r>
            <a:r>
              <a:rPr lang="en-US" b="1" dirty="0" smtClean="0">
                <a:solidFill>
                  <a:srgbClr val="0070C0"/>
                </a:solidFill>
                <a:latin typeface="Calibri" pitchFamily="34" charset="0"/>
              </a:rPr>
              <a:t>MOVS</a:t>
            </a:r>
            <a:r>
              <a:rPr lang="en-US" b="1" dirty="0">
                <a:solidFill>
                  <a:srgbClr val="0070C0"/>
                </a:solidFill>
                <a:latin typeface="Calibri" pitchFamily="34" charset="0"/>
              </a:rPr>
              <a:t>	R0, R0, </a:t>
            </a:r>
            <a:r>
              <a:rPr lang="en-US" b="1" dirty="0" smtClean="0">
                <a:solidFill>
                  <a:srgbClr val="0070C0"/>
                </a:solidFill>
                <a:latin typeface="Calibri" pitchFamily="34" charset="0"/>
              </a:rPr>
              <a:t>LSL </a:t>
            </a:r>
            <a:r>
              <a:rPr lang="en-US" b="1" dirty="0">
                <a:solidFill>
                  <a:srgbClr val="0070C0"/>
                </a:solidFill>
                <a:latin typeface="Calibri" pitchFamily="34" charset="0"/>
              </a:rPr>
              <a:t>#1	</a:t>
            </a:r>
            <a:r>
              <a:rPr lang="en-US" b="1" dirty="0" smtClean="0">
                <a:solidFill>
                  <a:srgbClr val="0070C0"/>
                </a:solidFill>
                <a:latin typeface="Calibri" pitchFamily="34" charset="0"/>
              </a:rPr>
              <a:t>;1</a:t>
            </a:r>
            <a:r>
              <a:rPr lang="en-US" b="1" baseline="30000" dirty="0" smtClean="0">
                <a:solidFill>
                  <a:srgbClr val="0070C0"/>
                </a:solidFill>
                <a:latin typeface="Calibri" pitchFamily="34" charset="0"/>
              </a:rPr>
              <a:t>st</a:t>
            </a:r>
            <a:r>
              <a:rPr lang="en-US" b="1" dirty="0" smtClean="0">
                <a:solidFill>
                  <a:srgbClr val="0070C0"/>
                </a:solidFill>
                <a:latin typeface="Calibri" pitchFamily="34" charset="0"/>
              </a:rPr>
              <a:t> copy</a:t>
            </a:r>
            <a:endParaRPr lang="en-US" b="1" dirty="0">
              <a:solidFill>
                <a:srgbClr val="0070C0"/>
              </a:solidFill>
              <a:latin typeface="Calibri" pitchFamily="34" charset="0"/>
            </a:endParaRPr>
          </a:p>
          <a:p>
            <a:pPr algn="l">
              <a:defRPr/>
            </a:pPr>
            <a:r>
              <a:rPr lang="en-US" b="1" dirty="0">
                <a:solidFill>
                  <a:srgbClr val="0070C0"/>
                </a:solidFill>
                <a:latin typeface="Calibri" pitchFamily="34" charset="0"/>
              </a:rPr>
              <a:t>	</a:t>
            </a:r>
            <a:r>
              <a:rPr lang="en-US" b="1" dirty="0" smtClean="0">
                <a:solidFill>
                  <a:srgbClr val="0070C0"/>
                </a:solidFill>
                <a:latin typeface="Calibri" pitchFamily="34" charset="0"/>
              </a:rPr>
              <a:t>MOV</a:t>
            </a:r>
            <a:r>
              <a:rPr lang="en-US" b="1" dirty="0">
                <a:solidFill>
                  <a:srgbClr val="0070C0"/>
                </a:solidFill>
                <a:latin typeface="Calibri" pitchFamily="34" charset="0"/>
              </a:rPr>
              <a:t>	R1, R1</a:t>
            </a:r>
            <a:r>
              <a:rPr lang="en-US" b="1" dirty="0" smtClean="0">
                <a:solidFill>
                  <a:srgbClr val="0070C0"/>
                </a:solidFill>
                <a:latin typeface="Calibri" pitchFamily="34" charset="0"/>
              </a:rPr>
              <a:t>, RRX </a:t>
            </a:r>
            <a:r>
              <a:rPr lang="en-US" b="1" dirty="0">
                <a:solidFill>
                  <a:srgbClr val="0070C0"/>
                </a:solidFill>
                <a:latin typeface="Calibri" pitchFamily="34" charset="0"/>
              </a:rPr>
              <a:t>	</a:t>
            </a:r>
          </a:p>
          <a:p>
            <a:pPr algn="l">
              <a:defRPr/>
            </a:pPr>
            <a:r>
              <a:rPr lang="en-US" b="1" dirty="0">
                <a:solidFill>
                  <a:srgbClr val="0070C0"/>
                </a:solidFill>
                <a:latin typeface="Calibri" pitchFamily="34" charset="0"/>
              </a:rPr>
              <a:t>	</a:t>
            </a:r>
            <a:r>
              <a:rPr lang="en-US" b="1" dirty="0" smtClean="0">
                <a:solidFill>
                  <a:srgbClr val="0070C0"/>
                </a:solidFill>
                <a:latin typeface="Calibri" pitchFamily="34" charset="0"/>
              </a:rPr>
              <a:t>MOVS</a:t>
            </a:r>
            <a:r>
              <a:rPr lang="en-US" b="1" dirty="0">
                <a:solidFill>
                  <a:srgbClr val="0070C0"/>
                </a:solidFill>
                <a:latin typeface="Calibri" pitchFamily="34" charset="0"/>
              </a:rPr>
              <a:t>	R0, R0, </a:t>
            </a:r>
            <a:r>
              <a:rPr lang="en-US" b="1" dirty="0" smtClean="0">
                <a:solidFill>
                  <a:srgbClr val="0070C0"/>
                </a:solidFill>
                <a:latin typeface="Calibri" pitchFamily="34" charset="0"/>
              </a:rPr>
              <a:t>LSL </a:t>
            </a:r>
            <a:r>
              <a:rPr lang="en-US" b="1" dirty="0">
                <a:solidFill>
                  <a:srgbClr val="0070C0"/>
                </a:solidFill>
                <a:latin typeface="Calibri" pitchFamily="34" charset="0"/>
              </a:rPr>
              <a:t>#1	</a:t>
            </a:r>
            <a:r>
              <a:rPr lang="en-US" b="1" dirty="0" smtClean="0">
                <a:solidFill>
                  <a:srgbClr val="0070C0"/>
                </a:solidFill>
                <a:latin typeface="Calibri" pitchFamily="34" charset="0"/>
              </a:rPr>
              <a:t>;2</a:t>
            </a:r>
            <a:r>
              <a:rPr lang="en-US" b="1" baseline="30000" dirty="0" smtClean="0">
                <a:solidFill>
                  <a:srgbClr val="0070C0"/>
                </a:solidFill>
                <a:latin typeface="Calibri" pitchFamily="34" charset="0"/>
              </a:rPr>
              <a:t>nd</a:t>
            </a:r>
            <a:r>
              <a:rPr lang="en-US" b="1" dirty="0" smtClean="0">
                <a:solidFill>
                  <a:srgbClr val="0070C0"/>
                </a:solidFill>
                <a:latin typeface="Calibri" pitchFamily="34" charset="0"/>
              </a:rPr>
              <a:t> copy</a:t>
            </a:r>
            <a:endParaRPr lang="en-US" b="1" dirty="0">
              <a:solidFill>
                <a:srgbClr val="0070C0"/>
              </a:solidFill>
              <a:latin typeface="Calibri" pitchFamily="34" charset="0"/>
            </a:endParaRPr>
          </a:p>
          <a:p>
            <a:pPr algn="l">
              <a:defRPr/>
            </a:pPr>
            <a:r>
              <a:rPr lang="en-US" b="1" dirty="0">
                <a:solidFill>
                  <a:srgbClr val="0070C0"/>
                </a:solidFill>
                <a:latin typeface="Calibri" pitchFamily="34" charset="0"/>
              </a:rPr>
              <a:t>	</a:t>
            </a:r>
            <a:r>
              <a:rPr lang="en-US" b="1" dirty="0" smtClean="0">
                <a:solidFill>
                  <a:srgbClr val="0070C0"/>
                </a:solidFill>
                <a:latin typeface="Calibri" pitchFamily="34" charset="0"/>
              </a:rPr>
              <a:t>MOV</a:t>
            </a:r>
            <a:r>
              <a:rPr lang="en-US" b="1" dirty="0">
                <a:solidFill>
                  <a:srgbClr val="0070C0"/>
                </a:solidFill>
                <a:latin typeface="Calibri" pitchFamily="34" charset="0"/>
              </a:rPr>
              <a:t>	R1, R1, </a:t>
            </a:r>
            <a:r>
              <a:rPr lang="en-US" b="1" dirty="0" smtClean="0">
                <a:solidFill>
                  <a:srgbClr val="0070C0"/>
                </a:solidFill>
                <a:latin typeface="Calibri" pitchFamily="34" charset="0"/>
              </a:rPr>
              <a:t>RRX </a:t>
            </a:r>
            <a:r>
              <a:rPr lang="en-US" b="1" dirty="0">
                <a:solidFill>
                  <a:srgbClr val="0070C0"/>
                </a:solidFill>
                <a:latin typeface="Calibri" pitchFamily="34" charset="0"/>
              </a:rPr>
              <a:t>	</a:t>
            </a:r>
            <a:endParaRPr lang="en-US" b="1" dirty="0" smtClean="0">
              <a:solidFill>
                <a:srgbClr val="0070C0"/>
              </a:solidFill>
              <a:latin typeface="Calibri" pitchFamily="34" charset="0"/>
            </a:endParaRPr>
          </a:p>
          <a:p>
            <a:pPr algn="l">
              <a:defRPr/>
            </a:pPr>
            <a:endParaRPr lang="en-US" b="1" dirty="0">
              <a:solidFill>
                <a:srgbClr val="0070C0"/>
              </a:solidFill>
              <a:latin typeface="Calibri" pitchFamily="34" charset="0"/>
            </a:endParaRPr>
          </a:p>
          <a:p>
            <a:pPr algn="l">
              <a:defRPr/>
            </a:pPr>
            <a:r>
              <a:rPr lang="en-US" b="1" dirty="0" smtClean="0">
                <a:solidFill>
                  <a:srgbClr val="0070C0"/>
                </a:solidFill>
                <a:latin typeface="Calibri" pitchFamily="34" charset="0"/>
              </a:rPr>
              <a:t>          	;   another 28 copies</a:t>
            </a:r>
          </a:p>
          <a:p>
            <a:pPr algn="l">
              <a:defRPr/>
            </a:pPr>
            <a:endParaRPr lang="en-US" b="1" dirty="0">
              <a:solidFill>
                <a:srgbClr val="0070C0"/>
              </a:solidFill>
              <a:latin typeface="Calibri" pitchFamily="34" charset="0"/>
            </a:endParaRPr>
          </a:p>
          <a:p>
            <a:pPr algn="l">
              <a:defRPr/>
            </a:pPr>
            <a:r>
              <a:rPr lang="en-US" b="1" dirty="0">
                <a:solidFill>
                  <a:srgbClr val="0070C0"/>
                </a:solidFill>
                <a:latin typeface="Calibri" pitchFamily="34" charset="0"/>
              </a:rPr>
              <a:t>	</a:t>
            </a:r>
            <a:r>
              <a:rPr lang="en-US" b="1" dirty="0" smtClean="0">
                <a:solidFill>
                  <a:srgbClr val="0070C0"/>
                </a:solidFill>
                <a:latin typeface="Calibri" pitchFamily="34" charset="0"/>
              </a:rPr>
              <a:t>MOVS</a:t>
            </a:r>
            <a:r>
              <a:rPr lang="en-US" b="1" dirty="0">
                <a:solidFill>
                  <a:srgbClr val="0070C0"/>
                </a:solidFill>
                <a:latin typeface="Calibri" pitchFamily="34" charset="0"/>
              </a:rPr>
              <a:t>	R0, R0, </a:t>
            </a:r>
            <a:r>
              <a:rPr lang="en-US" b="1" dirty="0" smtClean="0">
                <a:solidFill>
                  <a:srgbClr val="0070C0"/>
                </a:solidFill>
                <a:latin typeface="Calibri" pitchFamily="34" charset="0"/>
              </a:rPr>
              <a:t>LSL </a:t>
            </a:r>
            <a:r>
              <a:rPr lang="en-US" b="1" dirty="0">
                <a:solidFill>
                  <a:srgbClr val="0070C0"/>
                </a:solidFill>
                <a:latin typeface="Calibri" pitchFamily="34" charset="0"/>
              </a:rPr>
              <a:t>#1	</a:t>
            </a:r>
            <a:r>
              <a:rPr lang="en-US" b="1" dirty="0" smtClean="0">
                <a:solidFill>
                  <a:srgbClr val="0070C0"/>
                </a:solidFill>
                <a:latin typeface="Calibri" pitchFamily="34" charset="0"/>
              </a:rPr>
              <a:t>;31</a:t>
            </a:r>
            <a:r>
              <a:rPr lang="en-US" b="1" baseline="30000" dirty="0" smtClean="0">
                <a:solidFill>
                  <a:srgbClr val="0070C0"/>
                </a:solidFill>
                <a:latin typeface="Calibri" pitchFamily="34" charset="0"/>
              </a:rPr>
              <a:t>st </a:t>
            </a:r>
            <a:r>
              <a:rPr lang="en-US" b="1" dirty="0" smtClean="0">
                <a:solidFill>
                  <a:srgbClr val="0070C0"/>
                </a:solidFill>
                <a:latin typeface="Calibri" pitchFamily="34" charset="0"/>
              </a:rPr>
              <a:t>copy</a:t>
            </a:r>
            <a:endParaRPr lang="en-US" b="1" dirty="0">
              <a:solidFill>
                <a:srgbClr val="0070C0"/>
              </a:solidFill>
              <a:latin typeface="Calibri" pitchFamily="34" charset="0"/>
            </a:endParaRPr>
          </a:p>
          <a:p>
            <a:pPr algn="l">
              <a:defRPr/>
            </a:pPr>
            <a:r>
              <a:rPr lang="en-US" b="1" dirty="0">
                <a:solidFill>
                  <a:srgbClr val="0070C0"/>
                </a:solidFill>
                <a:latin typeface="Calibri" pitchFamily="34" charset="0"/>
              </a:rPr>
              <a:t>	</a:t>
            </a:r>
            <a:r>
              <a:rPr lang="en-US" b="1" dirty="0" smtClean="0">
                <a:solidFill>
                  <a:srgbClr val="0070C0"/>
                </a:solidFill>
                <a:latin typeface="Calibri" pitchFamily="34" charset="0"/>
              </a:rPr>
              <a:t>MOV</a:t>
            </a:r>
            <a:r>
              <a:rPr lang="en-US" b="1" dirty="0">
                <a:solidFill>
                  <a:srgbClr val="0070C0"/>
                </a:solidFill>
                <a:latin typeface="Calibri" pitchFamily="34" charset="0"/>
              </a:rPr>
              <a:t>	R1, R1, </a:t>
            </a:r>
            <a:r>
              <a:rPr lang="en-US" b="1" dirty="0" smtClean="0">
                <a:solidFill>
                  <a:srgbClr val="0070C0"/>
                </a:solidFill>
                <a:latin typeface="Calibri" pitchFamily="34" charset="0"/>
              </a:rPr>
              <a:t>RRX </a:t>
            </a:r>
            <a:endParaRPr lang="en-US" b="1" dirty="0">
              <a:solidFill>
                <a:srgbClr val="0070C0"/>
              </a:solidFill>
              <a:latin typeface="Calibri" pitchFamily="34" charset="0"/>
            </a:endParaRPr>
          </a:p>
          <a:p>
            <a:pPr algn="l">
              <a:defRPr/>
            </a:pPr>
            <a:endParaRPr lang="en-US" b="1" dirty="0">
              <a:solidFill>
                <a:srgbClr val="292934"/>
              </a:solidFill>
              <a:latin typeface="Calibri" pitchFamily="34" charset="0"/>
            </a:endParaRPr>
          </a:p>
          <a:p>
            <a:pPr algn="l">
              <a:defRPr/>
            </a:pPr>
            <a:endParaRPr lang="en-US" b="1" dirty="0">
              <a:solidFill>
                <a:srgbClr val="292934"/>
              </a:solidFill>
              <a:latin typeface="Calibri" pitchFamily="34" charset="0"/>
            </a:endParaRPr>
          </a:p>
        </p:txBody>
      </p:sp>
      <p:sp>
        <p:nvSpPr>
          <p:cNvPr id="8" name="Rectangle 7"/>
          <p:cNvSpPr/>
          <p:nvPr/>
        </p:nvSpPr>
        <p:spPr>
          <a:xfrm>
            <a:off x="6686978" y="4298844"/>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latin typeface="Calibri" pitchFamily="34" charset="0"/>
              </a:rPr>
              <a:t>R0</a:t>
            </a:r>
            <a:endParaRPr lang="en-GB" b="1" dirty="0">
              <a:solidFill>
                <a:srgbClr val="FFFFFF"/>
              </a:solidFill>
              <a:latin typeface="Calibri" pitchFamily="34" charset="0"/>
            </a:endParaRPr>
          </a:p>
        </p:txBody>
      </p:sp>
      <p:sp>
        <p:nvSpPr>
          <p:cNvPr id="9" name="Rectangle 8"/>
          <p:cNvSpPr/>
          <p:nvPr/>
        </p:nvSpPr>
        <p:spPr>
          <a:xfrm>
            <a:off x="6686978" y="5301208"/>
            <a:ext cx="22322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latin typeface="Calibri" pitchFamily="34" charset="0"/>
              </a:rPr>
              <a:t>R1</a:t>
            </a:r>
            <a:endParaRPr lang="en-GB" b="1" dirty="0">
              <a:solidFill>
                <a:srgbClr val="FFFFFF"/>
              </a:solidFill>
              <a:latin typeface="Calibri" pitchFamily="34" charset="0"/>
            </a:endParaRPr>
          </a:p>
        </p:txBody>
      </p:sp>
      <p:sp>
        <p:nvSpPr>
          <p:cNvPr id="10" name="U-Turn Arrow 9"/>
          <p:cNvSpPr/>
          <p:nvPr/>
        </p:nvSpPr>
        <p:spPr>
          <a:xfrm rot="16200000" flipH="1">
            <a:off x="5760696" y="4671140"/>
            <a:ext cx="1152126" cy="684076"/>
          </a:xfrm>
          <a:prstGeom prst="uturnArrow">
            <a:avLst>
              <a:gd name="adj1" fmla="val 14455"/>
              <a:gd name="adj2" fmla="val 17618"/>
              <a:gd name="adj3" fmla="val 31637"/>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292934"/>
              </a:solidFill>
            </a:endParaRPr>
          </a:p>
        </p:txBody>
      </p:sp>
      <p:sp>
        <p:nvSpPr>
          <p:cNvPr id="11" name="Right Arrow 10"/>
          <p:cNvSpPr/>
          <p:nvPr/>
        </p:nvSpPr>
        <p:spPr>
          <a:xfrm flipH="1">
            <a:off x="6830994" y="4370852"/>
            <a:ext cx="504056" cy="207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2" name="Right Arrow 11"/>
          <p:cNvSpPr/>
          <p:nvPr/>
        </p:nvSpPr>
        <p:spPr>
          <a:xfrm>
            <a:off x="6830994" y="5381426"/>
            <a:ext cx="504056" cy="207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endParaRPr>
          </a:p>
        </p:txBody>
      </p:sp>
      <p:sp>
        <p:nvSpPr>
          <p:cNvPr id="13" name="Rectangle 12"/>
          <p:cNvSpPr/>
          <p:nvPr/>
        </p:nvSpPr>
        <p:spPr>
          <a:xfrm>
            <a:off x="5851703" y="4816152"/>
            <a:ext cx="350219"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rgbClr val="FFFFFF"/>
                </a:solidFill>
              </a:rPr>
              <a:t>C</a:t>
            </a:r>
            <a:endParaRPr lang="en-GB" b="1" dirty="0">
              <a:solidFill>
                <a:srgbClr val="FFFFFF"/>
              </a:solidFill>
            </a:endParaRPr>
          </a:p>
        </p:txBody>
      </p:sp>
    </p:spTree>
    <p:extLst>
      <p:ext uri="{BB962C8B-B14F-4D97-AF65-F5344CB8AC3E}">
        <p14:creationId xmlns:p14="http://schemas.microsoft.com/office/powerpoint/2010/main" val="2208211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GB" sz="3200" dirty="0" smtClean="0"/>
              <a:t>An If-Then-Else example</a:t>
            </a:r>
            <a:endParaRPr lang="en-US" sz="3200" dirty="0" smtClean="0"/>
          </a:p>
        </p:txBody>
      </p:sp>
      <p:sp>
        <p:nvSpPr>
          <p:cNvPr id="2" name="Content Placeholder 1"/>
          <p:cNvSpPr>
            <a:spLocks noGrp="1"/>
          </p:cNvSpPr>
          <p:nvPr>
            <p:ph idx="1"/>
          </p:nvPr>
        </p:nvSpPr>
        <p:spPr/>
        <p:txBody>
          <a:bodyPr>
            <a:normAutofit lnSpcReduction="10000"/>
          </a:bodyPr>
          <a:lstStyle/>
          <a:p>
            <a:r>
              <a:rPr lang="en-GB" sz="2800" dirty="0">
                <a:latin typeface="Calibri" pitchFamily="34" charset="0"/>
              </a:rPr>
              <a:t>Consider the pseudo-code:</a:t>
            </a:r>
          </a:p>
          <a:p>
            <a:pPr lvl="1"/>
            <a:r>
              <a:rPr lang="en-GB" sz="2400" b="1" dirty="0">
                <a:latin typeface="Calibri" pitchFamily="34" charset="0"/>
              </a:rPr>
              <a:t>If (a = 1) then c := c+1 else d := d-1</a:t>
            </a:r>
          </a:p>
          <a:p>
            <a:r>
              <a:rPr lang="en-GB" sz="2800" dirty="0">
                <a:latin typeface="Calibri" pitchFamily="34" charset="0"/>
              </a:rPr>
              <a:t>Needs to be implemented using conditional branches, or, as we will see, conditional execution.</a:t>
            </a:r>
          </a:p>
          <a:p>
            <a:r>
              <a:rPr lang="en-GB" sz="2800" dirty="0">
                <a:latin typeface="Calibri" pitchFamily="34" charset="0"/>
              </a:rPr>
              <a:t>First step is to assign registers to variables. We assume: </a:t>
            </a:r>
            <a:r>
              <a:rPr lang="en-GB" sz="2800" dirty="0" smtClean="0">
                <a:latin typeface="Calibri" pitchFamily="34" charset="0"/>
              </a:rPr>
              <a:t>a=R0, c=R2, </a:t>
            </a:r>
            <a:r>
              <a:rPr lang="en-GB" sz="2800" dirty="0">
                <a:latin typeface="Calibri" pitchFamily="34" charset="0"/>
              </a:rPr>
              <a:t>d=r3, and then the problem becomes:</a:t>
            </a:r>
          </a:p>
          <a:p>
            <a:pPr lvl="1"/>
            <a:r>
              <a:rPr lang="en-GB" sz="2400" b="1" dirty="0">
                <a:latin typeface="Calibri" pitchFamily="34" charset="0"/>
              </a:rPr>
              <a:t>if </a:t>
            </a:r>
            <a:r>
              <a:rPr lang="en-GB" sz="2400" b="1" dirty="0" smtClean="0">
                <a:latin typeface="Calibri" pitchFamily="34" charset="0"/>
              </a:rPr>
              <a:t>(R0 </a:t>
            </a:r>
            <a:r>
              <a:rPr lang="en-GB" sz="2400" b="1" dirty="0">
                <a:latin typeface="Calibri" pitchFamily="34" charset="0"/>
              </a:rPr>
              <a:t>= 1)  then </a:t>
            </a:r>
            <a:r>
              <a:rPr lang="en-GB" sz="2400" b="1" dirty="0" smtClean="0">
                <a:latin typeface="Calibri" pitchFamily="34" charset="0"/>
              </a:rPr>
              <a:t>R2 </a:t>
            </a:r>
            <a:r>
              <a:rPr lang="en-GB" sz="2400" b="1" dirty="0">
                <a:latin typeface="Calibri" pitchFamily="34" charset="0"/>
              </a:rPr>
              <a:t>:= </a:t>
            </a:r>
            <a:r>
              <a:rPr lang="en-GB" sz="2400" b="1" dirty="0" smtClean="0">
                <a:latin typeface="Calibri" pitchFamily="34" charset="0"/>
              </a:rPr>
              <a:t>R2+1 </a:t>
            </a:r>
            <a:r>
              <a:rPr lang="en-GB" sz="2400" b="1" dirty="0">
                <a:latin typeface="Calibri" pitchFamily="34" charset="0"/>
              </a:rPr>
              <a:t>else </a:t>
            </a:r>
            <a:r>
              <a:rPr lang="en-GB" sz="2400" b="1" dirty="0" smtClean="0">
                <a:latin typeface="Calibri" pitchFamily="34" charset="0"/>
              </a:rPr>
              <a:t>R3 </a:t>
            </a:r>
            <a:r>
              <a:rPr lang="en-GB" sz="2400" b="1" dirty="0">
                <a:latin typeface="Calibri" pitchFamily="34" charset="0"/>
              </a:rPr>
              <a:t>:= r3-1</a:t>
            </a:r>
          </a:p>
          <a:p>
            <a:r>
              <a:rPr lang="en-GB" sz="2800" dirty="0">
                <a:latin typeface="Calibri" pitchFamily="34" charset="0"/>
              </a:rPr>
              <a:t>To translate this </a:t>
            </a:r>
            <a:r>
              <a:rPr lang="en-GB" sz="2800" dirty="0" err="1">
                <a:latin typeface="Calibri" pitchFamily="34" charset="0"/>
              </a:rPr>
              <a:t>pseudocode</a:t>
            </a:r>
            <a:r>
              <a:rPr lang="en-GB" sz="2800" dirty="0">
                <a:latin typeface="Calibri" pitchFamily="34" charset="0"/>
              </a:rPr>
              <a:t> we need to use </a:t>
            </a:r>
            <a:r>
              <a:rPr lang="en-GB" sz="2800" b="1" dirty="0">
                <a:latin typeface="Calibri" pitchFamily="34" charset="0"/>
              </a:rPr>
              <a:t>conditional</a:t>
            </a:r>
            <a:r>
              <a:rPr lang="en-GB" sz="2800" dirty="0">
                <a:latin typeface="Calibri" pitchFamily="34" charset="0"/>
              </a:rPr>
              <a:t> </a:t>
            </a:r>
            <a:r>
              <a:rPr lang="en-GB" sz="2800" b="1" dirty="0">
                <a:latin typeface="Calibri" pitchFamily="34" charset="0"/>
              </a:rPr>
              <a:t>branches</a:t>
            </a:r>
            <a:r>
              <a:rPr lang="en-GB" sz="2800" dirty="0">
                <a:latin typeface="Calibri" pitchFamily="34" charset="0"/>
              </a:rPr>
              <a:t> or </a:t>
            </a:r>
            <a:r>
              <a:rPr lang="en-GB" sz="2800" b="1" dirty="0">
                <a:latin typeface="Calibri" pitchFamily="34" charset="0"/>
              </a:rPr>
              <a:t>conditional execution</a:t>
            </a:r>
          </a:p>
          <a:p>
            <a:pPr lvl="1"/>
            <a:r>
              <a:rPr lang="en-GB" dirty="0">
                <a:latin typeface="Calibri" pitchFamily="34" charset="0"/>
              </a:rPr>
              <a:t>See next two slides</a:t>
            </a:r>
            <a:endParaRPr lang="en-US" dirty="0">
              <a:latin typeface="Calibri" pitchFamily="34" charset="0"/>
            </a:endParaRPr>
          </a:p>
          <a:p>
            <a:endParaRPr lang="en-GB" dirty="0"/>
          </a:p>
        </p:txBody>
      </p:sp>
      <p:sp>
        <p:nvSpPr>
          <p:cNvPr id="4" name="Date Placeholder 3"/>
          <p:cNvSpPr>
            <a:spLocks noGrp="1"/>
          </p:cNvSpPr>
          <p:nvPr>
            <p:ph type="dt" sz="half" idx="10"/>
          </p:nvPr>
        </p:nvSpPr>
        <p:spPr/>
        <p:txBody>
          <a:bodyPr/>
          <a:lstStyle/>
          <a:p>
            <a:fld id="{2D76FDDF-3A10-48D2-AB37-C7E748513DB9}" type="datetime1">
              <a:rPr lang="en-US" smtClean="0"/>
              <a:pPr/>
              <a:t>12/2/2015</a:t>
            </a:fld>
            <a:endParaRPr lang="en-US"/>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39</a:t>
            </a:fld>
            <a:endParaRPr lang="en-US" dirty="0"/>
          </a:p>
        </p:txBody>
      </p:sp>
    </p:spTree>
    <p:extLst>
      <p:ext uri="{BB962C8B-B14F-4D97-AF65-F5344CB8AC3E}">
        <p14:creationId xmlns:p14="http://schemas.microsoft.com/office/powerpoint/2010/main" val="2360315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89384"/>
            <a:ext cx="8229600" cy="663352"/>
          </a:xfrm>
        </p:spPr>
        <p:txBody>
          <a:bodyPr/>
          <a:lstStyle/>
          <a:p>
            <a:r>
              <a:rPr lang="en-US" dirty="0" smtClean="0"/>
              <a:t>ARM data processing instruction op-codes</a:t>
            </a:r>
          </a:p>
        </p:txBody>
      </p:sp>
      <p:sp>
        <p:nvSpPr>
          <p:cNvPr id="16387" name="Text Box 6"/>
          <p:cNvSpPr txBox="1">
            <a:spLocks noChangeArrowheads="1"/>
          </p:cNvSpPr>
          <p:nvPr/>
        </p:nvSpPr>
        <p:spPr bwMode="auto">
          <a:xfrm>
            <a:off x="538931" y="1125538"/>
            <a:ext cx="8137525" cy="4083050"/>
          </a:xfrm>
          <a:prstGeom prst="rect">
            <a:avLst/>
          </a:prstGeom>
          <a:noFill/>
          <a:ln w="28575">
            <a:solidFill>
              <a:schemeClr val="tx1"/>
            </a:solidFill>
            <a:miter lim="800000"/>
            <a:headEnd type="none" w="sm" len="sm"/>
            <a:tailEnd type="none" w="sm" len="sm"/>
          </a:ln>
        </p:spPr>
        <p:txBody>
          <a:bodyPr>
            <a:spAutoFit/>
          </a:bodyPr>
          <a:lstStyle/>
          <a:p>
            <a:pPr marL="457200" indent="-457200" algn="l"/>
            <a:r>
              <a:rPr lang="en-GB" sz="2000">
                <a:latin typeface="Arial Narrow" pitchFamily="34" charset="0"/>
              </a:rPr>
              <a:t> </a:t>
            </a:r>
            <a:r>
              <a:rPr lang="en-GB" sz="2000">
                <a:solidFill>
                  <a:schemeClr val="accent2"/>
                </a:solidFill>
                <a:latin typeface="Arial Narrow" pitchFamily="34" charset="0"/>
              </a:rPr>
              <a:t>Op            Assembly                  Operation                             Pseudocode</a:t>
            </a:r>
          </a:p>
          <a:p>
            <a:pPr marL="457200" indent="-457200" algn="l"/>
            <a:r>
              <a:rPr lang="en-GB" sz="2000">
                <a:solidFill>
                  <a:srgbClr val="FF0000"/>
                </a:solidFill>
                <a:latin typeface="Calibri" pitchFamily="34" charset="0"/>
              </a:rPr>
              <a:t>0000	AND Rd,Rn,op2	Bitwise logical AND	Rd := Rn AND op2</a:t>
            </a:r>
          </a:p>
          <a:p>
            <a:pPr marL="457200" indent="-457200" algn="l"/>
            <a:r>
              <a:rPr lang="en-GB" sz="2000">
                <a:solidFill>
                  <a:srgbClr val="FF0000"/>
                </a:solidFill>
                <a:latin typeface="Calibri" pitchFamily="34" charset="0"/>
              </a:rPr>
              <a:t>0001	EOR Rd,Rn,op2	Bitwise logical XOR	Rd := Rn XOR op2</a:t>
            </a:r>
          </a:p>
          <a:p>
            <a:pPr marL="457200" indent="-457200" algn="l"/>
            <a:r>
              <a:rPr lang="en-GB" sz="2000">
                <a:solidFill>
                  <a:srgbClr val="00B050"/>
                </a:solidFill>
                <a:latin typeface="Calibri" pitchFamily="34" charset="0"/>
              </a:rPr>
              <a:t>0010 	SUB Rd, Rn, op2	Subtract			Rd := Rn – op2</a:t>
            </a:r>
          </a:p>
          <a:p>
            <a:pPr marL="457200" indent="-457200" algn="l"/>
            <a:r>
              <a:rPr lang="en-GB" sz="2000">
                <a:solidFill>
                  <a:srgbClr val="00B050"/>
                </a:solidFill>
                <a:latin typeface="Calibri" pitchFamily="34" charset="0"/>
              </a:rPr>
              <a:t>0011	RSB Rd, Rn, op2	Reverse subtract		Rd := op2 – Rn</a:t>
            </a:r>
          </a:p>
          <a:p>
            <a:pPr marL="457200" indent="-457200" algn="l"/>
            <a:r>
              <a:rPr lang="en-GB" sz="2000">
                <a:solidFill>
                  <a:srgbClr val="00B050"/>
                </a:solidFill>
                <a:latin typeface="Calibri" pitchFamily="34" charset="0"/>
              </a:rPr>
              <a:t>0100	ADD Rd,Rn,op2	Add			Rd := Rn + op2</a:t>
            </a:r>
          </a:p>
          <a:p>
            <a:pPr marL="457200" indent="-457200" algn="l"/>
            <a:r>
              <a:rPr lang="en-GB" sz="2000">
                <a:solidFill>
                  <a:srgbClr val="00B050"/>
                </a:solidFill>
                <a:latin typeface="Calibri" pitchFamily="34" charset="0"/>
              </a:rPr>
              <a:t>0101	ADC Rd,Rn,op2	Add with carry		Rd := Rn + op2 + C</a:t>
            </a:r>
          </a:p>
          <a:p>
            <a:pPr marL="457200" indent="-457200" algn="l"/>
            <a:r>
              <a:rPr lang="en-GB" sz="2000">
                <a:solidFill>
                  <a:srgbClr val="00B050"/>
                </a:solidFill>
                <a:latin typeface="Calibri" pitchFamily="34" charset="0"/>
              </a:rPr>
              <a:t>0110	SBC Rd, Rn, op2	Subtract with carry	Rd := Rn  op2 + C – 1</a:t>
            </a:r>
          </a:p>
          <a:p>
            <a:pPr marL="457200" indent="-457200" algn="l"/>
            <a:r>
              <a:rPr lang="en-GB" sz="2000">
                <a:solidFill>
                  <a:srgbClr val="00B050"/>
                </a:solidFill>
                <a:latin typeface="Calibri" pitchFamily="34" charset="0"/>
              </a:rPr>
              <a:t>0111	RSC Rd, Rn, op2	Reverse sub with carry	Rd := op2 – Rn + C – 1</a:t>
            </a:r>
          </a:p>
          <a:p>
            <a:pPr marL="457200" indent="-457200" algn="l"/>
            <a:r>
              <a:rPr lang="en-GB" sz="2000">
                <a:solidFill>
                  <a:srgbClr val="FF0000"/>
                </a:solidFill>
                <a:latin typeface="Calibri" pitchFamily="34" charset="0"/>
              </a:rPr>
              <a:t>1100	ORR Rd,Rn,op2	Bitwise logical OR	Rd := Rn OR op2</a:t>
            </a:r>
          </a:p>
          <a:p>
            <a:pPr marL="457200" indent="-457200" algn="l"/>
            <a:r>
              <a:rPr lang="en-GB" sz="2000">
                <a:latin typeface="Calibri" pitchFamily="34" charset="0"/>
              </a:rPr>
              <a:t>1101	MOV Rd, op2	Move			Rd := op2</a:t>
            </a:r>
          </a:p>
          <a:p>
            <a:pPr marL="457200" indent="-457200" algn="l"/>
            <a:r>
              <a:rPr lang="en-GB" sz="2000">
                <a:solidFill>
                  <a:srgbClr val="FF0000"/>
                </a:solidFill>
                <a:latin typeface="Calibri" pitchFamily="34" charset="0"/>
              </a:rPr>
              <a:t>1110	BIC Rd,Rn,op2	Bitwise clear		Rd := Rn AND NOT op2</a:t>
            </a:r>
          </a:p>
          <a:p>
            <a:pPr marL="457200" indent="-457200" algn="l"/>
            <a:r>
              <a:rPr lang="en-GB" sz="2000">
                <a:latin typeface="Calibri" pitchFamily="34" charset="0"/>
              </a:rPr>
              <a:t>1111	MVN Rd,op2	Bitwise move negated	Rd := </a:t>
            </a:r>
            <a:r>
              <a:rPr lang="en-US" sz="2000">
                <a:latin typeface="Calibri" pitchFamily="34" charset="0"/>
                <a:cs typeface="Times New Roman" pitchFamily="18" charset="0"/>
              </a:rPr>
              <a:t>NOT </a:t>
            </a:r>
            <a:r>
              <a:rPr lang="en-GB" sz="2000">
                <a:latin typeface="Calibri" pitchFamily="34" charset="0"/>
              </a:rPr>
              <a:t>op2 </a:t>
            </a:r>
            <a:endParaRPr lang="en-US" sz="2000">
              <a:latin typeface="Calibri" pitchFamily="34" charset="0"/>
            </a:endParaRPr>
          </a:p>
        </p:txBody>
      </p:sp>
      <p:sp>
        <p:nvSpPr>
          <p:cNvPr id="16388" name="Rectangle 7"/>
          <p:cNvSpPr>
            <a:spLocks noGrp="1" noChangeArrowheads="1"/>
          </p:cNvSpPr>
          <p:nvPr>
            <p:ph type="body" idx="1"/>
          </p:nvPr>
        </p:nvSpPr>
        <p:spPr>
          <a:xfrm>
            <a:off x="395288" y="5589860"/>
            <a:ext cx="8424862" cy="863476"/>
          </a:xfrm>
        </p:spPr>
        <p:txBody>
          <a:bodyPr>
            <a:normAutofit fontScale="92500"/>
          </a:bodyPr>
          <a:lstStyle/>
          <a:p>
            <a:pPr>
              <a:lnSpc>
                <a:spcPct val="90000"/>
              </a:lnSpc>
            </a:pPr>
            <a:r>
              <a:rPr lang="en-GB" dirty="0" smtClean="0">
                <a:latin typeface="Calibri" pitchFamily="34" charset="0"/>
              </a:rPr>
              <a:t>The operations with </a:t>
            </a:r>
            <a:r>
              <a:rPr lang="en-GB" b="1" dirty="0" smtClean="0">
                <a:latin typeface="Calibri" pitchFamily="34" charset="0"/>
              </a:rPr>
              <a:t>Carry</a:t>
            </a:r>
            <a:r>
              <a:rPr lang="en-GB" dirty="0" smtClean="0">
                <a:latin typeface="Calibri" pitchFamily="34" charset="0"/>
              </a:rPr>
              <a:t> allow multi-word addition and subtraction</a:t>
            </a:r>
          </a:p>
          <a:p>
            <a:pPr>
              <a:lnSpc>
                <a:spcPct val="90000"/>
              </a:lnSpc>
            </a:pPr>
            <a:r>
              <a:rPr lang="en-GB" dirty="0" smtClean="0">
                <a:latin typeface="Calibri" pitchFamily="34" charset="0"/>
              </a:rPr>
              <a:t>MOV, MVN do not use </a:t>
            </a:r>
            <a:r>
              <a:rPr lang="en-GB" dirty="0" err="1" smtClean="0">
                <a:latin typeface="Calibri" pitchFamily="34" charset="0"/>
              </a:rPr>
              <a:t>Rn</a:t>
            </a:r>
            <a:r>
              <a:rPr lang="en-GB" dirty="0" smtClean="0">
                <a:latin typeface="Calibri" pitchFamily="34" charset="0"/>
              </a:rPr>
              <a:t>, (</a:t>
            </a:r>
            <a:r>
              <a:rPr lang="en-GB" dirty="0" err="1" smtClean="0">
                <a:latin typeface="Calibri" pitchFamily="34" charset="0"/>
              </a:rPr>
              <a:t>Rn</a:t>
            </a:r>
            <a:r>
              <a:rPr lang="en-GB" dirty="0" smtClean="0">
                <a:latin typeface="Calibri" pitchFamily="34" charset="0"/>
              </a:rPr>
              <a:t> should be set to 0 in instruction word)</a:t>
            </a:r>
          </a:p>
          <a:p>
            <a:pPr>
              <a:lnSpc>
                <a:spcPct val="90000"/>
              </a:lnSpc>
            </a:pPr>
            <a:endParaRPr lang="en-US" dirty="0" smtClean="0">
              <a:latin typeface="Calibri" pitchFamily="34" charset="0"/>
            </a:endParaRPr>
          </a:p>
        </p:txBody>
      </p:sp>
      <p:sp>
        <p:nvSpPr>
          <p:cNvPr id="5" name="Date Placeholder 4"/>
          <p:cNvSpPr>
            <a:spLocks noGrp="1"/>
          </p:cNvSpPr>
          <p:nvPr>
            <p:ph type="dt" sz="half" idx="10"/>
          </p:nvPr>
        </p:nvSpPr>
        <p:spPr/>
        <p:txBody>
          <a:bodyPr/>
          <a:lstStyle/>
          <a:p>
            <a:fld id="{39D4DC93-E9F1-4D4C-8342-A19208AFA21A}"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4</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457200" y="332656"/>
            <a:ext cx="8229600" cy="759296"/>
          </a:xfrm>
        </p:spPr>
        <p:txBody>
          <a:bodyPr>
            <a:normAutofit/>
          </a:bodyPr>
          <a:lstStyle/>
          <a:p>
            <a:r>
              <a:rPr lang="en-GB" sz="3200" dirty="0" smtClean="0"/>
              <a:t>ITE – with conditional branches</a:t>
            </a:r>
            <a:endParaRPr lang="en-US" sz="3200" dirty="0" smtClean="0"/>
          </a:p>
        </p:txBody>
      </p:sp>
      <p:sp>
        <p:nvSpPr>
          <p:cNvPr id="56323" name="Rectangle 3"/>
          <p:cNvSpPr>
            <a:spLocks noGrp="1" noChangeArrowheads="1"/>
          </p:cNvSpPr>
          <p:nvPr>
            <p:ph type="body" idx="4294967295"/>
          </p:nvPr>
        </p:nvSpPr>
        <p:spPr>
          <a:xfrm>
            <a:off x="107504" y="1268413"/>
            <a:ext cx="8077200" cy="477837"/>
          </a:xfrm>
        </p:spPr>
        <p:txBody>
          <a:bodyPr/>
          <a:lstStyle/>
          <a:p>
            <a:pPr lvl="1">
              <a:buFont typeface="Wingdings" pitchFamily="2" charset="2"/>
              <a:buChar char="v"/>
            </a:pPr>
            <a:r>
              <a:rPr lang="en-GB" sz="2400" b="1" dirty="0" smtClean="0">
                <a:solidFill>
                  <a:schemeClr val="accent2"/>
                </a:solidFill>
              </a:rPr>
              <a:t>if (R0 = 1)  then R2 := R2+1 else R3 := r3-1</a:t>
            </a:r>
          </a:p>
          <a:p>
            <a:pPr>
              <a:buFont typeface="Wingdings" pitchFamily="2" charset="2"/>
              <a:buChar char="v"/>
            </a:pPr>
            <a:endParaRPr lang="en-US" sz="2800" b="1" dirty="0" smtClean="0">
              <a:solidFill>
                <a:schemeClr val="accent2"/>
              </a:solidFill>
            </a:endParaRPr>
          </a:p>
        </p:txBody>
      </p:sp>
      <p:sp>
        <p:nvSpPr>
          <p:cNvPr id="56324" name="Text Box 4"/>
          <p:cNvSpPr txBox="1">
            <a:spLocks noChangeArrowheads="1"/>
          </p:cNvSpPr>
          <p:nvPr/>
        </p:nvSpPr>
        <p:spPr bwMode="auto">
          <a:xfrm>
            <a:off x="1311275" y="1982788"/>
            <a:ext cx="6356350" cy="3139321"/>
          </a:xfrm>
          <a:prstGeom prst="rect">
            <a:avLst/>
          </a:prstGeom>
          <a:noFill/>
          <a:ln w="28575">
            <a:solidFill>
              <a:schemeClr val="tx1"/>
            </a:solidFill>
            <a:miter lim="800000"/>
            <a:headEnd type="none" w="sm" len="sm"/>
            <a:tailEnd type="none" w="sm" len="sm"/>
          </a:ln>
        </p:spPr>
        <p:txBody>
          <a:bodyPr>
            <a:spAutoFit/>
          </a:bodyPr>
          <a:lstStyle/>
          <a:p>
            <a:pPr algn="l"/>
            <a:r>
              <a:rPr lang="en-GB" b="1" dirty="0">
                <a:latin typeface="Calibri" pitchFamily="34" charset="0"/>
              </a:rPr>
              <a:t>EXAMPLE</a:t>
            </a:r>
          </a:p>
          <a:p>
            <a:pPr algn="l"/>
            <a:r>
              <a:rPr lang="en-GB" b="1" dirty="0">
                <a:latin typeface="Calibri" pitchFamily="34" charset="0"/>
              </a:rPr>
              <a:t>		CMP </a:t>
            </a:r>
            <a:r>
              <a:rPr lang="en-GB" b="1" dirty="0" smtClean="0">
                <a:latin typeface="Calibri" pitchFamily="34" charset="0"/>
              </a:rPr>
              <a:t>R0,#</a:t>
            </a:r>
            <a:r>
              <a:rPr lang="en-GB" b="1" dirty="0">
                <a:latin typeface="Calibri" pitchFamily="34" charset="0"/>
              </a:rPr>
              <a:t>1</a:t>
            </a:r>
          </a:p>
          <a:p>
            <a:pPr algn="l"/>
            <a:r>
              <a:rPr lang="en-GB" b="1" dirty="0">
                <a:latin typeface="Calibri" pitchFamily="34" charset="0"/>
              </a:rPr>
              <a:t>		</a:t>
            </a:r>
            <a:r>
              <a:rPr lang="en-GB" b="1" dirty="0">
                <a:solidFill>
                  <a:srgbClr val="800080"/>
                </a:solidFill>
                <a:latin typeface="Calibri" pitchFamily="34" charset="0"/>
              </a:rPr>
              <a:t>BEQ THENPART</a:t>
            </a:r>
          </a:p>
          <a:p>
            <a:pPr algn="l"/>
            <a:r>
              <a:rPr lang="en-GB" b="1" dirty="0">
                <a:latin typeface="Calibri" pitchFamily="34" charset="0"/>
              </a:rPr>
              <a:t>		</a:t>
            </a:r>
            <a:r>
              <a:rPr lang="en-GB" b="1" dirty="0">
                <a:solidFill>
                  <a:srgbClr val="FF0000"/>
                </a:solidFill>
                <a:latin typeface="Calibri" pitchFamily="34" charset="0"/>
              </a:rPr>
              <a:t>; else part</a:t>
            </a:r>
          </a:p>
          <a:p>
            <a:pPr algn="l"/>
            <a:r>
              <a:rPr lang="en-GB" b="1" dirty="0">
                <a:latin typeface="Calibri" pitchFamily="34" charset="0"/>
              </a:rPr>
              <a:t>		SUB </a:t>
            </a:r>
            <a:r>
              <a:rPr lang="en-GB" b="1" dirty="0" smtClean="0">
                <a:latin typeface="Calibri" pitchFamily="34" charset="0"/>
              </a:rPr>
              <a:t>R3, R3, </a:t>
            </a:r>
            <a:r>
              <a:rPr lang="en-GB" b="1" dirty="0">
                <a:latin typeface="Calibri" pitchFamily="34" charset="0"/>
              </a:rPr>
              <a:t>#1</a:t>
            </a:r>
          </a:p>
          <a:p>
            <a:pPr algn="l"/>
            <a:r>
              <a:rPr lang="en-GB" b="1" dirty="0">
                <a:latin typeface="Calibri" pitchFamily="34" charset="0"/>
              </a:rPr>
              <a:t>		</a:t>
            </a:r>
            <a:r>
              <a:rPr lang="en-GB" b="1" dirty="0">
                <a:solidFill>
                  <a:srgbClr val="800080"/>
                </a:solidFill>
                <a:latin typeface="Calibri" pitchFamily="34" charset="0"/>
              </a:rPr>
              <a:t>B ENDCODE</a:t>
            </a:r>
            <a:endParaRPr lang="en-GB" b="1" dirty="0">
              <a:latin typeface="Calibri" pitchFamily="34" charset="0"/>
            </a:endParaRPr>
          </a:p>
          <a:p>
            <a:pPr algn="l"/>
            <a:endParaRPr lang="en-GB" b="1" dirty="0">
              <a:latin typeface="Calibri" pitchFamily="34" charset="0"/>
            </a:endParaRPr>
          </a:p>
          <a:p>
            <a:pPr algn="l"/>
            <a:r>
              <a:rPr lang="en-GB" b="1" dirty="0">
                <a:latin typeface="Calibri" pitchFamily="34" charset="0"/>
              </a:rPr>
              <a:t>THENPART 	</a:t>
            </a:r>
            <a:r>
              <a:rPr lang="en-GB" b="1" dirty="0">
                <a:solidFill>
                  <a:srgbClr val="FF0000"/>
                </a:solidFill>
                <a:latin typeface="Calibri" pitchFamily="34" charset="0"/>
              </a:rPr>
              <a:t>; then part</a:t>
            </a:r>
          </a:p>
          <a:p>
            <a:pPr algn="l"/>
            <a:r>
              <a:rPr lang="en-GB" b="1" dirty="0">
                <a:latin typeface="Calibri" pitchFamily="34" charset="0"/>
              </a:rPr>
              <a:t>		ADD </a:t>
            </a:r>
            <a:r>
              <a:rPr lang="en-GB" b="1" dirty="0" smtClean="0">
                <a:latin typeface="Calibri" pitchFamily="34" charset="0"/>
              </a:rPr>
              <a:t>R2, R2, </a:t>
            </a:r>
            <a:r>
              <a:rPr lang="en-GB" b="1" dirty="0">
                <a:latin typeface="Calibri" pitchFamily="34" charset="0"/>
              </a:rPr>
              <a:t>#1</a:t>
            </a:r>
          </a:p>
          <a:p>
            <a:pPr algn="l"/>
            <a:r>
              <a:rPr lang="en-GB" b="1" dirty="0">
                <a:latin typeface="Calibri" pitchFamily="34" charset="0"/>
              </a:rPr>
              <a:t>ENDCODE</a:t>
            </a:r>
            <a:r>
              <a:rPr lang="en-GB" dirty="0">
                <a:latin typeface="Calibri" pitchFamily="34" charset="0"/>
              </a:rPr>
              <a:t>		</a:t>
            </a:r>
          </a:p>
          <a:p>
            <a:pPr algn="l"/>
            <a:endParaRPr lang="en-US" dirty="0">
              <a:latin typeface="Calibri" pitchFamily="34" charset="0"/>
            </a:endParaRPr>
          </a:p>
        </p:txBody>
      </p:sp>
      <p:grpSp>
        <p:nvGrpSpPr>
          <p:cNvPr id="2" name="Group 10"/>
          <p:cNvGrpSpPr>
            <a:grpSpLocks/>
          </p:cNvGrpSpPr>
          <p:nvPr/>
        </p:nvGrpSpPr>
        <p:grpSpPr bwMode="auto">
          <a:xfrm>
            <a:off x="2916238" y="2289175"/>
            <a:ext cx="5983287" cy="1260475"/>
            <a:chOff x="1837" y="1351"/>
            <a:chExt cx="3769" cy="794"/>
          </a:xfrm>
        </p:grpSpPr>
        <p:grpSp>
          <p:nvGrpSpPr>
            <p:cNvPr id="3" name="Group 8"/>
            <p:cNvGrpSpPr>
              <a:grpSpLocks/>
            </p:cNvGrpSpPr>
            <p:nvPr/>
          </p:nvGrpSpPr>
          <p:grpSpPr bwMode="auto">
            <a:xfrm>
              <a:off x="1837" y="1351"/>
              <a:ext cx="2676" cy="362"/>
              <a:chOff x="1837" y="1351"/>
              <a:chExt cx="2676" cy="362"/>
            </a:xfrm>
          </p:grpSpPr>
          <p:sp>
            <p:nvSpPr>
              <p:cNvPr id="56330" name="Rectangle 5"/>
              <p:cNvSpPr>
                <a:spLocks noChangeArrowheads="1"/>
              </p:cNvSpPr>
              <p:nvPr/>
            </p:nvSpPr>
            <p:spPr bwMode="auto">
              <a:xfrm>
                <a:off x="1837" y="1351"/>
                <a:ext cx="1723" cy="362"/>
              </a:xfrm>
              <a:prstGeom prst="rect">
                <a:avLst/>
              </a:prstGeom>
              <a:noFill/>
              <a:ln w="28575" algn="ctr">
                <a:solidFill>
                  <a:srgbClr val="CC0099"/>
                </a:solidFill>
                <a:prstDash val="dash"/>
                <a:miter lim="800000"/>
                <a:headEnd/>
                <a:tailEnd/>
              </a:ln>
            </p:spPr>
            <p:txBody>
              <a:bodyPr wrap="none" anchor="ctr"/>
              <a:lstStyle/>
              <a:p>
                <a:endParaRPr lang="en-GB"/>
              </a:p>
            </p:txBody>
          </p:sp>
          <p:sp>
            <p:nvSpPr>
              <p:cNvPr id="56331" name="Line 6"/>
              <p:cNvSpPr>
                <a:spLocks noChangeShapeType="1"/>
              </p:cNvSpPr>
              <p:nvPr/>
            </p:nvSpPr>
            <p:spPr bwMode="auto">
              <a:xfrm>
                <a:off x="3016" y="1434"/>
                <a:ext cx="1497" cy="0"/>
              </a:xfrm>
              <a:prstGeom prst="line">
                <a:avLst/>
              </a:prstGeom>
              <a:noFill/>
              <a:ln w="28575">
                <a:solidFill>
                  <a:srgbClr val="CC0099"/>
                </a:solidFill>
                <a:round/>
                <a:headEnd/>
                <a:tailEnd type="triangle" w="med" len="med"/>
              </a:ln>
            </p:spPr>
            <p:txBody>
              <a:bodyPr wrap="none" anchor="ctr"/>
              <a:lstStyle/>
              <a:p>
                <a:endParaRPr lang="en-GB"/>
              </a:p>
            </p:txBody>
          </p:sp>
          <p:sp>
            <p:nvSpPr>
              <p:cNvPr id="56332" name="Line 7"/>
              <p:cNvSpPr>
                <a:spLocks noChangeShapeType="1"/>
              </p:cNvSpPr>
              <p:nvPr/>
            </p:nvSpPr>
            <p:spPr bwMode="auto">
              <a:xfrm>
                <a:off x="3379" y="1615"/>
                <a:ext cx="1134" cy="0"/>
              </a:xfrm>
              <a:prstGeom prst="line">
                <a:avLst/>
              </a:prstGeom>
              <a:noFill/>
              <a:ln w="28575">
                <a:solidFill>
                  <a:srgbClr val="CC0099"/>
                </a:solidFill>
                <a:round/>
                <a:headEnd/>
                <a:tailEnd type="triangle" w="med" len="med"/>
              </a:ln>
            </p:spPr>
            <p:txBody>
              <a:bodyPr wrap="none" anchor="ctr"/>
              <a:lstStyle/>
              <a:p>
                <a:endParaRPr lang="en-GB"/>
              </a:p>
            </p:txBody>
          </p:sp>
        </p:grpSp>
        <p:sp>
          <p:nvSpPr>
            <p:cNvPr id="56329" name="Text Box 9"/>
            <p:cNvSpPr txBox="1">
              <a:spLocks noChangeArrowheads="1"/>
            </p:cNvSpPr>
            <p:nvPr/>
          </p:nvSpPr>
          <p:spPr bwMode="auto">
            <a:xfrm>
              <a:off x="4522" y="1389"/>
              <a:ext cx="1084" cy="756"/>
            </a:xfrm>
            <a:prstGeom prst="rect">
              <a:avLst/>
            </a:prstGeom>
            <a:solidFill>
              <a:schemeClr val="bg1"/>
            </a:solidFill>
            <a:ln w="12700" algn="ctr">
              <a:solidFill>
                <a:srgbClr val="CC0099"/>
              </a:solidFill>
              <a:miter lim="800000"/>
              <a:headEnd/>
              <a:tailEnd/>
            </a:ln>
          </p:spPr>
          <p:txBody>
            <a:bodyPr wrap="none">
              <a:spAutoFit/>
            </a:bodyPr>
            <a:lstStyle/>
            <a:p>
              <a:r>
                <a:rPr lang="en-GB"/>
                <a:t>comparison</a:t>
              </a:r>
            </a:p>
            <a:p>
              <a:r>
                <a:rPr lang="en-GB"/>
                <a:t>conditional</a:t>
              </a:r>
            </a:p>
            <a:p>
              <a:r>
                <a:rPr lang="en-GB"/>
                <a:t>branch</a:t>
              </a:r>
              <a:endParaRPr lang="en-US"/>
            </a:p>
          </p:txBody>
        </p:sp>
      </p:grpSp>
      <p:sp>
        <p:nvSpPr>
          <p:cNvPr id="56326" name="Freeform 11"/>
          <p:cNvSpPr>
            <a:spLocks/>
          </p:cNvSpPr>
          <p:nvPr/>
        </p:nvSpPr>
        <p:spPr bwMode="auto">
          <a:xfrm>
            <a:off x="2843212" y="2708920"/>
            <a:ext cx="360635" cy="1656184"/>
          </a:xfrm>
          <a:custGeom>
            <a:avLst/>
            <a:gdLst>
              <a:gd name="T0" fmla="*/ 2147483647 w 227"/>
              <a:gd name="T1" fmla="*/ 0 h 1407"/>
              <a:gd name="T2" fmla="*/ 0 w 227"/>
              <a:gd name="T3" fmla="*/ 0 h 1407"/>
              <a:gd name="T4" fmla="*/ 0 w 227"/>
              <a:gd name="T5" fmla="*/ 2147483647 h 1407"/>
              <a:gd name="T6" fmla="*/ 0 w 227"/>
              <a:gd name="T7" fmla="*/ 2147483647 h 1407"/>
              <a:gd name="T8" fmla="*/ 2147483647 w 227"/>
              <a:gd name="T9" fmla="*/ 2147483647 h 1407"/>
              <a:gd name="T10" fmla="*/ 0 60000 65536"/>
              <a:gd name="T11" fmla="*/ 0 60000 65536"/>
              <a:gd name="T12" fmla="*/ 0 60000 65536"/>
              <a:gd name="T13" fmla="*/ 0 60000 65536"/>
              <a:gd name="T14" fmla="*/ 0 60000 65536"/>
              <a:gd name="T15" fmla="*/ 0 w 227"/>
              <a:gd name="T16" fmla="*/ 0 h 1407"/>
              <a:gd name="T17" fmla="*/ 227 w 227"/>
              <a:gd name="T18" fmla="*/ 1407 h 1407"/>
            </a:gdLst>
            <a:ahLst/>
            <a:cxnLst>
              <a:cxn ang="T10">
                <a:pos x="T0" y="T1"/>
              </a:cxn>
              <a:cxn ang="T11">
                <a:pos x="T2" y="T3"/>
              </a:cxn>
              <a:cxn ang="T12">
                <a:pos x="T4" y="T5"/>
              </a:cxn>
              <a:cxn ang="T13">
                <a:pos x="T6" y="T7"/>
              </a:cxn>
              <a:cxn ang="T14">
                <a:pos x="T8" y="T9"/>
              </a:cxn>
            </a:cxnLst>
            <a:rect l="T15" t="T16" r="T17" b="T18"/>
            <a:pathLst>
              <a:path w="227" h="1407">
                <a:moveTo>
                  <a:pt x="227" y="0"/>
                </a:moveTo>
                <a:lnTo>
                  <a:pt x="0" y="0"/>
                </a:lnTo>
                <a:lnTo>
                  <a:pt x="0" y="1134"/>
                </a:lnTo>
                <a:lnTo>
                  <a:pt x="0" y="1407"/>
                </a:lnTo>
                <a:lnTo>
                  <a:pt x="227" y="1407"/>
                </a:lnTo>
              </a:path>
            </a:pathLst>
          </a:custGeom>
          <a:noFill/>
          <a:ln w="38100">
            <a:solidFill>
              <a:srgbClr val="800080"/>
            </a:solidFill>
            <a:round/>
            <a:headEnd/>
            <a:tailEnd type="triangle" w="med" len="med"/>
          </a:ln>
        </p:spPr>
        <p:txBody>
          <a:bodyPr wrap="none" anchor="ctr"/>
          <a:lstStyle/>
          <a:p>
            <a:endParaRPr lang="en-GB"/>
          </a:p>
        </p:txBody>
      </p:sp>
      <p:sp>
        <p:nvSpPr>
          <p:cNvPr id="56327" name="Freeform 12"/>
          <p:cNvSpPr>
            <a:spLocks/>
          </p:cNvSpPr>
          <p:nvPr/>
        </p:nvSpPr>
        <p:spPr bwMode="auto">
          <a:xfrm>
            <a:off x="4211960" y="3552449"/>
            <a:ext cx="792162" cy="1100688"/>
          </a:xfrm>
          <a:custGeom>
            <a:avLst/>
            <a:gdLst>
              <a:gd name="T0" fmla="*/ 2147483647 w 499"/>
              <a:gd name="T1" fmla="*/ 0 h 907"/>
              <a:gd name="T2" fmla="*/ 2147483647 w 499"/>
              <a:gd name="T3" fmla="*/ 0 h 907"/>
              <a:gd name="T4" fmla="*/ 2147483647 w 499"/>
              <a:gd name="T5" fmla="*/ 2147483647 h 907"/>
              <a:gd name="T6" fmla="*/ 0 w 499"/>
              <a:gd name="T7" fmla="*/ 2147483647 h 907"/>
              <a:gd name="T8" fmla="*/ 0 60000 65536"/>
              <a:gd name="T9" fmla="*/ 0 60000 65536"/>
              <a:gd name="T10" fmla="*/ 0 60000 65536"/>
              <a:gd name="T11" fmla="*/ 0 60000 65536"/>
              <a:gd name="T12" fmla="*/ 0 w 499"/>
              <a:gd name="T13" fmla="*/ 0 h 907"/>
              <a:gd name="T14" fmla="*/ 499 w 499"/>
              <a:gd name="T15" fmla="*/ 907 h 907"/>
            </a:gdLst>
            <a:ahLst/>
            <a:cxnLst>
              <a:cxn ang="T8">
                <a:pos x="T0" y="T1"/>
              </a:cxn>
              <a:cxn ang="T9">
                <a:pos x="T2" y="T3"/>
              </a:cxn>
              <a:cxn ang="T10">
                <a:pos x="T4" y="T5"/>
              </a:cxn>
              <a:cxn ang="T11">
                <a:pos x="T6" y="T7"/>
              </a:cxn>
            </a:cxnLst>
            <a:rect l="T12" t="T13" r="T14" b="T15"/>
            <a:pathLst>
              <a:path w="499" h="907">
                <a:moveTo>
                  <a:pt x="136" y="0"/>
                </a:moveTo>
                <a:lnTo>
                  <a:pt x="499" y="0"/>
                </a:lnTo>
                <a:lnTo>
                  <a:pt x="499" y="907"/>
                </a:lnTo>
                <a:lnTo>
                  <a:pt x="0" y="907"/>
                </a:lnTo>
              </a:path>
            </a:pathLst>
          </a:custGeom>
          <a:noFill/>
          <a:ln w="38100">
            <a:solidFill>
              <a:srgbClr val="800080"/>
            </a:solidFill>
            <a:round/>
            <a:headEnd/>
            <a:tailEnd type="triangle" w="med" len="med"/>
          </a:ln>
        </p:spPr>
        <p:txBody>
          <a:bodyPr wrap="none" anchor="ctr"/>
          <a:lstStyle/>
          <a:p>
            <a:endParaRPr lang="en-GB"/>
          </a:p>
        </p:txBody>
      </p:sp>
      <p:sp>
        <p:nvSpPr>
          <p:cNvPr id="13" name="Date Placeholder 12"/>
          <p:cNvSpPr>
            <a:spLocks noGrp="1"/>
          </p:cNvSpPr>
          <p:nvPr>
            <p:ph type="dt" sz="half" idx="10"/>
          </p:nvPr>
        </p:nvSpPr>
        <p:spPr/>
        <p:txBody>
          <a:bodyPr/>
          <a:lstStyle/>
          <a:p>
            <a:fld id="{3E73937F-C0F6-49EF-B7C2-22186AD97864}" type="datetime1">
              <a:rPr lang="en-US" smtClean="0"/>
              <a:pPr/>
              <a:t>12/2/2015</a:t>
            </a:fld>
            <a:endParaRPr lang="en-US"/>
          </a:p>
        </p:txBody>
      </p:sp>
      <p:sp>
        <p:nvSpPr>
          <p:cNvPr id="14" name="Slide Number Placeholder 13"/>
          <p:cNvSpPr>
            <a:spLocks noGrp="1"/>
          </p:cNvSpPr>
          <p:nvPr>
            <p:ph type="sldNum" sz="quarter" idx="12"/>
          </p:nvPr>
        </p:nvSpPr>
        <p:spPr/>
        <p:txBody>
          <a:bodyPr/>
          <a:lstStyle/>
          <a:p>
            <a:r>
              <a:rPr lang="en-US" dirty="0" smtClean="0"/>
              <a:t>2.</a:t>
            </a:r>
            <a:fld id="{0CFEC368-1D7A-4F81-ABF6-AE0E36BAF64C}" type="slidenum">
              <a:rPr lang="en-US" smtClean="0"/>
              <a:pPr/>
              <a:t>40</a:t>
            </a:fld>
            <a:endParaRPr lang="en-US" dirty="0"/>
          </a:p>
        </p:txBody>
      </p:sp>
      <p:sp>
        <p:nvSpPr>
          <p:cNvPr id="15" name="Footer Placeholder 14"/>
          <p:cNvSpPr>
            <a:spLocks noGrp="1"/>
          </p:cNvSpPr>
          <p:nvPr>
            <p:ph type="ftr" sz="quarter" idx="11"/>
          </p:nvPr>
        </p:nvSpPr>
        <p:spPr/>
        <p:txBody>
          <a:bodyPr/>
          <a:lstStyle/>
          <a:p>
            <a:pPr algn="r"/>
            <a:r>
              <a:rPr lang="en-GB" smtClean="0"/>
              <a:t>Introduction to Computer Architecture: Part 2</a:t>
            </a:r>
            <a:endParaRPr lang="en-US" dirty="0"/>
          </a:p>
        </p:txBody>
      </p:sp>
      <p:sp>
        <p:nvSpPr>
          <p:cNvPr id="16" name="TextBox 15"/>
          <p:cNvSpPr txBox="1"/>
          <p:nvPr/>
        </p:nvSpPr>
        <p:spPr>
          <a:xfrm>
            <a:off x="5263566" y="980728"/>
            <a:ext cx="1324658" cy="369332"/>
          </a:xfrm>
          <a:prstGeom prst="rect">
            <a:avLst/>
          </a:prstGeom>
          <a:noFill/>
        </p:spPr>
        <p:txBody>
          <a:bodyPr wrap="none" rtlCol="0">
            <a:spAutoFit/>
          </a:bodyPr>
          <a:lstStyle/>
          <a:p>
            <a:r>
              <a:rPr lang="en-GB" dirty="0" smtClean="0">
                <a:solidFill>
                  <a:srgbClr val="FF0000"/>
                </a:solidFill>
              </a:rPr>
              <a:t>Else part</a:t>
            </a:r>
            <a:endParaRPr lang="en-GB" dirty="0">
              <a:solidFill>
                <a:srgbClr val="FF0000"/>
              </a:solidFill>
            </a:endParaRPr>
          </a:p>
        </p:txBody>
      </p:sp>
      <p:sp>
        <p:nvSpPr>
          <p:cNvPr id="17" name="TextBox 16"/>
          <p:cNvSpPr txBox="1"/>
          <p:nvPr/>
        </p:nvSpPr>
        <p:spPr>
          <a:xfrm>
            <a:off x="3011838" y="980728"/>
            <a:ext cx="1420646" cy="369332"/>
          </a:xfrm>
          <a:prstGeom prst="rect">
            <a:avLst/>
          </a:prstGeom>
          <a:noFill/>
        </p:spPr>
        <p:txBody>
          <a:bodyPr wrap="none" rtlCol="0">
            <a:spAutoFit/>
          </a:bodyPr>
          <a:lstStyle/>
          <a:p>
            <a:r>
              <a:rPr lang="en-GB" dirty="0" smtClean="0">
                <a:solidFill>
                  <a:srgbClr val="FF0000"/>
                </a:solidFill>
              </a:rPr>
              <a:t>Then part</a:t>
            </a:r>
            <a:endParaRPr lang="en-GB" dirty="0">
              <a:solidFill>
                <a:srgbClr val="FF0000"/>
              </a:solidFill>
            </a:endParaRPr>
          </a:p>
        </p:txBody>
      </p:sp>
    </p:spTree>
    <p:extLst>
      <p:ext uri="{BB962C8B-B14F-4D97-AF65-F5344CB8AC3E}">
        <p14:creationId xmlns:p14="http://schemas.microsoft.com/office/powerpoint/2010/main" val="3953610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230832" y="332656"/>
            <a:ext cx="8229600" cy="774576"/>
          </a:xfrm>
        </p:spPr>
        <p:txBody>
          <a:bodyPr>
            <a:normAutofit/>
          </a:bodyPr>
          <a:lstStyle/>
          <a:p>
            <a:r>
              <a:rPr lang="en-GB" sz="3200" dirty="0" smtClean="0"/>
              <a:t>ITE - with conditional execution</a:t>
            </a:r>
            <a:endParaRPr lang="en-US" sz="3200" dirty="0" smtClean="0"/>
          </a:p>
        </p:txBody>
      </p:sp>
      <p:sp>
        <p:nvSpPr>
          <p:cNvPr id="57347" name="Rectangle 3"/>
          <p:cNvSpPr>
            <a:spLocks noGrp="1" noChangeArrowheads="1"/>
          </p:cNvSpPr>
          <p:nvPr>
            <p:ph type="body" idx="4294967295"/>
          </p:nvPr>
        </p:nvSpPr>
        <p:spPr>
          <a:xfrm>
            <a:off x="179388" y="1268760"/>
            <a:ext cx="7848996" cy="3240360"/>
          </a:xfrm>
        </p:spPr>
        <p:txBody>
          <a:bodyPr>
            <a:normAutofit/>
          </a:bodyPr>
          <a:lstStyle/>
          <a:p>
            <a:pPr>
              <a:spcBef>
                <a:spcPts val="1200"/>
              </a:spcBef>
              <a:buFont typeface="Wingdings" pitchFamily="2" charset="2"/>
              <a:buChar char="v"/>
            </a:pPr>
            <a:r>
              <a:rPr lang="en-GB" sz="2400" dirty="0" smtClean="0">
                <a:latin typeface="Calibri" pitchFamily="34" charset="0"/>
              </a:rPr>
              <a:t>We have seen that IF-THEN-ELSE constructions in pseudo-code turn into multiple branches in assembly.</a:t>
            </a:r>
          </a:p>
          <a:p>
            <a:pPr>
              <a:spcBef>
                <a:spcPts val="1200"/>
              </a:spcBef>
              <a:buFont typeface="Wingdings" pitchFamily="2" charset="2"/>
              <a:buChar char="v"/>
            </a:pPr>
            <a:r>
              <a:rPr lang="en-GB" sz="2400" dirty="0" smtClean="0">
                <a:latin typeface="Calibri" pitchFamily="34" charset="0"/>
              </a:rPr>
              <a:t>If the THEN and ELSE statements are short, branches can be avoided by using conditional execution.</a:t>
            </a:r>
          </a:p>
          <a:p>
            <a:pPr>
              <a:spcBef>
                <a:spcPts val="1200"/>
              </a:spcBef>
              <a:buFont typeface="Wingdings" pitchFamily="2" charset="2"/>
              <a:buChar char="v"/>
            </a:pPr>
            <a:r>
              <a:rPr lang="en-GB" sz="2400" dirty="0" smtClean="0">
                <a:latin typeface="Calibri" pitchFamily="34" charset="0"/>
              </a:rPr>
              <a:t>Note: NE condition is opposite of EQ condition</a:t>
            </a:r>
          </a:p>
          <a:p>
            <a:pPr>
              <a:spcBef>
                <a:spcPts val="1200"/>
              </a:spcBef>
              <a:buFont typeface="Wingdings" pitchFamily="2" charset="2"/>
              <a:buChar char="v"/>
            </a:pPr>
            <a:r>
              <a:rPr lang="en-GB" dirty="0" smtClean="0">
                <a:latin typeface="Calibri" pitchFamily="34" charset="0"/>
              </a:rPr>
              <a:t>Adding an execution condition to any ARM instruction makes its execution conditional</a:t>
            </a:r>
            <a:endParaRPr lang="en-GB" sz="2400" dirty="0" smtClean="0">
              <a:latin typeface="Calibri" pitchFamily="34" charset="0"/>
            </a:endParaRPr>
          </a:p>
        </p:txBody>
      </p:sp>
      <p:sp>
        <p:nvSpPr>
          <p:cNvPr id="57348" name="Text Box 4"/>
          <p:cNvSpPr txBox="1">
            <a:spLocks noChangeArrowheads="1"/>
          </p:cNvSpPr>
          <p:nvPr/>
        </p:nvSpPr>
        <p:spPr bwMode="auto">
          <a:xfrm>
            <a:off x="179388" y="4709368"/>
            <a:ext cx="4321175" cy="2032000"/>
          </a:xfrm>
          <a:prstGeom prst="rect">
            <a:avLst/>
          </a:prstGeom>
          <a:noFill/>
          <a:ln w="12700">
            <a:solidFill>
              <a:schemeClr val="tx1"/>
            </a:solidFill>
            <a:miter lim="800000"/>
            <a:headEnd type="none" w="sm" len="sm"/>
            <a:tailEnd type="none" w="sm" len="sm"/>
          </a:ln>
        </p:spPr>
        <p:txBody>
          <a:bodyPr>
            <a:spAutoFit/>
          </a:bodyPr>
          <a:lstStyle/>
          <a:p>
            <a:pPr algn="l">
              <a:lnSpc>
                <a:spcPct val="90000"/>
              </a:lnSpc>
            </a:pPr>
            <a:r>
              <a:rPr lang="en-GB" sz="2000" b="1" dirty="0">
                <a:latin typeface="Calibri" pitchFamily="34" charset="0"/>
              </a:rPr>
              <a:t>	CMP </a:t>
            </a:r>
            <a:r>
              <a:rPr lang="en-GB" sz="2000" b="1" dirty="0" smtClean="0">
                <a:latin typeface="Calibri" pitchFamily="34" charset="0"/>
              </a:rPr>
              <a:t>R0, </a:t>
            </a:r>
            <a:r>
              <a:rPr lang="en-GB" sz="2000" b="1" dirty="0">
                <a:latin typeface="Calibri" pitchFamily="34" charset="0"/>
              </a:rPr>
              <a:t>#1</a:t>
            </a:r>
          </a:p>
          <a:p>
            <a:pPr algn="l">
              <a:lnSpc>
                <a:spcPct val="90000"/>
              </a:lnSpc>
            </a:pPr>
            <a:r>
              <a:rPr lang="en-GB" sz="2000" b="1" dirty="0">
                <a:latin typeface="Calibri" pitchFamily="34" charset="0"/>
              </a:rPr>
              <a:t>	</a:t>
            </a:r>
            <a:r>
              <a:rPr lang="en-GB" sz="2000" b="1" dirty="0">
                <a:solidFill>
                  <a:srgbClr val="CC0099"/>
                </a:solidFill>
                <a:latin typeface="Calibri" pitchFamily="34" charset="0"/>
              </a:rPr>
              <a:t>B</a:t>
            </a:r>
            <a:r>
              <a:rPr lang="en-GB" sz="2000" b="1" dirty="0">
                <a:solidFill>
                  <a:srgbClr val="FF0000"/>
                </a:solidFill>
                <a:latin typeface="Calibri" pitchFamily="34" charset="0"/>
              </a:rPr>
              <a:t>EQ</a:t>
            </a:r>
            <a:r>
              <a:rPr lang="en-GB" sz="2000" b="1" dirty="0">
                <a:solidFill>
                  <a:srgbClr val="CC0099"/>
                </a:solidFill>
                <a:latin typeface="Calibri" pitchFamily="34" charset="0"/>
              </a:rPr>
              <a:t> THENPART</a:t>
            </a:r>
            <a:endParaRPr lang="en-GB" sz="2000" b="1" dirty="0">
              <a:solidFill>
                <a:schemeClr val="accent2"/>
              </a:solidFill>
              <a:latin typeface="Calibri" pitchFamily="34" charset="0"/>
            </a:endParaRPr>
          </a:p>
          <a:p>
            <a:pPr algn="l">
              <a:lnSpc>
                <a:spcPct val="90000"/>
              </a:lnSpc>
            </a:pPr>
            <a:r>
              <a:rPr lang="en-GB" sz="2000" b="1" dirty="0">
                <a:latin typeface="Calibri" pitchFamily="34" charset="0"/>
              </a:rPr>
              <a:t>	SUB </a:t>
            </a:r>
            <a:r>
              <a:rPr lang="en-GB" sz="2000" b="1" dirty="0" smtClean="0">
                <a:latin typeface="Calibri" pitchFamily="34" charset="0"/>
              </a:rPr>
              <a:t>R3, R3, </a:t>
            </a:r>
            <a:r>
              <a:rPr lang="en-GB" sz="2000" b="1" dirty="0">
                <a:latin typeface="Calibri" pitchFamily="34" charset="0"/>
              </a:rPr>
              <a:t>#1 	</a:t>
            </a:r>
            <a:r>
              <a:rPr lang="en-GB" sz="2000" b="1" dirty="0">
                <a:solidFill>
                  <a:srgbClr val="3366CC"/>
                </a:solidFill>
                <a:latin typeface="Calibri" pitchFamily="34" charset="0"/>
              </a:rPr>
              <a:t>; else part</a:t>
            </a:r>
          </a:p>
          <a:p>
            <a:pPr algn="l">
              <a:lnSpc>
                <a:spcPct val="90000"/>
              </a:lnSpc>
            </a:pPr>
            <a:r>
              <a:rPr lang="en-GB" sz="2000" b="1" dirty="0">
                <a:latin typeface="Calibri" pitchFamily="34" charset="0"/>
              </a:rPr>
              <a:t>	</a:t>
            </a:r>
            <a:r>
              <a:rPr lang="en-GB" sz="2000" b="1" dirty="0">
                <a:solidFill>
                  <a:srgbClr val="CC0099"/>
                </a:solidFill>
                <a:latin typeface="Calibri" pitchFamily="34" charset="0"/>
              </a:rPr>
              <a:t>B ENDCODE	</a:t>
            </a:r>
            <a:r>
              <a:rPr lang="en-GB" sz="2000" b="1" dirty="0">
                <a:solidFill>
                  <a:schemeClr val="accent2"/>
                </a:solidFill>
                <a:latin typeface="Calibri" pitchFamily="34" charset="0"/>
              </a:rPr>
              <a:t>; go to end</a:t>
            </a:r>
          </a:p>
          <a:p>
            <a:pPr algn="l">
              <a:lnSpc>
                <a:spcPct val="90000"/>
              </a:lnSpc>
            </a:pPr>
            <a:r>
              <a:rPr lang="en-GB" sz="2000" b="1" dirty="0">
                <a:latin typeface="Calibri" pitchFamily="34" charset="0"/>
              </a:rPr>
              <a:t>THENPART </a:t>
            </a:r>
            <a:endParaRPr lang="en-GB" sz="2000" b="1" dirty="0">
              <a:solidFill>
                <a:schemeClr val="accent2"/>
              </a:solidFill>
              <a:latin typeface="Calibri" pitchFamily="34" charset="0"/>
            </a:endParaRPr>
          </a:p>
          <a:p>
            <a:pPr algn="l">
              <a:lnSpc>
                <a:spcPct val="90000"/>
              </a:lnSpc>
            </a:pPr>
            <a:r>
              <a:rPr lang="en-GB" sz="2000" b="1" dirty="0">
                <a:latin typeface="Calibri" pitchFamily="34" charset="0"/>
              </a:rPr>
              <a:t>	ADD </a:t>
            </a:r>
            <a:r>
              <a:rPr lang="en-GB" sz="2000" b="1" dirty="0" smtClean="0">
                <a:latin typeface="Calibri" pitchFamily="34" charset="0"/>
              </a:rPr>
              <a:t>R2, R2, </a:t>
            </a:r>
            <a:r>
              <a:rPr lang="en-GB" sz="2000" b="1" dirty="0">
                <a:latin typeface="Calibri" pitchFamily="34" charset="0"/>
              </a:rPr>
              <a:t>#1 	</a:t>
            </a:r>
            <a:r>
              <a:rPr lang="en-GB" sz="2000" b="1" dirty="0">
                <a:solidFill>
                  <a:srgbClr val="3366CC"/>
                </a:solidFill>
                <a:latin typeface="Calibri" pitchFamily="34" charset="0"/>
              </a:rPr>
              <a:t>; then part</a:t>
            </a:r>
          </a:p>
          <a:p>
            <a:pPr algn="l">
              <a:lnSpc>
                <a:spcPct val="90000"/>
              </a:lnSpc>
            </a:pPr>
            <a:r>
              <a:rPr lang="en-GB" sz="2000" b="1" dirty="0">
                <a:latin typeface="Calibri" pitchFamily="34" charset="0"/>
              </a:rPr>
              <a:t>ENDCODE 		</a:t>
            </a:r>
            <a:r>
              <a:rPr lang="en-GB" sz="2000" b="1" dirty="0">
                <a:solidFill>
                  <a:schemeClr val="accent2"/>
                </a:solidFill>
                <a:latin typeface="Calibri" pitchFamily="34" charset="0"/>
              </a:rPr>
              <a:t>; finished</a:t>
            </a:r>
            <a:endParaRPr lang="en-US" sz="2000" b="1" dirty="0">
              <a:solidFill>
                <a:schemeClr val="accent2"/>
              </a:solidFill>
              <a:latin typeface="Calibri" pitchFamily="34" charset="0"/>
            </a:endParaRPr>
          </a:p>
        </p:txBody>
      </p:sp>
      <p:sp>
        <p:nvSpPr>
          <p:cNvPr id="57349" name="Text Box 5"/>
          <p:cNvSpPr txBox="1">
            <a:spLocks noChangeArrowheads="1"/>
          </p:cNvSpPr>
          <p:nvPr/>
        </p:nvSpPr>
        <p:spPr bwMode="auto">
          <a:xfrm>
            <a:off x="5508625" y="5169743"/>
            <a:ext cx="3384550" cy="1323975"/>
          </a:xfrm>
          <a:prstGeom prst="rect">
            <a:avLst/>
          </a:prstGeom>
          <a:noFill/>
          <a:ln w="12700">
            <a:solidFill>
              <a:schemeClr val="tx1"/>
            </a:solidFill>
            <a:miter lim="800000"/>
            <a:headEnd type="none" w="sm" len="sm"/>
            <a:tailEnd type="none" w="sm" len="sm"/>
          </a:ln>
        </p:spPr>
        <p:txBody>
          <a:bodyPr>
            <a:spAutoFit/>
          </a:bodyPr>
          <a:lstStyle/>
          <a:p>
            <a:pPr algn="l"/>
            <a:r>
              <a:rPr lang="en-GB" sz="2000" b="1" dirty="0">
                <a:latin typeface="Calibri" pitchFamily="34" charset="0"/>
              </a:rPr>
              <a:t>CMP </a:t>
            </a:r>
            <a:r>
              <a:rPr lang="en-GB" sz="2000" b="1" dirty="0" smtClean="0">
                <a:latin typeface="Calibri" pitchFamily="34" charset="0"/>
              </a:rPr>
              <a:t>R0, </a:t>
            </a:r>
            <a:r>
              <a:rPr lang="en-GB" sz="2000" b="1" dirty="0">
                <a:latin typeface="Calibri" pitchFamily="34" charset="0"/>
              </a:rPr>
              <a:t>#1</a:t>
            </a:r>
            <a:endParaRPr lang="en-GB" sz="2000" b="1" dirty="0">
              <a:solidFill>
                <a:schemeClr val="accent2"/>
              </a:solidFill>
              <a:latin typeface="Calibri" pitchFamily="34" charset="0"/>
            </a:endParaRPr>
          </a:p>
          <a:p>
            <a:pPr algn="l"/>
            <a:r>
              <a:rPr lang="en-GB" sz="2000" b="1" dirty="0">
                <a:latin typeface="Calibri" pitchFamily="34" charset="0"/>
              </a:rPr>
              <a:t>SUB</a:t>
            </a:r>
            <a:r>
              <a:rPr lang="en-GB" sz="2000" b="1" dirty="0">
                <a:solidFill>
                  <a:srgbClr val="FF0000"/>
                </a:solidFill>
                <a:latin typeface="Calibri" pitchFamily="34" charset="0"/>
              </a:rPr>
              <a:t>NE </a:t>
            </a:r>
            <a:r>
              <a:rPr lang="en-GB" sz="2000" b="1" dirty="0" smtClean="0">
                <a:latin typeface="Calibri" pitchFamily="34" charset="0"/>
              </a:rPr>
              <a:t>R3, R3, </a:t>
            </a:r>
            <a:r>
              <a:rPr lang="en-GB" sz="2000" b="1" dirty="0">
                <a:latin typeface="Calibri" pitchFamily="34" charset="0"/>
              </a:rPr>
              <a:t>#1 </a:t>
            </a:r>
            <a:r>
              <a:rPr lang="en-GB" sz="2000" b="1" dirty="0">
                <a:solidFill>
                  <a:srgbClr val="3366CC"/>
                </a:solidFill>
                <a:latin typeface="Calibri" pitchFamily="34" charset="0"/>
              </a:rPr>
              <a:t>; else part</a:t>
            </a:r>
          </a:p>
          <a:p>
            <a:pPr algn="l"/>
            <a:r>
              <a:rPr lang="en-GB" sz="2000" b="1" dirty="0">
                <a:latin typeface="Calibri" pitchFamily="34" charset="0"/>
              </a:rPr>
              <a:t>ADD</a:t>
            </a:r>
            <a:r>
              <a:rPr lang="en-GB" sz="2000" b="1" dirty="0">
                <a:solidFill>
                  <a:srgbClr val="FF0000"/>
                </a:solidFill>
                <a:latin typeface="Calibri" pitchFamily="34" charset="0"/>
              </a:rPr>
              <a:t>EQ </a:t>
            </a:r>
            <a:r>
              <a:rPr lang="en-GB" sz="2000" b="1" dirty="0" smtClean="0">
                <a:latin typeface="Calibri" pitchFamily="34" charset="0"/>
              </a:rPr>
              <a:t>R2, R2, </a:t>
            </a:r>
            <a:r>
              <a:rPr lang="en-GB" sz="2000" b="1" dirty="0">
                <a:latin typeface="Calibri" pitchFamily="34" charset="0"/>
              </a:rPr>
              <a:t>#1 </a:t>
            </a:r>
            <a:r>
              <a:rPr lang="en-GB" sz="2000" b="1" dirty="0">
                <a:solidFill>
                  <a:srgbClr val="3366CC"/>
                </a:solidFill>
                <a:latin typeface="Calibri" pitchFamily="34" charset="0"/>
              </a:rPr>
              <a:t>; then part</a:t>
            </a:r>
          </a:p>
          <a:p>
            <a:pPr algn="l"/>
            <a:r>
              <a:rPr lang="en-GB" sz="2000" b="1" dirty="0">
                <a:solidFill>
                  <a:schemeClr val="accent2"/>
                </a:solidFill>
                <a:latin typeface="Calibri" pitchFamily="34" charset="0"/>
              </a:rPr>
              <a:t>; finished</a:t>
            </a:r>
            <a:endParaRPr lang="en-US" sz="2000" b="1" dirty="0">
              <a:solidFill>
                <a:schemeClr val="accent2"/>
              </a:solidFill>
              <a:latin typeface="Calibri" pitchFamily="34" charset="0"/>
            </a:endParaRPr>
          </a:p>
        </p:txBody>
      </p:sp>
      <p:sp>
        <p:nvSpPr>
          <p:cNvPr id="57350" name="AutoShape 6"/>
          <p:cNvSpPr>
            <a:spLocks noChangeArrowheads="1"/>
          </p:cNvSpPr>
          <p:nvPr/>
        </p:nvSpPr>
        <p:spPr bwMode="auto">
          <a:xfrm>
            <a:off x="4716463" y="5530105"/>
            <a:ext cx="647700" cy="576263"/>
          </a:xfrm>
          <a:prstGeom prst="rightArrow">
            <a:avLst>
              <a:gd name="adj1" fmla="val 50000"/>
              <a:gd name="adj2" fmla="val 28099"/>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
        <p:nvSpPr>
          <p:cNvPr id="7" name="Date Placeholder 6"/>
          <p:cNvSpPr>
            <a:spLocks noGrp="1"/>
          </p:cNvSpPr>
          <p:nvPr>
            <p:ph type="dt" sz="half" idx="10"/>
          </p:nvPr>
        </p:nvSpPr>
        <p:spPr/>
        <p:txBody>
          <a:bodyPr/>
          <a:lstStyle/>
          <a:p>
            <a:fld id="{C8C8634E-F13E-405A-BD96-B0315A46F9AE}" type="datetime1">
              <a:rPr lang="en-US" smtClean="0"/>
              <a:pPr/>
              <a:t>12/2/2015</a:t>
            </a:fld>
            <a:endParaRPr lang="en-US"/>
          </a:p>
        </p:txBody>
      </p:sp>
      <p:sp>
        <p:nvSpPr>
          <p:cNvPr id="8" name="Slide Number Placeholder 7"/>
          <p:cNvSpPr>
            <a:spLocks noGrp="1"/>
          </p:cNvSpPr>
          <p:nvPr>
            <p:ph type="sldNum" sz="quarter" idx="12"/>
          </p:nvPr>
        </p:nvSpPr>
        <p:spPr/>
        <p:txBody>
          <a:bodyPr/>
          <a:lstStyle/>
          <a:p>
            <a:r>
              <a:rPr lang="en-US" dirty="0" smtClean="0"/>
              <a:t>2.</a:t>
            </a:r>
            <a:fld id="{0CFEC368-1D7A-4F81-ABF6-AE0E36BAF64C}" type="slidenum">
              <a:rPr lang="en-US" smtClean="0"/>
              <a:pPr/>
              <a:t>41</a:t>
            </a:fld>
            <a:endParaRPr lang="en-US" dirty="0"/>
          </a:p>
        </p:txBody>
      </p:sp>
      <p:sp>
        <p:nvSpPr>
          <p:cNvPr id="9" name="Footer Placeholder 8"/>
          <p:cNvSpPr>
            <a:spLocks noGrp="1"/>
          </p:cNvSpPr>
          <p:nvPr>
            <p:ph type="ftr" sz="quarter" idx="11"/>
          </p:nvPr>
        </p:nvSpPr>
        <p:spPr/>
        <p:txBody>
          <a:bodyPr/>
          <a:lstStyle/>
          <a:p>
            <a:pPr algn="r"/>
            <a:r>
              <a:rPr lang="en-GB" smtClean="0"/>
              <a:t>Introduction to Computer Architecture: Part 2</a:t>
            </a:r>
            <a:endParaRPr lang="en-US" dirty="0"/>
          </a:p>
        </p:txBody>
      </p:sp>
    </p:spTree>
    <p:extLst>
      <p:ext uri="{BB962C8B-B14F-4D97-AF65-F5344CB8AC3E}">
        <p14:creationId xmlns:p14="http://schemas.microsoft.com/office/powerpoint/2010/main" val="4231986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663352"/>
          </a:xfrm>
        </p:spPr>
        <p:txBody>
          <a:bodyPr>
            <a:normAutofit fontScale="90000"/>
          </a:bodyPr>
          <a:lstStyle/>
          <a:p>
            <a:r>
              <a:rPr lang="en-GB" dirty="0" smtClean="0"/>
              <a:t>Example: Revisiting 'Multiword Add  </a:t>
            </a:r>
            <a:r>
              <a:rPr lang="en-GB" b="1" dirty="0" smtClean="0"/>
              <a:t>without</a:t>
            </a:r>
            <a:r>
              <a:rPr lang="en-GB" dirty="0" smtClean="0"/>
              <a:t>  ADC'</a:t>
            </a:r>
            <a:endParaRPr lang="en-GB" dirty="0"/>
          </a:p>
        </p:txBody>
      </p:sp>
      <p:sp>
        <p:nvSpPr>
          <p:cNvPr id="4" name="Date Placeholder 3"/>
          <p:cNvSpPr>
            <a:spLocks noGrp="1"/>
          </p:cNvSpPr>
          <p:nvPr>
            <p:ph type="dt" sz="half" idx="10"/>
          </p:nvPr>
        </p:nvSpPr>
        <p:spPr/>
        <p:txBody>
          <a:bodyPr/>
          <a:lstStyle/>
          <a:p>
            <a:fld id="{29B2B65C-8876-4B1C-851F-E10DED3BB49C}"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42</a:t>
            </a:fld>
            <a:endParaRPr lang="en-US" dirty="0"/>
          </a:p>
        </p:txBody>
      </p:sp>
      <p:sp>
        <p:nvSpPr>
          <p:cNvPr id="7" name="TextBox 13"/>
          <p:cNvSpPr txBox="1">
            <a:spLocks noChangeArrowheads="1"/>
          </p:cNvSpPr>
          <p:nvPr/>
        </p:nvSpPr>
        <p:spPr bwMode="auto">
          <a:xfrm>
            <a:off x="179513" y="1340768"/>
            <a:ext cx="3168352" cy="2585323"/>
          </a:xfrm>
          <a:prstGeom prst="rect">
            <a:avLst/>
          </a:prstGeom>
          <a:noFill/>
          <a:ln w="19050">
            <a:solidFill>
              <a:schemeClr val="tx1"/>
            </a:solidFill>
            <a:miter lim="800000"/>
            <a:headEnd/>
            <a:tailEnd/>
          </a:ln>
        </p:spPr>
        <p:txBody>
          <a:bodyPr wrap="square">
            <a:spAutoFit/>
          </a:bodyPr>
          <a:lstStyle/>
          <a:p>
            <a:pPr algn="l"/>
            <a:r>
              <a:rPr lang="en-GB" b="1" dirty="0" smtClean="0">
                <a:latin typeface="Calibri" pitchFamily="34" charset="0"/>
              </a:rPr>
              <a:t>	ADDS </a:t>
            </a:r>
            <a:r>
              <a:rPr lang="en-GB" b="1" dirty="0">
                <a:latin typeface="Calibri" pitchFamily="34" charset="0"/>
              </a:rPr>
              <a:t>R4, R2, </a:t>
            </a:r>
            <a:r>
              <a:rPr lang="en-GB" b="1" dirty="0" smtClean="0">
                <a:latin typeface="Calibri" pitchFamily="34" charset="0"/>
              </a:rPr>
              <a:t>R0</a:t>
            </a:r>
          </a:p>
          <a:p>
            <a:pPr algn="l"/>
            <a:r>
              <a:rPr lang="en-GB" b="1" dirty="0" smtClean="0">
                <a:latin typeface="Calibri" pitchFamily="34" charset="0"/>
              </a:rPr>
              <a:t>	BCC ADD_MSW_SETC</a:t>
            </a:r>
          </a:p>
          <a:p>
            <a:pPr algn="l"/>
            <a:r>
              <a:rPr lang="en-GB" b="1" dirty="0">
                <a:latin typeface="Calibri" pitchFamily="34" charset="0"/>
              </a:rPr>
              <a:t>	</a:t>
            </a:r>
            <a:r>
              <a:rPr lang="en-GB" b="1" dirty="0" smtClean="0">
                <a:latin typeface="Calibri" pitchFamily="34" charset="0"/>
              </a:rPr>
              <a:t>ADDS R3, R3, #1</a:t>
            </a:r>
          </a:p>
          <a:p>
            <a:pPr algn="l"/>
            <a:r>
              <a:rPr lang="en-GB" b="1" dirty="0">
                <a:latin typeface="Calibri" pitchFamily="34" charset="0"/>
              </a:rPr>
              <a:t>	</a:t>
            </a:r>
            <a:r>
              <a:rPr lang="en-GB" b="1" dirty="0" smtClean="0">
                <a:latin typeface="Calibri" pitchFamily="34" charset="0"/>
              </a:rPr>
              <a:t>BCC ADD_MSW_SETC</a:t>
            </a:r>
          </a:p>
          <a:p>
            <a:pPr algn="l"/>
            <a:r>
              <a:rPr lang="en-GB" b="1" dirty="0">
                <a:latin typeface="Calibri" pitchFamily="34" charset="0"/>
              </a:rPr>
              <a:t>	</a:t>
            </a:r>
            <a:r>
              <a:rPr lang="en-GB" b="1" dirty="0" smtClean="0">
                <a:latin typeface="Calibri" pitchFamily="34" charset="0"/>
              </a:rPr>
              <a:t>ADD R5, R3, R1</a:t>
            </a:r>
          </a:p>
          <a:p>
            <a:pPr algn="l"/>
            <a:r>
              <a:rPr lang="en-GB" b="1" dirty="0">
                <a:latin typeface="Calibri" pitchFamily="34" charset="0"/>
              </a:rPr>
              <a:t>	</a:t>
            </a:r>
            <a:r>
              <a:rPr lang="en-GB" b="1" dirty="0" smtClean="0">
                <a:latin typeface="Calibri" pitchFamily="34" charset="0"/>
              </a:rPr>
              <a:t>B ENDADD</a:t>
            </a:r>
          </a:p>
          <a:p>
            <a:pPr algn="l"/>
            <a:r>
              <a:rPr lang="en-GB" b="1" dirty="0" smtClean="0">
                <a:latin typeface="Calibri" pitchFamily="34" charset="0"/>
              </a:rPr>
              <a:t>ADD_MSW_SETC</a:t>
            </a:r>
            <a:endParaRPr lang="en-GB" b="1" dirty="0">
              <a:latin typeface="Calibri" pitchFamily="34" charset="0"/>
            </a:endParaRPr>
          </a:p>
          <a:p>
            <a:pPr algn="l"/>
            <a:r>
              <a:rPr lang="en-GB" b="1" dirty="0" smtClean="0">
                <a:latin typeface="Calibri" pitchFamily="34" charset="0"/>
              </a:rPr>
              <a:t>	ADDS </a:t>
            </a:r>
            <a:r>
              <a:rPr lang="en-GB" b="1" dirty="0">
                <a:latin typeface="Calibri" pitchFamily="34" charset="0"/>
              </a:rPr>
              <a:t>R5, R3, </a:t>
            </a:r>
            <a:r>
              <a:rPr lang="en-GB" b="1" dirty="0" smtClean="0">
                <a:latin typeface="Calibri" pitchFamily="34" charset="0"/>
              </a:rPr>
              <a:t>R1</a:t>
            </a:r>
          </a:p>
          <a:p>
            <a:pPr algn="l"/>
            <a:r>
              <a:rPr lang="en-GB" b="1" dirty="0" smtClean="0">
                <a:latin typeface="Calibri" pitchFamily="34" charset="0"/>
              </a:rPr>
              <a:t>ENDADD  ; finished</a:t>
            </a:r>
          </a:p>
        </p:txBody>
      </p:sp>
      <p:sp>
        <p:nvSpPr>
          <p:cNvPr id="10" name="TextBox 13"/>
          <p:cNvSpPr txBox="1">
            <a:spLocks noChangeArrowheads="1"/>
          </p:cNvSpPr>
          <p:nvPr/>
        </p:nvSpPr>
        <p:spPr bwMode="auto">
          <a:xfrm>
            <a:off x="3883585" y="1879664"/>
            <a:ext cx="2920663" cy="1477328"/>
          </a:xfrm>
          <a:prstGeom prst="rect">
            <a:avLst/>
          </a:prstGeom>
          <a:noFill/>
          <a:ln w="19050">
            <a:solidFill>
              <a:srgbClr val="009900"/>
            </a:solidFill>
            <a:miter lim="800000"/>
            <a:headEnd/>
            <a:tailEnd/>
          </a:ln>
        </p:spPr>
        <p:txBody>
          <a:bodyPr wrap="square">
            <a:spAutoFit/>
          </a:bodyPr>
          <a:lstStyle/>
          <a:p>
            <a:pPr algn="l"/>
            <a:r>
              <a:rPr lang="en-GB" b="1" dirty="0" smtClean="0">
                <a:solidFill>
                  <a:srgbClr val="00B050"/>
                </a:solidFill>
                <a:latin typeface="Calibri" pitchFamily="34" charset="0"/>
              </a:rPr>
              <a:t>	ADDS </a:t>
            </a:r>
            <a:r>
              <a:rPr lang="en-GB" b="1" dirty="0">
                <a:solidFill>
                  <a:srgbClr val="00B050"/>
                </a:solidFill>
                <a:latin typeface="Calibri" pitchFamily="34" charset="0"/>
              </a:rPr>
              <a:t>R4, R2, </a:t>
            </a:r>
            <a:r>
              <a:rPr lang="en-GB" b="1" dirty="0" smtClean="0">
                <a:solidFill>
                  <a:srgbClr val="00B050"/>
                </a:solidFill>
                <a:latin typeface="Calibri" pitchFamily="34" charset="0"/>
              </a:rPr>
              <a:t>R0</a:t>
            </a:r>
          </a:p>
          <a:p>
            <a:pPr algn="l"/>
            <a:r>
              <a:rPr lang="en-GB" b="1" dirty="0">
                <a:solidFill>
                  <a:srgbClr val="00B050"/>
                </a:solidFill>
                <a:latin typeface="Calibri" pitchFamily="34" charset="0"/>
              </a:rPr>
              <a:t>	</a:t>
            </a:r>
            <a:r>
              <a:rPr lang="en-GB" b="1" dirty="0" smtClean="0">
                <a:solidFill>
                  <a:srgbClr val="00B050"/>
                </a:solidFill>
                <a:latin typeface="Calibri" pitchFamily="34" charset="0"/>
              </a:rPr>
              <a:t>ADD</a:t>
            </a:r>
            <a:r>
              <a:rPr lang="en-GB" b="1" dirty="0" smtClean="0">
                <a:solidFill>
                  <a:srgbClr val="FF0000"/>
                </a:solidFill>
                <a:latin typeface="Calibri" pitchFamily="34" charset="0"/>
              </a:rPr>
              <a:t>S</a:t>
            </a:r>
            <a:r>
              <a:rPr lang="en-GB" b="1" dirty="0" smtClean="0">
                <a:solidFill>
                  <a:srgbClr val="00B050"/>
                </a:solidFill>
                <a:latin typeface="Calibri" pitchFamily="34" charset="0"/>
              </a:rPr>
              <a:t>CS R3, R3, #1</a:t>
            </a:r>
          </a:p>
          <a:p>
            <a:pPr algn="l"/>
            <a:r>
              <a:rPr lang="en-GB" b="1" dirty="0">
                <a:solidFill>
                  <a:srgbClr val="00B050"/>
                </a:solidFill>
                <a:latin typeface="Calibri" pitchFamily="34" charset="0"/>
              </a:rPr>
              <a:t>	</a:t>
            </a:r>
            <a:r>
              <a:rPr lang="en-GB" b="1" dirty="0" smtClean="0">
                <a:solidFill>
                  <a:srgbClr val="00B050"/>
                </a:solidFill>
                <a:latin typeface="Calibri" pitchFamily="34" charset="0"/>
              </a:rPr>
              <a:t>ADD R5, R3, R1</a:t>
            </a:r>
          </a:p>
          <a:p>
            <a:pPr algn="l"/>
            <a:r>
              <a:rPr lang="en-GB" b="1" dirty="0">
                <a:solidFill>
                  <a:srgbClr val="00B050"/>
                </a:solidFill>
                <a:latin typeface="Calibri" pitchFamily="34" charset="0"/>
              </a:rPr>
              <a:t>	</a:t>
            </a:r>
            <a:r>
              <a:rPr lang="en-GB" b="1" dirty="0" smtClean="0">
                <a:solidFill>
                  <a:srgbClr val="00B050"/>
                </a:solidFill>
                <a:latin typeface="Calibri" pitchFamily="34" charset="0"/>
              </a:rPr>
              <a:t>ADD</a:t>
            </a:r>
            <a:r>
              <a:rPr lang="en-GB" b="1" dirty="0" smtClean="0">
                <a:solidFill>
                  <a:srgbClr val="FF0000"/>
                </a:solidFill>
                <a:latin typeface="Calibri" pitchFamily="34" charset="0"/>
              </a:rPr>
              <a:t>S</a:t>
            </a:r>
            <a:r>
              <a:rPr lang="en-GB" b="1" dirty="0" smtClean="0">
                <a:solidFill>
                  <a:srgbClr val="00B050"/>
                </a:solidFill>
                <a:latin typeface="Calibri" pitchFamily="34" charset="0"/>
              </a:rPr>
              <a:t>CC R5, R3, R1</a:t>
            </a:r>
          </a:p>
          <a:p>
            <a:pPr algn="l"/>
            <a:r>
              <a:rPr lang="en-GB" b="1" dirty="0" smtClean="0">
                <a:solidFill>
                  <a:srgbClr val="00B050"/>
                </a:solidFill>
                <a:latin typeface="Calibri" pitchFamily="34" charset="0"/>
              </a:rPr>
              <a:t>ENDADD  ; finished</a:t>
            </a:r>
          </a:p>
        </p:txBody>
      </p:sp>
      <p:sp>
        <p:nvSpPr>
          <p:cNvPr id="12" name="TextBox 13"/>
          <p:cNvSpPr txBox="1">
            <a:spLocks noChangeArrowheads="1"/>
          </p:cNvSpPr>
          <p:nvPr/>
        </p:nvSpPr>
        <p:spPr bwMode="auto">
          <a:xfrm flipH="1">
            <a:off x="7092280" y="1432146"/>
            <a:ext cx="1944216" cy="1754326"/>
          </a:xfrm>
          <a:prstGeom prst="rect">
            <a:avLst/>
          </a:prstGeom>
          <a:noFill/>
          <a:ln w="19050">
            <a:solidFill>
              <a:schemeClr val="tx1"/>
            </a:solidFill>
            <a:miter lim="800000"/>
            <a:headEnd/>
            <a:tailEnd/>
          </a:ln>
        </p:spPr>
        <p:txBody>
          <a:bodyPr wrap="square">
            <a:spAutoFit/>
          </a:bodyPr>
          <a:lstStyle/>
          <a:p>
            <a:pPr algn="l" defTabSz="360000"/>
            <a:r>
              <a:rPr lang="en-GB" sz="1200" b="1" dirty="0" smtClean="0">
                <a:latin typeface="Calibri" pitchFamily="34" charset="0"/>
              </a:rPr>
              <a:t>	ADDS </a:t>
            </a:r>
            <a:r>
              <a:rPr lang="en-GB" sz="1200" b="1" dirty="0">
                <a:latin typeface="Calibri" pitchFamily="34" charset="0"/>
              </a:rPr>
              <a:t>R4, R2, </a:t>
            </a:r>
            <a:r>
              <a:rPr lang="en-GB" sz="1200" b="1" dirty="0" smtClean="0">
                <a:latin typeface="Calibri" pitchFamily="34" charset="0"/>
              </a:rPr>
              <a:t>R0 </a:t>
            </a:r>
            <a:endParaRPr lang="en-GB" sz="1200" b="1" dirty="0" smtClean="0">
              <a:solidFill>
                <a:schemeClr val="tx2"/>
              </a:solidFill>
              <a:latin typeface="Calibri" pitchFamily="34" charset="0"/>
            </a:endParaRPr>
          </a:p>
          <a:p>
            <a:pPr algn="l" defTabSz="360000"/>
            <a:r>
              <a:rPr lang="en-GB" sz="1200" b="1" dirty="0" smtClean="0">
                <a:latin typeface="Calibri" pitchFamily="34" charset="0"/>
              </a:rPr>
              <a:t>	BCC ADD_MSW_SETC </a:t>
            </a:r>
          </a:p>
          <a:p>
            <a:pPr algn="l" defTabSz="360000"/>
            <a:r>
              <a:rPr lang="en-GB" sz="1200" b="1" dirty="0">
                <a:latin typeface="Calibri" pitchFamily="34" charset="0"/>
              </a:rPr>
              <a:t>	</a:t>
            </a:r>
            <a:r>
              <a:rPr lang="en-GB" sz="1200" b="1" dirty="0" smtClean="0">
                <a:solidFill>
                  <a:schemeClr val="accent1"/>
                </a:solidFill>
                <a:latin typeface="Calibri" pitchFamily="34" charset="0"/>
              </a:rPr>
              <a:t>ADDS R3, R3, #1 </a:t>
            </a:r>
            <a:endParaRPr lang="en-GB" sz="1200" b="1" dirty="0" smtClean="0">
              <a:solidFill>
                <a:schemeClr val="tx2"/>
              </a:solidFill>
              <a:latin typeface="Calibri" pitchFamily="34" charset="0"/>
            </a:endParaRPr>
          </a:p>
          <a:p>
            <a:pPr algn="l" defTabSz="360000"/>
            <a:r>
              <a:rPr lang="en-GB" sz="1200" b="1" dirty="0">
                <a:solidFill>
                  <a:schemeClr val="accent1"/>
                </a:solidFill>
                <a:latin typeface="Calibri" pitchFamily="34" charset="0"/>
              </a:rPr>
              <a:t>	</a:t>
            </a:r>
            <a:r>
              <a:rPr lang="en-GB" sz="1200" b="1" dirty="0" smtClean="0">
                <a:solidFill>
                  <a:schemeClr val="accent1"/>
                </a:solidFill>
                <a:latin typeface="Calibri" pitchFamily="34" charset="0"/>
              </a:rPr>
              <a:t>BCC ADD_MSW_SETC</a:t>
            </a:r>
          </a:p>
          <a:p>
            <a:pPr algn="l" defTabSz="360000"/>
            <a:r>
              <a:rPr lang="en-GB" sz="1200" b="1" dirty="0">
                <a:solidFill>
                  <a:schemeClr val="accent1"/>
                </a:solidFill>
                <a:latin typeface="Calibri" pitchFamily="34" charset="0"/>
              </a:rPr>
              <a:t>	</a:t>
            </a:r>
            <a:r>
              <a:rPr lang="en-GB" sz="1200" b="1" dirty="0" smtClean="0">
                <a:solidFill>
                  <a:schemeClr val="accent1"/>
                </a:solidFill>
                <a:latin typeface="Calibri" pitchFamily="34" charset="0"/>
              </a:rPr>
              <a:t>ADD R5, R3, R1</a:t>
            </a:r>
          </a:p>
          <a:p>
            <a:pPr algn="l" defTabSz="360000"/>
            <a:r>
              <a:rPr lang="en-GB" sz="1200" b="1" dirty="0">
                <a:solidFill>
                  <a:schemeClr val="accent1"/>
                </a:solidFill>
                <a:latin typeface="Calibri" pitchFamily="34" charset="0"/>
              </a:rPr>
              <a:t>	</a:t>
            </a:r>
            <a:r>
              <a:rPr lang="en-GB" sz="1200" b="1" dirty="0" smtClean="0">
                <a:solidFill>
                  <a:schemeClr val="accent1"/>
                </a:solidFill>
                <a:latin typeface="Calibri" pitchFamily="34" charset="0"/>
              </a:rPr>
              <a:t>B ENDADD</a:t>
            </a:r>
          </a:p>
          <a:p>
            <a:pPr algn="l" defTabSz="360000"/>
            <a:r>
              <a:rPr lang="en-GB" sz="1200" b="1" dirty="0" smtClean="0">
                <a:solidFill>
                  <a:schemeClr val="accent1"/>
                </a:solidFill>
                <a:latin typeface="Calibri" pitchFamily="34" charset="0"/>
              </a:rPr>
              <a:t>ADD_MSW_SETC</a:t>
            </a:r>
            <a:endParaRPr lang="en-GB" sz="1200" b="1" dirty="0">
              <a:solidFill>
                <a:schemeClr val="accent1"/>
              </a:solidFill>
              <a:latin typeface="Calibri" pitchFamily="34" charset="0"/>
            </a:endParaRPr>
          </a:p>
          <a:p>
            <a:pPr algn="l" defTabSz="360000"/>
            <a:r>
              <a:rPr lang="en-GB" sz="1200" b="1" dirty="0" smtClean="0">
                <a:latin typeface="Calibri" pitchFamily="34" charset="0"/>
              </a:rPr>
              <a:t>	ADDS </a:t>
            </a:r>
            <a:r>
              <a:rPr lang="en-GB" sz="1200" b="1" dirty="0">
                <a:latin typeface="Calibri" pitchFamily="34" charset="0"/>
              </a:rPr>
              <a:t>R5, R3, </a:t>
            </a:r>
            <a:r>
              <a:rPr lang="en-GB" sz="1200" b="1" dirty="0" smtClean="0">
                <a:latin typeface="Calibri" pitchFamily="34" charset="0"/>
              </a:rPr>
              <a:t>R1</a:t>
            </a:r>
          </a:p>
          <a:p>
            <a:pPr algn="l" defTabSz="360000"/>
            <a:r>
              <a:rPr lang="en-GB" sz="1200" b="1" dirty="0" smtClean="0">
                <a:solidFill>
                  <a:schemeClr val="accent1"/>
                </a:solidFill>
                <a:latin typeface="Calibri" pitchFamily="34" charset="0"/>
              </a:rPr>
              <a:t>ENDADD</a:t>
            </a:r>
          </a:p>
        </p:txBody>
      </p:sp>
      <p:sp>
        <p:nvSpPr>
          <p:cNvPr id="13" name="TextBox 13"/>
          <p:cNvSpPr txBox="1">
            <a:spLocks noChangeArrowheads="1"/>
          </p:cNvSpPr>
          <p:nvPr/>
        </p:nvSpPr>
        <p:spPr bwMode="auto">
          <a:xfrm flipH="1">
            <a:off x="7092280" y="3195556"/>
            <a:ext cx="1944216" cy="1754326"/>
          </a:xfrm>
          <a:prstGeom prst="rect">
            <a:avLst/>
          </a:prstGeom>
          <a:noFill/>
          <a:ln w="19050">
            <a:solidFill>
              <a:schemeClr val="tx1"/>
            </a:solidFill>
            <a:miter lim="800000"/>
            <a:headEnd/>
            <a:tailEnd/>
          </a:ln>
        </p:spPr>
        <p:txBody>
          <a:bodyPr wrap="square">
            <a:spAutoFit/>
          </a:bodyPr>
          <a:lstStyle/>
          <a:p>
            <a:pPr algn="l" defTabSz="360000"/>
            <a:r>
              <a:rPr lang="en-GB" sz="1200" b="1" dirty="0" smtClean="0">
                <a:latin typeface="Calibri" pitchFamily="34" charset="0"/>
              </a:rPr>
              <a:t>	ADDS </a:t>
            </a:r>
            <a:r>
              <a:rPr lang="en-GB" sz="1200" b="1" dirty="0">
                <a:latin typeface="Calibri" pitchFamily="34" charset="0"/>
              </a:rPr>
              <a:t>R4, R2, </a:t>
            </a:r>
            <a:r>
              <a:rPr lang="en-GB" sz="1200" b="1" dirty="0" smtClean="0">
                <a:latin typeface="Calibri" pitchFamily="34" charset="0"/>
              </a:rPr>
              <a:t>R0</a:t>
            </a:r>
          </a:p>
          <a:p>
            <a:pPr algn="l" defTabSz="360000"/>
            <a:r>
              <a:rPr lang="en-GB" sz="1200" b="1" dirty="0" smtClean="0">
                <a:latin typeface="Calibri" pitchFamily="34" charset="0"/>
              </a:rPr>
              <a:t>	BCC ADD_MSW_SETC </a:t>
            </a:r>
          </a:p>
          <a:p>
            <a:pPr algn="l" defTabSz="360000"/>
            <a:r>
              <a:rPr lang="en-GB" sz="1200" b="1" dirty="0">
                <a:latin typeface="Calibri" pitchFamily="34" charset="0"/>
              </a:rPr>
              <a:t>	</a:t>
            </a:r>
            <a:r>
              <a:rPr lang="en-GB" sz="1200" b="1" dirty="0" smtClean="0">
                <a:latin typeface="Calibri" pitchFamily="34" charset="0"/>
              </a:rPr>
              <a:t>ADDS R3, R3, #1 </a:t>
            </a:r>
          </a:p>
          <a:p>
            <a:pPr algn="l" defTabSz="360000"/>
            <a:r>
              <a:rPr lang="en-GB" sz="1200" b="1" dirty="0">
                <a:latin typeface="Calibri" pitchFamily="34" charset="0"/>
              </a:rPr>
              <a:t>	</a:t>
            </a:r>
            <a:r>
              <a:rPr lang="en-GB" sz="1200" b="1" dirty="0" smtClean="0">
                <a:latin typeface="Calibri" pitchFamily="34" charset="0"/>
              </a:rPr>
              <a:t>BCC ADD_MSW_SETC</a:t>
            </a:r>
          </a:p>
          <a:p>
            <a:pPr algn="l" defTabSz="360000"/>
            <a:r>
              <a:rPr lang="en-GB" sz="1200" b="1" dirty="0">
                <a:latin typeface="Calibri" pitchFamily="34" charset="0"/>
              </a:rPr>
              <a:t>	</a:t>
            </a:r>
            <a:r>
              <a:rPr lang="en-GB" sz="1200" b="1" dirty="0" smtClean="0">
                <a:solidFill>
                  <a:schemeClr val="accent1"/>
                </a:solidFill>
                <a:latin typeface="Calibri" pitchFamily="34" charset="0"/>
              </a:rPr>
              <a:t>ADD R5, R3, R1</a:t>
            </a:r>
          </a:p>
          <a:p>
            <a:pPr algn="l" defTabSz="360000"/>
            <a:r>
              <a:rPr lang="en-GB" sz="1200" b="1" dirty="0">
                <a:solidFill>
                  <a:schemeClr val="accent1"/>
                </a:solidFill>
                <a:latin typeface="Calibri" pitchFamily="34" charset="0"/>
              </a:rPr>
              <a:t>	</a:t>
            </a:r>
            <a:r>
              <a:rPr lang="en-GB" sz="1200" b="1" dirty="0" smtClean="0">
                <a:solidFill>
                  <a:schemeClr val="accent1"/>
                </a:solidFill>
                <a:latin typeface="Calibri" pitchFamily="34" charset="0"/>
              </a:rPr>
              <a:t>B ENDADD</a:t>
            </a:r>
          </a:p>
          <a:p>
            <a:pPr algn="l" defTabSz="360000"/>
            <a:r>
              <a:rPr lang="en-GB" sz="1200" b="1" dirty="0" smtClean="0">
                <a:solidFill>
                  <a:schemeClr val="accent1"/>
                </a:solidFill>
                <a:latin typeface="Calibri" pitchFamily="34" charset="0"/>
              </a:rPr>
              <a:t>ADD_MSW_SETC</a:t>
            </a:r>
            <a:endParaRPr lang="en-GB" sz="1200" b="1" dirty="0">
              <a:solidFill>
                <a:schemeClr val="accent1"/>
              </a:solidFill>
              <a:latin typeface="Calibri" pitchFamily="34" charset="0"/>
            </a:endParaRPr>
          </a:p>
          <a:p>
            <a:pPr algn="l" defTabSz="360000"/>
            <a:r>
              <a:rPr lang="en-GB" sz="1200" b="1" dirty="0" smtClean="0">
                <a:latin typeface="Calibri" pitchFamily="34" charset="0"/>
              </a:rPr>
              <a:t>	ADDS </a:t>
            </a:r>
            <a:r>
              <a:rPr lang="en-GB" sz="1200" b="1" dirty="0">
                <a:latin typeface="Calibri" pitchFamily="34" charset="0"/>
              </a:rPr>
              <a:t>R5, R3, </a:t>
            </a:r>
            <a:r>
              <a:rPr lang="en-GB" sz="1200" b="1" dirty="0" smtClean="0">
                <a:latin typeface="Calibri" pitchFamily="34" charset="0"/>
              </a:rPr>
              <a:t>R1</a:t>
            </a:r>
          </a:p>
          <a:p>
            <a:pPr algn="l" defTabSz="360000"/>
            <a:r>
              <a:rPr lang="en-GB" sz="1200" b="1" dirty="0" smtClean="0">
                <a:solidFill>
                  <a:schemeClr val="accent1"/>
                </a:solidFill>
                <a:latin typeface="Calibri" pitchFamily="34" charset="0"/>
              </a:rPr>
              <a:t>ENDADD</a:t>
            </a:r>
          </a:p>
        </p:txBody>
      </p:sp>
      <p:sp>
        <p:nvSpPr>
          <p:cNvPr id="14" name="TextBox 13"/>
          <p:cNvSpPr txBox="1">
            <a:spLocks noChangeArrowheads="1"/>
          </p:cNvSpPr>
          <p:nvPr/>
        </p:nvSpPr>
        <p:spPr bwMode="auto">
          <a:xfrm flipH="1">
            <a:off x="7092280" y="4958966"/>
            <a:ext cx="1944216" cy="1754326"/>
          </a:xfrm>
          <a:prstGeom prst="rect">
            <a:avLst/>
          </a:prstGeom>
          <a:noFill/>
          <a:ln w="19050">
            <a:solidFill>
              <a:schemeClr val="tx1"/>
            </a:solidFill>
            <a:miter lim="800000"/>
            <a:headEnd/>
            <a:tailEnd/>
          </a:ln>
        </p:spPr>
        <p:txBody>
          <a:bodyPr wrap="square">
            <a:spAutoFit/>
          </a:bodyPr>
          <a:lstStyle/>
          <a:p>
            <a:pPr algn="l" defTabSz="360000"/>
            <a:r>
              <a:rPr lang="en-GB" sz="1200" b="1" dirty="0" smtClean="0">
                <a:latin typeface="Calibri" pitchFamily="34" charset="0"/>
              </a:rPr>
              <a:t>	ADDS </a:t>
            </a:r>
            <a:r>
              <a:rPr lang="en-GB" sz="1200" b="1" dirty="0">
                <a:latin typeface="Calibri" pitchFamily="34" charset="0"/>
              </a:rPr>
              <a:t>R4, R2, </a:t>
            </a:r>
            <a:r>
              <a:rPr lang="en-GB" sz="1200" b="1" dirty="0" smtClean="0">
                <a:latin typeface="Calibri" pitchFamily="34" charset="0"/>
              </a:rPr>
              <a:t>R0</a:t>
            </a:r>
          </a:p>
          <a:p>
            <a:pPr algn="l" defTabSz="360000"/>
            <a:r>
              <a:rPr lang="en-GB" sz="1200" b="1" dirty="0" smtClean="0">
                <a:latin typeface="Calibri" pitchFamily="34" charset="0"/>
              </a:rPr>
              <a:t>	BCC ADD_MSW_SETC </a:t>
            </a:r>
          </a:p>
          <a:p>
            <a:pPr algn="l" defTabSz="360000"/>
            <a:r>
              <a:rPr lang="en-GB" sz="1200" b="1" dirty="0">
                <a:latin typeface="Calibri" pitchFamily="34" charset="0"/>
              </a:rPr>
              <a:t>	</a:t>
            </a:r>
            <a:r>
              <a:rPr lang="en-GB" sz="1200" b="1" dirty="0" smtClean="0">
                <a:latin typeface="Calibri" pitchFamily="34" charset="0"/>
              </a:rPr>
              <a:t>ADDS R3, R3, #1 </a:t>
            </a:r>
          </a:p>
          <a:p>
            <a:pPr algn="l" defTabSz="360000"/>
            <a:r>
              <a:rPr lang="en-GB" sz="1200" b="1" dirty="0">
                <a:latin typeface="Calibri" pitchFamily="34" charset="0"/>
              </a:rPr>
              <a:t>	</a:t>
            </a:r>
            <a:r>
              <a:rPr lang="en-GB" sz="1200" b="1" dirty="0" smtClean="0">
                <a:latin typeface="Calibri" pitchFamily="34" charset="0"/>
              </a:rPr>
              <a:t>BCC ADD_MSW_SETC</a:t>
            </a:r>
          </a:p>
          <a:p>
            <a:pPr algn="l" defTabSz="360000"/>
            <a:r>
              <a:rPr lang="en-GB" sz="1200" b="1" dirty="0">
                <a:latin typeface="Calibri" pitchFamily="34" charset="0"/>
              </a:rPr>
              <a:t>	</a:t>
            </a:r>
            <a:r>
              <a:rPr lang="en-GB" sz="1200" b="1" dirty="0" smtClean="0">
                <a:latin typeface="Calibri" pitchFamily="34" charset="0"/>
              </a:rPr>
              <a:t>ADD R5, R3, R1</a:t>
            </a:r>
          </a:p>
          <a:p>
            <a:pPr algn="l" defTabSz="360000"/>
            <a:r>
              <a:rPr lang="en-GB" sz="1200" b="1" dirty="0">
                <a:latin typeface="Calibri" pitchFamily="34" charset="0"/>
              </a:rPr>
              <a:t>	</a:t>
            </a:r>
            <a:r>
              <a:rPr lang="en-GB" sz="1200" b="1" dirty="0" smtClean="0">
                <a:latin typeface="Calibri" pitchFamily="34" charset="0"/>
              </a:rPr>
              <a:t>B ENDADD</a:t>
            </a:r>
          </a:p>
          <a:p>
            <a:pPr algn="l" defTabSz="360000"/>
            <a:r>
              <a:rPr lang="en-GB" sz="1200" b="1" dirty="0" smtClean="0">
                <a:solidFill>
                  <a:schemeClr val="accent1"/>
                </a:solidFill>
                <a:latin typeface="Calibri" pitchFamily="34" charset="0"/>
              </a:rPr>
              <a:t>ADD_MSW_SETC</a:t>
            </a:r>
            <a:endParaRPr lang="en-GB" sz="1200" b="1" dirty="0">
              <a:solidFill>
                <a:schemeClr val="accent1"/>
              </a:solidFill>
              <a:latin typeface="Calibri" pitchFamily="34" charset="0"/>
            </a:endParaRPr>
          </a:p>
          <a:p>
            <a:pPr algn="l" defTabSz="360000"/>
            <a:r>
              <a:rPr lang="en-GB" sz="1200" b="1" dirty="0" smtClean="0">
                <a:solidFill>
                  <a:schemeClr val="accent1"/>
                </a:solidFill>
                <a:latin typeface="Calibri" pitchFamily="34" charset="0"/>
              </a:rPr>
              <a:t>	ADDS </a:t>
            </a:r>
            <a:r>
              <a:rPr lang="en-GB" sz="1200" b="1" dirty="0">
                <a:solidFill>
                  <a:schemeClr val="accent1"/>
                </a:solidFill>
                <a:latin typeface="Calibri" pitchFamily="34" charset="0"/>
              </a:rPr>
              <a:t>R5, R3, </a:t>
            </a:r>
            <a:r>
              <a:rPr lang="en-GB" sz="1200" b="1" dirty="0" smtClean="0">
                <a:solidFill>
                  <a:schemeClr val="accent1"/>
                </a:solidFill>
                <a:latin typeface="Calibri" pitchFamily="34" charset="0"/>
              </a:rPr>
              <a:t>R1</a:t>
            </a:r>
          </a:p>
          <a:p>
            <a:pPr algn="l" defTabSz="360000"/>
            <a:r>
              <a:rPr lang="en-GB" sz="1200" b="1" dirty="0" smtClean="0">
                <a:solidFill>
                  <a:schemeClr val="accent1"/>
                </a:solidFill>
                <a:latin typeface="Calibri" pitchFamily="34" charset="0"/>
              </a:rPr>
              <a:t>ENDADD</a:t>
            </a:r>
          </a:p>
        </p:txBody>
      </p:sp>
      <p:graphicFrame>
        <p:nvGraphicFramePr>
          <p:cNvPr id="16" name="Table 15"/>
          <p:cNvGraphicFramePr>
            <a:graphicFrameLocks noGrp="1"/>
          </p:cNvGraphicFramePr>
          <p:nvPr>
            <p:extLst>
              <p:ext uri="{D42A27DB-BD31-4B8C-83A1-F6EECF244321}">
                <p14:modId xmlns:p14="http://schemas.microsoft.com/office/powerpoint/2010/main" val="1792696344"/>
              </p:ext>
            </p:extLst>
          </p:nvPr>
        </p:nvGraphicFramePr>
        <p:xfrm>
          <a:off x="395536" y="4365104"/>
          <a:ext cx="6480720" cy="1961113"/>
        </p:xfrm>
        <a:graphic>
          <a:graphicData uri="http://schemas.openxmlformats.org/drawingml/2006/table">
            <a:tbl>
              <a:tblPr firstRow="1" bandRow="1">
                <a:tableStyleId>{7E9639D4-E3E2-4D34-9284-5A2195B3D0D7}</a:tableStyleId>
              </a:tblPr>
              <a:tblGrid>
                <a:gridCol w="3924568"/>
                <a:gridCol w="1533691"/>
                <a:gridCol w="1022461"/>
              </a:tblGrid>
              <a:tr h="370628">
                <a:tc>
                  <a:txBody>
                    <a:bodyPr/>
                    <a:lstStyle/>
                    <a:p>
                      <a:r>
                        <a:rPr lang="en-GB" dirty="0" smtClean="0"/>
                        <a:t>Efficiency measure</a:t>
                      </a:r>
                      <a:endParaRPr lang="en-GB" dirty="0"/>
                    </a:p>
                  </a:txBody>
                  <a:tcPr/>
                </a:tc>
                <a:tc>
                  <a:txBody>
                    <a:bodyPr/>
                    <a:lstStyle/>
                    <a:p>
                      <a:pPr algn="ctr"/>
                      <a:r>
                        <a:rPr lang="en-GB" dirty="0" smtClean="0"/>
                        <a:t>Old</a:t>
                      </a:r>
                      <a:endParaRPr lang="en-GB" dirty="0"/>
                    </a:p>
                  </a:txBody>
                  <a:tcPr/>
                </a:tc>
                <a:tc>
                  <a:txBody>
                    <a:bodyPr/>
                    <a:lstStyle/>
                    <a:p>
                      <a:pPr algn="ctr"/>
                      <a:r>
                        <a:rPr lang="en-GB" dirty="0" smtClean="0"/>
                        <a:t>New</a:t>
                      </a:r>
                      <a:endParaRPr lang="en-GB" dirty="0"/>
                    </a:p>
                  </a:txBody>
                  <a:tcPr/>
                </a:tc>
              </a:tr>
              <a:tr h="370628">
                <a:tc>
                  <a:txBody>
                    <a:bodyPr/>
                    <a:lstStyle/>
                    <a:p>
                      <a:r>
                        <a:rPr lang="en-GB" dirty="0" smtClean="0"/>
                        <a:t>Number of instructions</a:t>
                      </a:r>
                      <a:endParaRPr lang="en-GB" dirty="0"/>
                    </a:p>
                  </a:txBody>
                  <a:tcPr/>
                </a:tc>
                <a:tc>
                  <a:txBody>
                    <a:bodyPr/>
                    <a:lstStyle/>
                    <a:p>
                      <a:pPr algn="ctr"/>
                      <a:r>
                        <a:rPr lang="en-GB" dirty="0" smtClean="0"/>
                        <a:t>7</a:t>
                      </a:r>
                      <a:endParaRPr lang="en-GB" dirty="0"/>
                    </a:p>
                  </a:txBody>
                  <a:tcPr/>
                </a:tc>
                <a:tc>
                  <a:txBody>
                    <a:bodyPr/>
                    <a:lstStyle/>
                    <a:p>
                      <a:pPr algn="ctr"/>
                      <a:r>
                        <a:rPr lang="en-GB" dirty="0" smtClean="0"/>
                        <a:t>4</a:t>
                      </a:r>
                      <a:endParaRPr lang="en-GB" dirty="0"/>
                    </a:p>
                  </a:txBody>
                  <a:tcPr/>
                </a:tc>
              </a:tr>
              <a:tr h="370628">
                <a:tc>
                  <a:txBody>
                    <a:bodyPr/>
                    <a:lstStyle/>
                    <a:p>
                      <a:r>
                        <a:rPr lang="en-GB" dirty="0" smtClean="0"/>
                        <a:t>Number of instructions executed</a:t>
                      </a:r>
                      <a:endParaRPr lang="en-GB" dirty="0"/>
                    </a:p>
                  </a:txBody>
                  <a:tcPr/>
                </a:tc>
                <a:tc>
                  <a:txBody>
                    <a:bodyPr/>
                    <a:lstStyle/>
                    <a:p>
                      <a:pPr algn="ctr"/>
                      <a:r>
                        <a:rPr lang="en-GB" dirty="0" smtClean="0"/>
                        <a:t>3 or 5 or 6</a:t>
                      </a:r>
                      <a:endParaRPr lang="en-GB" dirty="0"/>
                    </a:p>
                  </a:txBody>
                  <a:tcPr/>
                </a:tc>
                <a:tc>
                  <a:txBody>
                    <a:bodyPr/>
                    <a:lstStyle/>
                    <a:p>
                      <a:pPr algn="ctr"/>
                      <a:r>
                        <a:rPr lang="en-GB" dirty="0" smtClean="0"/>
                        <a:t>4</a:t>
                      </a:r>
                      <a:endParaRPr lang="en-GB" dirty="0"/>
                    </a:p>
                  </a:txBody>
                  <a:tcPr/>
                </a:tc>
              </a:tr>
              <a:tr h="849229">
                <a:tc>
                  <a:txBody>
                    <a:bodyPr/>
                    <a:lstStyle/>
                    <a:p>
                      <a:r>
                        <a:rPr lang="en-GB" dirty="0" smtClean="0"/>
                        <a:t>Total execution time (depends</a:t>
                      </a:r>
                      <a:r>
                        <a:rPr lang="en-GB" baseline="0" dirty="0" smtClean="0"/>
                        <a:t> on architecture and path through code</a:t>
                      </a:r>
                      <a:r>
                        <a:rPr lang="en-GB" dirty="0" smtClean="0"/>
                        <a:t>)</a:t>
                      </a:r>
                      <a:endParaRPr lang="en-GB" dirty="0"/>
                    </a:p>
                  </a:txBody>
                  <a:tcPr/>
                </a:tc>
                <a:tc>
                  <a:txBody>
                    <a:bodyPr/>
                    <a:lstStyle/>
                    <a:p>
                      <a:pPr algn="ctr"/>
                      <a:r>
                        <a:rPr lang="en-GB" dirty="0" smtClean="0"/>
                        <a:t>6 or 8 or 9</a:t>
                      </a:r>
                      <a:endParaRPr lang="en-GB" dirty="0"/>
                    </a:p>
                  </a:txBody>
                  <a:tcPr/>
                </a:tc>
                <a:tc>
                  <a:txBody>
                    <a:bodyPr/>
                    <a:lstStyle/>
                    <a:p>
                      <a:pPr algn="ctr"/>
                      <a:r>
                        <a:rPr lang="en-GB" dirty="0" smtClean="0"/>
                        <a:t>4</a:t>
                      </a:r>
                      <a:endParaRPr lang="en-GB" dirty="0"/>
                    </a:p>
                  </a:txBody>
                  <a:tcPr/>
                </a:tc>
              </a:tr>
            </a:tbl>
          </a:graphicData>
        </a:graphic>
      </p:graphicFrame>
      <p:sp>
        <p:nvSpPr>
          <p:cNvPr id="18" name="Right Arrow 17"/>
          <p:cNvSpPr/>
          <p:nvPr/>
        </p:nvSpPr>
        <p:spPr>
          <a:xfrm>
            <a:off x="3347865" y="2298939"/>
            <a:ext cx="535720" cy="553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80219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body" idx="1"/>
          </p:nvPr>
        </p:nvSpPr>
        <p:spPr>
          <a:xfrm>
            <a:off x="457200" y="1104900"/>
            <a:ext cx="8153400" cy="5492452"/>
          </a:xfrm>
        </p:spPr>
        <p:txBody>
          <a:bodyPr>
            <a:normAutofit/>
          </a:bodyPr>
          <a:lstStyle/>
          <a:p>
            <a:pPr>
              <a:spcBef>
                <a:spcPts val="600"/>
              </a:spcBef>
            </a:pPr>
            <a:r>
              <a:rPr lang="en-GB" sz="2000" dirty="0" smtClean="0"/>
              <a:t>So far, we have concentrated on </a:t>
            </a:r>
            <a:r>
              <a:rPr lang="en-GB" sz="2000" b="1" dirty="0" smtClean="0">
                <a:solidFill>
                  <a:schemeClr val="accent2"/>
                </a:solidFill>
              </a:rPr>
              <a:t>integer  </a:t>
            </a:r>
            <a:r>
              <a:rPr lang="en-GB" sz="2000" dirty="0" smtClean="0"/>
              <a:t>representations – signed or unsigned.</a:t>
            </a:r>
          </a:p>
          <a:p>
            <a:pPr>
              <a:spcBef>
                <a:spcPts val="600"/>
              </a:spcBef>
            </a:pPr>
            <a:r>
              <a:rPr lang="en-GB" sz="2000" dirty="0" smtClean="0"/>
              <a:t>There is an implicit binary point to the right:</a:t>
            </a:r>
          </a:p>
          <a:p>
            <a:pPr>
              <a:spcBef>
                <a:spcPts val="600"/>
              </a:spcBef>
            </a:pPr>
            <a:endParaRPr lang="en-GB" sz="2000" dirty="0" smtClean="0"/>
          </a:p>
          <a:p>
            <a:pPr marL="0" indent="0">
              <a:spcBef>
                <a:spcPts val="600"/>
              </a:spcBef>
              <a:buNone/>
            </a:pPr>
            <a:endParaRPr lang="en-GB" sz="2000" dirty="0" smtClean="0"/>
          </a:p>
          <a:p>
            <a:pPr>
              <a:spcBef>
                <a:spcPts val="600"/>
              </a:spcBef>
            </a:pPr>
            <a:r>
              <a:rPr lang="en-GB" sz="2000" dirty="0" smtClean="0"/>
              <a:t>In general, the binary point can be in the middle of the word (or off the end!). This is a FIXED POINT representation of real numbers</a:t>
            </a:r>
          </a:p>
          <a:p>
            <a:pPr>
              <a:spcBef>
                <a:spcPts val="600"/>
              </a:spcBef>
            </a:pPr>
            <a:endParaRPr lang="en-GB" sz="2000" dirty="0" smtClean="0"/>
          </a:p>
          <a:p>
            <a:pPr>
              <a:spcBef>
                <a:spcPts val="600"/>
              </a:spcBef>
            </a:pPr>
            <a:endParaRPr lang="en-GB" sz="2000" dirty="0" smtClean="0"/>
          </a:p>
          <a:p>
            <a:pPr>
              <a:spcBef>
                <a:spcPts val="600"/>
              </a:spcBef>
            </a:pPr>
            <a:endParaRPr lang="en-GB" sz="2000" dirty="0" smtClean="0"/>
          </a:p>
          <a:p>
            <a:pPr>
              <a:spcBef>
                <a:spcPts val="600"/>
              </a:spcBef>
            </a:pPr>
            <a:endParaRPr lang="en-GB" sz="2000" dirty="0" smtClean="0"/>
          </a:p>
          <a:p>
            <a:pPr>
              <a:spcBef>
                <a:spcPts val="600"/>
              </a:spcBef>
            </a:pPr>
            <a:r>
              <a:rPr lang="en-GB" sz="2000" dirty="0" smtClean="0"/>
              <a:t>Fixed point arithmetic requires no extra hardware – the binary point is in the mind of the programmer, like signed/unsigned the CPU does not care!</a:t>
            </a:r>
          </a:p>
          <a:p>
            <a:pPr>
              <a:spcBef>
                <a:spcPts val="600"/>
              </a:spcBef>
            </a:pPr>
            <a:r>
              <a:rPr lang="en-GB" sz="2000" dirty="0" smtClean="0"/>
              <a:t>What is the </a:t>
            </a:r>
            <a:r>
              <a:rPr lang="en-GB" sz="2000" b="1" dirty="0" smtClean="0"/>
              <a:t>resolution</a:t>
            </a:r>
            <a:r>
              <a:rPr lang="en-GB" sz="2000" dirty="0" smtClean="0"/>
              <a:t> of the two fixed point schemes above?</a:t>
            </a:r>
          </a:p>
          <a:p>
            <a:pPr>
              <a:spcBef>
                <a:spcPts val="600"/>
              </a:spcBef>
            </a:pPr>
            <a:endParaRPr lang="en-GB" sz="2000" dirty="0" smtClean="0"/>
          </a:p>
          <a:p>
            <a:pPr>
              <a:spcBef>
                <a:spcPts val="600"/>
              </a:spcBef>
            </a:pPr>
            <a:endParaRPr lang="en-GB" sz="2000" dirty="0" smtClean="0"/>
          </a:p>
          <a:p>
            <a:pPr>
              <a:spcBef>
                <a:spcPts val="600"/>
              </a:spcBef>
            </a:pPr>
            <a:endParaRPr lang="en-GB" sz="2000" b="1" dirty="0" smtClean="0"/>
          </a:p>
          <a:p>
            <a:pPr lvl="1">
              <a:spcBef>
                <a:spcPts val="600"/>
              </a:spcBef>
            </a:pPr>
            <a:endParaRPr lang="en-GB" sz="1800" b="1" dirty="0" smtClean="0"/>
          </a:p>
          <a:p>
            <a:pPr>
              <a:spcBef>
                <a:spcPts val="600"/>
              </a:spcBef>
            </a:pPr>
            <a:endParaRPr lang="en-GB" sz="2000" dirty="0" smtClean="0"/>
          </a:p>
        </p:txBody>
      </p:sp>
      <p:sp>
        <p:nvSpPr>
          <p:cNvPr id="2053" name="Rectangle 3"/>
          <p:cNvSpPr>
            <a:spLocks noGrp="1" noChangeArrowheads="1"/>
          </p:cNvSpPr>
          <p:nvPr>
            <p:ph type="title"/>
          </p:nvPr>
        </p:nvSpPr>
        <p:spPr>
          <a:xfrm>
            <a:off x="457200" y="404664"/>
            <a:ext cx="8229600" cy="663352"/>
          </a:xfrm>
        </p:spPr>
        <p:txBody>
          <a:bodyPr/>
          <a:lstStyle/>
          <a:p>
            <a:r>
              <a:rPr lang="en-GB" dirty="0" smtClean="0"/>
              <a:t>Arithmetic on real numbers</a:t>
            </a:r>
          </a:p>
        </p:txBody>
      </p:sp>
      <p:sp>
        <p:nvSpPr>
          <p:cNvPr id="6" name="Date Placeholder 5"/>
          <p:cNvSpPr>
            <a:spLocks noGrp="1"/>
          </p:cNvSpPr>
          <p:nvPr>
            <p:ph type="dt" sz="half" idx="10"/>
          </p:nvPr>
        </p:nvSpPr>
        <p:spPr/>
        <p:txBody>
          <a:bodyPr/>
          <a:lstStyle/>
          <a:p>
            <a:fld id="{5292B5F0-8FFC-42D7-83BD-26F76394275A}" type="datetime1">
              <a:rPr lang="en-US" smtClean="0"/>
              <a:pPr/>
              <a:t>12/2/2015</a:t>
            </a:fld>
            <a:endParaRPr lang="en-US"/>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43</a:t>
            </a:fld>
            <a:endParaRPr lang="en-US" dirty="0"/>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
        <p:nvSpPr>
          <p:cNvPr id="2" name="TextBox 1"/>
          <p:cNvSpPr txBox="1"/>
          <p:nvPr/>
        </p:nvSpPr>
        <p:spPr>
          <a:xfrm>
            <a:off x="3270118" y="2391271"/>
            <a:ext cx="1510350" cy="461665"/>
          </a:xfrm>
          <a:prstGeom prst="rect">
            <a:avLst/>
          </a:prstGeom>
          <a:noFill/>
        </p:spPr>
        <p:txBody>
          <a:bodyPr wrap="none" rtlCol="0">
            <a:spAutoFit/>
          </a:bodyPr>
          <a:lstStyle/>
          <a:p>
            <a:r>
              <a:rPr lang="en-GB" sz="2400" b="1" dirty="0" smtClean="0">
                <a:latin typeface="Calibri" pitchFamily="34" charset="0"/>
              </a:rPr>
              <a:t>00001101.</a:t>
            </a:r>
            <a:endParaRPr lang="en-GB" sz="2400" b="1" dirty="0">
              <a:latin typeface="Calibri" pitchFamily="34" charset="0"/>
            </a:endParaRPr>
          </a:p>
        </p:txBody>
      </p:sp>
      <p:sp>
        <p:nvSpPr>
          <p:cNvPr id="9" name="TextBox 8"/>
          <p:cNvSpPr txBox="1"/>
          <p:nvPr/>
        </p:nvSpPr>
        <p:spPr>
          <a:xfrm>
            <a:off x="1337033" y="4221088"/>
            <a:ext cx="2287806" cy="461665"/>
          </a:xfrm>
          <a:prstGeom prst="rect">
            <a:avLst/>
          </a:prstGeom>
          <a:noFill/>
          <a:ln>
            <a:solidFill>
              <a:schemeClr val="tx1"/>
            </a:solidFill>
          </a:ln>
        </p:spPr>
        <p:txBody>
          <a:bodyPr wrap="none" rtlCol="0">
            <a:spAutoFit/>
          </a:bodyPr>
          <a:lstStyle/>
          <a:p>
            <a:r>
              <a:rPr lang="en-GB" sz="2400" b="1" dirty="0" smtClean="0">
                <a:latin typeface="Calibri" pitchFamily="34" charset="0"/>
              </a:rPr>
              <a:t>00001101</a:t>
            </a:r>
            <a:r>
              <a:rPr lang="en-GB" sz="2400" b="1" dirty="0" smtClean="0">
                <a:solidFill>
                  <a:schemeClr val="accent1"/>
                </a:solidFill>
                <a:latin typeface="Calibri" pitchFamily="34" charset="0"/>
              </a:rPr>
              <a:t>00000</a:t>
            </a:r>
            <a:r>
              <a:rPr lang="en-GB" sz="2400" b="1" dirty="0" smtClean="0">
                <a:latin typeface="Calibri" pitchFamily="34" charset="0"/>
              </a:rPr>
              <a:t>.</a:t>
            </a:r>
            <a:endParaRPr lang="en-GB" sz="2400" b="1" dirty="0">
              <a:latin typeface="Calibri" pitchFamily="34" charset="0"/>
            </a:endParaRPr>
          </a:p>
        </p:txBody>
      </p:sp>
      <p:sp>
        <p:nvSpPr>
          <p:cNvPr id="10" name="TextBox 9"/>
          <p:cNvSpPr txBox="1"/>
          <p:nvPr/>
        </p:nvSpPr>
        <p:spPr>
          <a:xfrm>
            <a:off x="5392774" y="4221088"/>
            <a:ext cx="1510350" cy="461665"/>
          </a:xfrm>
          <a:prstGeom prst="rect">
            <a:avLst/>
          </a:prstGeom>
          <a:noFill/>
          <a:ln>
            <a:solidFill>
              <a:schemeClr val="tx1"/>
            </a:solidFill>
          </a:ln>
        </p:spPr>
        <p:txBody>
          <a:bodyPr wrap="none" rtlCol="0">
            <a:spAutoFit/>
          </a:bodyPr>
          <a:lstStyle/>
          <a:p>
            <a:r>
              <a:rPr lang="en-GB" sz="2400" b="1" dirty="0" smtClean="0">
                <a:latin typeface="Calibri" pitchFamily="34" charset="0"/>
              </a:rPr>
              <a:t>0011.0101</a:t>
            </a:r>
            <a:endParaRPr lang="en-GB" sz="2400" b="1" dirty="0">
              <a:latin typeface="Calibri" pitchFamily="34" charset="0"/>
            </a:endParaRPr>
          </a:p>
        </p:txBody>
      </p:sp>
      <p:cxnSp>
        <p:nvCxnSpPr>
          <p:cNvPr id="4" name="Straight Arrow Connector 3"/>
          <p:cNvCxnSpPr/>
          <p:nvPr/>
        </p:nvCxnSpPr>
        <p:spPr>
          <a:xfrm flipV="1">
            <a:off x="3531636" y="4682753"/>
            <a:ext cx="0" cy="40243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6176" y="4682753"/>
            <a:ext cx="0" cy="40243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60697" y="4787860"/>
            <a:ext cx="1839543" cy="369332"/>
          </a:xfrm>
          <a:prstGeom prst="rect">
            <a:avLst/>
          </a:prstGeom>
          <a:noFill/>
        </p:spPr>
        <p:txBody>
          <a:bodyPr wrap="none" rtlCol="0">
            <a:spAutoFit/>
          </a:bodyPr>
          <a:lstStyle/>
          <a:p>
            <a:r>
              <a:rPr lang="en-GB" dirty="0" smtClean="0">
                <a:solidFill>
                  <a:srgbClr val="FF0000"/>
                </a:solidFill>
              </a:rPr>
              <a:t>binary points</a:t>
            </a:r>
            <a:endParaRPr lang="en-GB" dirty="0">
              <a:solidFill>
                <a:srgbClr val="FF0000"/>
              </a:solidFill>
            </a:endParaRPr>
          </a:p>
        </p:txBody>
      </p:sp>
      <p:sp>
        <p:nvSpPr>
          <p:cNvPr id="11" name="Left Brace 10"/>
          <p:cNvSpPr/>
          <p:nvPr/>
        </p:nvSpPr>
        <p:spPr>
          <a:xfrm rot="5400000" flipV="1">
            <a:off x="3019233" y="3761693"/>
            <a:ext cx="134206" cy="720080"/>
          </a:xfrm>
          <a:prstGeom prst="leftBrace">
            <a:avLst>
              <a:gd name="adj1" fmla="val 1140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p:cNvSpPr txBox="1"/>
          <p:nvPr/>
        </p:nvSpPr>
        <p:spPr>
          <a:xfrm>
            <a:off x="2344530" y="3707740"/>
            <a:ext cx="1483611" cy="369332"/>
          </a:xfrm>
          <a:prstGeom prst="rect">
            <a:avLst/>
          </a:prstGeom>
          <a:noFill/>
        </p:spPr>
        <p:txBody>
          <a:bodyPr wrap="none" rtlCol="0">
            <a:spAutoFit/>
          </a:bodyPr>
          <a:lstStyle/>
          <a:p>
            <a:r>
              <a:rPr lang="en-GB" dirty="0" smtClean="0">
                <a:solidFill>
                  <a:srgbClr val="FF0000"/>
                </a:solidFill>
              </a:rPr>
              <a:t>not stored</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90872" y="404664"/>
            <a:ext cx="8229600" cy="663352"/>
          </a:xfrm>
        </p:spPr>
        <p:txBody>
          <a:bodyPr/>
          <a:lstStyle/>
          <a:p>
            <a:r>
              <a:rPr lang="en-GB" dirty="0" smtClean="0"/>
              <a:t>Idea of floating point representation</a:t>
            </a:r>
          </a:p>
        </p:txBody>
      </p:sp>
      <p:sp>
        <p:nvSpPr>
          <p:cNvPr id="32771" name="Rectangle 3"/>
          <p:cNvSpPr>
            <a:spLocks noGrp="1" noChangeArrowheads="1"/>
          </p:cNvSpPr>
          <p:nvPr>
            <p:ph type="body" idx="1"/>
          </p:nvPr>
        </p:nvSpPr>
        <p:spPr>
          <a:xfrm>
            <a:off x="533400" y="1295400"/>
            <a:ext cx="8382000" cy="5013325"/>
          </a:xfrm>
        </p:spPr>
        <p:txBody>
          <a:bodyPr>
            <a:noAutofit/>
          </a:bodyPr>
          <a:lstStyle/>
          <a:p>
            <a:pPr>
              <a:lnSpc>
                <a:spcPct val="90000"/>
              </a:lnSpc>
            </a:pPr>
            <a:r>
              <a:rPr lang="en-GB" sz="2200" dirty="0" smtClean="0">
                <a:latin typeface="Calibri" pitchFamily="34" charset="0"/>
              </a:rPr>
              <a:t>Although fixed point representation can cope with numbers with fractions, the range of values that can represented is still limited.</a:t>
            </a:r>
          </a:p>
          <a:p>
            <a:pPr>
              <a:lnSpc>
                <a:spcPct val="90000"/>
              </a:lnSpc>
            </a:pPr>
            <a:r>
              <a:rPr lang="en-GB" sz="2200" dirty="0" smtClean="0">
                <a:latin typeface="Calibri" pitchFamily="34" charset="0"/>
              </a:rPr>
              <a:t>Alternative: use the equivalent of “scientific notation”, but in binary:</a:t>
            </a:r>
          </a:p>
          <a:p>
            <a:pPr>
              <a:lnSpc>
                <a:spcPct val="90000"/>
              </a:lnSpc>
              <a:buFont typeface="Wingdings" pitchFamily="2" charset="2"/>
              <a:buNone/>
            </a:pPr>
            <a:r>
              <a:rPr lang="en-GB" sz="2000" dirty="0" smtClean="0">
                <a:latin typeface="Calibri" pitchFamily="34" charset="0"/>
              </a:rPr>
              <a:t>                                     </a:t>
            </a:r>
            <a:r>
              <a:rPr lang="en-GB" sz="2800" b="1" dirty="0" smtClean="0">
                <a:latin typeface="Calibri" pitchFamily="34" charset="0"/>
              </a:rPr>
              <a:t>number =   </a:t>
            </a:r>
            <a:r>
              <a:rPr lang="en-GB" sz="2800" b="1" dirty="0" smtClean="0">
                <a:solidFill>
                  <a:srgbClr val="FF0000"/>
                </a:solidFill>
                <a:latin typeface="Calibri" pitchFamily="34" charset="0"/>
              </a:rPr>
              <a:t>s</a:t>
            </a:r>
            <a:r>
              <a:rPr lang="en-GB" sz="2800" b="1" dirty="0" smtClean="0">
                <a:latin typeface="Calibri" pitchFamily="34" charset="0"/>
              </a:rPr>
              <a:t>  x  </a:t>
            </a:r>
            <a:r>
              <a:rPr lang="en-GB" sz="2800" b="1" dirty="0" smtClean="0">
                <a:solidFill>
                  <a:schemeClr val="accent2"/>
                </a:solidFill>
                <a:latin typeface="Calibri" pitchFamily="34" charset="0"/>
              </a:rPr>
              <a:t>m   x   2</a:t>
            </a:r>
            <a:r>
              <a:rPr lang="en-GB" sz="2800" b="1" baseline="30000" dirty="0" smtClean="0">
                <a:solidFill>
                  <a:schemeClr val="accent2"/>
                </a:solidFill>
                <a:latin typeface="Calibri" pitchFamily="34" charset="0"/>
              </a:rPr>
              <a:t>e</a:t>
            </a:r>
          </a:p>
          <a:p>
            <a:pPr marL="0" indent="0">
              <a:lnSpc>
                <a:spcPct val="90000"/>
              </a:lnSpc>
              <a:buNone/>
            </a:pPr>
            <a:endParaRPr lang="en-GB" sz="2000" dirty="0" smtClean="0">
              <a:latin typeface="Calibri" pitchFamily="34" charset="0"/>
            </a:endParaRPr>
          </a:p>
          <a:p>
            <a:pPr marL="0" indent="0">
              <a:lnSpc>
                <a:spcPct val="90000"/>
              </a:lnSpc>
              <a:buNone/>
            </a:pPr>
            <a:r>
              <a:rPr lang="en-GB" sz="2200" dirty="0" smtClean="0">
                <a:latin typeface="Calibri" pitchFamily="34" charset="0"/>
              </a:rPr>
              <a:t>For example:</a:t>
            </a:r>
          </a:p>
          <a:p>
            <a:pPr marL="0" indent="0">
              <a:lnSpc>
                <a:spcPct val="90000"/>
              </a:lnSpc>
              <a:buNone/>
            </a:pPr>
            <a:endParaRPr lang="en-GB" sz="2000" dirty="0" smtClean="0">
              <a:latin typeface="Calibri" pitchFamily="34" charset="0"/>
            </a:endParaRPr>
          </a:p>
          <a:p>
            <a:pPr>
              <a:lnSpc>
                <a:spcPct val="90000"/>
              </a:lnSpc>
            </a:pPr>
            <a:endParaRPr lang="en-GB" sz="2000" dirty="0" smtClean="0">
              <a:latin typeface="Calibri" pitchFamily="34" charset="0"/>
            </a:endParaRPr>
          </a:p>
          <a:p>
            <a:pPr>
              <a:lnSpc>
                <a:spcPct val="90000"/>
              </a:lnSpc>
            </a:pPr>
            <a:endParaRPr lang="en-GB" sz="2000" dirty="0" smtClean="0">
              <a:latin typeface="Calibri" pitchFamily="34" charset="0"/>
            </a:endParaRPr>
          </a:p>
          <a:p>
            <a:pPr>
              <a:lnSpc>
                <a:spcPct val="90000"/>
              </a:lnSpc>
            </a:pPr>
            <a:endParaRPr lang="en-GB" sz="2000" dirty="0">
              <a:latin typeface="Calibri" pitchFamily="34" charset="0"/>
            </a:endParaRPr>
          </a:p>
          <a:p>
            <a:pPr>
              <a:lnSpc>
                <a:spcPct val="90000"/>
              </a:lnSpc>
            </a:pPr>
            <a:endParaRPr lang="en-GB" sz="2000" dirty="0" smtClean="0">
              <a:latin typeface="Calibri" pitchFamily="34" charset="0"/>
            </a:endParaRPr>
          </a:p>
          <a:p>
            <a:pPr>
              <a:lnSpc>
                <a:spcPct val="90000"/>
              </a:lnSpc>
            </a:pPr>
            <a:r>
              <a:rPr lang="en-GB" sz="2200" dirty="0" smtClean="0">
                <a:latin typeface="Calibri" pitchFamily="34" charset="0"/>
              </a:rPr>
              <a:t>Thus by choosing the correct exponent any number can be represented as a fixed point binary number in range 1.0000 - 1.1111 multiplied by an exponent which is a positive or negative power of 2.</a:t>
            </a:r>
          </a:p>
          <a:p>
            <a:pPr>
              <a:lnSpc>
                <a:spcPct val="90000"/>
              </a:lnSpc>
            </a:pPr>
            <a:r>
              <a:rPr lang="en-GB" sz="2200" dirty="0" smtClean="0">
                <a:latin typeface="Calibri" pitchFamily="34" charset="0"/>
              </a:rPr>
              <a:t>Equivalently, the binary point is "floating"</a:t>
            </a:r>
          </a:p>
          <a:p>
            <a:pPr>
              <a:lnSpc>
                <a:spcPct val="90000"/>
              </a:lnSpc>
            </a:pPr>
            <a:endParaRPr lang="en-GB" sz="2000" b="1" baseline="30000" dirty="0" smtClean="0">
              <a:solidFill>
                <a:schemeClr val="accent2"/>
              </a:solidFill>
              <a:latin typeface="Calibri" pitchFamily="34" charset="0"/>
            </a:endParaRPr>
          </a:p>
          <a:p>
            <a:pPr>
              <a:lnSpc>
                <a:spcPct val="90000"/>
              </a:lnSpc>
              <a:buFont typeface="Wingdings" pitchFamily="2" charset="2"/>
              <a:buNone/>
            </a:pPr>
            <a:endParaRPr lang="en-GB" sz="2000" b="1" baseline="30000" dirty="0" smtClean="0">
              <a:solidFill>
                <a:schemeClr val="accent2"/>
              </a:solidFill>
              <a:latin typeface="Calibri" pitchFamily="34" charset="0"/>
            </a:endParaRPr>
          </a:p>
          <a:p>
            <a:pPr>
              <a:lnSpc>
                <a:spcPct val="90000"/>
              </a:lnSpc>
              <a:buFont typeface="Wingdings" pitchFamily="2" charset="2"/>
              <a:buNone/>
            </a:pPr>
            <a:endParaRPr lang="en-GB" sz="2000" b="1" baseline="30000" dirty="0" smtClean="0">
              <a:solidFill>
                <a:schemeClr val="accent2"/>
              </a:solidFill>
              <a:latin typeface="Calibri" pitchFamily="34" charset="0"/>
            </a:endParaRPr>
          </a:p>
          <a:p>
            <a:pPr>
              <a:lnSpc>
                <a:spcPct val="90000"/>
              </a:lnSpc>
              <a:buFont typeface="Wingdings" pitchFamily="2" charset="2"/>
              <a:buNone/>
            </a:pPr>
            <a:endParaRPr lang="en-GB" sz="2000" dirty="0" smtClean="0">
              <a:latin typeface="Calibri" pitchFamily="34" charset="0"/>
            </a:endParaRPr>
          </a:p>
          <a:p>
            <a:pPr>
              <a:lnSpc>
                <a:spcPct val="90000"/>
              </a:lnSpc>
              <a:buFont typeface="Wingdings" pitchFamily="2" charset="2"/>
              <a:buNone/>
            </a:pPr>
            <a:endParaRPr lang="en-GB" sz="2000" b="1" dirty="0" smtClean="0">
              <a:latin typeface="Calibri" pitchFamily="34" charset="0"/>
            </a:endParaRPr>
          </a:p>
          <a:p>
            <a:pPr>
              <a:lnSpc>
                <a:spcPct val="90000"/>
              </a:lnSpc>
              <a:buFont typeface="Wingdings" pitchFamily="2" charset="2"/>
              <a:buNone/>
            </a:pPr>
            <a:endParaRPr lang="en-GB" sz="2000" b="1" dirty="0" smtClean="0">
              <a:latin typeface="Calibri" pitchFamily="34" charset="0"/>
            </a:endParaRPr>
          </a:p>
          <a:p>
            <a:pPr>
              <a:lnSpc>
                <a:spcPct val="90000"/>
              </a:lnSpc>
              <a:buFont typeface="Wingdings" pitchFamily="2" charset="2"/>
              <a:buNone/>
            </a:pPr>
            <a:endParaRPr lang="en-GB" sz="2000" dirty="0" smtClean="0">
              <a:latin typeface="Calibri" pitchFamily="34" charset="0"/>
            </a:endParaRPr>
          </a:p>
          <a:p>
            <a:pPr>
              <a:lnSpc>
                <a:spcPct val="90000"/>
              </a:lnSpc>
            </a:pPr>
            <a:endParaRPr lang="en-GB" sz="2000" dirty="0" smtClean="0">
              <a:latin typeface="Calibri" pitchFamily="34" charset="0"/>
            </a:endParaRPr>
          </a:p>
          <a:p>
            <a:pPr>
              <a:lnSpc>
                <a:spcPct val="90000"/>
              </a:lnSpc>
            </a:pPr>
            <a:endParaRPr lang="en-GB" sz="2000" dirty="0" smtClean="0">
              <a:latin typeface="Calibri" pitchFamily="34" charset="0"/>
            </a:endParaRPr>
          </a:p>
        </p:txBody>
      </p:sp>
      <p:sp>
        <p:nvSpPr>
          <p:cNvPr id="32772" name="Rectangle 4"/>
          <p:cNvSpPr>
            <a:spLocks noChangeArrowheads="1"/>
          </p:cNvSpPr>
          <p:nvPr/>
        </p:nvSpPr>
        <p:spPr bwMode="auto">
          <a:xfrm>
            <a:off x="3657600" y="3162300"/>
            <a:ext cx="706438" cy="396875"/>
          </a:xfrm>
          <a:prstGeom prst="rect">
            <a:avLst/>
          </a:prstGeom>
          <a:noFill/>
          <a:ln w="12700">
            <a:noFill/>
            <a:miter lim="800000"/>
            <a:headEnd type="none" w="sm" len="sm"/>
            <a:tailEnd type="none" w="sm" len="sm"/>
          </a:ln>
        </p:spPr>
        <p:txBody>
          <a:bodyPr wrap="none">
            <a:spAutoFit/>
          </a:bodyPr>
          <a:lstStyle/>
          <a:p>
            <a:pPr algn="l"/>
            <a:r>
              <a:rPr lang="en-GB" sz="2000">
                <a:latin typeface="Arial" charset="0"/>
              </a:rPr>
              <a:t>sign</a:t>
            </a:r>
            <a:endParaRPr lang="en-GB"/>
          </a:p>
        </p:txBody>
      </p:sp>
      <p:sp>
        <p:nvSpPr>
          <p:cNvPr id="32773" name="Rectangle 5"/>
          <p:cNvSpPr>
            <a:spLocks noChangeArrowheads="1"/>
          </p:cNvSpPr>
          <p:nvPr/>
        </p:nvSpPr>
        <p:spPr bwMode="auto">
          <a:xfrm>
            <a:off x="4724400" y="3162300"/>
            <a:ext cx="1284288" cy="396875"/>
          </a:xfrm>
          <a:prstGeom prst="rect">
            <a:avLst/>
          </a:prstGeom>
          <a:noFill/>
          <a:ln w="12700">
            <a:noFill/>
            <a:miter lim="800000"/>
            <a:headEnd type="none" w="sm" len="sm"/>
            <a:tailEnd type="none" w="sm" len="sm"/>
          </a:ln>
        </p:spPr>
        <p:txBody>
          <a:bodyPr wrap="none">
            <a:spAutoFit/>
          </a:bodyPr>
          <a:lstStyle/>
          <a:p>
            <a:pPr algn="l"/>
            <a:r>
              <a:rPr lang="en-GB" sz="2000">
                <a:latin typeface="Arial" charset="0"/>
              </a:rPr>
              <a:t>mantissa</a:t>
            </a:r>
            <a:endParaRPr lang="en-GB"/>
          </a:p>
        </p:txBody>
      </p:sp>
      <p:sp>
        <p:nvSpPr>
          <p:cNvPr id="32774" name="Rectangle 6"/>
          <p:cNvSpPr>
            <a:spLocks noChangeArrowheads="1"/>
          </p:cNvSpPr>
          <p:nvPr/>
        </p:nvSpPr>
        <p:spPr bwMode="auto">
          <a:xfrm>
            <a:off x="6400800" y="3162300"/>
            <a:ext cx="1314450" cy="396875"/>
          </a:xfrm>
          <a:prstGeom prst="rect">
            <a:avLst/>
          </a:prstGeom>
          <a:noFill/>
          <a:ln w="12700">
            <a:noFill/>
            <a:miter lim="800000"/>
            <a:headEnd type="none" w="sm" len="sm"/>
            <a:tailEnd type="none" w="sm" len="sm"/>
          </a:ln>
        </p:spPr>
        <p:txBody>
          <a:bodyPr wrap="none">
            <a:spAutoFit/>
          </a:bodyPr>
          <a:lstStyle/>
          <a:p>
            <a:pPr algn="l"/>
            <a:r>
              <a:rPr lang="en-GB" sz="2000">
                <a:latin typeface="Arial" charset="0"/>
              </a:rPr>
              <a:t>exponent</a:t>
            </a:r>
            <a:endParaRPr lang="en-GB"/>
          </a:p>
        </p:txBody>
      </p:sp>
      <p:sp>
        <p:nvSpPr>
          <p:cNvPr id="32775" name="Line 7"/>
          <p:cNvSpPr>
            <a:spLocks noChangeShapeType="1"/>
          </p:cNvSpPr>
          <p:nvPr/>
        </p:nvSpPr>
        <p:spPr bwMode="auto">
          <a:xfrm flipV="1">
            <a:off x="4038600" y="2781300"/>
            <a:ext cx="325438" cy="457200"/>
          </a:xfrm>
          <a:prstGeom prst="line">
            <a:avLst/>
          </a:prstGeom>
          <a:noFill/>
          <a:ln w="19050">
            <a:solidFill>
              <a:schemeClr val="tx1"/>
            </a:solidFill>
            <a:round/>
            <a:headEnd type="none" w="sm" len="sm"/>
            <a:tailEnd type="triangle" w="med" len="med"/>
          </a:ln>
        </p:spPr>
        <p:txBody>
          <a:bodyPr wrap="none" anchor="ctr"/>
          <a:lstStyle/>
          <a:p>
            <a:endParaRPr lang="en-GB"/>
          </a:p>
        </p:txBody>
      </p:sp>
      <p:sp>
        <p:nvSpPr>
          <p:cNvPr id="32776" name="Line 8"/>
          <p:cNvSpPr>
            <a:spLocks noChangeShapeType="1"/>
          </p:cNvSpPr>
          <p:nvPr/>
        </p:nvSpPr>
        <p:spPr bwMode="auto">
          <a:xfrm flipH="1" flipV="1">
            <a:off x="5220072" y="2781300"/>
            <a:ext cx="113928" cy="457200"/>
          </a:xfrm>
          <a:prstGeom prst="line">
            <a:avLst/>
          </a:prstGeom>
          <a:noFill/>
          <a:ln w="19050">
            <a:solidFill>
              <a:schemeClr val="tx1"/>
            </a:solidFill>
            <a:round/>
            <a:headEnd type="none" w="sm" len="sm"/>
            <a:tailEnd type="triangle" w="med" len="med"/>
          </a:ln>
        </p:spPr>
        <p:txBody>
          <a:bodyPr wrap="none" anchor="ctr"/>
          <a:lstStyle/>
          <a:p>
            <a:endParaRPr lang="en-GB"/>
          </a:p>
        </p:txBody>
      </p:sp>
      <p:sp>
        <p:nvSpPr>
          <p:cNvPr id="32777" name="Line 9"/>
          <p:cNvSpPr>
            <a:spLocks noChangeShapeType="1"/>
          </p:cNvSpPr>
          <p:nvPr/>
        </p:nvSpPr>
        <p:spPr bwMode="auto">
          <a:xfrm flipH="1" flipV="1">
            <a:off x="6156176" y="2781300"/>
            <a:ext cx="473224" cy="457200"/>
          </a:xfrm>
          <a:prstGeom prst="line">
            <a:avLst/>
          </a:prstGeom>
          <a:noFill/>
          <a:ln w="19050">
            <a:solidFill>
              <a:schemeClr val="tx1"/>
            </a:solidFill>
            <a:round/>
            <a:headEnd type="none" w="sm" len="sm"/>
            <a:tailEnd type="triangle" w="med" len="med"/>
          </a:ln>
        </p:spPr>
        <p:txBody>
          <a:bodyPr wrap="none" anchor="ctr"/>
          <a:lstStyle/>
          <a:p>
            <a:endParaRPr lang="en-GB"/>
          </a:p>
        </p:txBody>
      </p:sp>
      <p:sp>
        <p:nvSpPr>
          <p:cNvPr id="32778" name="Rectangle 10"/>
          <p:cNvSpPr>
            <a:spLocks noChangeArrowheads="1"/>
          </p:cNvSpPr>
          <p:nvPr/>
        </p:nvSpPr>
        <p:spPr bwMode="auto">
          <a:xfrm>
            <a:off x="1115616" y="3629893"/>
            <a:ext cx="6985000" cy="1311275"/>
          </a:xfrm>
          <a:prstGeom prst="rect">
            <a:avLst/>
          </a:prstGeom>
          <a:noFill/>
          <a:ln w="12700">
            <a:noFill/>
            <a:miter lim="800000"/>
            <a:headEnd type="none" w="sm" len="sm"/>
            <a:tailEnd type="none" w="sm" len="sm"/>
          </a:ln>
        </p:spPr>
        <p:txBody>
          <a:bodyPr>
            <a:spAutoFit/>
          </a:bodyPr>
          <a:lstStyle/>
          <a:p>
            <a:pPr algn="l"/>
            <a:r>
              <a:rPr lang="en-GB" sz="2000" dirty="0">
                <a:solidFill>
                  <a:schemeClr val="accent2"/>
                </a:solidFill>
                <a:latin typeface="Arial" charset="0"/>
              </a:rPr>
              <a:t>   </a:t>
            </a:r>
            <a:r>
              <a:rPr lang="en-GB" sz="2000" dirty="0" smtClean="0">
                <a:solidFill>
                  <a:schemeClr val="accent2"/>
                </a:solidFill>
                <a:latin typeface="Arial" charset="0"/>
              </a:rPr>
              <a:t>10.5 decimal  </a:t>
            </a:r>
            <a:r>
              <a:rPr lang="en-GB" sz="2000" dirty="0">
                <a:solidFill>
                  <a:schemeClr val="accent2"/>
                </a:solidFill>
                <a:latin typeface="Arial" charset="0"/>
              </a:rPr>
              <a:t>in binary:                   		1010.1</a:t>
            </a:r>
            <a:r>
              <a:rPr lang="en-GB" sz="2000" baseline="-25000" dirty="0">
                <a:solidFill>
                  <a:schemeClr val="accent2"/>
                </a:solidFill>
                <a:latin typeface="Arial" charset="0"/>
              </a:rPr>
              <a:t>(2)</a:t>
            </a:r>
            <a:endParaRPr lang="en-GB" sz="2000" dirty="0">
              <a:solidFill>
                <a:schemeClr val="accent2"/>
              </a:solidFill>
              <a:latin typeface="Arial" charset="0"/>
            </a:endParaRPr>
          </a:p>
          <a:p>
            <a:pPr algn="l"/>
            <a:r>
              <a:rPr lang="en-GB" sz="2000" baseline="-25000" dirty="0">
                <a:solidFill>
                  <a:schemeClr val="accent2"/>
                </a:solidFill>
                <a:latin typeface="Arial" charset="0"/>
              </a:rPr>
              <a:t>     </a:t>
            </a:r>
            <a:r>
              <a:rPr lang="en-GB" sz="2000" dirty="0">
                <a:solidFill>
                  <a:schemeClr val="accent2"/>
                </a:solidFill>
                <a:latin typeface="Arial" charset="0"/>
              </a:rPr>
              <a:t>Move binary point 3 places to left:</a:t>
            </a:r>
            <a:r>
              <a:rPr lang="en-GB" sz="2000" baseline="-25000" dirty="0">
                <a:solidFill>
                  <a:schemeClr val="accent2"/>
                </a:solidFill>
                <a:latin typeface="Arial" charset="0"/>
              </a:rPr>
              <a:t>	</a:t>
            </a:r>
            <a:r>
              <a:rPr lang="en-GB" sz="2000" dirty="0">
                <a:solidFill>
                  <a:schemeClr val="accent2"/>
                </a:solidFill>
                <a:latin typeface="Arial" charset="0"/>
              </a:rPr>
              <a:t>1</a:t>
            </a:r>
            <a:r>
              <a:rPr lang="en-GB" sz="2000" dirty="0" smtClean="0">
                <a:solidFill>
                  <a:schemeClr val="accent2"/>
                </a:solidFill>
                <a:latin typeface="Arial" charset="0"/>
              </a:rPr>
              <a:t>.0101</a:t>
            </a:r>
            <a:r>
              <a:rPr lang="en-GB" sz="2000" baseline="-25000" dirty="0" smtClean="0">
                <a:solidFill>
                  <a:schemeClr val="accent2"/>
                </a:solidFill>
                <a:latin typeface="Arial" charset="0"/>
              </a:rPr>
              <a:t>(2</a:t>
            </a:r>
            <a:r>
              <a:rPr lang="en-GB" sz="2000" baseline="-25000" dirty="0">
                <a:solidFill>
                  <a:schemeClr val="accent2"/>
                </a:solidFill>
                <a:latin typeface="Arial" charset="0"/>
              </a:rPr>
              <a:t>) </a:t>
            </a:r>
            <a:r>
              <a:rPr lang="en-GB" sz="2000" dirty="0">
                <a:solidFill>
                  <a:schemeClr val="accent2"/>
                </a:solidFill>
                <a:latin typeface="Arial" charset="0"/>
              </a:rPr>
              <a:t>x 2</a:t>
            </a:r>
            <a:r>
              <a:rPr lang="en-GB" sz="2000" baseline="30000" dirty="0">
                <a:solidFill>
                  <a:schemeClr val="accent2"/>
                </a:solidFill>
                <a:latin typeface="Arial" charset="0"/>
              </a:rPr>
              <a:t>3</a:t>
            </a:r>
          </a:p>
          <a:p>
            <a:pPr algn="l"/>
            <a:r>
              <a:rPr lang="en-GB" sz="2000" dirty="0">
                <a:solidFill>
                  <a:schemeClr val="accent2"/>
                </a:solidFill>
                <a:latin typeface="Arial" charset="0"/>
              </a:rPr>
              <a:t>   </a:t>
            </a:r>
          </a:p>
          <a:p>
            <a:pPr algn="l"/>
            <a:r>
              <a:rPr lang="en-GB" sz="2000" dirty="0">
                <a:solidFill>
                  <a:schemeClr val="accent2"/>
                </a:solidFill>
                <a:latin typeface="Arial" charset="0"/>
              </a:rPr>
              <a:t>                    10.5 =</a:t>
            </a:r>
            <a:r>
              <a:rPr lang="en-GB" sz="2000" baseline="-25000" dirty="0">
                <a:solidFill>
                  <a:schemeClr val="accent2"/>
                </a:solidFill>
                <a:latin typeface="Arial" charset="0"/>
              </a:rPr>
              <a:t>    </a:t>
            </a:r>
            <a:r>
              <a:rPr lang="en-GB" sz="2000" dirty="0">
                <a:solidFill>
                  <a:schemeClr val="accent2"/>
                </a:solidFill>
                <a:latin typeface="Arial" charset="0"/>
              </a:rPr>
              <a:t>1.3125</a:t>
            </a:r>
            <a:r>
              <a:rPr lang="en-GB" sz="2000" baseline="-25000" dirty="0">
                <a:solidFill>
                  <a:schemeClr val="accent2"/>
                </a:solidFill>
                <a:latin typeface="Arial" charset="0"/>
              </a:rPr>
              <a:t> </a:t>
            </a:r>
            <a:r>
              <a:rPr lang="en-GB" sz="2000" dirty="0">
                <a:solidFill>
                  <a:schemeClr val="accent2"/>
                </a:solidFill>
                <a:latin typeface="Arial" charset="0"/>
              </a:rPr>
              <a:t> </a:t>
            </a:r>
            <a:r>
              <a:rPr lang="en-GB" sz="2000" dirty="0">
                <a:solidFill>
                  <a:schemeClr val="accent2"/>
                </a:solidFill>
                <a:latin typeface="Arial" charset="0"/>
                <a:sym typeface="Symbol" pitchFamily="18" charset="2"/>
              </a:rPr>
              <a:t>x</a:t>
            </a:r>
            <a:r>
              <a:rPr lang="en-GB" sz="2000" dirty="0">
                <a:solidFill>
                  <a:schemeClr val="accent2"/>
                </a:solidFill>
                <a:latin typeface="Arial" charset="0"/>
              </a:rPr>
              <a:t> 8</a:t>
            </a:r>
            <a:endParaRPr lang="en-GB" sz="2000" baseline="30000" dirty="0">
              <a:solidFill>
                <a:schemeClr val="accent2"/>
              </a:solidFill>
              <a:latin typeface="Arial" charset="0"/>
            </a:endParaRPr>
          </a:p>
        </p:txBody>
      </p:sp>
      <p:sp>
        <p:nvSpPr>
          <p:cNvPr id="11" name="Date Placeholder 10"/>
          <p:cNvSpPr>
            <a:spLocks noGrp="1"/>
          </p:cNvSpPr>
          <p:nvPr>
            <p:ph type="dt" sz="half" idx="10"/>
          </p:nvPr>
        </p:nvSpPr>
        <p:spPr/>
        <p:txBody>
          <a:bodyPr/>
          <a:lstStyle/>
          <a:p>
            <a:fld id="{69517114-5451-462B-A99F-4DBEAD5C7157}" type="datetime1">
              <a:rPr lang="en-US" smtClean="0"/>
              <a:pPr/>
              <a:t>12/2/2015</a:t>
            </a:fld>
            <a:endParaRPr lang="en-US"/>
          </a:p>
        </p:txBody>
      </p:sp>
      <p:sp>
        <p:nvSpPr>
          <p:cNvPr id="12" name="Slide Number Placeholder 11"/>
          <p:cNvSpPr>
            <a:spLocks noGrp="1"/>
          </p:cNvSpPr>
          <p:nvPr>
            <p:ph type="sldNum" sz="quarter" idx="12"/>
          </p:nvPr>
        </p:nvSpPr>
        <p:spPr/>
        <p:txBody>
          <a:bodyPr/>
          <a:lstStyle/>
          <a:p>
            <a:r>
              <a:rPr lang="en-US" dirty="0" smtClean="0"/>
              <a:t>2.</a:t>
            </a:r>
            <a:fld id="{0CFEC368-1D7A-4F81-ABF6-AE0E36BAF64C}" type="slidenum">
              <a:rPr lang="en-US" smtClean="0"/>
              <a:pPr/>
              <a:t>44</a:t>
            </a:fld>
            <a:endParaRPr lang="en-US" dirty="0"/>
          </a:p>
        </p:txBody>
      </p:sp>
      <p:sp>
        <p:nvSpPr>
          <p:cNvPr id="13" name="Footer Placeholder 12"/>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251520" y="389384"/>
            <a:ext cx="8229600" cy="663352"/>
          </a:xfrm>
        </p:spPr>
        <p:txBody>
          <a:bodyPr/>
          <a:lstStyle/>
          <a:p>
            <a:r>
              <a:rPr lang="en-GB" dirty="0" smtClean="0"/>
              <a:t>IEEE-754 standard floating point</a:t>
            </a:r>
          </a:p>
        </p:txBody>
      </p:sp>
      <p:sp>
        <p:nvSpPr>
          <p:cNvPr id="3077" name="Rectangle 3"/>
          <p:cNvSpPr>
            <a:spLocks noGrp="1" noChangeArrowheads="1"/>
          </p:cNvSpPr>
          <p:nvPr>
            <p:ph type="body" idx="1"/>
          </p:nvPr>
        </p:nvSpPr>
        <p:spPr>
          <a:xfrm>
            <a:off x="179388" y="1125363"/>
            <a:ext cx="8736012" cy="5688013"/>
          </a:xfrm>
        </p:spPr>
        <p:txBody>
          <a:bodyPr>
            <a:normAutofit lnSpcReduction="10000"/>
          </a:bodyPr>
          <a:lstStyle/>
          <a:p>
            <a:pPr>
              <a:lnSpc>
                <a:spcPct val="90000"/>
              </a:lnSpc>
            </a:pPr>
            <a:r>
              <a:rPr lang="en-GB" dirty="0" smtClean="0"/>
              <a:t>32-bit single precision floating point:</a:t>
            </a:r>
          </a:p>
          <a:p>
            <a:pPr>
              <a:lnSpc>
                <a:spcPct val="90000"/>
              </a:lnSpc>
            </a:pPr>
            <a:endParaRPr lang="en-GB" dirty="0" smtClean="0"/>
          </a:p>
          <a:p>
            <a:pPr>
              <a:lnSpc>
                <a:spcPct val="90000"/>
              </a:lnSpc>
            </a:pPr>
            <a:endParaRPr lang="en-GB" dirty="0" smtClean="0"/>
          </a:p>
          <a:p>
            <a:pPr>
              <a:lnSpc>
                <a:spcPct val="90000"/>
              </a:lnSpc>
            </a:pPr>
            <a:endParaRPr lang="en-GB" dirty="0" smtClean="0"/>
          </a:p>
          <a:p>
            <a:pPr>
              <a:lnSpc>
                <a:spcPct val="90000"/>
              </a:lnSpc>
            </a:pPr>
            <a:endParaRPr lang="en-GB" dirty="0" smtClean="0"/>
          </a:p>
          <a:p>
            <a:pPr>
              <a:lnSpc>
                <a:spcPct val="90000"/>
              </a:lnSpc>
            </a:pPr>
            <a:endParaRPr lang="en-GB" dirty="0" smtClean="0"/>
          </a:p>
          <a:p>
            <a:pPr>
              <a:lnSpc>
                <a:spcPct val="90000"/>
              </a:lnSpc>
            </a:pPr>
            <a:endParaRPr lang="en-GB" dirty="0" smtClean="0"/>
          </a:p>
          <a:p>
            <a:pPr>
              <a:lnSpc>
                <a:spcPct val="90000"/>
              </a:lnSpc>
            </a:pPr>
            <a:endParaRPr lang="en-GB" dirty="0" smtClean="0"/>
          </a:p>
          <a:p>
            <a:pPr>
              <a:lnSpc>
                <a:spcPct val="90000"/>
              </a:lnSpc>
            </a:pPr>
            <a:r>
              <a:rPr lang="en-GB" b="1" dirty="0" err="1" smtClean="0">
                <a:solidFill>
                  <a:srgbClr val="FF0000"/>
                </a:solidFill>
              </a:rPr>
              <a:t>Exp</a:t>
            </a:r>
            <a:r>
              <a:rPr lang="en-GB" b="1" dirty="0" smtClean="0">
                <a:solidFill>
                  <a:srgbClr val="FF0000"/>
                </a:solidFill>
              </a:rPr>
              <a:t> field is unsigned</a:t>
            </a:r>
          </a:p>
          <a:p>
            <a:pPr>
              <a:lnSpc>
                <a:spcPct val="90000"/>
              </a:lnSpc>
            </a:pPr>
            <a:r>
              <a:rPr lang="en-GB" dirty="0" smtClean="0"/>
              <a:t>MSB </a:t>
            </a:r>
            <a:r>
              <a:rPr lang="en-GB" i="1" dirty="0" smtClean="0"/>
              <a:t>s</a:t>
            </a:r>
            <a:r>
              <a:rPr lang="en-GB" dirty="0" smtClean="0"/>
              <a:t> is sign-bit: 1 =&gt; negative</a:t>
            </a:r>
          </a:p>
          <a:p>
            <a:pPr>
              <a:lnSpc>
                <a:spcPct val="90000"/>
              </a:lnSpc>
            </a:pPr>
            <a:r>
              <a:rPr lang="en-GB" dirty="0" smtClean="0"/>
              <a:t>Exponent (power of 2) = </a:t>
            </a:r>
            <a:r>
              <a:rPr lang="en-GB" i="1" dirty="0" err="1" smtClean="0"/>
              <a:t>exp</a:t>
            </a:r>
            <a:r>
              <a:rPr lang="en-GB" dirty="0" smtClean="0"/>
              <a:t> - 127</a:t>
            </a:r>
          </a:p>
          <a:p>
            <a:pPr lvl="1">
              <a:lnSpc>
                <a:spcPct val="90000"/>
              </a:lnSpc>
              <a:buFont typeface="Wingdings 2" pitchFamily="18" charset="2"/>
              <a:buNone/>
            </a:pPr>
            <a:r>
              <a:rPr lang="en-GB" dirty="0" smtClean="0"/>
              <a:t>Note this gives exponent in range [-127,127], and </a:t>
            </a:r>
            <a:r>
              <a:rPr lang="en-GB" b="1" dirty="0" smtClean="0"/>
              <a:t>special case </a:t>
            </a:r>
            <a:r>
              <a:rPr lang="en-GB" i="1" dirty="0" err="1" smtClean="0"/>
              <a:t>exp</a:t>
            </a:r>
            <a:r>
              <a:rPr lang="en-GB" dirty="0" smtClean="0"/>
              <a:t> = 255</a:t>
            </a:r>
          </a:p>
          <a:p>
            <a:pPr>
              <a:lnSpc>
                <a:spcPct val="90000"/>
              </a:lnSpc>
            </a:pPr>
            <a:r>
              <a:rPr lang="en-GB" dirty="0" smtClean="0"/>
              <a:t>The MSB of the mantissa is ALWAYS ‘1’, therefore it is not stored</a:t>
            </a:r>
          </a:p>
          <a:p>
            <a:pPr lvl="1">
              <a:lnSpc>
                <a:spcPct val="90000"/>
              </a:lnSpc>
            </a:pPr>
            <a:r>
              <a:rPr lang="en-GB" dirty="0" smtClean="0"/>
              <a:t>mantissa = 1 + </a:t>
            </a:r>
            <a:r>
              <a:rPr lang="en-GB" i="1" dirty="0" err="1" smtClean="0"/>
              <a:t>frac</a:t>
            </a:r>
            <a:r>
              <a:rPr lang="en-GB" dirty="0" smtClean="0"/>
              <a:t>*2</a:t>
            </a:r>
            <a:r>
              <a:rPr lang="en-GB" baseline="30000" dirty="0" smtClean="0"/>
              <a:t>-23</a:t>
            </a:r>
            <a:r>
              <a:rPr lang="en-GB" baseline="-25000" dirty="0" smtClean="0"/>
              <a:t>  </a:t>
            </a:r>
            <a:r>
              <a:rPr lang="en-GB" dirty="0" smtClean="0"/>
              <a:t>(mantissa = 1.</a:t>
            </a:r>
            <a:r>
              <a:rPr lang="en-GB" i="1" dirty="0" smtClean="0"/>
              <a:t>frac</a:t>
            </a:r>
            <a:r>
              <a:rPr lang="en-GB" dirty="0" smtClean="0"/>
              <a:t>):</a:t>
            </a:r>
          </a:p>
        </p:txBody>
      </p:sp>
      <p:graphicFrame>
        <p:nvGraphicFramePr>
          <p:cNvPr id="3074" name="Object 4"/>
          <p:cNvGraphicFramePr>
            <a:graphicFrameLocks noChangeAspect="1"/>
          </p:cNvGraphicFramePr>
          <p:nvPr>
            <p:extLst>
              <p:ext uri="{D42A27DB-BD31-4B8C-83A1-F6EECF244321}">
                <p14:modId xmlns:p14="http://schemas.microsoft.com/office/powerpoint/2010/main" val="2560797472"/>
              </p:ext>
            </p:extLst>
          </p:nvPr>
        </p:nvGraphicFramePr>
        <p:xfrm>
          <a:off x="1447800" y="1628601"/>
          <a:ext cx="5591175" cy="714375"/>
        </p:xfrm>
        <a:graphic>
          <a:graphicData uri="http://schemas.openxmlformats.org/presentationml/2006/ole">
            <mc:AlternateContent xmlns:mc="http://schemas.openxmlformats.org/markup-compatibility/2006">
              <mc:Choice xmlns:v="urn:schemas-microsoft-com:vml" Requires="v">
                <p:oleObj spid="_x0000_s3487" name="VISIO" r:id="rId4" imgW="5590440" imgH="713880" progId="">
                  <p:embed/>
                </p:oleObj>
              </mc:Choice>
              <mc:Fallback>
                <p:oleObj name="VISIO" r:id="rId4" imgW="5590440" imgH="713880" progId="">
                  <p:embed/>
                  <p:pic>
                    <p:nvPicPr>
                      <p:cNvPr id="0" name="Picture 3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628601"/>
                        <a:ext cx="55911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3078" name="TextBox 5"/>
          <p:cNvSpPr txBox="1">
            <a:spLocks noChangeArrowheads="1"/>
          </p:cNvSpPr>
          <p:nvPr/>
        </p:nvSpPr>
        <p:spPr bwMode="auto">
          <a:xfrm>
            <a:off x="6732588" y="2991767"/>
            <a:ext cx="1666875" cy="923330"/>
          </a:xfrm>
          <a:prstGeom prst="rect">
            <a:avLst/>
          </a:prstGeom>
          <a:noFill/>
          <a:ln w="28575">
            <a:solidFill>
              <a:schemeClr val="tx1"/>
            </a:solidFill>
            <a:miter lim="800000"/>
            <a:headEnd/>
            <a:tailEnd/>
          </a:ln>
        </p:spPr>
        <p:txBody>
          <a:bodyPr anchor="ctr" anchorCtr="0">
            <a:spAutoFit/>
          </a:bodyPr>
          <a:lstStyle/>
          <a:p>
            <a:r>
              <a:rPr lang="en-GB" dirty="0"/>
              <a:t>Why not exponent</a:t>
            </a:r>
          </a:p>
          <a:p>
            <a:r>
              <a:rPr lang="en-GB" dirty="0"/>
              <a:t> = 128?</a:t>
            </a:r>
          </a:p>
        </p:txBody>
      </p:sp>
      <p:graphicFrame>
        <p:nvGraphicFramePr>
          <p:cNvPr id="3075" name="Object 7"/>
          <p:cNvGraphicFramePr>
            <a:graphicFrameLocks noChangeAspect="1"/>
          </p:cNvGraphicFramePr>
          <p:nvPr>
            <p:extLst>
              <p:ext uri="{D42A27DB-BD31-4B8C-83A1-F6EECF244321}">
                <p14:modId xmlns:p14="http://schemas.microsoft.com/office/powerpoint/2010/main" val="1121478451"/>
              </p:ext>
            </p:extLst>
          </p:nvPr>
        </p:nvGraphicFramePr>
        <p:xfrm>
          <a:off x="2308225" y="2493788"/>
          <a:ext cx="3415903" cy="1079143"/>
        </p:xfrm>
        <a:graphic>
          <a:graphicData uri="http://schemas.openxmlformats.org/presentationml/2006/ole">
            <mc:AlternateContent xmlns:mc="http://schemas.openxmlformats.org/markup-compatibility/2006">
              <mc:Choice xmlns:v="urn:schemas-microsoft-com:vml" Requires="v">
                <p:oleObj spid="_x0000_s3488" name="Equation" r:id="rId6" imgW="1612200" imgH="507780" progId="Equation.3">
                  <p:embed/>
                </p:oleObj>
              </mc:Choice>
              <mc:Fallback>
                <p:oleObj name="Equation" r:id="rId6" imgW="1612200" imgH="507780" progId="Equation.3">
                  <p:embed/>
                  <p:pic>
                    <p:nvPicPr>
                      <p:cNvPr id="0" name="Picture 3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8225" y="2493788"/>
                        <a:ext cx="3415903" cy="107914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Date Placeholder 6"/>
          <p:cNvSpPr>
            <a:spLocks noGrp="1"/>
          </p:cNvSpPr>
          <p:nvPr>
            <p:ph type="dt" sz="half" idx="10"/>
          </p:nvPr>
        </p:nvSpPr>
        <p:spPr/>
        <p:txBody>
          <a:bodyPr/>
          <a:lstStyle/>
          <a:p>
            <a:fld id="{870B37B8-DFDA-49FF-BF39-21078616C713}" type="datetime1">
              <a:rPr lang="en-US" smtClean="0"/>
              <a:pPr/>
              <a:t>12/2/2015</a:t>
            </a:fld>
            <a:endParaRPr lang="en-US"/>
          </a:p>
        </p:txBody>
      </p:sp>
      <p:sp>
        <p:nvSpPr>
          <p:cNvPr id="8" name="Slide Number Placeholder 7"/>
          <p:cNvSpPr>
            <a:spLocks noGrp="1"/>
          </p:cNvSpPr>
          <p:nvPr>
            <p:ph type="sldNum" sz="quarter" idx="12"/>
          </p:nvPr>
        </p:nvSpPr>
        <p:spPr/>
        <p:txBody>
          <a:bodyPr/>
          <a:lstStyle/>
          <a:p>
            <a:r>
              <a:rPr lang="en-US" dirty="0" smtClean="0"/>
              <a:t>2.</a:t>
            </a:r>
            <a:fld id="{0CFEC368-1D7A-4F81-ABF6-AE0E36BAF64C}" type="slidenum">
              <a:rPr lang="en-US" smtClean="0"/>
              <a:pPr/>
              <a:t>45</a:t>
            </a:fld>
            <a:endParaRPr lang="en-US" dirty="0"/>
          </a:p>
        </p:txBody>
      </p:sp>
      <p:sp>
        <p:nvSpPr>
          <p:cNvPr id="9" name="Footer Placeholder 8"/>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663352"/>
          </a:xfrm>
        </p:spPr>
        <p:txBody>
          <a:bodyPr/>
          <a:lstStyle/>
          <a:p>
            <a:r>
              <a:rPr lang="en-GB" dirty="0" smtClean="0"/>
              <a:t>Special cases in IEEE-754 representation</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7510570"/>
              </p:ext>
            </p:extLst>
          </p:nvPr>
        </p:nvGraphicFramePr>
        <p:xfrm>
          <a:off x="539552" y="2204864"/>
          <a:ext cx="8229600" cy="2926080"/>
        </p:xfrm>
        <a:graphic>
          <a:graphicData uri="http://schemas.openxmlformats.org/drawingml/2006/table">
            <a:tbl>
              <a:tblPr firstRow="1" bandRow="1">
                <a:tableStyleId>{5C22544A-7EE6-4342-B048-85BDC9FD1C3A}</a:tableStyleId>
              </a:tblPr>
              <a:tblGrid>
                <a:gridCol w="864096"/>
                <a:gridCol w="864096"/>
                <a:gridCol w="1656184"/>
                <a:gridCol w="4845224"/>
              </a:tblGrid>
              <a:tr h="370840">
                <a:tc>
                  <a:txBody>
                    <a:bodyPr/>
                    <a:lstStyle/>
                    <a:p>
                      <a:r>
                        <a:rPr lang="en-GB" sz="2400" dirty="0" err="1" smtClean="0"/>
                        <a:t>exp</a:t>
                      </a:r>
                      <a:endParaRPr lang="en-GB" sz="2400" dirty="0"/>
                    </a:p>
                  </a:txBody>
                  <a:tcPr/>
                </a:tc>
                <a:tc>
                  <a:txBody>
                    <a:bodyPr/>
                    <a:lstStyle/>
                    <a:p>
                      <a:r>
                        <a:rPr lang="en-GB" sz="2400" dirty="0" err="1" smtClean="0"/>
                        <a:t>frac</a:t>
                      </a:r>
                      <a:endParaRPr lang="en-GB" sz="2400" dirty="0"/>
                    </a:p>
                  </a:txBody>
                  <a:tcPr/>
                </a:tc>
                <a:tc>
                  <a:txBody>
                    <a:bodyPr/>
                    <a:lstStyle/>
                    <a:p>
                      <a:r>
                        <a:rPr lang="en-GB" sz="2400" dirty="0" smtClean="0"/>
                        <a:t>meaning</a:t>
                      </a:r>
                      <a:endParaRPr lang="en-GB" sz="2400" dirty="0"/>
                    </a:p>
                  </a:txBody>
                  <a:tcPr/>
                </a:tc>
                <a:tc>
                  <a:txBody>
                    <a:bodyPr/>
                    <a:lstStyle/>
                    <a:p>
                      <a:r>
                        <a:rPr lang="en-GB" sz="2400" dirty="0" smtClean="0"/>
                        <a:t>notes</a:t>
                      </a:r>
                      <a:endParaRPr lang="en-GB" sz="2400" dirty="0"/>
                    </a:p>
                  </a:txBody>
                  <a:tcPr/>
                </a:tc>
              </a:tr>
              <a:tr h="370840">
                <a:tc>
                  <a:txBody>
                    <a:bodyPr/>
                    <a:lstStyle/>
                    <a:p>
                      <a:r>
                        <a:rPr lang="en-GB" sz="2400" dirty="0" smtClean="0"/>
                        <a:t>0</a:t>
                      </a:r>
                      <a:endParaRPr lang="en-GB" sz="2400" dirty="0"/>
                    </a:p>
                  </a:txBody>
                  <a:tcPr/>
                </a:tc>
                <a:tc>
                  <a:txBody>
                    <a:bodyPr/>
                    <a:lstStyle/>
                    <a:p>
                      <a:r>
                        <a:rPr lang="en-GB" sz="2400" dirty="0" smtClean="0"/>
                        <a:t>0</a:t>
                      </a:r>
                      <a:endParaRPr lang="en-GB" sz="2400" dirty="0"/>
                    </a:p>
                  </a:txBody>
                  <a:tcPr/>
                </a:tc>
                <a:tc>
                  <a:txBody>
                    <a:bodyPr/>
                    <a:lstStyle/>
                    <a:p>
                      <a:r>
                        <a:rPr lang="en-GB" sz="2400" dirty="0" smtClean="0"/>
                        <a:t>+/- 0</a:t>
                      </a:r>
                      <a:endParaRPr lang="en-GB" sz="2400" dirty="0"/>
                    </a:p>
                  </a:txBody>
                  <a:tcPr/>
                </a:tc>
                <a:tc>
                  <a:txBody>
                    <a:bodyPr/>
                    <a:lstStyle/>
                    <a:p>
                      <a:r>
                        <a:rPr lang="en-GB" sz="2400" dirty="0" smtClean="0"/>
                        <a:t>The smallest non-zero</a:t>
                      </a:r>
                      <a:r>
                        <a:rPr lang="en-GB" sz="2400" baseline="0" dirty="0" smtClean="0"/>
                        <a:t> numbers are used to mean 0, otherwise there is no exact 0!</a:t>
                      </a:r>
                      <a:endParaRPr lang="en-GB" sz="2400" dirty="0"/>
                    </a:p>
                  </a:txBody>
                  <a:tcPr/>
                </a:tc>
              </a:tr>
              <a:tr h="370840">
                <a:tc>
                  <a:txBody>
                    <a:bodyPr/>
                    <a:lstStyle/>
                    <a:p>
                      <a:r>
                        <a:rPr lang="en-GB" sz="2400" dirty="0" smtClean="0"/>
                        <a:t>255</a:t>
                      </a:r>
                      <a:endParaRPr lang="en-GB" sz="2400" dirty="0"/>
                    </a:p>
                  </a:txBody>
                  <a:tcPr/>
                </a:tc>
                <a:tc>
                  <a:txBody>
                    <a:bodyPr/>
                    <a:lstStyle/>
                    <a:p>
                      <a:r>
                        <a:rPr lang="en-GB" sz="2400" dirty="0" smtClean="0"/>
                        <a:t>0</a:t>
                      </a:r>
                      <a:endParaRPr lang="en-GB" sz="2400" dirty="0"/>
                    </a:p>
                  </a:txBody>
                  <a:tcPr/>
                </a:tc>
                <a:tc>
                  <a:txBody>
                    <a:bodyPr/>
                    <a:lstStyle/>
                    <a:p>
                      <a:r>
                        <a:rPr lang="en-GB" sz="2400" dirty="0" smtClean="0"/>
                        <a:t>+/-  </a:t>
                      </a:r>
                      <a:r>
                        <a:rPr lang="en-GB" sz="2400" dirty="0" smtClean="0">
                          <a:sym typeface="Symbol" pitchFamily="18" charset="2"/>
                        </a:rPr>
                        <a:t></a:t>
                      </a:r>
                      <a:endParaRPr lang="en-GB" sz="2400" dirty="0"/>
                    </a:p>
                  </a:txBody>
                  <a:tcPr/>
                </a:tc>
                <a:tc>
                  <a:txBody>
                    <a:bodyPr/>
                    <a:lstStyle/>
                    <a:p>
                      <a:r>
                        <a:rPr lang="en-GB" sz="2400" dirty="0" smtClean="0"/>
                        <a:t>The largest exponent</a:t>
                      </a:r>
                      <a:r>
                        <a:rPr lang="en-GB" sz="2400" baseline="0" dirty="0" smtClean="0"/>
                        <a:t> is used for special cases</a:t>
                      </a:r>
                      <a:endParaRPr lang="en-GB" sz="2400" dirty="0"/>
                    </a:p>
                  </a:txBody>
                  <a:tcPr/>
                </a:tc>
              </a:tr>
              <a:tr h="370840">
                <a:tc>
                  <a:txBody>
                    <a:bodyPr/>
                    <a:lstStyle/>
                    <a:p>
                      <a:r>
                        <a:rPr lang="en-GB" sz="2400" dirty="0" smtClean="0"/>
                        <a:t>255</a:t>
                      </a:r>
                      <a:endParaRPr lang="en-GB" sz="2400" dirty="0"/>
                    </a:p>
                  </a:txBody>
                  <a:tcPr/>
                </a:tc>
                <a:tc>
                  <a:txBody>
                    <a:bodyPr/>
                    <a:lstStyle/>
                    <a:p>
                      <a:r>
                        <a:rPr lang="en-GB" sz="2400" dirty="0" smtClean="0">
                          <a:sym typeface="Symbol" pitchFamily="18" charset="2"/>
                        </a:rPr>
                        <a:t> 0</a:t>
                      </a:r>
                      <a:endParaRPr lang="en-GB" sz="2400" dirty="0"/>
                    </a:p>
                  </a:txBody>
                  <a:tcPr/>
                </a:tc>
                <a:tc>
                  <a:txBody>
                    <a:bodyPr/>
                    <a:lstStyle/>
                    <a:p>
                      <a:r>
                        <a:rPr lang="en-GB" sz="2400" dirty="0" err="1" smtClean="0"/>
                        <a:t>NaN</a:t>
                      </a:r>
                      <a:endParaRPr lang="en-GB" sz="2400" dirty="0"/>
                    </a:p>
                  </a:txBody>
                  <a:tcPr/>
                </a:tc>
                <a:tc>
                  <a:txBody>
                    <a:bodyPr/>
                    <a:lstStyle/>
                    <a:p>
                      <a:r>
                        <a:rPr lang="en-GB" sz="2400" dirty="0" smtClean="0"/>
                        <a:t>not a  number, used for 0/0 </a:t>
                      </a:r>
                      <a:r>
                        <a:rPr lang="en-GB" sz="2400" dirty="0" err="1" smtClean="0"/>
                        <a:t>etc</a:t>
                      </a:r>
                      <a:endParaRPr lang="en-GB" sz="2400" dirty="0"/>
                    </a:p>
                  </a:txBody>
                  <a:tcPr/>
                </a:tc>
              </a:tr>
            </a:tbl>
          </a:graphicData>
        </a:graphic>
      </p:graphicFrame>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46</a:t>
            </a:fld>
            <a:endParaRPr lang="en-US" dirty="0"/>
          </a:p>
        </p:txBody>
      </p:sp>
    </p:spTree>
    <p:extLst>
      <p:ext uri="{BB962C8B-B14F-4D97-AF65-F5344CB8AC3E}">
        <p14:creationId xmlns:p14="http://schemas.microsoft.com/office/powerpoint/2010/main" val="3406799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3568" y="404664"/>
            <a:ext cx="8229600" cy="663352"/>
          </a:xfrm>
        </p:spPr>
        <p:txBody>
          <a:bodyPr/>
          <a:lstStyle/>
          <a:p>
            <a:r>
              <a:rPr lang="en-GB" dirty="0" smtClean="0"/>
              <a:t>IEEE-754 </a:t>
            </a:r>
            <a:r>
              <a:rPr lang="en-GB" dirty="0" smtClean="0">
                <a:sym typeface="Symbol" pitchFamily="18" charset="2"/>
              </a:rPr>
              <a:t> Decimal</a:t>
            </a:r>
            <a:endParaRPr lang="en-US" dirty="0" smtClean="0"/>
          </a:p>
        </p:txBody>
      </p:sp>
      <p:sp>
        <p:nvSpPr>
          <p:cNvPr id="33795" name="Rectangle 3"/>
          <p:cNvSpPr>
            <a:spLocks noGrp="1" noChangeArrowheads="1"/>
          </p:cNvSpPr>
          <p:nvPr>
            <p:ph type="body" idx="1"/>
          </p:nvPr>
        </p:nvSpPr>
        <p:spPr>
          <a:xfrm>
            <a:off x="611188" y="2636838"/>
            <a:ext cx="8280400" cy="2463800"/>
          </a:xfrm>
        </p:spPr>
        <p:txBody>
          <a:bodyPr>
            <a:normAutofit fontScale="92500" lnSpcReduction="10000"/>
          </a:bodyPr>
          <a:lstStyle/>
          <a:p>
            <a:pPr>
              <a:lnSpc>
                <a:spcPct val="130000"/>
              </a:lnSpc>
            </a:pPr>
            <a:endParaRPr lang="en-GB" dirty="0" smtClean="0"/>
          </a:p>
          <a:p>
            <a:pPr>
              <a:lnSpc>
                <a:spcPct val="130000"/>
              </a:lnSpc>
            </a:pPr>
            <a:r>
              <a:rPr lang="en-GB" dirty="0" smtClean="0"/>
              <a:t>The number above, C0600000</a:t>
            </a:r>
            <a:r>
              <a:rPr lang="en-GB" baseline="-25000" dirty="0" smtClean="0"/>
              <a:t>(16)</a:t>
            </a:r>
            <a:r>
              <a:rPr lang="en-GB" dirty="0" smtClean="0"/>
              <a:t> , must have negative sign, </a:t>
            </a:r>
          </a:p>
          <a:p>
            <a:pPr>
              <a:lnSpc>
                <a:spcPct val="130000"/>
              </a:lnSpc>
            </a:pPr>
            <a:r>
              <a:rPr lang="en-GB" i="1" dirty="0" smtClean="0"/>
              <a:t>(subtract 127) </a:t>
            </a:r>
            <a:r>
              <a:rPr lang="en-GB" dirty="0" smtClean="0"/>
              <a:t>Exponent =  </a:t>
            </a:r>
            <a:r>
              <a:rPr lang="en-GB" i="1" dirty="0" err="1" smtClean="0">
                <a:solidFill>
                  <a:schemeClr val="accent2"/>
                </a:solidFill>
              </a:rPr>
              <a:t>exp</a:t>
            </a:r>
            <a:r>
              <a:rPr lang="en-GB" dirty="0" smtClean="0"/>
              <a:t> -127 = </a:t>
            </a:r>
            <a:r>
              <a:rPr lang="en-GB" dirty="0" smtClean="0">
                <a:solidFill>
                  <a:schemeClr val="accent2"/>
                </a:solidFill>
              </a:rPr>
              <a:t>1</a:t>
            </a:r>
            <a:r>
              <a:rPr lang="en-GB" dirty="0" smtClean="0"/>
              <a:t>,</a:t>
            </a:r>
          </a:p>
          <a:p>
            <a:pPr>
              <a:lnSpc>
                <a:spcPct val="130000"/>
              </a:lnSpc>
            </a:pPr>
            <a:r>
              <a:rPr lang="en-GB" i="1" dirty="0" smtClean="0"/>
              <a:t>(add 1.)  </a:t>
            </a:r>
            <a:r>
              <a:rPr lang="en-GB" dirty="0" smtClean="0"/>
              <a:t>mantissa = 1+ 0.</a:t>
            </a:r>
            <a:r>
              <a:rPr lang="en-GB" dirty="0" smtClean="0">
                <a:solidFill>
                  <a:srgbClr val="FF0000"/>
                </a:solidFill>
              </a:rPr>
              <a:t>11</a:t>
            </a:r>
            <a:r>
              <a:rPr lang="en-GB" baseline="-25000" dirty="0" smtClean="0"/>
              <a:t>(2)</a:t>
            </a:r>
            <a:r>
              <a:rPr lang="en-GB" dirty="0" smtClean="0"/>
              <a:t> = 1.</a:t>
            </a:r>
            <a:r>
              <a:rPr lang="en-GB" dirty="0" smtClean="0">
                <a:solidFill>
                  <a:srgbClr val="FF0000"/>
                </a:solidFill>
              </a:rPr>
              <a:t>11</a:t>
            </a:r>
            <a:r>
              <a:rPr lang="en-GB" baseline="-25000" dirty="0" smtClean="0"/>
              <a:t>(2)</a:t>
            </a:r>
          </a:p>
          <a:p>
            <a:pPr>
              <a:lnSpc>
                <a:spcPct val="130000"/>
              </a:lnSpc>
              <a:buFont typeface="Wingdings" pitchFamily="2" charset="2"/>
              <a:buNone/>
            </a:pPr>
            <a:r>
              <a:rPr lang="en-GB" dirty="0" smtClean="0"/>
              <a:t> 			       - 2</a:t>
            </a:r>
            <a:r>
              <a:rPr lang="en-GB" baseline="30000" dirty="0" smtClean="0">
                <a:solidFill>
                  <a:schemeClr val="accent2"/>
                </a:solidFill>
              </a:rPr>
              <a:t>1</a:t>
            </a:r>
            <a:r>
              <a:rPr lang="en-GB" dirty="0" smtClean="0"/>
              <a:t> X 1.</a:t>
            </a:r>
            <a:r>
              <a:rPr lang="en-GB" dirty="0" smtClean="0">
                <a:solidFill>
                  <a:srgbClr val="FF0000"/>
                </a:solidFill>
              </a:rPr>
              <a:t>11</a:t>
            </a:r>
            <a:r>
              <a:rPr lang="en-GB" baseline="-25000" dirty="0" smtClean="0"/>
              <a:t>(2)</a:t>
            </a:r>
            <a:r>
              <a:rPr lang="en-GB" dirty="0" smtClean="0"/>
              <a:t> = -11.1</a:t>
            </a:r>
            <a:r>
              <a:rPr lang="en-GB" baseline="-25000" dirty="0" smtClean="0"/>
              <a:t>(2)</a:t>
            </a:r>
            <a:r>
              <a:rPr lang="en-GB" dirty="0" smtClean="0"/>
              <a:t> = -3.5</a:t>
            </a:r>
          </a:p>
          <a:p>
            <a:pPr>
              <a:lnSpc>
                <a:spcPct val="130000"/>
              </a:lnSpc>
              <a:buFont typeface="Wingdings" pitchFamily="2" charset="2"/>
              <a:buNone/>
            </a:pPr>
            <a:endParaRPr lang="en-US" dirty="0" smtClean="0"/>
          </a:p>
        </p:txBody>
      </p:sp>
      <p:sp>
        <p:nvSpPr>
          <p:cNvPr id="33796" name="Rectangle 4"/>
          <p:cNvSpPr>
            <a:spLocks noChangeArrowheads="1"/>
          </p:cNvSpPr>
          <p:nvPr/>
        </p:nvSpPr>
        <p:spPr bwMode="auto">
          <a:xfrm>
            <a:off x="1116013"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00B050"/>
                </a:solidFill>
                <a:latin typeface="Arial Black" pitchFamily="34" charset="0"/>
              </a:rPr>
              <a:t>1</a:t>
            </a:r>
            <a:endParaRPr lang="en-US" sz="2000" b="0">
              <a:solidFill>
                <a:srgbClr val="00B050"/>
              </a:solidFill>
              <a:latin typeface="Arial Black" pitchFamily="34" charset="0"/>
            </a:endParaRPr>
          </a:p>
        </p:txBody>
      </p:sp>
      <p:sp>
        <p:nvSpPr>
          <p:cNvPr id="33797" name="Rectangle 5"/>
          <p:cNvSpPr>
            <a:spLocks noChangeArrowheads="1"/>
          </p:cNvSpPr>
          <p:nvPr/>
        </p:nvSpPr>
        <p:spPr bwMode="auto">
          <a:xfrm>
            <a:off x="1331913"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0070C0"/>
                </a:solidFill>
                <a:latin typeface="Arial Black" pitchFamily="34" charset="0"/>
              </a:rPr>
              <a:t>1</a:t>
            </a:r>
            <a:endParaRPr lang="en-US" sz="2000" b="0">
              <a:solidFill>
                <a:srgbClr val="0070C0"/>
              </a:solidFill>
              <a:latin typeface="Arial Black" pitchFamily="34" charset="0"/>
            </a:endParaRPr>
          </a:p>
        </p:txBody>
      </p:sp>
      <p:sp>
        <p:nvSpPr>
          <p:cNvPr id="33798" name="Rectangle 6"/>
          <p:cNvSpPr>
            <a:spLocks noChangeArrowheads="1"/>
          </p:cNvSpPr>
          <p:nvPr/>
        </p:nvSpPr>
        <p:spPr bwMode="auto">
          <a:xfrm>
            <a:off x="1547813"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0070C0"/>
                </a:solidFill>
                <a:latin typeface="Arial Black" pitchFamily="34" charset="0"/>
              </a:rPr>
              <a:t>0</a:t>
            </a:r>
            <a:endParaRPr lang="en-US" sz="2000" b="0">
              <a:solidFill>
                <a:srgbClr val="0070C0"/>
              </a:solidFill>
              <a:latin typeface="Arial Black" pitchFamily="34" charset="0"/>
            </a:endParaRPr>
          </a:p>
        </p:txBody>
      </p:sp>
      <p:sp>
        <p:nvSpPr>
          <p:cNvPr id="33799" name="Rectangle 7"/>
          <p:cNvSpPr>
            <a:spLocks noChangeArrowheads="1"/>
          </p:cNvSpPr>
          <p:nvPr/>
        </p:nvSpPr>
        <p:spPr bwMode="auto">
          <a:xfrm>
            <a:off x="1763713"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0070C0"/>
                </a:solidFill>
                <a:latin typeface="Arial Black" pitchFamily="34" charset="0"/>
              </a:rPr>
              <a:t>0</a:t>
            </a:r>
            <a:endParaRPr lang="en-US" sz="2000" b="0">
              <a:solidFill>
                <a:srgbClr val="0070C0"/>
              </a:solidFill>
              <a:latin typeface="Arial Black" pitchFamily="34" charset="0"/>
            </a:endParaRPr>
          </a:p>
        </p:txBody>
      </p:sp>
      <p:sp>
        <p:nvSpPr>
          <p:cNvPr id="33800" name="Rectangle 8"/>
          <p:cNvSpPr>
            <a:spLocks noChangeArrowheads="1"/>
          </p:cNvSpPr>
          <p:nvPr/>
        </p:nvSpPr>
        <p:spPr bwMode="auto">
          <a:xfrm>
            <a:off x="2052638"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0070C0"/>
                </a:solidFill>
                <a:latin typeface="Arial Black" pitchFamily="34" charset="0"/>
              </a:rPr>
              <a:t>0</a:t>
            </a:r>
            <a:endParaRPr lang="en-US" sz="2000" b="0">
              <a:solidFill>
                <a:srgbClr val="0070C0"/>
              </a:solidFill>
              <a:latin typeface="Arial Black" pitchFamily="34" charset="0"/>
            </a:endParaRPr>
          </a:p>
        </p:txBody>
      </p:sp>
      <p:sp>
        <p:nvSpPr>
          <p:cNvPr id="33801" name="Rectangle 9"/>
          <p:cNvSpPr>
            <a:spLocks noChangeArrowheads="1"/>
          </p:cNvSpPr>
          <p:nvPr/>
        </p:nvSpPr>
        <p:spPr bwMode="auto">
          <a:xfrm>
            <a:off x="2268538"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0070C0"/>
                </a:solidFill>
                <a:latin typeface="Arial Black" pitchFamily="34" charset="0"/>
              </a:rPr>
              <a:t>0</a:t>
            </a:r>
            <a:endParaRPr lang="en-US" sz="2000" b="0">
              <a:solidFill>
                <a:srgbClr val="0070C0"/>
              </a:solidFill>
              <a:latin typeface="Arial Black" pitchFamily="34" charset="0"/>
            </a:endParaRPr>
          </a:p>
        </p:txBody>
      </p:sp>
      <p:sp>
        <p:nvSpPr>
          <p:cNvPr id="33802" name="Rectangle 10"/>
          <p:cNvSpPr>
            <a:spLocks noChangeArrowheads="1"/>
          </p:cNvSpPr>
          <p:nvPr/>
        </p:nvSpPr>
        <p:spPr bwMode="auto">
          <a:xfrm>
            <a:off x="2484438"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0070C0"/>
                </a:solidFill>
                <a:latin typeface="Arial Black" pitchFamily="34" charset="0"/>
              </a:rPr>
              <a:t>0</a:t>
            </a:r>
            <a:endParaRPr lang="en-US" sz="2000" b="0">
              <a:solidFill>
                <a:srgbClr val="0070C0"/>
              </a:solidFill>
              <a:latin typeface="Arial Black" pitchFamily="34" charset="0"/>
            </a:endParaRPr>
          </a:p>
        </p:txBody>
      </p:sp>
      <p:sp>
        <p:nvSpPr>
          <p:cNvPr id="33803" name="Rectangle 11"/>
          <p:cNvSpPr>
            <a:spLocks noChangeArrowheads="1"/>
          </p:cNvSpPr>
          <p:nvPr/>
        </p:nvSpPr>
        <p:spPr bwMode="auto">
          <a:xfrm>
            <a:off x="2700338"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0070C0"/>
                </a:solidFill>
                <a:latin typeface="Arial Black" pitchFamily="34" charset="0"/>
              </a:rPr>
              <a:t>0</a:t>
            </a:r>
            <a:endParaRPr lang="en-US" sz="2000" b="0">
              <a:solidFill>
                <a:srgbClr val="0070C0"/>
              </a:solidFill>
              <a:latin typeface="Arial Black" pitchFamily="34" charset="0"/>
            </a:endParaRPr>
          </a:p>
        </p:txBody>
      </p:sp>
      <p:sp>
        <p:nvSpPr>
          <p:cNvPr id="33804" name="Rectangle 12"/>
          <p:cNvSpPr>
            <a:spLocks noChangeArrowheads="1"/>
          </p:cNvSpPr>
          <p:nvPr/>
        </p:nvSpPr>
        <p:spPr bwMode="auto">
          <a:xfrm>
            <a:off x="298767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0070C0"/>
                </a:solidFill>
                <a:latin typeface="Arial Black" pitchFamily="34" charset="0"/>
              </a:rPr>
              <a:t>0</a:t>
            </a:r>
            <a:endParaRPr lang="en-US" sz="2000" b="0">
              <a:solidFill>
                <a:srgbClr val="0070C0"/>
              </a:solidFill>
              <a:latin typeface="Arial Black" pitchFamily="34" charset="0"/>
            </a:endParaRPr>
          </a:p>
        </p:txBody>
      </p:sp>
      <p:sp>
        <p:nvSpPr>
          <p:cNvPr id="33805" name="Rectangle 13"/>
          <p:cNvSpPr>
            <a:spLocks noChangeArrowheads="1"/>
          </p:cNvSpPr>
          <p:nvPr/>
        </p:nvSpPr>
        <p:spPr bwMode="auto">
          <a:xfrm>
            <a:off x="320357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1</a:t>
            </a:r>
            <a:endParaRPr lang="en-US" sz="2000" b="0">
              <a:solidFill>
                <a:srgbClr val="FF0000"/>
              </a:solidFill>
              <a:latin typeface="Arial Black" pitchFamily="34" charset="0"/>
            </a:endParaRPr>
          </a:p>
        </p:txBody>
      </p:sp>
      <p:sp>
        <p:nvSpPr>
          <p:cNvPr id="33806" name="Rectangle 14"/>
          <p:cNvSpPr>
            <a:spLocks noChangeArrowheads="1"/>
          </p:cNvSpPr>
          <p:nvPr/>
        </p:nvSpPr>
        <p:spPr bwMode="auto">
          <a:xfrm>
            <a:off x="341947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1</a:t>
            </a:r>
            <a:endParaRPr lang="en-US" sz="2000" b="0">
              <a:solidFill>
                <a:srgbClr val="FF0000"/>
              </a:solidFill>
              <a:latin typeface="Arial Black" pitchFamily="34" charset="0"/>
            </a:endParaRPr>
          </a:p>
        </p:txBody>
      </p:sp>
      <p:sp>
        <p:nvSpPr>
          <p:cNvPr id="33807" name="Rectangle 15"/>
          <p:cNvSpPr>
            <a:spLocks noChangeArrowheads="1"/>
          </p:cNvSpPr>
          <p:nvPr/>
        </p:nvSpPr>
        <p:spPr bwMode="auto">
          <a:xfrm>
            <a:off x="363537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08" name="Rectangle 16"/>
          <p:cNvSpPr>
            <a:spLocks noChangeArrowheads="1"/>
          </p:cNvSpPr>
          <p:nvPr/>
        </p:nvSpPr>
        <p:spPr bwMode="auto">
          <a:xfrm>
            <a:off x="392430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09" name="Rectangle 17"/>
          <p:cNvSpPr>
            <a:spLocks noChangeArrowheads="1"/>
          </p:cNvSpPr>
          <p:nvPr/>
        </p:nvSpPr>
        <p:spPr bwMode="auto">
          <a:xfrm>
            <a:off x="414020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10" name="Rectangle 18"/>
          <p:cNvSpPr>
            <a:spLocks noChangeArrowheads="1"/>
          </p:cNvSpPr>
          <p:nvPr/>
        </p:nvSpPr>
        <p:spPr bwMode="auto">
          <a:xfrm>
            <a:off x="435610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11" name="Rectangle 19"/>
          <p:cNvSpPr>
            <a:spLocks noChangeArrowheads="1"/>
          </p:cNvSpPr>
          <p:nvPr/>
        </p:nvSpPr>
        <p:spPr bwMode="auto">
          <a:xfrm>
            <a:off x="457200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12" name="Rectangle 20"/>
          <p:cNvSpPr>
            <a:spLocks noChangeArrowheads="1"/>
          </p:cNvSpPr>
          <p:nvPr/>
        </p:nvSpPr>
        <p:spPr bwMode="auto">
          <a:xfrm>
            <a:off x="486092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13" name="Rectangle 21"/>
          <p:cNvSpPr>
            <a:spLocks noChangeArrowheads="1"/>
          </p:cNvSpPr>
          <p:nvPr/>
        </p:nvSpPr>
        <p:spPr bwMode="auto">
          <a:xfrm>
            <a:off x="507682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14" name="Rectangle 22"/>
          <p:cNvSpPr>
            <a:spLocks noChangeArrowheads="1"/>
          </p:cNvSpPr>
          <p:nvPr/>
        </p:nvSpPr>
        <p:spPr bwMode="auto">
          <a:xfrm>
            <a:off x="529272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15" name="Rectangle 23"/>
          <p:cNvSpPr>
            <a:spLocks noChangeArrowheads="1"/>
          </p:cNvSpPr>
          <p:nvPr/>
        </p:nvSpPr>
        <p:spPr bwMode="auto">
          <a:xfrm>
            <a:off x="550862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16" name="Rectangle 24"/>
          <p:cNvSpPr>
            <a:spLocks noChangeArrowheads="1"/>
          </p:cNvSpPr>
          <p:nvPr/>
        </p:nvSpPr>
        <p:spPr bwMode="auto">
          <a:xfrm>
            <a:off x="579755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17" name="Rectangle 25"/>
          <p:cNvSpPr>
            <a:spLocks noChangeArrowheads="1"/>
          </p:cNvSpPr>
          <p:nvPr/>
        </p:nvSpPr>
        <p:spPr bwMode="auto">
          <a:xfrm>
            <a:off x="601345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18" name="Rectangle 26"/>
          <p:cNvSpPr>
            <a:spLocks noChangeArrowheads="1"/>
          </p:cNvSpPr>
          <p:nvPr/>
        </p:nvSpPr>
        <p:spPr bwMode="auto">
          <a:xfrm>
            <a:off x="622935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19" name="Rectangle 27"/>
          <p:cNvSpPr>
            <a:spLocks noChangeArrowheads="1"/>
          </p:cNvSpPr>
          <p:nvPr/>
        </p:nvSpPr>
        <p:spPr bwMode="auto">
          <a:xfrm>
            <a:off x="644525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20" name="Rectangle 28"/>
          <p:cNvSpPr>
            <a:spLocks noChangeArrowheads="1"/>
          </p:cNvSpPr>
          <p:nvPr/>
        </p:nvSpPr>
        <p:spPr bwMode="auto">
          <a:xfrm>
            <a:off x="673417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21" name="Rectangle 29"/>
          <p:cNvSpPr>
            <a:spLocks noChangeArrowheads="1"/>
          </p:cNvSpPr>
          <p:nvPr/>
        </p:nvSpPr>
        <p:spPr bwMode="auto">
          <a:xfrm>
            <a:off x="695007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22" name="Rectangle 30"/>
          <p:cNvSpPr>
            <a:spLocks noChangeArrowheads="1"/>
          </p:cNvSpPr>
          <p:nvPr/>
        </p:nvSpPr>
        <p:spPr bwMode="auto">
          <a:xfrm>
            <a:off x="716597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23" name="Rectangle 31"/>
          <p:cNvSpPr>
            <a:spLocks noChangeArrowheads="1"/>
          </p:cNvSpPr>
          <p:nvPr/>
        </p:nvSpPr>
        <p:spPr bwMode="auto">
          <a:xfrm>
            <a:off x="7381875"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24" name="Rectangle 32"/>
          <p:cNvSpPr>
            <a:spLocks noChangeArrowheads="1"/>
          </p:cNvSpPr>
          <p:nvPr/>
        </p:nvSpPr>
        <p:spPr bwMode="auto">
          <a:xfrm>
            <a:off x="767080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25" name="Rectangle 33"/>
          <p:cNvSpPr>
            <a:spLocks noChangeArrowheads="1"/>
          </p:cNvSpPr>
          <p:nvPr/>
        </p:nvSpPr>
        <p:spPr bwMode="auto">
          <a:xfrm>
            <a:off x="788670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26" name="Rectangle 34"/>
          <p:cNvSpPr>
            <a:spLocks noChangeArrowheads="1"/>
          </p:cNvSpPr>
          <p:nvPr/>
        </p:nvSpPr>
        <p:spPr bwMode="auto">
          <a:xfrm>
            <a:off x="810260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27" name="Rectangle 35"/>
          <p:cNvSpPr>
            <a:spLocks noChangeArrowheads="1"/>
          </p:cNvSpPr>
          <p:nvPr/>
        </p:nvSpPr>
        <p:spPr bwMode="auto">
          <a:xfrm>
            <a:off x="8318500" y="2189163"/>
            <a:ext cx="215900" cy="287337"/>
          </a:xfrm>
          <a:prstGeom prst="rect">
            <a:avLst/>
          </a:prstGeom>
          <a:noFill/>
          <a:ln w="28575">
            <a:solidFill>
              <a:schemeClr val="tx1"/>
            </a:solidFill>
            <a:miter lim="800000"/>
            <a:headEnd type="none" w="sm" len="sm"/>
            <a:tailEnd type="none" w="sm" len="sm"/>
          </a:ln>
        </p:spPr>
        <p:txBody>
          <a:bodyPr wrap="none" anchor="ctr"/>
          <a:lstStyle/>
          <a:p>
            <a:r>
              <a:rPr lang="en-GB" sz="2000" b="0">
                <a:solidFill>
                  <a:srgbClr val="FF0000"/>
                </a:solidFill>
                <a:latin typeface="Arial Black" pitchFamily="34" charset="0"/>
              </a:rPr>
              <a:t>0</a:t>
            </a:r>
            <a:endParaRPr lang="en-US" sz="2000" b="0">
              <a:solidFill>
                <a:srgbClr val="FF0000"/>
              </a:solidFill>
              <a:latin typeface="Arial Black" pitchFamily="34" charset="0"/>
            </a:endParaRPr>
          </a:p>
        </p:txBody>
      </p:sp>
      <p:sp>
        <p:nvSpPr>
          <p:cNvPr id="33828" name="Line 36"/>
          <p:cNvSpPr>
            <a:spLocks noChangeShapeType="1"/>
          </p:cNvSpPr>
          <p:nvPr/>
        </p:nvSpPr>
        <p:spPr bwMode="auto">
          <a:xfrm>
            <a:off x="1331913" y="1900238"/>
            <a:ext cx="0" cy="936625"/>
          </a:xfrm>
          <a:prstGeom prst="line">
            <a:avLst/>
          </a:prstGeom>
          <a:noFill/>
          <a:ln w="28575">
            <a:solidFill>
              <a:schemeClr val="accent2"/>
            </a:solidFill>
            <a:prstDash val="sysDot"/>
            <a:round/>
            <a:headEnd type="none" w="sm" len="sm"/>
            <a:tailEnd type="none" w="sm" len="sm"/>
          </a:ln>
        </p:spPr>
        <p:txBody>
          <a:bodyPr/>
          <a:lstStyle/>
          <a:p>
            <a:endParaRPr lang="en-GB"/>
          </a:p>
        </p:txBody>
      </p:sp>
      <p:sp>
        <p:nvSpPr>
          <p:cNvPr id="33829" name="Line 37"/>
          <p:cNvSpPr>
            <a:spLocks noChangeShapeType="1"/>
          </p:cNvSpPr>
          <p:nvPr/>
        </p:nvSpPr>
        <p:spPr bwMode="auto">
          <a:xfrm>
            <a:off x="3203575" y="1900238"/>
            <a:ext cx="0" cy="936625"/>
          </a:xfrm>
          <a:prstGeom prst="line">
            <a:avLst/>
          </a:prstGeom>
          <a:noFill/>
          <a:ln w="28575">
            <a:solidFill>
              <a:schemeClr val="accent2"/>
            </a:solidFill>
            <a:prstDash val="sysDot"/>
            <a:round/>
            <a:headEnd type="none" w="sm" len="sm"/>
            <a:tailEnd type="none" w="sm" len="sm"/>
          </a:ln>
        </p:spPr>
        <p:txBody>
          <a:bodyPr/>
          <a:lstStyle/>
          <a:p>
            <a:endParaRPr lang="en-GB"/>
          </a:p>
        </p:txBody>
      </p:sp>
      <p:sp>
        <p:nvSpPr>
          <p:cNvPr id="33830" name="Text Box 38"/>
          <p:cNvSpPr txBox="1">
            <a:spLocks noChangeArrowheads="1"/>
          </p:cNvSpPr>
          <p:nvPr/>
        </p:nvSpPr>
        <p:spPr bwMode="auto">
          <a:xfrm>
            <a:off x="1042988" y="1704975"/>
            <a:ext cx="304800" cy="461963"/>
          </a:xfrm>
          <a:prstGeom prst="rect">
            <a:avLst/>
          </a:prstGeom>
          <a:noFill/>
          <a:ln w="12700">
            <a:noFill/>
            <a:miter lim="800000"/>
            <a:headEnd type="none" w="sm" len="sm"/>
            <a:tailEnd type="none" w="sm" len="sm"/>
          </a:ln>
        </p:spPr>
        <p:txBody>
          <a:bodyPr wrap="none">
            <a:spAutoFit/>
          </a:bodyPr>
          <a:lstStyle/>
          <a:p>
            <a:pPr algn="l"/>
            <a:r>
              <a:rPr lang="en-GB" b="0">
                <a:solidFill>
                  <a:schemeClr val="accent2"/>
                </a:solidFill>
              </a:rPr>
              <a:t>s</a:t>
            </a:r>
            <a:endParaRPr lang="en-US" b="0">
              <a:solidFill>
                <a:schemeClr val="accent2"/>
              </a:solidFill>
            </a:endParaRPr>
          </a:p>
        </p:txBody>
      </p:sp>
      <p:sp>
        <p:nvSpPr>
          <p:cNvPr id="33831" name="Text Box 39"/>
          <p:cNvSpPr txBox="1">
            <a:spLocks noChangeArrowheads="1"/>
          </p:cNvSpPr>
          <p:nvPr/>
        </p:nvSpPr>
        <p:spPr bwMode="auto">
          <a:xfrm>
            <a:off x="1947863" y="1684338"/>
            <a:ext cx="628650" cy="461962"/>
          </a:xfrm>
          <a:prstGeom prst="rect">
            <a:avLst/>
          </a:prstGeom>
          <a:noFill/>
          <a:ln w="12700">
            <a:noFill/>
            <a:miter lim="800000"/>
            <a:headEnd type="none" w="sm" len="sm"/>
            <a:tailEnd type="none" w="sm" len="sm"/>
          </a:ln>
        </p:spPr>
        <p:txBody>
          <a:bodyPr wrap="none">
            <a:spAutoFit/>
          </a:bodyPr>
          <a:lstStyle/>
          <a:p>
            <a:pPr algn="l"/>
            <a:r>
              <a:rPr lang="en-GB" b="0">
                <a:solidFill>
                  <a:schemeClr val="accent2"/>
                </a:solidFill>
              </a:rPr>
              <a:t>exp</a:t>
            </a:r>
            <a:endParaRPr lang="en-US" b="0">
              <a:solidFill>
                <a:schemeClr val="accent2"/>
              </a:solidFill>
            </a:endParaRPr>
          </a:p>
        </p:txBody>
      </p:sp>
      <p:sp>
        <p:nvSpPr>
          <p:cNvPr id="33832" name="Text Box 40"/>
          <p:cNvSpPr txBox="1">
            <a:spLocks noChangeArrowheads="1"/>
          </p:cNvSpPr>
          <p:nvPr/>
        </p:nvSpPr>
        <p:spPr bwMode="auto">
          <a:xfrm>
            <a:off x="4067175" y="1700213"/>
            <a:ext cx="3402013" cy="461962"/>
          </a:xfrm>
          <a:prstGeom prst="rect">
            <a:avLst/>
          </a:prstGeom>
          <a:noFill/>
          <a:ln w="12700">
            <a:noFill/>
            <a:miter lim="800000"/>
            <a:headEnd type="none" w="sm" len="sm"/>
            <a:tailEnd type="none" w="sm" len="sm"/>
          </a:ln>
        </p:spPr>
        <p:txBody>
          <a:bodyPr wrap="none">
            <a:spAutoFit/>
          </a:bodyPr>
          <a:lstStyle/>
          <a:p>
            <a:pPr algn="l"/>
            <a:r>
              <a:rPr lang="en-GB" b="0">
                <a:solidFill>
                  <a:schemeClr val="accent2"/>
                </a:solidFill>
              </a:rPr>
              <a:t>fractional part of mantissa</a:t>
            </a:r>
            <a:endParaRPr lang="en-US" b="0">
              <a:solidFill>
                <a:schemeClr val="accent2"/>
              </a:solidFill>
            </a:endParaRPr>
          </a:p>
        </p:txBody>
      </p:sp>
      <p:sp>
        <p:nvSpPr>
          <p:cNvPr id="33833" name="Text Box 41"/>
          <p:cNvSpPr txBox="1">
            <a:spLocks noChangeArrowheads="1"/>
          </p:cNvSpPr>
          <p:nvPr/>
        </p:nvSpPr>
        <p:spPr bwMode="auto">
          <a:xfrm>
            <a:off x="965200" y="2524125"/>
            <a:ext cx="438150" cy="457200"/>
          </a:xfrm>
          <a:prstGeom prst="rect">
            <a:avLst/>
          </a:prstGeom>
          <a:noFill/>
          <a:ln w="12700">
            <a:noFill/>
            <a:miter lim="800000"/>
            <a:headEnd type="none" w="sm" len="sm"/>
            <a:tailEnd type="none" w="sm" len="sm"/>
          </a:ln>
        </p:spPr>
        <p:txBody>
          <a:bodyPr wrap="none">
            <a:spAutoFit/>
          </a:bodyPr>
          <a:lstStyle/>
          <a:p>
            <a:pPr algn="l"/>
            <a:r>
              <a:rPr lang="en-GB" b="0"/>
              <a:t>-1</a:t>
            </a:r>
            <a:endParaRPr lang="en-US" b="0"/>
          </a:p>
        </p:txBody>
      </p:sp>
      <p:sp>
        <p:nvSpPr>
          <p:cNvPr id="33834" name="Text Box 42"/>
          <p:cNvSpPr txBox="1">
            <a:spLocks noChangeArrowheads="1"/>
          </p:cNvSpPr>
          <p:nvPr/>
        </p:nvSpPr>
        <p:spPr bwMode="auto">
          <a:xfrm>
            <a:off x="2051050" y="2547938"/>
            <a:ext cx="647700" cy="461962"/>
          </a:xfrm>
          <a:prstGeom prst="rect">
            <a:avLst/>
          </a:prstGeom>
          <a:noFill/>
          <a:ln w="12700">
            <a:noFill/>
            <a:miter lim="800000"/>
            <a:headEnd type="none" w="sm" len="sm"/>
            <a:tailEnd type="none" w="sm" len="sm"/>
          </a:ln>
        </p:spPr>
        <p:txBody>
          <a:bodyPr wrap="none">
            <a:spAutoFit/>
          </a:bodyPr>
          <a:lstStyle/>
          <a:p>
            <a:pPr algn="l"/>
            <a:r>
              <a:rPr lang="en-GB" b="0"/>
              <a:t>128</a:t>
            </a:r>
            <a:endParaRPr lang="en-US"/>
          </a:p>
        </p:txBody>
      </p:sp>
      <p:sp>
        <p:nvSpPr>
          <p:cNvPr id="33835" name="Text Box 43"/>
          <p:cNvSpPr txBox="1">
            <a:spLocks noChangeArrowheads="1"/>
          </p:cNvSpPr>
          <p:nvPr/>
        </p:nvSpPr>
        <p:spPr bwMode="auto">
          <a:xfrm>
            <a:off x="4068763" y="2547938"/>
            <a:ext cx="790601" cy="369332"/>
          </a:xfrm>
          <a:prstGeom prst="rect">
            <a:avLst/>
          </a:prstGeom>
          <a:noFill/>
          <a:ln w="12700">
            <a:noFill/>
            <a:miter lim="800000"/>
            <a:headEnd type="none" w="sm" len="sm"/>
            <a:tailEnd type="none" w="sm" len="sm"/>
          </a:ln>
        </p:spPr>
        <p:txBody>
          <a:bodyPr wrap="none">
            <a:spAutoFit/>
          </a:bodyPr>
          <a:lstStyle/>
          <a:p>
            <a:pPr algn="l"/>
            <a:r>
              <a:rPr lang="en-GB" b="0" dirty="0"/>
              <a:t>.</a:t>
            </a:r>
            <a:r>
              <a:rPr lang="en-GB" b="0" dirty="0">
                <a:solidFill>
                  <a:srgbClr val="FF0000"/>
                </a:solidFill>
              </a:rPr>
              <a:t>11</a:t>
            </a:r>
            <a:r>
              <a:rPr lang="en-GB" b="0" baseline="-25000" dirty="0"/>
              <a:t>(2)</a:t>
            </a:r>
            <a:endParaRPr lang="en-US" b="0" baseline="-25000" dirty="0"/>
          </a:p>
        </p:txBody>
      </p:sp>
      <p:sp>
        <p:nvSpPr>
          <p:cNvPr id="27692" name="Text Box 46"/>
          <p:cNvSpPr txBox="1">
            <a:spLocks noChangeArrowheads="1"/>
          </p:cNvSpPr>
          <p:nvPr/>
        </p:nvSpPr>
        <p:spPr bwMode="auto">
          <a:xfrm>
            <a:off x="1619250" y="5084763"/>
            <a:ext cx="3457575" cy="1169551"/>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tx1"/>
            </a:outerShdw>
          </a:effectLst>
        </p:spPr>
        <p:txBody>
          <a:bodyPr wrap="square">
            <a:spAutoFit/>
          </a:bodyPr>
          <a:lstStyle/>
          <a:p>
            <a:pPr algn="l">
              <a:spcBef>
                <a:spcPct val="50000"/>
              </a:spcBef>
              <a:defRPr/>
            </a:pPr>
            <a:r>
              <a:rPr lang="en-GB" sz="2000" dirty="0" smtClean="0">
                <a:latin typeface="Calibri" pitchFamily="34" charset="0"/>
              </a:rPr>
              <a:t>Note </a:t>
            </a:r>
            <a:r>
              <a:rPr lang="en-GB" sz="2000" dirty="0">
                <a:latin typeface="Calibri" pitchFamily="34" charset="0"/>
              </a:rPr>
              <a:t>1.0 is always added to </a:t>
            </a:r>
            <a:r>
              <a:rPr lang="en-GB" sz="2000" dirty="0" smtClean="0">
                <a:latin typeface="Calibri" pitchFamily="34" charset="0"/>
              </a:rPr>
              <a:t>0.frac to make a mantissa:</a:t>
            </a:r>
          </a:p>
          <a:p>
            <a:pPr algn="l">
              <a:spcBef>
                <a:spcPct val="50000"/>
              </a:spcBef>
              <a:defRPr/>
            </a:pPr>
            <a:r>
              <a:rPr lang="en-GB" sz="2000" dirty="0" smtClean="0">
                <a:latin typeface="Calibri" pitchFamily="34" charset="0"/>
              </a:rPr>
              <a:t>        1.0 ≤ mantissa &lt; 2</a:t>
            </a:r>
            <a:endParaRPr lang="en-GB" sz="2000" dirty="0">
              <a:latin typeface="Calibri" pitchFamily="34" charset="0"/>
            </a:endParaRPr>
          </a:p>
        </p:txBody>
      </p:sp>
      <p:sp>
        <p:nvSpPr>
          <p:cNvPr id="33837" name="Line 48"/>
          <p:cNvSpPr>
            <a:spLocks noChangeShapeType="1"/>
          </p:cNvSpPr>
          <p:nvPr/>
        </p:nvSpPr>
        <p:spPr bwMode="auto">
          <a:xfrm flipV="1">
            <a:off x="2411413" y="4437063"/>
            <a:ext cx="0" cy="647700"/>
          </a:xfrm>
          <a:prstGeom prst="line">
            <a:avLst/>
          </a:prstGeom>
          <a:noFill/>
          <a:ln w="12700">
            <a:solidFill>
              <a:schemeClr val="tx1"/>
            </a:solidFill>
            <a:round/>
            <a:headEnd/>
            <a:tailEnd type="triangle" w="med" len="med"/>
          </a:ln>
        </p:spPr>
        <p:txBody>
          <a:bodyPr wrap="none" anchor="ctr"/>
          <a:lstStyle/>
          <a:p>
            <a:endParaRPr lang="en-GB"/>
          </a:p>
        </p:txBody>
      </p:sp>
      <p:sp>
        <p:nvSpPr>
          <p:cNvPr id="46" name="Date Placeholder 45"/>
          <p:cNvSpPr>
            <a:spLocks noGrp="1"/>
          </p:cNvSpPr>
          <p:nvPr>
            <p:ph type="dt" sz="half" idx="10"/>
          </p:nvPr>
        </p:nvSpPr>
        <p:spPr/>
        <p:txBody>
          <a:bodyPr/>
          <a:lstStyle/>
          <a:p>
            <a:fld id="{04C05D7F-BF3A-4790-A87F-31A232FD1B5E}" type="datetime1">
              <a:rPr lang="en-US" smtClean="0"/>
              <a:pPr/>
              <a:t>12/2/2015</a:t>
            </a:fld>
            <a:endParaRPr lang="en-US"/>
          </a:p>
        </p:txBody>
      </p:sp>
      <p:sp>
        <p:nvSpPr>
          <p:cNvPr id="47" name="Slide Number Placeholder 46"/>
          <p:cNvSpPr>
            <a:spLocks noGrp="1"/>
          </p:cNvSpPr>
          <p:nvPr>
            <p:ph type="sldNum" sz="quarter" idx="12"/>
          </p:nvPr>
        </p:nvSpPr>
        <p:spPr/>
        <p:txBody>
          <a:bodyPr/>
          <a:lstStyle/>
          <a:p>
            <a:r>
              <a:rPr lang="en-US" dirty="0" smtClean="0"/>
              <a:t>2.</a:t>
            </a:r>
            <a:fld id="{0CFEC368-1D7A-4F81-ABF6-AE0E36BAF64C}" type="slidenum">
              <a:rPr lang="en-US" smtClean="0"/>
              <a:pPr/>
              <a:t>47</a:t>
            </a:fld>
            <a:endParaRPr lang="en-US" dirty="0"/>
          </a:p>
        </p:txBody>
      </p:sp>
      <p:sp>
        <p:nvSpPr>
          <p:cNvPr id="48" name="Footer Placeholder 47"/>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808" y="332656"/>
            <a:ext cx="8229600" cy="663352"/>
          </a:xfrm>
        </p:spPr>
        <p:txBody>
          <a:bodyPr/>
          <a:lstStyle/>
          <a:p>
            <a:r>
              <a:rPr lang="en-GB" dirty="0" smtClean="0"/>
              <a:t>Decimal → IEEE 754</a:t>
            </a:r>
          </a:p>
        </p:txBody>
      </p:sp>
      <p:sp>
        <p:nvSpPr>
          <p:cNvPr id="34819" name="Rectangle 3"/>
          <p:cNvSpPr>
            <a:spLocks noGrp="1" noChangeArrowheads="1"/>
          </p:cNvSpPr>
          <p:nvPr>
            <p:ph type="body" idx="1"/>
          </p:nvPr>
        </p:nvSpPr>
        <p:spPr>
          <a:xfrm>
            <a:off x="0" y="1063625"/>
            <a:ext cx="7812360" cy="5318125"/>
          </a:xfrm>
        </p:spPr>
        <p:txBody>
          <a:bodyPr>
            <a:noAutofit/>
          </a:bodyPr>
          <a:lstStyle/>
          <a:p>
            <a:pPr>
              <a:lnSpc>
                <a:spcPct val="115000"/>
              </a:lnSpc>
              <a:spcBef>
                <a:spcPct val="40000"/>
              </a:spcBef>
            </a:pPr>
            <a:r>
              <a:rPr lang="en-GB" dirty="0" smtClean="0">
                <a:latin typeface="Calibri" pitchFamily="34" charset="0"/>
              </a:rPr>
              <a:t>17.5</a:t>
            </a:r>
            <a:r>
              <a:rPr lang="en-GB" baseline="-25000" dirty="0" smtClean="0">
                <a:latin typeface="Calibri" pitchFamily="34" charset="0"/>
              </a:rPr>
              <a:t>(10)</a:t>
            </a:r>
            <a:r>
              <a:rPr lang="en-GB" dirty="0" smtClean="0">
                <a:latin typeface="Calibri" pitchFamily="34" charset="0"/>
              </a:rPr>
              <a:t> = 35</a:t>
            </a:r>
            <a:r>
              <a:rPr lang="en-GB" baseline="-25000" dirty="0" smtClean="0">
                <a:latin typeface="Calibri" pitchFamily="34" charset="0"/>
              </a:rPr>
              <a:t>(10)</a:t>
            </a:r>
            <a:r>
              <a:rPr lang="en-GB" dirty="0" smtClean="0">
                <a:latin typeface="Calibri" pitchFamily="34" charset="0"/>
              </a:rPr>
              <a:t>*2</a:t>
            </a:r>
            <a:r>
              <a:rPr lang="en-GB" baseline="30000" dirty="0" smtClean="0">
                <a:latin typeface="Calibri" pitchFamily="34" charset="0"/>
              </a:rPr>
              <a:t>-1</a:t>
            </a:r>
            <a:r>
              <a:rPr lang="en-GB" dirty="0" smtClean="0">
                <a:latin typeface="Calibri" pitchFamily="34" charset="0"/>
              </a:rPr>
              <a:t> = 10001.1</a:t>
            </a:r>
            <a:r>
              <a:rPr lang="en-GB" baseline="-25000" dirty="0" smtClean="0">
                <a:latin typeface="Calibri" pitchFamily="34" charset="0"/>
              </a:rPr>
              <a:t>(2) </a:t>
            </a:r>
            <a:r>
              <a:rPr lang="en-GB" dirty="0" smtClean="0">
                <a:latin typeface="Calibri" pitchFamily="34" charset="0"/>
              </a:rPr>
              <a:t>= 2</a:t>
            </a:r>
            <a:r>
              <a:rPr lang="en-GB" baseline="30000" dirty="0" smtClean="0">
                <a:latin typeface="Calibri" pitchFamily="34" charset="0"/>
              </a:rPr>
              <a:t>4</a:t>
            </a:r>
            <a:r>
              <a:rPr lang="en-GB" dirty="0" smtClean="0">
                <a:latin typeface="Calibri" pitchFamily="34" charset="0"/>
              </a:rPr>
              <a:t> * 1.</a:t>
            </a:r>
            <a:r>
              <a:rPr lang="en-GB" dirty="0" smtClean="0">
                <a:solidFill>
                  <a:srgbClr val="FF0000"/>
                </a:solidFill>
                <a:latin typeface="Calibri" pitchFamily="34" charset="0"/>
              </a:rPr>
              <a:t>00011</a:t>
            </a:r>
            <a:r>
              <a:rPr lang="en-GB" baseline="-25000" dirty="0" smtClean="0">
                <a:latin typeface="Calibri" pitchFamily="34" charset="0"/>
              </a:rPr>
              <a:t>(2)</a:t>
            </a:r>
            <a:r>
              <a:rPr lang="en-GB" dirty="0" smtClean="0">
                <a:latin typeface="Calibri" pitchFamily="34" charset="0"/>
              </a:rPr>
              <a:t> </a:t>
            </a:r>
            <a:r>
              <a:rPr lang="en-GB" dirty="0" smtClean="0">
                <a:latin typeface="Calibri" pitchFamily="34" charset="0"/>
                <a:sym typeface="Wingdings" pitchFamily="2" charset="2"/>
              </a:rPr>
              <a:t> </a:t>
            </a:r>
          </a:p>
          <a:p>
            <a:pPr lvl="2">
              <a:lnSpc>
                <a:spcPct val="115000"/>
              </a:lnSpc>
              <a:spcBef>
                <a:spcPct val="40000"/>
              </a:spcBef>
              <a:buFont typeface="Wingdings 2" pitchFamily="18" charset="2"/>
              <a:buNone/>
            </a:pPr>
            <a:r>
              <a:rPr lang="en-GB" sz="2000" i="1" dirty="0" smtClean="0">
                <a:latin typeface="Calibri" pitchFamily="34" charset="0"/>
                <a:sym typeface="Wingdings" pitchFamily="2" charset="2"/>
              </a:rPr>
              <a:t>(add 127) </a:t>
            </a:r>
            <a:r>
              <a:rPr lang="en-GB" sz="2000" i="1" dirty="0" err="1" smtClean="0">
                <a:latin typeface="Calibri" pitchFamily="34" charset="0"/>
                <a:sym typeface="Wingdings" pitchFamily="2" charset="2"/>
              </a:rPr>
              <a:t>exp</a:t>
            </a:r>
            <a:r>
              <a:rPr lang="en-GB" sz="2000" dirty="0" smtClean="0">
                <a:latin typeface="Calibri" pitchFamily="34" charset="0"/>
                <a:sym typeface="Wingdings" pitchFamily="2" charset="2"/>
              </a:rPr>
              <a:t> = 4+127 = 131 = </a:t>
            </a:r>
            <a:r>
              <a:rPr lang="en-GB" sz="2000" dirty="0" smtClean="0">
                <a:solidFill>
                  <a:schemeClr val="accent2"/>
                </a:solidFill>
                <a:latin typeface="Calibri" pitchFamily="34" charset="0"/>
                <a:sym typeface="Wingdings" pitchFamily="2" charset="2"/>
              </a:rPr>
              <a:t>10000011</a:t>
            </a:r>
            <a:r>
              <a:rPr lang="en-GB" sz="2000" baseline="-25000" dirty="0" smtClean="0">
                <a:latin typeface="Calibri" pitchFamily="34" charset="0"/>
                <a:sym typeface="Wingdings" pitchFamily="2" charset="2"/>
              </a:rPr>
              <a:t>(2)</a:t>
            </a:r>
          </a:p>
          <a:p>
            <a:pPr lvl="2">
              <a:lnSpc>
                <a:spcPct val="115000"/>
              </a:lnSpc>
              <a:spcBef>
                <a:spcPct val="40000"/>
              </a:spcBef>
              <a:buFont typeface="Wingdings 2" pitchFamily="18" charset="2"/>
              <a:buNone/>
            </a:pPr>
            <a:r>
              <a:rPr lang="en-GB" sz="2000" i="1" dirty="0" smtClean="0">
                <a:latin typeface="Calibri" pitchFamily="34" charset="0"/>
                <a:sym typeface="Wingdings" pitchFamily="2" charset="2"/>
              </a:rPr>
              <a:t>(extract bits to right of binary point)  </a:t>
            </a:r>
            <a:r>
              <a:rPr lang="en-GB" sz="2000" i="1" dirty="0" err="1" smtClean="0">
                <a:latin typeface="Calibri" pitchFamily="34" charset="0"/>
                <a:sym typeface="Wingdings" pitchFamily="2" charset="2"/>
              </a:rPr>
              <a:t>frac</a:t>
            </a:r>
            <a:r>
              <a:rPr lang="en-GB" sz="2000" dirty="0" smtClean="0">
                <a:latin typeface="Calibri" pitchFamily="34" charset="0"/>
                <a:sym typeface="Wingdings" pitchFamily="2" charset="2"/>
              </a:rPr>
              <a:t> = </a:t>
            </a:r>
            <a:r>
              <a:rPr lang="en-GB" sz="2000" dirty="0" smtClean="0">
                <a:solidFill>
                  <a:srgbClr val="FF0000"/>
                </a:solidFill>
                <a:latin typeface="Calibri" pitchFamily="34" charset="0"/>
                <a:sym typeface="Wingdings" pitchFamily="2" charset="2"/>
              </a:rPr>
              <a:t>00011000000000000000000</a:t>
            </a:r>
            <a:r>
              <a:rPr lang="en-GB" sz="2000" baseline="-25000" dirty="0" smtClean="0">
                <a:latin typeface="Calibri" pitchFamily="34" charset="0"/>
                <a:sym typeface="Wingdings" pitchFamily="2" charset="2"/>
              </a:rPr>
              <a:t>(2)</a:t>
            </a:r>
          </a:p>
          <a:p>
            <a:pPr lvl="2">
              <a:lnSpc>
                <a:spcPct val="115000"/>
              </a:lnSpc>
              <a:spcBef>
                <a:spcPct val="40000"/>
              </a:spcBef>
              <a:buFont typeface="Wingdings 2" pitchFamily="18" charset="2"/>
              <a:buNone/>
            </a:pPr>
            <a:r>
              <a:rPr lang="en-GB" sz="2000" i="1" dirty="0" smtClean="0">
                <a:latin typeface="Calibri" pitchFamily="34" charset="0"/>
                <a:sym typeface="Wingdings" pitchFamily="2" charset="2"/>
              </a:rPr>
              <a:t>s</a:t>
            </a:r>
            <a:r>
              <a:rPr lang="en-GB" sz="2000" dirty="0" smtClean="0">
                <a:latin typeface="Calibri" pitchFamily="34" charset="0"/>
                <a:sym typeface="Wingdings" pitchFamily="2" charset="2"/>
              </a:rPr>
              <a:t> = </a:t>
            </a:r>
            <a:r>
              <a:rPr lang="en-GB" sz="2000" dirty="0" smtClean="0">
                <a:solidFill>
                  <a:srgbClr val="00B050"/>
                </a:solidFill>
                <a:latin typeface="Calibri" pitchFamily="34" charset="0"/>
                <a:sym typeface="Wingdings" pitchFamily="2" charset="2"/>
              </a:rPr>
              <a:t>0</a:t>
            </a:r>
            <a:r>
              <a:rPr lang="en-GB" sz="2000" dirty="0" smtClean="0">
                <a:latin typeface="Calibri" pitchFamily="34" charset="0"/>
                <a:sym typeface="Wingdings" pitchFamily="2" charset="2"/>
              </a:rPr>
              <a:t> (positive)</a:t>
            </a:r>
          </a:p>
          <a:p>
            <a:pPr lvl="2">
              <a:lnSpc>
                <a:spcPct val="115000"/>
              </a:lnSpc>
              <a:spcBef>
                <a:spcPct val="40000"/>
              </a:spcBef>
              <a:buFont typeface="Wingdings 2" pitchFamily="18" charset="2"/>
              <a:buNone/>
            </a:pPr>
            <a:r>
              <a:rPr lang="en-GB" sz="2000" dirty="0" smtClean="0">
                <a:solidFill>
                  <a:srgbClr val="00B050"/>
                </a:solidFill>
                <a:latin typeface="Calibri" pitchFamily="34" charset="0"/>
                <a:sym typeface="Wingdings" pitchFamily="2" charset="2"/>
              </a:rPr>
              <a:t>0</a:t>
            </a:r>
            <a:r>
              <a:rPr lang="en-GB" sz="2000" dirty="0" smtClean="0">
                <a:solidFill>
                  <a:schemeClr val="accent2"/>
                </a:solidFill>
                <a:latin typeface="Calibri" pitchFamily="34" charset="0"/>
                <a:sym typeface="Wingdings" pitchFamily="2" charset="2"/>
              </a:rPr>
              <a:t>100 0001 1</a:t>
            </a:r>
            <a:r>
              <a:rPr lang="en-GB" sz="2000" dirty="0" smtClean="0">
                <a:solidFill>
                  <a:srgbClr val="FF0000"/>
                </a:solidFill>
                <a:latin typeface="Calibri" pitchFamily="34" charset="0"/>
                <a:sym typeface="Wingdings" pitchFamily="2" charset="2"/>
              </a:rPr>
              <a:t>000 1100 0000 0000 0000 0000</a:t>
            </a:r>
          </a:p>
          <a:p>
            <a:pPr lvl="2">
              <a:lnSpc>
                <a:spcPct val="115000"/>
              </a:lnSpc>
              <a:spcBef>
                <a:spcPct val="40000"/>
              </a:spcBef>
              <a:buFont typeface="Wingdings 2" pitchFamily="18" charset="2"/>
              <a:buNone/>
            </a:pPr>
            <a:r>
              <a:rPr lang="en-GB" sz="2000" dirty="0" smtClean="0">
                <a:solidFill>
                  <a:srgbClr val="FF0000"/>
                </a:solidFill>
                <a:latin typeface="Calibri" pitchFamily="34" charset="0"/>
                <a:sym typeface="Wingdings" pitchFamily="2" charset="2"/>
              </a:rPr>
              <a:t>    </a:t>
            </a:r>
            <a:r>
              <a:rPr lang="en-GB" sz="2000" dirty="0" smtClean="0">
                <a:latin typeface="Calibri" pitchFamily="34" charset="0"/>
                <a:sym typeface="Wingdings" pitchFamily="2" charset="2"/>
              </a:rPr>
              <a:t>4       1        8      C      0        0      0        0</a:t>
            </a:r>
          </a:p>
          <a:p>
            <a:pPr>
              <a:lnSpc>
                <a:spcPct val="115000"/>
              </a:lnSpc>
              <a:spcBef>
                <a:spcPct val="40000"/>
              </a:spcBef>
            </a:pPr>
            <a:r>
              <a:rPr lang="en-GB" dirty="0" smtClean="0">
                <a:latin typeface="Calibri" pitchFamily="34" charset="0"/>
                <a:sym typeface="Wingdings" pitchFamily="2" charset="2"/>
              </a:rPr>
              <a:t>Floating point translation is typically handled by Floating Point coprocessor (FPU) separate from but connected to the CPU. ARM architecture has FPUs, see latest ARM datasheets for more details.</a:t>
            </a:r>
          </a:p>
          <a:p>
            <a:pPr>
              <a:lnSpc>
                <a:spcPct val="115000"/>
              </a:lnSpc>
              <a:spcBef>
                <a:spcPct val="40000"/>
              </a:spcBef>
            </a:pPr>
            <a:r>
              <a:rPr lang="en-GB" dirty="0" smtClean="0">
                <a:latin typeface="Calibri" pitchFamily="34" charset="0"/>
                <a:sym typeface="Wingdings" pitchFamily="2" charset="2"/>
              </a:rPr>
              <a:t>We will not consider ARM FPU instructions in this course.</a:t>
            </a:r>
          </a:p>
          <a:p>
            <a:pPr>
              <a:lnSpc>
                <a:spcPct val="115000"/>
              </a:lnSpc>
              <a:spcBef>
                <a:spcPct val="40000"/>
              </a:spcBef>
            </a:pPr>
            <a:endParaRPr lang="en-GB" baseline="-25000" dirty="0" smtClean="0">
              <a:latin typeface="Calibri" pitchFamily="34" charset="0"/>
            </a:endParaRPr>
          </a:p>
        </p:txBody>
      </p:sp>
      <p:sp>
        <p:nvSpPr>
          <p:cNvPr id="4" name="Rectangle 3"/>
          <p:cNvSpPr/>
          <p:nvPr/>
        </p:nvSpPr>
        <p:spPr bwMode="auto">
          <a:xfrm>
            <a:off x="6910388" y="1628800"/>
            <a:ext cx="1009650" cy="1008063"/>
          </a:xfrm>
          <a:prstGeom prst="rect">
            <a:avLst/>
          </a:prstGeom>
          <a:solidFill>
            <a:schemeClr val="bg2"/>
          </a:solidFill>
          <a:ln w="38100" cap="flat" cmpd="sng" algn="ctr">
            <a:solidFill>
              <a:schemeClr val="tx1"/>
            </a:solidFill>
            <a:prstDash val="solid"/>
            <a:round/>
            <a:headEnd type="none" w="med" len="med"/>
            <a:tailEnd type="none" w="med" len="med"/>
          </a:ln>
          <a:effectLst/>
        </p:spPr>
        <p:txBody>
          <a:bodyPr wrap="none" anchor="ctr"/>
          <a:lstStyle/>
          <a:p>
            <a:pPr>
              <a:defRPr/>
            </a:pPr>
            <a:r>
              <a:rPr lang="en-GB" sz="1600"/>
              <a:t>CPU</a:t>
            </a:r>
          </a:p>
        </p:txBody>
      </p:sp>
      <p:sp>
        <p:nvSpPr>
          <p:cNvPr id="5" name="Rectangle 4"/>
          <p:cNvSpPr/>
          <p:nvPr/>
        </p:nvSpPr>
        <p:spPr bwMode="auto">
          <a:xfrm>
            <a:off x="6910388" y="2997225"/>
            <a:ext cx="1008062" cy="996950"/>
          </a:xfrm>
          <a:prstGeom prst="rect">
            <a:avLst/>
          </a:prstGeom>
          <a:solidFill>
            <a:schemeClr val="bg2"/>
          </a:solidFill>
          <a:ln w="38100" cap="flat" cmpd="sng" algn="ctr">
            <a:solidFill>
              <a:schemeClr val="tx1"/>
            </a:solidFill>
            <a:prstDash val="solid"/>
            <a:round/>
            <a:headEnd type="none" w="med" len="med"/>
            <a:tailEnd type="none" w="med" len="med"/>
          </a:ln>
          <a:effectLst/>
        </p:spPr>
        <p:txBody>
          <a:bodyPr wrap="none" anchor="ctr"/>
          <a:lstStyle/>
          <a:p>
            <a:pPr>
              <a:defRPr/>
            </a:pPr>
            <a:r>
              <a:rPr lang="en-GB"/>
              <a:t>Memory</a:t>
            </a:r>
          </a:p>
          <a:p>
            <a:pPr>
              <a:defRPr/>
            </a:pPr>
            <a:r>
              <a:rPr lang="en-GB"/>
              <a:t>unit</a:t>
            </a:r>
          </a:p>
        </p:txBody>
      </p:sp>
      <p:sp>
        <p:nvSpPr>
          <p:cNvPr id="6" name="Rectangle 5"/>
          <p:cNvSpPr/>
          <p:nvPr/>
        </p:nvSpPr>
        <p:spPr bwMode="auto">
          <a:xfrm>
            <a:off x="8389938" y="1882800"/>
            <a:ext cx="503237" cy="504825"/>
          </a:xfrm>
          <a:prstGeom prst="rect">
            <a:avLst/>
          </a:prstGeom>
          <a:solidFill>
            <a:schemeClr val="bg2"/>
          </a:solidFill>
          <a:ln w="38100" cap="flat" cmpd="sng" algn="ctr">
            <a:solidFill>
              <a:schemeClr val="tx1"/>
            </a:solidFill>
            <a:prstDash val="solid"/>
            <a:round/>
            <a:headEnd type="none" w="med" len="med"/>
            <a:tailEnd type="none" w="med" len="med"/>
          </a:ln>
          <a:effectLst/>
        </p:spPr>
        <p:txBody>
          <a:bodyPr wrap="none" anchor="ctr"/>
          <a:lstStyle/>
          <a:p>
            <a:pPr>
              <a:defRPr/>
            </a:pPr>
            <a:r>
              <a:rPr lang="en-GB" sz="1600"/>
              <a:t>FPU</a:t>
            </a:r>
          </a:p>
        </p:txBody>
      </p:sp>
      <p:sp>
        <p:nvSpPr>
          <p:cNvPr id="8" name="Left-Right Arrow 7"/>
          <p:cNvSpPr/>
          <p:nvPr/>
        </p:nvSpPr>
        <p:spPr bwMode="auto">
          <a:xfrm>
            <a:off x="7921625" y="2027263"/>
            <a:ext cx="468313" cy="215900"/>
          </a:xfrm>
          <a:prstGeom prst="leftRightArrow">
            <a:avLst/>
          </a:prstGeom>
          <a:solidFill>
            <a:schemeClr val="bg2"/>
          </a:solidFill>
          <a:ln w="38100" cap="flat" cmpd="sng" algn="ctr">
            <a:solidFill>
              <a:schemeClr val="tx1"/>
            </a:solidFill>
            <a:prstDash val="solid"/>
            <a:round/>
            <a:headEnd type="none" w="med" len="med"/>
            <a:tailEnd type="none" w="med" len="med"/>
          </a:ln>
          <a:effectLst/>
        </p:spPr>
        <p:txBody>
          <a:bodyPr wrap="none" anchor="ctr"/>
          <a:lstStyle/>
          <a:p>
            <a:pPr>
              <a:defRPr/>
            </a:pPr>
            <a:endParaRPr lang="en-GB" sz="1600"/>
          </a:p>
        </p:txBody>
      </p:sp>
      <p:sp>
        <p:nvSpPr>
          <p:cNvPr id="9" name="Up-Down Arrow 8"/>
          <p:cNvSpPr/>
          <p:nvPr/>
        </p:nvSpPr>
        <p:spPr bwMode="auto">
          <a:xfrm>
            <a:off x="7308850" y="2636863"/>
            <a:ext cx="215900" cy="360362"/>
          </a:xfrm>
          <a:prstGeom prst="upDownArrow">
            <a:avLst/>
          </a:prstGeom>
          <a:solidFill>
            <a:schemeClr val="bg2"/>
          </a:solidFill>
          <a:ln w="38100" cap="flat" cmpd="sng" algn="ctr">
            <a:solidFill>
              <a:schemeClr val="tx1"/>
            </a:solidFill>
            <a:prstDash val="solid"/>
            <a:round/>
            <a:headEnd type="none" w="med" len="med"/>
            <a:tailEnd type="none" w="med" len="med"/>
          </a:ln>
          <a:effectLst/>
        </p:spPr>
        <p:txBody>
          <a:bodyPr wrap="none" anchor="ctr"/>
          <a:lstStyle/>
          <a:p>
            <a:pPr>
              <a:defRPr/>
            </a:pPr>
            <a:endParaRPr lang="en-GB" sz="1600"/>
          </a:p>
        </p:txBody>
      </p:sp>
      <p:sp>
        <p:nvSpPr>
          <p:cNvPr id="10" name="Date Placeholder 9"/>
          <p:cNvSpPr>
            <a:spLocks noGrp="1"/>
          </p:cNvSpPr>
          <p:nvPr>
            <p:ph type="dt" sz="half" idx="10"/>
          </p:nvPr>
        </p:nvSpPr>
        <p:spPr/>
        <p:txBody>
          <a:bodyPr/>
          <a:lstStyle/>
          <a:p>
            <a:fld id="{3C8CDB9A-0848-4098-8A17-38D4F2A6ECF1}" type="datetime1">
              <a:rPr lang="en-US" smtClean="0"/>
              <a:pPr/>
              <a:t>12/2/2015</a:t>
            </a:fld>
            <a:endParaRPr lang="en-US"/>
          </a:p>
        </p:txBody>
      </p:sp>
      <p:sp>
        <p:nvSpPr>
          <p:cNvPr id="11" name="Slide Number Placeholder 10"/>
          <p:cNvSpPr>
            <a:spLocks noGrp="1"/>
          </p:cNvSpPr>
          <p:nvPr>
            <p:ph type="sldNum" sz="quarter" idx="12"/>
          </p:nvPr>
        </p:nvSpPr>
        <p:spPr/>
        <p:txBody>
          <a:bodyPr/>
          <a:lstStyle/>
          <a:p>
            <a:r>
              <a:rPr lang="en-US" dirty="0" smtClean="0"/>
              <a:t>2.</a:t>
            </a:r>
            <a:fld id="{0CFEC368-1D7A-4F81-ABF6-AE0E36BAF64C}" type="slidenum">
              <a:rPr lang="en-US" smtClean="0"/>
              <a:pPr/>
              <a:t>48</a:t>
            </a:fld>
            <a:endParaRPr lang="en-US" dirty="0"/>
          </a:p>
        </p:txBody>
      </p:sp>
      <p:sp>
        <p:nvSpPr>
          <p:cNvPr id="12" name="Footer Placeholder 11"/>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3200" dirty="0" smtClean="0"/>
              <a:t>Part 2 Summary</a:t>
            </a:r>
            <a:endParaRPr lang="en-GB" sz="3200" dirty="0"/>
          </a:p>
        </p:txBody>
      </p:sp>
      <p:sp>
        <p:nvSpPr>
          <p:cNvPr id="8" name="Content Placeholder 7"/>
          <p:cNvSpPr>
            <a:spLocks noGrp="1"/>
          </p:cNvSpPr>
          <p:nvPr>
            <p:ph idx="1"/>
          </p:nvPr>
        </p:nvSpPr>
        <p:spPr/>
        <p:txBody>
          <a:bodyPr>
            <a:normAutofit fontScale="85000" lnSpcReduction="20000"/>
          </a:bodyPr>
          <a:lstStyle/>
          <a:p>
            <a:pPr>
              <a:spcBef>
                <a:spcPts val="3000"/>
              </a:spcBef>
              <a:buFont typeface="Wingdings" pitchFamily="2" charset="2"/>
              <a:buChar char="v"/>
            </a:pPr>
            <a:r>
              <a:rPr lang="en-GB" dirty="0" smtClean="0">
                <a:latin typeface="Calibri" pitchFamily="34" charset="0"/>
              </a:rPr>
              <a:t>Dataflow instructions, compare instructions, immediate operand 2</a:t>
            </a:r>
          </a:p>
          <a:p>
            <a:pPr>
              <a:spcBef>
                <a:spcPts val="3000"/>
              </a:spcBef>
              <a:buFont typeface="Wingdings" pitchFamily="2" charset="2"/>
              <a:buChar char="v"/>
            </a:pPr>
            <a:r>
              <a:rPr lang="en-GB" dirty="0" smtClean="0">
                <a:latin typeface="Calibri" pitchFamily="34" charset="0"/>
              </a:rPr>
              <a:t>NZCV flags and S suffix</a:t>
            </a:r>
          </a:p>
          <a:p>
            <a:pPr>
              <a:spcBef>
                <a:spcPts val="3000"/>
              </a:spcBef>
              <a:buFont typeface="Wingdings" pitchFamily="2" charset="2"/>
              <a:buChar char="v"/>
            </a:pPr>
            <a:r>
              <a:rPr lang="en-GB" dirty="0">
                <a:latin typeface="Calibri" pitchFamily="34" charset="0"/>
              </a:rPr>
              <a:t>Example: multiword add without ADC</a:t>
            </a:r>
          </a:p>
          <a:p>
            <a:pPr>
              <a:spcBef>
                <a:spcPts val="3000"/>
              </a:spcBef>
              <a:buFont typeface="Wingdings" pitchFamily="2" charset="2"/>
              <a:buChar char="v"/>
            </a:pPr>
            <a:r>
              <a:rPr lang="en-GB" dirty="0" smtClean="0">
                <a:latin typeface="Calibri" pitchFamily="34" charset="0"/>
              </a:rPr>
              <a:t>Execution conditions</a:t>
            </a:r>
          </a:p>
          <a:p>
            <a:pPr>
              <a:spcBef>
                <a:spcPts val="3000"/>
              </a:spcBef>
              <a:buFont typeface="Wingdings" pitchFamily="2" charset="2"/>
              <a:buChar char="v"/>
            </a:pPr>
            <a:r>
              <a:rPr lang="en-GB" dirty="0" smtClean="0">
                <a:latin typeface="Calibri" pitchFamily="34" charset="0"/>
              </a:rPr>
              <a:t>Shifts and rotates</a:t>
            </a:r>
          </a:p>
          <a:p>
            <a:pPr>
              <a:spcBef>
                <a:spcPts val="3000"/>
              </a:spcBef>
              <a:buFont typeface="Wingdings" pitchFamily="2" charset="2"/>
              <a:buChar char="v"/>
            </a:pPr>
            <a:r>
              <a:rPr lang="en-GB" dirty="0" smtClean="0">
                <a:latin typeface="Calibri" pitchFamily="34" charset="0"/>
              </a:rPr>
              <a:t>Efficient implementations of ITE (if then else) in ARM assembler.</a:t>
            </a:r>
          </a:p>
          <a:p>
            <a:pPr>
              <a:spcBef>
                <a:spcPts val="3000"/>
              </a:spcBef>
              <a:buFont typeface="Wingdings" pitchFamily="2" charset="2"/>
              <a:buChar char="v"/>
            </a:pPr>
            <a:r>
              <a:rPr lang="en-GB" dirty="0" smtClean="0">
                <a:latin typeface="Calibri" pitchFamily="34" charset="0"/>
              </a:rPr>
              <a:t>IEEE 754 32 bit real representation</a:t>
            </a:r>
          </a:p>
          <a:p>
            <a:pPr>
              <a:spcBef>
                <a:spcPts val="3000"/>
              </a:spcBef>
              <a:buFont typeface="Wingdings" pitchFamily="2" charset="2"/>
              <a:buChar char="v"/>
            </a:pPr>
            <a:endParaRPr lang="en-GB" dirty="0" smtClean="0">
              <a:latin typeface="Calibri" pitchFamily="34" charset="0"/>
            </a:endParaRPr>
          </a:p>
          <a:p>
            <a:pPr>
              <a:spcBef>
                <a:spcPts val="3000"/>
              </a:spcBef>
              <a:buFont typeface="Wingdings" pitchFamily="2" charset="2"/>
              <a:buChar char="v"/>
            </a:pPr>
            <a:endParaRPr lang="en-GB" dirty="0">
              <a:latin typeface="Calibri" pitchFamily="34" charset="0"/>
            </a:endParaRPr>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49</a:t>
            </a:fld>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762225896"/>
              </p:ext>
            </p:extLst>
          </p:nvPr>
        </p:nvGraphicFramePr>
        <p:xfrm>
          <a:off x="395536" y="2276872"/>
          <a:ext cx="1751856" cy="2862318"/>
        </p:xfrm>
        <a:graphic>
          <a:graphicData uri="http://schemas.openxmlformats.org/drawingml/2006/table">
            <a:tbl>
              <a:tblPr firstRow="1" bandRow="1">
                <a:tableStyleId>{5940675A-B579-460E-94D1-54222C63F5DA}</a:tableStyleId>
              </a:tblPr>
              <a:tblGrid>
                <a:gridCol w="1751856"/>
              </a:tblGrid>
              <a:tr h="954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Calibri" pitchFamily="34" charset="0"/>
                        </a:rPr>
                        <a:t>Data Processing &amp; shifts</a:t>
                      </a:r>
                    </a:p>
                    <a:p>
                      <a:endParaRPr lang="en-GB" dirty="0"/>
                    </a:p>
                  </a:txBody>
                  <a:tcPr>
                    <a:solidFill>
                      <a:srgbClr val="FFFF00"/>
                    </a:solidFill>
                  </a:tcPr>
                </a:tc>
              </a:tr>
              <a:tr h="954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Calibri" pitchFamily="34" charset="0"/>
                        </a:rPr>
                        <a:t>Data</a:t>
                      </a:r>
                      <a:r>
                        <a:rPr lang="en-GB" sz="1800" b="1" baseline="0" dirty="0" smtClean="0">
                          <a:latin typeface="Calibri" pitchFamily="34" charset="0"/>
                        </a:rPr>
                        <a:t> transfer</a:t>
                      </a:r>
                      <a:endParaRPr lang="en-GB" sz="1800" b="1" dirty="0" smtClean="0">
                        <a:latin typeface="Calibri" pitchFamily="34" charset="0"/>
                      </a:endParaRPr>
                    </a:p>
                    <a:p>
                      <a:endParaRPr lang="en-GB" dirty="0"/>
                    </a:p>
                  </a:txBody>
                  <a:tcPr>
                    <a:solidFill>
                      <a:schemeClr val="bg1"/>
                    </a:solidFill>
                  </a:tcPr>
                </a:tc>
              </a:tr>
              <a:tr h="954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Calibri" pitchFamily="34" charset="0"/>
                        </a:rPr>
                        <a:t>Subroutines</a:t>
                      </a:r>
                    </a:p>
                    <a:p>
                      <a:endParaRPr lang="en-GB" dirty="0"/>
                    </a:p>
                  </a:txBody>
                  <a:tcPr/>
                </a:tc>
              </a:tr>
            </a:tbl>
          </a:graphicData>
        </a:graphic>
      </p:graphicFrame>
    </p:spTree>
    <p:extLst>
      <p:ext uri="{BB962C8B-B14F-4D97-AF65-F5344CB8AC3E}">
        <p14:creationId xmlns:p14="http://schemas.microsoft.com/office/powerpoint/2010/main" val="1056853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Reference -  Comparison instructions</a:t>
            </a:r>
            <a:endParaRPr lang="en-GB" dirty="0"/>
          </a:p>
        </p:txBody>
      </p:sp>
      <p:sp>
        <p:nvSpPr>
          <p:cNvPr id="2" name="Date Placeholder 1"/>
          <p:cNvSpPr>
            <a:spLocks noGrp="1"/>
          </p:cNvSpPr>
          <p:nvPr>
            <p:ph type="dt" sz="half" idx="10"/>
          </p:nvPr>
        </p:nvSpPr>
        <p:spPr/>
        <p:txBody>
          <a:bodyPr/>
          <a:lstStyle/>
          <a:p>
            <a:fld id="{60845CAA-8688-4429-8448-0C847CBAEBE4}"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smtClean="0"/>
              <a:t>2.</a:t>
            </a:r>
            <a:fld id="{0CFEC368-1D7A-4F81-ABF6-AE0E36BAF64C}" type="slidenum">
              <a:rPr lang="en-US" smtClean="0"/>
              <a:pPr/>
              <a:t>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65537311"/>
              </p:ext>
            </p:extLst>
          </p:nvPr>
        </p:nvGraphicFramePr>
        <p:xfrm>
          <a:off x="323528" y="2636912"/>
          <a:ext cx="8064896" cy="3210560"/>
        </p:xfrm>
        <a:graphic>
          <a:graphicData uri="http://schemas.openxmlformats.org/drawingml/2006/table">
            <a:tbl>
              <a:tblPr firstRow="1" bandRow="1">
                <a:tableStyleId>{7E9639D4-E3E2-4D34-9284-5A2195B3D0D7}</a:tableStyleId>
              </a:tblPr>
              <a:tblGrid>
                <a:gridCol w="1872208"/>
                <a:gridCol w="2448272"/>
                <a:gridCol w="3744416"/>
              </a:tblGrid>
              <a:tr h="370840">
                <a:tc>
                  <a:txBody>
                    <a:bodyPr/>
                    <a:lstStyle/>
                    <a:p>
                      <a:r>
                        <a:rPr lang="en-GB" dirty="0" smtClean="0"/>
                        <a:t>Instruction</a:t>
                      </a:r>
                      <a:endParaRPr lang="en-GB" dirty="0"/>
                    </a:p>
                  </a:txBody>
                  <a:tcPr/>
                </a:tc>
                <a:tc>
                  <a:txBody>
                    <a:bodyPr/>
                    <a:lstStyle/>
                    <a:p>
                      <a:r>
                        <a:rPr lang="en-GB" dirty="0" smtClean="0"/>
                        <a:t>Sets</a:t>
                      </a:r>
                      <a:r>
                        <a:rPr lang="en-GB" baseline="0" dirty="0" smtClean="0"/>
                        <a:t> condition codes AKA status flags identically to:</a:t>
                      </a:r>
                      <a:endParaRPr lang="en-GB" dirty="0"/>
                    </a:p>
                  </a:txBody>
                  <a:tcPr/>
                </a:tc>
                <a:tc>
                  <a:txBody>
                    <a:bodyPr/>
                    <a:lstStyle/>
                    <a:p>
                      <a:r>
                        <a:rPr lang="en-GB" dirty="0" smtClean="0"/>
                        <a:t>Typical Use</a:t>
                      </a:r>
                      <a:endParaRPr lang="en-GB" dirty="0"/>
                    </a:p>
                  </a:txBody>
                  <a:tcPr/>
                </a:tc>
              </a:tr>
              <a:tr h="370840">
                <a:tc>
                  <a:txBody>
                    <a:bodyPr/>
                    <a:lstStyle/>
                    <a:p>
                      <a:r>
                        <a:rPr lang="en-GB" dirty="0" smtClean="0"/>
                        <a:t>CMP op1</a:t>
                      </a:r>
                      <a:r>
                        <a:rPr lang="en-GB" baseline="0" dirty="0" smtClean="0"/>
                        <a:t>, op2</a:t>
                      </a:r>
                      <a:endParaRPr lang="en-GB" dirty="0"/>
                    </a:p>
                  </a:txBody>
                  <a:tcPr/>
                </a:tc>
                <a:tc>
                  <a:txBody>
                    <a:bodyPr/>
                    <a:lstStyle/>
                    <a:p>
                      <a:r>
                        <a:rPr lang="en-GB" dirty="0" smtClean="0"/>
                        <a:t>SUBS Rd, op1, op2</a:t>
                      </a:r>
                      <a:endParaRPr lang="en-GB" dirty="0"/>
                    </a:p>
                  </a:txBody>
                  <a:tcPr/>
                </a:tc>
                <a:tc>
                  <a:txBody>
                    <a:bodyPr/>
                    <a:lstStyle/>
                    <a:p>
                      <a:r>
                        <a:rPr lang="en-GB" dirty="0" smtClean="0"/>
                        <a:t>arithmetic</a:t>
                      </a:r>
                      <a:r>
                        <a:rPr lang="en-GB" baseline="0" dirty="0" smtClean="0"/>
                        <a:t> comparison</a:t>
                      </a:r>
                      <a:endParaRPr lang="en-GB" dirty="0"/>
                    </a:p>
                  </a:txBody>
                  <a:tcPr/>
                </a:tc>
              </a:tr>
              <a:tr h="370840">
                <a:tc>
                  <a:txBody>
                    <a:bodyPr/>
                    <a:lstStyle/>
                    <a:p>
                      <a:r>
                        <a:rPr lang="en-GB" dirty="0" smtClean="0"/>
                        <a:t>CMN op1, op2</a:t>
                      </a:r>
                      <a:endParaRPr lang="en-GB" dirty="0"/>
                    </a:p>
                  </a:txBody>
                  <a:tcPr/>
                </a:tc>
                <a:tc>
                  <a:txBody>
                    <a:bodyPr/>
                    <a:lstStyle/>
                    <a:p>
                      <a:r>
                        <a:rPr lang="en-GB" dirty="0" smtClean="0"/>
                        <a:t>ADDS Rd, op1, op2</a:t>
                      </a:r>
                      <a:endParaRPr lang="en-GB" dirty="0"/>
                    </a:p>
                  </a:txBody>
                  <a:tcPr/>
                </a:tc>
                <a:tc>
                  <a:txBody>
                    <a:bodyPr/>
                    <a:lstStyle/>
                    <a:p>
                      <a:r>
                        <a:rPr lang="en-GB" dirty="0" smtClean="0"/>
                        <a:t>arithmetic comparison</a:t>
                      </a:r>
                      <a:r>
                        <a:rPr lang="en-GB" baseline="0" dirty="0" smtClean="0"/>
                        <a:t> with negative literal – generated automatically</a:t>
                      </a:r>
                      <a:endParaRPr lang="en-GB" dirty="0"/>
                    </a:p>
                  </a:txBody>
                  <a:tcPr/>
                </a:tc>
              </a:tr>
              <a:tr h="370840">
                <a:tc>
                  <a:txBody>
                    <a:bodyPr/>
                    <a:lstStyle/>
                    <a:p>
                      <a:r>
                        <a:rPr lang="en-GB" dirty="0" smtClean="0"/>
                        <a:t>TST op1,</a:t>
                      </a:r>
                      <a:r>
                        <a:rPr lang="en-GB" baseline="0" dirty="0" smtClean="0"/>
                        <a:t> op2</a:t>
                      </a:r>
                      <a:endParaRPr lang="en-GB" dirty="0"/>
                    </a:p>
                  </a:txBody>
                  <a:tcPr/>
                </a:tc>
                <a:tc>
                  <a:txBody>
                    <a:bodyPr/>
                    <a:lstStyle/>
                    <a:p>
                      <a:r>
                        <a:rPr lang="en-GB" dirty="0" smtClean="0"/>
                        <a:t>ANDS Rd, op1, op2</a:t>
                      </a:r>
                      <a:endParaRPr lang="en-GB" dirty="0"/>
                    </a:p>
                  </a:txBody>
                  <a:tcPr/>
                </a:tc>
                <a:tc>
                  <a:txBody>
                    <a:bodyPr/>
                    <a:lstStyle/>
                    <a:p>
                      <a:r>
                        <a:rPr lang="en-GB" dirty="0" smtClean="0"/>
                        <a:t>test individual bit</a:t>
                      </a:r>
                      <a:r>
                        <a:rPr lang="en-GB" baseline="0" dirty="0" smtClean="0"/>
                        <a:t> field using numeric literal </a:t>
                      </a:r>
                      <a:r>
                        <a:rPr lang="en-GB" b="1" baseline="0" dirty="0" smtClean="0"/>
                        <a:t>mask</a:t>
                      </a:r>
                      <a:endParaRPr lang="en-GB" b="1" dirty="0"/>
                    </a:p>
                  </a:txBody>
                  <a:tcPr/>
                </a:tc>
              </a:tr>
              <a:tr h="370840">
                <a:tc>
                  <a:txBody>
                    <a:bodyPr/>
                    <a:lstStyle/>
                    <a:p>
                      <a:r>
                        <a:rPr lang="en-GB" dirty="0" smtClean="0"/>
                        <a:t>TEQ op1, op2</a:t>
                      </a:r>
                      <a:endParaRPr lang="en-GB" dirty="0"/>
                    </a:p>
                  </a:txBody>
                  <a:tcPr/>
                </a:tc>
                <a:tc>
                  <a:txBody>
                    <a:bodyPr/>
                    <a:lstStyle/>
                    <a:p>
                      <a:r>
                        <a:rPr lang="en-GB" dirty="0" smtClean="0"/>
                        <a:t>EORS Rd, op1, op2</a:t>
                      </a:r>
                      <a:endParaRPr lang="en-GB" dirty="0"/>
                    </a:p>
                  </a:txBody>
                  <a:tcPr/>
                </a:tc>
                <a:tc>
                  <a:txBody>
                    <a:bodyPr/>
                    <a:lstStyle/>
                    <a:p>
                      <a:r>
                        <a:rPr lang="en-GB" dirty="0" smtClean="0"/>
                        <a:t>test bit equality</a:t>
                      </a:r>
                      <a:endParaRPr lang="en-GB" dirty="0"/>
                    </a:p>
                  </a:txBody>
                  <a:tcPr/>
                </a:tc>
              </a:tr>
            </a:tbl>
          </a:graphicData>
        </a:graphic>
      </p:graphicFrame>
      <p:sp>
        <p:nvSpPr>
          <p:cNvPr id="9" name="TextBox 8"/>
          <p:cNvSpPr txBox="1"/>
          <p:nvPr/>
        </p:nvSpPr>
        <p:spPr>
          <a:xfrm>
            <a:off x="1916529" y="1556792"/>
            <a:ext cx="4061176" cy="830997"/>
          </a:xfrm>
          <a:prstGeom prst="rect">
            <a:avLst/>
          </a:prstGeom>
          <a:noFill/>
        </p:spPr>
        <p:txBody>
          <a:bodyPr wrap="none" rtlCol="0">
            <a:spAutoFit/>
          </a:bodyPr>
          <a:lstStyle/>
          <a:p>
            <a:r>
              <a:rPr lang="en-GB" sz="2400" dirty="0" smtClean="0">
                <a:latin typeface="Calibri" pitchFamily="34" charset="0"/>
              </a:rPr>
              <a:t>Op2 is “flexible op2”</a:t>
            </a:r>
          </a:p>
          <a:p>
            <a:r>
              <a:rPr lang="en-GB" sz="2400" dirty="0" smtClean="0">
                <a:latin typeface="Calibri" pitchFamily="34" charset="0"/>
              </a:rPr>
              <a:t>Destination register is not used</a:t>
            </a:r>
            <a:endParaRPr lang="en-GB" sz="2400" dirty="0">
              <a:latin typeface="Calibri" pitchFamily="34" charset="0"/>
            </a:endParaRPr>
          </a:p>
        </p:txBody>
      </p:sp>
    </p:spTree>
    <p:extLst>
      <p:ext uri="{BB962C8B-B14F-4D97-AF65-F5344CB8AC3E}">
        <p14:creationId xmlns:p14="http://schemas.microsoft.com/office/powerpoint/2010/main" val="3538649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9512" y="404664"/>
            <a:ext cx="8856984" cy="663352"/>
          </a:xfrm>
        </p:spPr>
        <p:txBody>
          <a:bodyPr>
            <a:noAutofit/>
          </a:bodyPr>
          <a:lstStyle/>
          <a:p>
            <a:r>
              <a:rPr lang="en-GB" dirty="0" smtClean="0"/>
              <a:t>Lecture 7 - Data Transfer Instructions (Load/Store)</a:t>
            </a:r>
            <a:endParaRPr lang="en-US" dirty="0" smtClean="0"/>
          </a:p>
        </p:txBody>
      </p:sp>
      <p:sp>
        <p:nvSpPr>
          <p:cNvPr id="35843" name="Rectangle 3"/>
          <p:cNvSpPr>
            <a:spLocks noGrp="1" noChangeArrowheads="1"/>
          </p:cNvSpPr>
          <p:nvPr>
            <p:ph type="body" idx="1"/>
          </p:nvPr>
        </p:nvSpPr>
        <p:spPr>
          <a:xfrm>
            <a:off x="167208" y="2016125"/>
            <a:ext cx="8077200" cy="4149725"/>
          </a:xfrm>
        </p:spPr>
        <p:txBody>
          <a:bodyPr/>
          <a:lstStyle/>
          <a:p>
            <a:pPr>
              <a:spcBef>
                <a:spcPct val="50000"/>
              </a:spcBef>
            </a:pPr>
            <a:r>
              <a:rPr lang="en-GB" sz="2400" dirty="0" smtClean="0"/>
              <a:t>This lecture will examine in detail the ARM single register LOAD/STORE instructions</a:t>
            </a:r>
            <a:endParaRPr lang="en-US" sz="2400" dirty="0" smtClean="0"/>
          </a:p>
          <a:p>
            <a:pPr lvl="1">
              <a:spcBef>
                <a:spcPct val="50000"/>
              </a:spcBef>
            </a:pPr>
            <a:r>
              <a:rPr lang="en-US" sz="2000" dirty="0" smtClean="0"/>
              <a:t>Multiple register load/store instructions will be dealt with separately, when we are discussing stacks.</a:t>
            </a:r>
          </a:p>
          <a:p>
            <a:pPr>
              <a:spcBef>
                <a:spcPct val="50000"/>
              </a:spcBef>
            </a:pPr>
            <a:r>
              <a:rPr lang="en-GB" sz="2400" dirty="0" smtClean="0"/>
              <a:t>The ARM architecture has </a:t>
            </a:r>
          </a:p>
          <a:p>
            <a:pPr lvl="1">
              <a:spcBef>
                <a:spcPct val="50000"/>
              </a:spcBef>
            </a:pPr>
            <a:r>
              <a:rPr lang="en-GB" sz="2000" dirty="0" smtClean="0"/>
              <a:t>some clever tricks which mean that memory locations close to the PC can easily be accessed.</a:t>
            </a:r>
          </a:p>
          <a:p>
            <a:pPr lvl="1">
              <a:spcBef>
                <a:spcPct val="50000"/>
              </a:spcBef>
            </a:pPr>
            <a:r>
              <a:rPr lang="en-GB" sz="2000" dirty="0" smtClean="0"/>
              <a:t>special support for sequential data access</a:t>
            </a:r>
          </a:p>
        </p:txBody>
      </p:sp>
      <p:sp>
        <p:nvSpPr>
          <p:cNvPr id="35844" name="Text Box 4"/>
          <p:cNvSpPr txBox="1">
            <a:spLocks noChangeArrowheads="1"/>
          </p:cNvSpPr>
          <p:nvPr/>
        </p:nvSpPr>
        <p:spPr bwMode="auto">
          <a:xfrm>
            <a:off x="684039" y="1334096"/>
            <a:ext cx="7272337" cy="366712"/>
          </a:xfrm>
          <a:prstGeom prst="rect">
            <a:avLst/>
          </a:prstGeom>
          <a:noFill/>
          <a:ln w="12700">
            <a:noFill/>
            <a:miter lim="800000"/>
            <a:headEnd type="none" w="sm" len="sm"/>
            <a:tailEnd type="none" w="sm" len="sm"/>
          </a:ln>
        </p:spPr>
        <p:txBody>
          <a:bodyPr>
            <a:spAutoFit/>
          </a:bodyPr>
          <a:lstStyle/>
          <a:p>
            <a:r>
              <a:rPr lang="en-US" sz="1800" b="0" dirty="0">
                <a:latin typeface="Comic Sans MS" pitchFamily="66" charset="0"/>
              </a:rPr>
              <a:t>“Computer programmers don't byte, they nibble a bit” - Unknown </a:t>
            </a:r>
          </a:p>
        </p:txBody>
      </p:sp>
      <p:sp>
        <p:nvSpPr>
          <p:cNvPr id="5" name="Date Placeholder 4"/>
          <p:cNvSpPr>
            <a:spLocks noGrp="1"/>
          </p:cNvSpPr>
          <p:nvPr>
            <p:ph type="dt" sz="half" idx="10"/>
          </p:nvPr>
        </p:nvSpPr>
        <p:spPr/>
        <p:txBody>
          <a:bodyPr/>
          <a:lstStyle/>
          <a:p>
            <a:fld id="{53D626C3-F58F-4845-A5DC-05A609419052}"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50</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404664"/>
            <a:ext cx="8229600" cy="663352"/>
          </a:xfrm>
        </p:spPr>
        <p:txBody>
          <a:bodyPr/>
          <a:lstStyle/>
          <a:p>
            <a:r>
              <a:rPr lang="en-GB" dirty="0" smtClean="0"/>
              <a:t>Why use LOAD/STORE?</a:t>
            </a:r>
          </a:p>
        </p:txBody>
      </p:sp>
      <p:sp>
        <p:nvSpPr>
          <p:cNvPr id="36867" name="Content Placeholder 2"/>
          <p:cNvSpPr>
            <a:spLocks noGrp="1"/>
          </p:cNvSpPr>
          <p:nvPr>
            <p:ph idx="1"/>
          </p:nvPr>
        </p:nvSpPr>
        <p:spPr>
          <a:xfrm>
            <a:off x="395288" y="1052513"/>
            <a:ext cx="8137525" cy="5538787"/>
          </a:xfrm>
          <a:ln>
            <a:solidFill>
              <a:schemeClr val="bg1"/>
            </a:solidFill>
          </a:ln>
        </p:spPr>
        <p:txBody>
          <a:bodyPr>
            <a:normAutofit fontScale="92500" lnSpcReduction="20000"/>
          </a:bodyPr>
          <a:lstStyle/>
          <a:p>
            <a:pPr>
              <a:spcBef>
                <a:spcPts val="1800"/>
              </a:spcBef>
            </a:pPr>
            <a:r>
              <a:rPr lang="en-GB" dirty="0" smtClean="0"/>
              <a:t>1. Calculations can be done quickly using registers, with no use of memory.</a:t>
            </a:r>
          </a:p>
          <a:p>
            <a:pPr>
              <a:spcBef>
                <a:spcPts val="1800"/>
              </a:spcBef>
            </a:pPr>
            <a:r>
              <a:rPr lang="en-GB" dirty="0" smtClean="0"/>
              <a:t>2. Calculations on memory locations require LOAD of input data to registers followed by STORE of results back to memory</a:t>
            </a:r>
          </a:p>
          <a:p>
            <a:pPr>
              <a:spcBef>
                <a:spcPts val="1800"/>
              </a:spcBef>
            </a:pPr>
            <a:r>
              <a:rPr lang="en-GB" dirty="0" smtClean="0"/>
              <a:t>3. Since number of registers is limited all practical programs need to use memory locations as well as registers</a:t>
            </a:r>
          </a:p>
          <a:p>
            <a:pPr lvl="1">
              <a:spcBef>
                <a:spcPts val="1800"/>
              </a:spcBef>
            </a:pPr>
            <a:r>
              <a:rPr lang="en-GB" dirty="0" smtClean="0"/>
              <a:t>Exactly </a:t>
            </a:r>
            <a:r>
              <a:rPr lang="en-GB" smtClean="0"/>
              <a:t>how intermediate </a:t>
            </a:r>
            <a:r>
              <a:rPr lang="en-GB" dirty="0" smtClean="0"/>
              <a:t>results are transferred between registers and memory locations (register allocation) is interesting and an important research field in Computer Science</a:t>
            </a:r>
          </a:p>
          <a:p>
            <a:pPr lvl="1">
              <a:spcBef>
                <a:spcPts val="1800"/>
              </a:spcBef>
            </a:pPr>
            <a:r>
              <a:rPr lang="en-GB" dirty="0" smtClean="0"/>
              <a:t>When programming in a high level language you don't care. The compiler will manage data, storing it in memory or registers as necessary. Clever optimising compilers will look at the whole program and optimise register allocation for most efficient execution</a:t>
            </a:r>
          </a:p>
          <a:p>
            <a:pPr lvl="1">
              <a:spcBef>
                <a:spcPts val="1800"/>
              </a:spcBef>
            </a:pPr>
            <a:r>
              <a:rPr lang="en-GB" dirty="0" smtClean="0"/>
              <a:t>Not part of this course, but those interested could start by reading:</a:t>
            </a:r>
          </a:p>
          <a:p>
            <a:pPr lvl="2">
              <a:spcBef>
                <a:spcPts val="1800"/>
              </a:spcBef>
              <a:buFont typeface="Wingdings 2" pitchFamily="18" charset="2"/>
              <a:buNone/>
            </a:pPr>
            <a:r>
              <a:rPr lang="en-GB" sz="2000" dirty="0" smtClean="0">
                <a:solidFill>
                  <a:srgbClr val="0070C0"/>
                </a:solidFill>
                <a:hlinkClick r:id="rId3"/>
              </a:rPr>
              <a:t>http://en.wikipedia.org/wiki/Register_allocation</a:t>
            </a:r>
            <a:endParaRPr lang="en-GB" sz="2000" dirty="0" smtClean="0">
              <a:solidFill>
                <a:srgbClr val="0070C0"/>
              </a:solidFill>
            </a:endParaRPr>
          </a:p>
        </p:txBody>
      </p:sp>
      <p:sp>
        <p:nvSpPr>
          <p:cNvPr id="4" name="Date Placeholder 3"/>
          <p:cNvSpPr>
            <a:spLocks noGrp="1"/>
          </p:cNvSpPr>
          <p:nvPr>
            <p:ph type="dt" sz="half" idx="10"/>
          </p:nvPr>
        </p:nvSpPr>
        <p:spPr/>
        <p:txBody>
          <a:bodyPr/>
          <a:lstStyle/>
          <a:p>
            <a:fld id="{D5E62B28-C529-49C1-AC7F-93918428EFAF}" type="datetime1">
              <a:rPr lang="en-US" smtClean="0"/>
              <a:pPr/>
              <a:t>12/2/2015</a:t>
            </a:fld>
            <a:endParaRPr lang="en-US"/>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51</a:t>
            </a:fld>
            <a:endParaRPr lang="en-US" dirty="0"/>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6816" y="404664"/>
            <a:ext cx="8229600" cy="663352"/>
          </a:xfrm>
        </p:spPr>
        <p:txBody>
          <a:bodyPr/>
          <a:lstStyle/>
          <a:p>
            <a:r>
              <a:rPr lang="en-GB" dirty="0" smtClean="0"/>
              <a:t>Memory review</a:t>
            </a:r>
          </a:p>
        </p:txBody>
      </p:sp>
      <p:sp>
        <p:nvSpPr>
          <p:cNvPr id="47107" name="Rectangle 3"/>
          <p:cNvSpPr>
            <a:spLocks noGrp="1" noChangeArrowheads="1"/>
          </p:cNvSpPr>
          <p:nvPr>
            <p:ph type="body" idx="1"/>
          </p:nvPr>
        </p:nvSpPr>
        <p:spPr>
          <a:xfrm>
            <a:off x="35496" y="1196974"/>
            <a:ext cx="5472608" cy="5661025"/>
          </a:xfrm>
        </p:spPr>
        <p:txBody>
          <a:bodyPr>
            <a:normAutofit fontScale="85000" lnSpcReduction="10000"/>
          </a:bodyPr>
          <a:lstStyle/>
          <a:p>
            <a:pPr>
              <a:spcBef>
                <a:spcPts val="1800"/>
              </a:spcBef>
            </a:pPr>
            <a:r>
              <a:rPr lang="en-GB" b="1" dirty="0" smtClean="0"/>
              <a:t>Memory locations</a:t>
            </a:r>
            <a:r>
              <a:rPr lang="en-GB" dirty="0" smtClean="0"/>
              <a:t> store instructions or data and each have unique numeric addresses</a:t>
            </a:r>
          </a:p>
          <a:p>
            <a:pPr lvl="1">
              <a:spcBef>
                <a:spcPts val="1800"/>
              </a:spcBef>
            </a:pPr>
            <a:r>
              <a:rPr lang="en-GB" dirty="0" smtClean="0"/>
              <a:t>Usually addresses range from 0 up to some maximum value.</a:t>
            </a:r>
          </a:p>
          <a:p>
            <a:pPr>
              <a:spcBef>
                <a:spcPts val="1800"/>
              </a:spcBef>
            </a:pPr>
            <a:r>
              <a:rPr lang="en-GB" b="1" dirty="0" smtClean="0"/>
              <a:t>Memory space</a:t>
            </a:r>
            <a:r>
              <a:rPr lang="en-GB" dirty="0" smtClean="0"/>
              <a:t> is the unique range of possible </a:t>
            </a:r>
            <a:r>
              <a:rPr lang="en-GB" dirty="0" smtClean="0">
                <a:solidFill>
                  <a:srgbClr val="FF0000"/>
                </a:solidFill>
              </a:rPr>
              <a:t>memory addresses</a:t>
            </a:r>
            <a:r>
              <a:rPr lang="en-GB" dirty="0" smtClean="0"/>
              <a:t> in a computer system</a:t>
            </a:r>
          </a:p>
          <a:p>
            <a:pPr>
              <a:spcBef>
                <a:spcPts val="1800"/>
              </a:spcBef>
            </a:pPr>
            <a:r>
              <a:rPr lang="en-GB" dirty="0" smtClean="0"/>
              <a:t>We talk about “the address of a memory location”.</a:t>
            </a:r>
          </a:p>
          <a:p>
            <a:pPr>
              <a:spcBef>
                <a:spcPts val="1800"/>
              </a:spcBef>
            </a:pPr>
            <a:r>
              <a:rPr lang="en-GB" dirty="0" smtClean="0"/>
              <a:t>Each memory location stores a fixed  number of bits of data</a:t>
            </a:r>
            <a:r>
              <a:rPr lang="en-GB" smtClean="0"/>
              <a:t>, normally </a:t>
            </a:r>
            <a:r>
              <a:rPr lang="en-GB" dirty="0" smtClean="0"/>
              <a:t>8, 16, 32 or 64</a:t>
            </a:r>
          </a:p>
          <a:p>
            <a:pPr>
              <a:spcBef>
                <a:spcPts val="1800"/>
              </a:spcBef>
            </a:pPr>
            <a:r>
              <a:rPr lang="en-GB" dirty="0" smtClean="0"/>
              <a:t>We write mem</a:t>
            </a:r>
            <a:r>
              <a:rPr lang="en-GB" baseline="-25000" dirty="0" smtClean="0"/>
              <a:t>8</a:t>
            </a:r>
            <a:r>
              <a:rPr lang="en-GB" dirty="0" smtClean="0"/>
              <a:t>[100], mem</a:t>
            </a:r>
            <a:r>
              <a:rPr lang="en-GB" baseline="-25000" dirty="0" smtClean="0"/>
              <a:t>16</a:t>
            </a:r>
            <a:r>
              <a:rPr lang="en-GB" dirty="0" smtClean="0"/>
              <a:t>[100] to indicate the value of the 8 or 16 bits with memory address 100 etc. 0x indicates hex number.</a:t>
            </a:r>
          </a:p>
          <a:p>
            <a:pPr lvl="1">
              <a:spcBef>
                <a:spcPts val="1800"/>
              </a:spcBef>
            </a:pPr>
            <a:r>
              <a:rPr lang="en-GB" sz="2400" b="1" dirty="0" smtClean="0">
                <a:latin typeface="Calibri" pitchFamily="34" charset="0"/>
                <a:cs typeface="Calibri" pitchFamily="34" charset="0"/>
              </a:rPr>
              <a:t>mem</a:t>
            </a:r>
            <a:r>
              <a:rPr lang="en-GB" sz="2400" b="1" baseline="-25000" dirty="0" smtClean="0">
                <a:latin typeface="Calibri" pitchFamily="34" charset="0"/>
                <a:cs typeface="Calibri" pitchFamily="34" charset="0"/>
              </a:rPr>
              <a:t>16</a:t>
            </a:r>
            <a:r>
              <a:rPr lang="en-GB" sz="2400" b="1" dirty="0" smtClean="0">
                <a:latin typeface="Calibri" pitchFamily="34" charset="0"/>
                <a:cs typeface="Calibri" pitchFamily="34" charset="0"/>
              </a:rPr>
              <a:t>[0x02E] = 0x0AA0</a:t>
            </a:r>
          </a:p>
        </p:txBody>
      </p:sp>
      <p:sp>
        <p:nvSpPr>
          <p:cNvPr id="47108" name="Rectangle 4"/>
          <p:cNvSpPr>
            <a:spLocks noChangeArrowheads="1"/>
          </p:cNvSpPr>
          <p:nvPr/>
        </p:nvSpPr>
        <p:spPr bwMode="auto">
          <a:xfrm>
            <a:off x="6440683" y="1871663"/>
            <a:ext cx="1281113" cy="320675"/>
          </a:xfrm>
          <a:prstGeom prst="rect">
            <a:avLst/>
          </a:prstGeom>
          <a:solidFill>
            <a:srgbClr val="FFFFFF"/>
          </a:solidFill>
          <a:ln w="12700">
            <a:solidFill>
              <a:srgbClr val="000000"/>
            </a:solidFill>
            <a:miter lim="800000"/>
            <a:headEnd/>
            <a:tailEnd/>
          </a:ln>
        </p:spPr>
        <p:txBody>
          <a:bodyPr/>
          <a:lstStyle/>
          <a:p>
            <a:endParaRPr lang="en-GB"/>
          </a:p>
        </p:txBody>
      </p:sp>
      <p:sp>
        <p:nvSpPr>
          <p:cNvPr id="47109" name="Rectangle 5"/>
          <p:cNvSpPr>
            <a:spLocks noChangeArrowheads="1"/>
          </p:cNvSpPr>
          <p:nvPr/>
        </p:nvSpPr>
        <p:spPr bwMode="auto">
          <a:xfrm>
            <a:off x="6754908" y="1897063"/>
            <a:ext cx="798295" cy="292388"/>
          </a:xfrm>
          <a:prstGeom prst="rect">
            <a:avLst/>
          </a:prstGeom>
          <a:noFill/>
          <a:ln w="9525">
            <a:noFill/>
            <a:miter lim="800000"/>
            <a:headEnd/>
            <a:tailEnd/>
          </a:ln>
        </p:spPr>
        <p:txBody>
          <a:bodyPr wrap="none" lIns="0" tIns="0" rIns="0" bIns="0">
            <a:spAutoFit/>
          </a:bodyPr>
          <a:lstStyle/>
          <a:p>
            <a:pPr algn="l"/>
            <a:r>
              <a:rPr lang="en-US" sz="1900" b="1" dirty="0" smtClean="0">
                <a:solidFill>
                  <a:srgbClr val="000000"/>
                </a:solidFill>
                <a:latin typeface="Arial" charset="0"/>
              </a:rPr>
              <a:t>0x0</a:t>
            </a:r>
            <a:r>
              <a:rPr lang="en-US" sz="1700" b="1" dirty="0" smtClean="0">
                <a:solidFill>
                  <a:srgbClr val="000000"/>
                </a:solidFill>
                <a:latin typeface="Arial" charset="0"/>
              </a:rPr>
              <a:t>02E</a:t>
            </a:r>
            <a:endParaRPr lang="en-US" sz="2400" b="1" dirty="0">
              <a:latin typeface="Times New Roman" pitchFamily="18" charset="0"/>
            </a:endParaRPr>
          </a:p>
        </p:txBody>
      </p:sp>
      <p:sp>
        <p:nvSpPr>
          <p:cNvPr id="47110" name="Rectangle 6"/>
          <p:cNvSpPr>
            <a:spLocks noChangeArrowheads="1"/>
          </p:cNvSpPr>
          <p:nvPr/>
        </p:nvSpPr>
        <p:spPr bwMode="auto">
          <a:xfrm>
            <a:off x="8172400" y="2334280"/>
            <a:ext cx="902374" cy="523220"/>
          </a:xfrm>
          <a:prstGeom prst="rect">
            <a:avLst/>
          </a:prstGeom>
          <a:noFill/>
          <a:ln w="9525">
            <a:noFill/>
            <a:miter lim="800000"/>
            <a:headEnd/>
            <a:tailEnd/>
          </a:ln>
        </p:spPr>
        <p:txBody>
          <a:bodyPr wrap="square" lIns="0" tIns="0" rIns="0" bIns="0">
            <a:spAutoFit/>
          </a:bodyPr>
          <a:lstStyle/>
          <a:p>
            <a:r>
              <a:rPr lang="en-US" sz="1700" b="1" dirty="0" smtClean="0">
                <a:solidFill>
                  <a:srgbClr val="000000"/>
                </a:solidFill>
                <a:latin typeface="Arial" charset="0"/>
              </a:rPr>
              <a:t>machine code</a:t>
            </a:r>
            <a:endParaRPr lang="en-US" sz="2400" b="1" dirty="0">
              <a:latin typeface="Times New Roman" pitchFamily="18" charset="0"/>
            </a:endParaRPr>
          </a:p>
        </p:txBody>
      </p:sp>
      <p:sp>
        <p:nvSpPr>
          <p:cNvPr id="47112" name="Rectangle 8"/>
          <p:cNvSpPr>
            <a:spLocks noChangeArrowheads="1"/>
          </p:cNvSpPr>
          <p:nvPr/>
        </p:nvSpPr>
        <p:spPr bwMode="auto">
          <a:xfrm>
            <a:off x="6440683" y="2192338"/>
            <a:ext cx="1281113" cy="320675"/>
          </a:xfrm>
          <a:prstGeom prst="rect">
            <a:avLst/>
          </a:prstGeom>
          <a:solidFill>
            <a:srgbClr val="FFFFFF"/>
          </a:solidFill>
          <a:ln w="12700">
            <a:solidFill>
              <a:srgbClr val="000000"/>
            </a:solidFill>
            <a:miter lim="800000"/>
            <a:headEnd/>
            <a:tailEnd/>
          </a:ln>
        </p:spPr>
        <p:txBody>
          <a:bodyPr/>
          <a:lstStyle/>
          <a:p>
            <a:endParaRPr lang="en-GB"/>
          </a:p>
        </p:txBody>
      </p:sp>
      <p:sp>
        <p:nvSpPr>
          <p:cNvPr id="47113" name="Rectangle 9"/>
          <p:cNvSpPr>
            <a:spLocks noChangeArrowheads="1"/>
          </p:cNvSpPr>
          <p:nvPr/>
        </p:nvSpPr>
        <p:spPr bwMode="auto">
          <a:xfrm>
            <a:off x="6746971" y="2217738"/>
            <a:ext cx="785471" cy="292388"/>
          </a:xfrm>
          <a:prstGeom prst="rect">
            <a:avLst/>
          </a:prstGeom>
          <a:noFill/>
          <a:ln w="9525">
            <a:noFill/>
            <a:miter lim="800000"/>
            <a:headEnd/>
            <a:tailEnd/>
          </a:ln>
        </p:spPr>
        <p:txBody>
          <a:bodyPr wrap="none" lIns="0" tIns="0" rIns="0" bIns="0">
            <a:spAutoFit/>
          </a:bodyPr>
          <a:lstStyle/>
          <a:p>
            <a:pPr algn="l"/>
            <a:r>
              <a:rPr lang="en-US" sz="1900" b="1" dirty="0" smtClean="0">
                <a:solidFill>
                  <a:srgbClr val="000000"/>
                </a:solidFill>
                <a:latin typeface="Arial" charset="0"/>
              </a:rPr>
              <a:t>0x2</a:t>
            </a:r>
            <a:r>
              <a:rPr lang="en-US" sz="1700" b="1" dirty="0" smtClean="0">
                <a:solidFill>
                  <a:srgbClr val="000000"/>
                </a:solidFill>
                <a:latin typeface="Arial" charset="0"/>
              </a:rPr>
              <a:t>02F</a:t>
            </a:r>
            <a:endParaRPr lang="en-US" sz="2400" b="1" dirty="0">
              <a:latin typeface="Times New Roman" pitchFamily="18" charset="0"/>
            </a:endParaRPr>
          </a:p>
        </p:txBody>
      </p:sp>
      <p:sp>
        <p:nvSpPr>
          <p:cNvPr id="47114" name="Rectangle 10"/>
          <p:cNvSpPr>
            <a:spLocks noChangeArrowheads="1"/>
          </p:cNvSpPr>
          <p:nvPr/>
        </p:nvSpPr>
        <p:spPr bwMode="auto">
          <a:xfrm>
            <a:off x="6440683" y="2513013"/>
            <a:ext cx="1281113" cy="319087"/>
          </a:xfrm>
          <a:prstGeom prst="rect">
            <a:avLst/>
          </a:prstGeom>
          <a:solidFill>
            <a:schemeClr val="bg1"/>
          </a:solidFill>
          <a:ln w="12700">
            <a:solidFill>
              <a:srgbClr val="000000"/>
            </a:solidFill>
            <a:miter lim="800000"/>
            <a:headEnd/>
            <a:tailEnd/>
          </a:ln>
        </p:spPr>
        <p:txBody>
          <a:bodyPr/>
          <a:lstStyle/>
          <a:p>
            <a:endParaRPr lang="en-GB"/>
          </a:p>
        </p:txBody>
      </p:sp>
      <p:sp>
        <p:nvSpPr>
          <p:cNvPr id="47115" name="Rectangle 11"/>
          <p:cNvSpPr>
            <a:spLocks noChangeArrowheads="1"/>
          </p:cNvSpPr>
          <p:nvPr/>
        </p:nvSpPr>
        <p:spPr bwMode="auto">
          <a:xfrm>
            <a:off x="6746971" y="2538413"/>
            <a:ext cx="774251" cy="292388"/>
          </a:xfrm>
          <a:prstGeom prst="rect">
            <a:avLst/>
          </a:prstGeom>
          <a:noFill/>
          <a:ln w="9525">
            <a:noFill/>
            <a:miter lim="800000"/>
            <a:headEnd/>
            <a:tailEnd/>
          </a:ln>
        </p:spPr>
        <p:txBody>
          <a:bodyPr wrap="none" lIns="0" tIns="0" rIns="0" bIns="0">
            <a:spAutoFit/>
          </a:bodyPr>
          <a:lstStyle/>
          <a:p>
            <a:pPr algn="l"/>
            <a:r>
              <a:rPr lang="en-US" sz="1900" b="1" dirty="0" smtClean="0">
                <a:solidFill>
                  <a:srgbClr val="000000"/>
                </a:solidFill>
                <a:latin typeface="Arial" charset="0"/>
              </a:rPr>
              <a:t>0x1</a:t>
            </a:r>
            <a:r>
              <a:rPr lang="en-US" sz="1700" b="1" dirty="0" smtClean="0">
                <a:solidFill>
                  <a:srgbClr val="000000"/>
                </a:solidFill>
                <a:latin typeface="Arial" charset="0"/>
              </a:rPr>
              <a:t>030</a:t>
            </a:r>
            <a:endParaRPr lang="en-US" sz="2400" b="1" dirty="0">
              <a:latin typeface="Times New Roman" pitchFamily="18" charset="0"/>
            </a:endParaRPr>
          </a:p>
        </p:txBody>
      </p:sp>
      <p:sp>
        <p:nvSpPr>
          <p:cNvPr id="47116" name="Rectangle 12"/>
          <p:cNvSpPr>
            <a:spLocks noChangeArrowheads="1"/>
          </p:cNvSpPr>
          <p:nvPr/>
        </p:nvSpPr>
        <p:spPr bwMode="auto">
          <a:xfrm>
            <a:off x="6440683" y="2832100"/>
            <a:ext cx="1281113" cy="320675"/>
          </a:xfrm>
          <a:prstGeom prst="rect">
            <a:avLst/>
          </a:prstGeom>
          <a:solidFill>
            <a:srgbClr val="DDDDDD"/>
          </a:solidFill>
          <a:ln w="12700">
            <a:solidFill>
              <a:srgbClr val="000000"/>
            </a:solidFill>
            <a:miter lim="800000"/>
            <a:headEnd/>
            <a:tailEnd/>
          </a:ln>
        </p:spPr>
        <p:txBody>
          <a:bodyPr/>
          <a:lstStyle/>
          <a:p>
            <a:endParaRPr lang="en-GB"/>
          </a:p>
        </p:txBody>
      </p:sp>
      <p:sp>
        <p:nvSpPr>
          <p:cNvPr id="47117" name="Rectangle 13"/>
          <p:cNvSpPr>
            <a:spLocks noChangeArrowheads="1"/>
          </p:cNvSpPr>
          <p:nvPr/>
        </p:nvSpPr>
        <p:spPr bwMode="auto">
          <a:xfrm>
            <a:off x="6754908" y="2857500"/>
            <a:ext cx="774251" cy="292388"/>
          </a:xfrm>
          <a:prstGeom prst="rect">
            <a:avLst/>
          </a:prstGeom>
          <a:noFill/>
          <a:ln w="9525">
            <a:noFill/>
            <a:miter lim="800000"/>
            <a:headEnd/>
            <a:tailEnd/>
          </a:ln>
        </p:spPr>
        <p:txBody>
          <a:bodyPr wrap="none" lIns="0" tIns="0" rIns="0" bIns="0">
            <a:spAutoFit/>
          </a:bodyPr>
          <a:lstStyle/>
          <a:p>
            <a:pPr algn="l"/>
            <a:r>
              <a:rPr lang="en-US" sz="1900" b="1" dirty="0" smtClean="0">
                <a:solidFill>
                  <a:srgbClr val="000000"/>
                </a:solidFill>
                <a:latin typeface="Arial" charset="0"/>
              </a:rPr>
              <a:t>0x7</a:t>
            </a:r>
            <a:r>
              <a:rPr lang="en-US" sz="1700" b="1" dirty="0" smtClean="0">
                <a:solidFill>
                  <a:srgbClr val="000000"/>
                </a:solidFill>
                <a:latin typeface="Arial" charset="0"/>
              </a:rPr>
              <a:t>000</a:t>
            </a:r>
            <a:endParaRPr lang="en-US" sz="2400" b="1" dirty="0">
              <a:latin typeface="Times New Roman" pitchFamily="18" charset="0"/>
            </a:endParaRPr>
          </a:p>
        </p:txBody>
      </p:sp>
      <p:sp>
        <p:nvSpPr>
          <p:cNvPr id="47118" name="Rectangle 14"/>
          <p:cNvSpPr>
            <a:spLocks noChangeArrowheads="1"/>
          </p:cNvSpPr>
          <p:nvPr/>
        </p:nvSpPr>
        <p:spPr bwMode="auto">
          <a:xfrm>
            <a:off x="6440683" y="3152775"/>
            <a:ext cx="1281113" cy="320675"/>
          </a:xfrm>
          <a:prstGeom prst="rect">
            <a:avLst/>
          </a:prstGeom>
          <a:solidFill>
            <a:srgbClr val="FFFFFF"/>
          </a:solidFill>
          <a:ln w="12700">
            <a:solidFill>
              <a:srgbClr val="000000"/>
            </a:solidFill>
            <a:miter lim="800000"/>
            <a:headEnd/>
            <a:tailEnd/>
          </a:ln>
        </p:spPr>
        <p:txBody>
          <a:bodyPr/>
          <a:lstStyle/>
          <a:p>
            <a:endParaRPr lang="en-GB"/>
          </a:p>
        </p:txBody>
      </p:sp>
      <p:sp>
        <p:nvSpPr>
          <p:cNvPr id="47119" name="Rectangle 15"/>
          <p:cNvSpPr>
            <a:spLocks noChangeArrowheads="1"/>
          </p:cNvSpPr>
          <p:nvPr/>
        </p:nvSpPr>
        <p:spPr bwMode="auto">
          <a:xfrm>
            <a:off x="6440683" y="3473450"/>
            <a:ext cx="1281113" cy="320675"/>
          </a:xfrm>
          <a:prstGeom prst="rect">
            <a:avLst/>
          </a:prstGeom>
          <a:solidFill>
            <a:srgbClr val="FFFFFF"/>
          </a:solidFill>
          <a:ln w="12700">
            <a:solidFill>
              <a:srgbClr val="000000"/>
            </a:solidFill>
            <a:miter lim="800000"/>
            <a:headEnd/>
            <a:tailEnd/>
          </a:ln>
        </p:spPr>
        <p:txBody>
          <a:bodyPr/>
          <a:lstStyle/>
          <a:p>
            <a:endParaRPr lang="en-GB"/>
          </a:p>
        </p:txBody>
      </p:sp>
      <p:sp>
        <p:nvSpPr>
          <p:cNvPr id="47120" name="Rectangle 16"/>
          <p:cNvSpPr>
            <a:spLocks noChangeArrowheads="1"/>
          </p:cNvSpPr>
          <p:nvPr/>
        </p:nvSpPr>
        <p:spPr bwMode="auto">
          <a:xfrm>
            <a:off x="6440683" y="3794125"/>
            <a:ext cx="1281113" cy="320675"/>
          </a:xfrm>
          <a:prstGeom prst="rect">
            <a:avLst/>
          </a:prstGeom>
          <a:solidFill>
            <a:srgbClr val="FFFFFF"/>
          </a:solidFill>
          <a:ln w="12700">
            <a:solidFill>
              <a:srgbClr val="000000"/>
            </a:solidFill>
            <a:miter lim="800000"/>
            <a:headEnd/>
            <a:tailEnd/>
          </a:ln>
        </p:spPr>
        <p:txBody>
          <a:bodyPr/>
          <a:lstStyle/>
          <a:p>
            <a:endParaRPr lang="en-GB"/>
          </a:p>
        </p:txBody>
      </p:sp>
      <p:sp>
        <p:nvSpPr>
          <p:cNvPr id="47121" name="Rectangle 17"/>
          <p:cNvSpPr>
            <a:spLocks noChangeArrowheads="1"/>
          </p:cNvSpPr>
          <p:nvPr/>
        </p:nvSpPr>
        <p:spPr bwMode="auto">
          <a:xfrm>
            <a:off x="6802533" y="3819525"/>
            <a:ext cx="144270" cy="261610"/>
          </a:xfrm>
          <a:prstGeom prst="rect">
            <a:avLst/>
          </a:prstGeom>
          <a:noFill/>
          <a:ln w="9525">
            <a:noFill/>
            <a:miter lim="800000"/>
            <a:headEnd/>
            <a:tailEnd/>
          </a:ln>
        </p:spPr>
        <p:txBody>
          <a:bodyPr wrap="none" lIns="0" tIns="0" rIns="0" bIns="0">
            <a:spAutoFit/>
          </a:bodyPr>
          <a:lstStyle/>
          <a:p>
            <a:pPr algn="l"/>
            <a:r>
              <a:rPr lang="en-US" sz="1700" b="1">
                <a:solidFill>
                  <a:srgbClr val="000000"/>
                </a:solidFill>
                <a:latin typeface="Arial" charset="0"/>
              </a:rPr>
              <a:t>--</a:t>
            </a:r>
            <a:endParaRPr lang="en-US" sz="2400" b="1">
              <a:latin typeface="Times New Roman" pitchFamily="18" charset="0"/>
            </a:endParaRPr>
          </a:p>
        </p:txBody>
      </p:sp>
      <p:sp>
        <p:nvSpPr>
          <p:cNvPr id="47122" name="Rectangle 18"/>
          <p:cNvSpPr>
            <a:spLocks noChangeArrowheads="1"/>
          </p:cNvSpPr>
          <p:nvPr/>
        </p:nvSpPr>
        <p:spPr bwMode="auto">
          <a:xfrm>
            <a:off x="6440683" y="4114800"/>
            <a:ext cx="1281113" cy="320675"/>
          </a:xfrm>
          <a:prstGeom prst="rect">
            <a:avLst/>
          </a:prstGeom>
          <a:pattFill prst="ltUpDiag">
            <a:fgClr>
              <a:srgbClr val="000000"/>
            </a:fgClr>
            <a:bgClr>
              <a:srgbClr val="FFFFFF"/>
            </a:bgClr>
          </a:pattFill>
          <a:ln w="12700">
            <a:solidFill>
              <a:srgbClr val="000000"/>
            </a:solidFill>
            <a:miter lim="800000"/>
            <a:headEnd/>
            <a:tailEnd/>
          </a:ln>
        </p:spPr>
        <p:txBody>
          <a:bodyPr/>
          <a:lstStyle/>
          <a:p>
            <a:endParaRPr lang="en-GB"/>
          </a:p>
        </p:txBody>
      </p:sp>
      <p:sp>
        <p:nvSpPr>
          <p:cNvPr id="47123" name="Rectangle 19"/>
          <p:cNvSpPr>
            <a:spLocks noChangeArrowheads="1"/>
          </p:cNvSpPr>
          <p:nvPr/>
        </p:nvSpPr>
        <p:spPr bwMode="auto">
          <a:xfrm>
            <a:off x="6440683" y="4435475"/>
            <a:ext cx="1281113" cy="320675"/>
          </a:xfrm>
          <a:prstGeom prst="rect">
            <a:avLst/>
          </a:prstGeom>
          <a:solidFill>
            <a:srgbClr val="FFFFFF"/>
          </a:solidFill>
          <a:ln w="12700">
            <a:solidFill>
              <a:srgbClr val="000000"/>
            </a:solidFill>
            <a:miter lim="800000"/>
            <a:headEnd/>
            <a:tailEnd/>
          </a:ln>
        </p:spPr>
        <p:txBody>
          <a:bodyPr/>
          <a:lstStyle/>
          <a:p>
            <a:endParaRPr lang="en-GB"/>
          </a:p>
        </p:txBody>
      </p:sp>
      <p:sp>
        <p:nvSpPr>
          <p:cNvPr id="47124" name="Rectangle 20"/>
          <p:cNvSpPr>
            <a:spLocks noChangeArrowheads="1"/>
          </p:cNvSpPr>
          <p:nvPr/>
        </p:nvSpPr>
        <p:spPr bwMode="auto">
          <a:xfrm>
            <a:off x="6754908" y="4460875"/>
            <a:ext cx="801501" cy="261610"/>
          </a:xfrm>
          <a:prstGeom prst="rect">
            <a:avLst/>
          </a:prstGeom>
          <a:noFill/>
          <a:ln w="9525">
            <a:noFill/>
            <a:miter lim="800000"/>
            <a:headEnd/>
            <a:tailEnd/>
          </a:ln>
        </p:spPr>
        <p:txBody>
          <a:bodyPr wrap="none" lIns="0" tIns="0" rIns="0" bIns="0">
            <a:spAutoFit/>
          </a:bodyPr>
          <a:lstStyle/>
          <a:p>
            <a:pPr algn="l"/>
            <a:r>
              <a:rPr lang="en-US" sz="1700" b="1" dirty="0" smtClean="0">
                <a:solidFill>
                  <a:srgbClr val="000000"/>
                </a:solidFill>
                <a:latin typeface="Arial" charset="0"/>
              </a:rPr>
              <a:t>0x0AA0</a:t>
            </a:r>
            <a:endParaRPr lang="en-US" sz="2400" b="1" dirty="0">
              <a:latin typeface="Times New Roman" pitchFamily="18" charset="0"/>
            </a:endParaRPr>
          </a:p>
        </p:txBody>
      </p:sp>
      <p:sp>
        <p:nvSpPr>
          <p:cNvPr id="47125" name="Rectangle 21"/>
          <p:cNvSpPr>
            <a:spLocks noChangeArrowheads="1"/>
          </p:cNvSpPr>
          <p:nvPr/>
        </p:nvSpPr>
        <p:spPr bwMode="auto">
          <a:xfrm>
            <a:off x="6440683" y="4756150"/>
            <a:ext cx="1281113" cy="320675"/>
          </a:xfrm>
          <a:prstGeom prst="rect">
            <a:avLst/>
          </a:prstGeom>
          <a:solidFill>
            <a:srgbClr val="FFFFFF"/>
          </a:solidFill>
          <a:ln w="12700">
            <a:solidFill>
              <a:srgbClr val="000000"/>
            </a:solidFill>
            <a:miter lim="800000"/>
            <a:headEnd/>
            <a:tailEnd/>
          </a:ln>
        </p:spPr>
        <p:txBody>
          <a:bodyPr/>
          <a:lstStyle/>
          <a:p>
            <a:endParaRPr lang="en-GB"/>
          </a:p>
        </p:txBody>
      </p:sp>
      <p:sp>
        <p:nvSpPr>
          <p:cNvPr id="47126" name="Rectangle 22"/>
          <p:cNvSpPr>
            <a:spLocks noChangeArrowheads="1"/>
          </p:cNvSpPr>
          <p:nvPr/>
        </p:nvSpPr>
        <p:spPr bwMode="auto">
          <a:xfrm>
            <a:off x="6762777" y="4781550"/>
            <a:ext cx="718915" cy="261610"/>
          </a:xfrm>
          <a:prstGeom prst="rect">
            <a:avLst/>
          </a:prstGeom>
          <a:noFill/>
          <a:ln w="9525">
            <a:noFill/>
            <a:miter lim="800000"/>
            <a:headEnd/>
            <a:tailEnd/>
          </a:ln>
        </p:spPr>
        <p:txBody>
          <a:bodyPr wrap="none" lIns="0" tIns="0" rIns="0" bIns="0">
            <a:spAutoFit/>
          </a:bodyPr>
          <a:lstStyle/>
          <a:p>
            <a:pPr algn="l"/>
            <a:r>
              <a:rPr lang="en-US" sz="1700" b="1" dirty="0" smtClean="0">
                <a:solidFill>
                  <a:srgbClr val="000000"/>
                </a:solidFill>
                <a:latin typeface="Arial" charset="0"/>
              </a:rPr>
              <a:t>0x0110</a:t>
            </a:r>
            <a:endParaRPr lang="en-US" sz="2400" b="1" dirty="0">
              <a:latin typeface="Times New Roman" pitchFamily="18" charset="0"/>
            </a:endParaRPr>
          </a:p>
        </p:txBody>
      </p:sp>
      <p:sp>
        <p:nvSpPr>
          <p:cNvPr id="47127" name="Rectangle 23"/>
          <p:cNvSpPr>
            <a:spLocks noChangeArrowheads="1"/>
          </p:cNvSpPr>
          <p:nvPr/>
        </p:nvSpPr>
        <p:spPr bwMode="auto">
          <a:xfrm>
            <a:off x="6440683" y="5076825"/>
            <a:ext cx="1281113" cy="319088"/>
          </a:xfrm>
          <a:prstGeom prst="rect">
            <a:avLst/>
          </a:prstGeom>
          <a:solidFill>
            <a:schemeClr val="bg1"/>
          </a:solidFill>
          <a:ln w="12700">
            <a:solidFill>
              <a:srgbClr val="000000"/>
            </a:solidFill>
            <a:miter lim="800000"/>
            <a:headEnd/>
            <a:tailEnd/>
          </a:ln>
        </p:spPr>
        <p:txBody>
          <a:bodyPr/>
          <a:lstStyle/>
          <a:p>
            <a:endParaRPr lang="en-GB"/>
          </a:p>
        </p:txBody>
      </p:sp>
      <p:sp>
        <p:nvSpPr>
          <p:cNvPr id="47128" name="Rectangle 24"/>
          <p:cNvSpPr>
            <a:spLocks noChangeArrowheads="1"/>
          </p:cNvSpPr>
          <p:nvPr/>
        </p:nvSpPr>
        <p:spPr bwMode="auto">
          <a:xfrm>
            <a:off x="6762777" y="5100638"/>
            <a:ext cx="801501" cy="261610"/>
          </a:xfrm>
          <a:prstGeom prst="rect">
            <a:avLst/>
          </a:prstGeom>
          <a:noFill/>
          <a:ln w="9525">
            <a:noFill/>
            <a:miter lim="800000"/>
            <a:headEnd/>
            <a:tailEnd/>
          </a:ln>
        </p:spPr>
        <p:txBody>
          <a:bodyPr wrap="none" lIns="0" tIns="0" rIns="0" bIns="0">
            <a:spAutoFit/>
          </a:bodyPr>
          <a:lstStyle/>
          <a:p>
            <a:pPr algn="l"/>
            <a:r>
              <a:rPr lang="en-US" sz="1700" b="1" dirty="0" smtClean="0">
                <a:solidFill>
                  <a:srgbClr val="000000"/>
                </a:solidFill>
                <a:latin typeface="Arial" charset="0"/>
              </a:rPr>
              <a:t>0x0BB0</a:t>
            </a:r>
            <a:endParaRPr lang="en-US" sz="2400" b="1" dirty="0">
              <a:latin typeface="Times New Roman" pitchFamily="18" charset="0"/>
            </a:endParaRPr>
          </a:p>
        </p:txBody>
      </p:sp>
      <p:sp>
        <p:nvSpPr>
          <p:cNvPr id="47129" name="Rectangle 25"/>
          <p:cNvSpPr>
            <a:spLocks noChangeArrowheads="1"/>
          </p:cNvSpPr>
          <p:nvPr/>
        </p:nvSpPr>
        <p:spPr bwMode="auto">
          <a:xfrm>
            <a:off x="6832696" y="3157538"/>
            <a:ext cx="144270" cy="261610"/>
          </a:xfrm>
          <a:prstGeom prst="rect">
            <a:avLst/>
          </a:prstGeom>
          <a:noFill/>
          <a:ln w="9525">
            <a:noFill/>
            <a:miter lim="800000"/>
            <a:headEnd/>
            <a:tailEnd/>
          </a:ln>
        </p:spPr>
        <p:txBody>
          <a:bodyPr wrap="none" lIns="0" tIns="0" rIns="0" bIns="0">
            <a:spAutoFit/>
          </a:bodyPr>
          <a:lstStyle/>
          <a:p>
            <a:pPr algn="l"/>
            <a:r>
              <a:rPr lang="en-US" sz="1700" b="1">
                <a:solidFill>
                  <a:srgbClr val="000000"/>
                </a:solidFill>
                <a:latin typeface="Arial" charset="0"/>
              </a:rPr>
              <a:t>--</a:t>
            </a:r>
            <a:endParaRPr lang="en-US" sz="2400" b="1">
              <a:latin typeface="Times New Roman" pitchFamily="18" charset="0"/>
            </a:endParaRPr>
          </a:p>
        </p:txBody>
      </p:sp>
      <p:sp>
        <p:nvSpPr>
          <p:cNvPr id="47130" name="Rectangle 26"/>
          <p:cNvSpPr>
            <a:spLocks noChangeArrowheads="1"/>
          </p:cNvSpPr>
          <p:nvPr/>
        </p:nvSpPr>
        <p:spPr bwMode="auto">
          <a:xfrm>
            <a:off x="6832696" y="3538538"/>
            <a:ext cx="144270" cy="261610"/>
          </a:xfrm>
          <a:prstGeom prst="rect">
            <a:avLst/>
          </a:prstGeom>
          <a:noFill/>
          <a:ln w="9525">
            <a:noFill/>
            <a:miter lim="800000"/>
            <a:headEnd/>
            <a:tailEnd/>
          </a:ln>
        </p:spPr>
        <p:txBody>
          <a:bodyPr wrap="none" lIns="0" tIns="0" rIns="0" bIns="0">
            <a:spAutoFit/>
          </a:bodyPr>
          <a:lstStyle/>
          <a:p>
            <a:pPr algn="l"/>
            <a:r>
              <a:rPr lang="en-US" sz="1700" b="1">
                <a:solidFill>
                  <a:srgbClr val="000000"/>
                </a:solidFill>
                <a:latin typeface="Arial" charset="0"/>
              </a:rPr>
              <a:t>--</a:t>
            </a:r>
            <a:endParaRPr lang="en-US" sz="2400" b="1">
              <a:latin typeface="Times New Roman" pitchFamily="18" charset="0"/>
            </a:endParaRPr>
          </a:p>
        </p:txBody>
      </p:sp>
      <p:sp>
        <p:nvSpPr>
          <p:cNvPr id="47131" name="Rectangle 27"/>
          <p:cNvSpPr>
            <a:spLocks noChangeArrowheads="1"/>
          </p:cNvSpPr>
          <p:nvPr/>
        </p:nvSpPr>
        <p:spPr bwMode="auto">
          <a:xfrm>
            <a:off x="5796136" y="1927225"/>
            <a:ext cx="358775" cy="320675"/>
          </a:xfrm>
          <a:prstGeom prst="rect">
            <a:avLst/>
          </a:prstGeom>
          <a:noFill/>
          <a:ln w="4763">
            <a:solidFill>
              <a:srgbClr val="FFFFFF"/>
            </a:solidFill>
            <a:miter lim="800000"/>
            <a:headEnd/>
            <a:tailEnd/>
          </a:ln>
        </p:spPr>
        <p:txBody>
          <a:bodyPr/>
          <a:lstStyle/>
          <a:p>
            <a:endParaRPr lang="en-GB"/>
          </a:p>
        </p:txBody>
      </p:sp>
      <p:sp>
        <p:nvSpPr>
          <p:cNvPr id="47132" name="Rectangle 28"/>
          <p:cNvSpPr>
            <a:spLocks noChangeArrowheads="1"/>
          </p:cNvSpPr>
          <p:nvPr/>
        </p:nvSpPr>
        <p:spPr bwMode="auto">
          <a:xfrm>
            <a:off x="5869161" y="1978025"/>
            <a:ext cx="496931" cy="215444"/>
          </a:xfrm>
          <a:prstGeom prst="rect">
            <a:avLst/>
          </a:prstGeom>
          <a:noFill/>
          <a:ln w="9525">
            <a:noFill/>
            <a:miter lim="800000"/>
            <a:headEnd/>
            <a:tailEnd/>
          </a:ln>
        </p:spPr>
        <p:txBody>
          <a:bodyPr wrap="none" lIns="0" tIns="0" rIns="0" bIns="0">
            <a:spAutoFit/>
          </a:bodyPr>
          <a:lstStyle/>
          <a:p>
            <a:pPr algn="l"/>
            <a:r>
              <a:rPr lang="en-US" sz="1400" b="1" dirty="0" smtClean="0">
                <a:solidFill>
                  <a:srgbClr val="FF0000"/>
                </a:solidFill>
                <a:latin typeface="Arial" charset="0"/>
              </a:rPr>
              <a:t>0x000</a:t>
            </a:r>
            <a:endParaRPr lang="en-US" sz="2400" b="1" dirty="0">
              <a:latin typeface="Times New Roman" pitchFamily="18" charset="0"/>
            </a:endParaRPr>
          </a:p>
        </p:txBody>
      </p:sp>
      <p:sp>
        <p:nvSpPr>
          <p:cNvPr id="47133" name="Rectangle 29"/>
          <p:cNvSpPr>
            <a:spLocks noChangeArrowheads="1"/>
          </p:cNvSpPr>
          <p:nvPr/>
        </p:nvSpPr>
        <p:spPr bwMode="auto">
          <a:xfrm>
            <a:off x="5796136" y="2247900"/>
            <a:ext cx="358775" cy="320675"/>
          </a:xfrm>
          <a:prstGeom prst="rect">
            <a:avLst/>
          </a:prstGeom>
          <a:noFill/>
          <a:ln w="4763">
            <a:solidFill>
              <a:srgbClr val="FFFFFF"/>
            </a:solidFill>
            <a:miter lim="800000"/>
            <a:headEnd/>
            <a:tailEnd/>
          </a:ln>
        </p:spPr>
        <p:txBody>
          <a:bodyPr/>
          <a:lstStyle/>
          <a:p>
            <a:endParaRPr lang="en-GB"/>
          </a:p>
        </p:txBody>
      </p:sp>
      <p:sp>
        <p:nvSpPr>
          <p:cNvPr id="47134" name="Rectangle 30"/>
          <p:cNvSpPr>
            <a:spLocks noChangeArrowheads="1"/>
          </p:cNvSpPr>
          <p:nvPr/>
        </p:nvSpPr>
        <p:spPr bwMode="auto">
          <a:xfrm>
            <a:off x="5869161" y="2298700"/>
            <a:ext cx="496931" cy="215444"/>
          </a:xfrm>
          <a:prstGeom prst="rect">
            <a:avLst/>
          </a:prstGeom>
          <a:noFill/>
          <a:ln w="9525">
            <a:noFill/>
            <a:miter lim="800000"/>
            <a:headEnd/>
            <a:tailEnd/>
          </a:ln>
        </p:spPr>
        <p:txBody>
          <a:bodyPr wrap="none" lIns="0" tIns="0" rIns="0" bIns="0">
            <a:spAutoFit/>
          </a:bodyPr>
          <a:lstStyle/>
          <a:p>
            <a:pPr algn="l"/>
            <a:r>
              <a:rPr lang="en-US" sz="1400" b="1" dirty="0" smtClean="0">
                <a:solidFill>
                  <a:srgbClr val="FF0000"/>
                </a:solidFill>
                <a:latin typeface="Arial" charset="0"/>
              </a:rPr>
              <a:t>0x001</a:t>
            </a:r>
            <a:endParaRPr lang="en-US" sz="2400" b="1" dirty="0">
              <a:latin typeface="Times New Roman" pitchFamily="18" charset="0"/>
            </a:endParaRPr>
          </a:p>
        </p:txBody>
      </p:sp>
      <p:sp>
        <p:nvSpPr>
          <p:cNvPr id="47135" name="Rectangle 31"/>
          <p:cNvSpPr>
            <a:spLocks noChangeArrowheads="1"/>
          </p:cNvSpPr>
          <p:nvPr/>
        </p:nvSpPr>
        <p:spPr bwMode="auto">
          <a:xfrm>
            <a:off x="5796136" y="2568575"/>
            <a:ext cx="358775" cy="319088"/>
          </a:xfrm>
          <a:prstGeom prst="rect">
            <a:avLst/>
          </a:prstGeom>
          <a:noFill/>
          <a:ln w="4763">
            <a:solidFill>
              <a:srgbClr val="FFFFFF"/>
            </a:solidFill>
            <a:miter lim="800000"/>
            <a:headEnd/>
            <a:tailEnd/>
          </a:ln>
        </p:spPr>
        <p:txBody>
          <a:bodyPr/>
          <a:lstStyle/>
          <a:p>
            <a:endParaRPr lang="en-GB"/>
          </a:p>
        </p:txBody>
      </p:sp>
      <p:sp>
        <p:nvSpPr>
          <p:cNvPr id="47136" name="Rectangle 32"/>
          <p:cNvSpPr>
            <a:spLocks noChangeArrowheads="1"/>
          </p:cNvSpPr>
          <p:nvPr/>
        </p:nvSpPr>
        <p:spPr bwMode="auto">
          <a:xfrm>
            <a:off x="5869161" y="2619375"/>
            <a:ext cx="496931" cy="215444"/>
          </a:xfrm>
          <a:prstGeom prst="rect">
            <a:avLst/>
          </a:prstGeom>
          <a:noFill/>
          <a:ln w="9525">
            <a:noFill/>
            <a:miter lim="800000"/>
            <a:headEnd/>
            <a:tailEnd/>
          </a:ln>
        </p:spPr>
        <p:txBody>
          <a:bodyPr wrap="none" lIns="0" tIns="0" rIns="0" bIns="0">
            <a:spAutoFit/>
          </a:bodyPr>
          <a:lstStyle/>
          <a:p>
            <a:pPr algn="l"/>
            <a:r>
              <a:rPr lang="en-US" sz="1400" b="1" dirty="0" smtClean="0">
                <a:solidFill>
                  <a:srgbClr val="FF0000"/>
                </a:solidFill>
                <a:latin typeface="Arial" charset="0"/>
              </a:rPr>
              <a:t>0x002</a:t>
            </a:r>
            <a:endParaRPr lang="en-US" sz="2400" b="1" dirty="0">
              <a:latin typeface="Times New Roman" pitchFamily="18" charset="0"/>
            </a:endParaRPr>
          </a:p>
        </p:txBody>
      </p:sp>
      <p:sp>
        <p:nvSpPr>
          <p:cNvPr id="47137" name="Rectangle 33"/>
          <p:cNvSpPr>
            <a:spLocks noChangeArrowheads="1"/>
          </p:cNvSpPr>
          <p:nvPr/>
        </p:nvSpPr>
        <p:spPr bwMode="auto">
          <a:xfrm>
            <a:off x="5796136" y="2887663"/>
            <a:ext cx="358775" cy="320675"/>
          </a:xfrm>
          <a:prstGeom prst="rect">
            <a:avLst/>
          </a:prstGeom>
          <a:noFill/>
          <a:ln w="4763">
            <a:solidFill>
              <a:srgbClr val="FFFFFF"/>
            </a:solidFill>
            <a:miter lim="800000"/>
            <a:headEnd/>
            <a:tailEnd/>
          </a:ln>
        </p:spPr>
        <p:txBody>
          <a:bodyPr/>
          <a:lstStyle/>
          <a:p>
            <a:endParaRPr lang="en-GB"/>
          </a:p>
        </p:txBody>
      </p:sp>
      <p:sp>
        <p:nvSpPr>
          <p:cNvPr id="47138" name="Rectangle 34"/>
          <p:cNvSpPr>
            <a:spLocks noChangeArrowheads="1"/>
          </p:cNvSpPr>
          <p:nvPr/>
        </p:nvSpPr>
        <p:spPr bwMode="auto">
          <a:xfrm>
            <a:off x="5869161" y="2940050"/>
            <a:ext cx="496931" cy="215444"/>
          </a:xfrm>
          <a:prstGeom prst="rect">
            <a:avLst/>
          </a:prstGeom>
          <a:noFill/>
          <a:ln w="9525">
            <a:noFill/>
            <a:miter lim="800000"/>
            <a:headEnd/>
            <a:tailEnd/>
          </a:ln>
        </p:spPr>
        <p:txBody>
          <a:bodyPr wrap="none" lIns="0" tIns="0" rIns="0" bIns="0">
            <a:spAutoFit/>
          </a:bodyPr>
          <a:lstStyle/>
          <a:p>
            <a:pPr algn="l"/>
            <a:r>
              <a:rPr lang="en-US" sz="1400" b="1" dirty="0" smtClean="0">
                <a:solidFill>
                  <a:srgbClr val="FF0000"/>
                </a:solidFill>
                <a:latin typeface="Arial" charset="0"/>
              </a:rPr>
              <a:t>0x003</a:t>
            </a:r>
            <a:endParaRPr lang="en-US" sz="2400" b="1" dirty="0">
              <a:latin typeface="Times New Roman" pitchFamily="18" charset="0"/>
            </a:endParaRPr>
          </a:p>
        </p:txBody>
      </p:sp>
      <p:sp>
        <p:nvSpPr>
          <p:cNvPr id="47139" name="Rectangle 35"/>
          <p:cNvSpPr>
            <a:spLocks noChangeArrowheads="1"/>
          </p:cNvSpPr>
          <p:nvPr/>
        </p:nvSpPr>
        <p:spPr bwMode="auto">
          <a:xfrm>
            <a:off x="5796136" y="3208338"/>
            <a:ext cx="358775" cy="320675"/>
          </a:xfrm>
          <a:prstGeom prst="rect">
            <a:avLst/>
          </a:prstGeom>
          <a:noFill/>
          <a:ln w="4763">
            <a:solidFill>
              <a:srgbClr val="FFFFFF"/>
            </a:solidFill>
            <a:miter lim="800000"/>
            <a:headEnd/>
            <a:tailEnd/>
          </a:ln>
        </p:spPr>
        <p:txBody>
          <a:bodyPr/>
          <a:lstStyle/>
          <a:p>
            <a:endParaRPr lang="en-GB"/>
          </a:p>
        </p:txBody>
      </p:sp>
      <p:sp>
        <p:nvSpPr>
          <p:cNvPr id="47140" name="Rectangle 36"/>
          <p:cNvSpPr>
            <a:spLocks noChangeArrowheads="1"/>
          </p:cNvSpPr>
          <p:nvPr/>
        </p:nvSpPr>
        <p:spPr bwMode="auto">
          <a:xfrm>
            <a:off x="5869161" y="3260725"/>
            <a:ext cx="496931" cy="215444"/>
          </a:xfrm>
          <a:prstGeom prst="rect">
            <a:avLst/>
          </a:prstGeom>
          <a:noFill/>
          <a:ln w="9525">
            <a:noFill/>
            <a:miter lim="800000"/>
            <a:headEnd/>
            <a:tailEnd/>
          </a:ln>
        </p:spPr>
        <p:txBody>
          <a:bodyPr wrap="none" lIns="0" tIns="0" rIns="0" bIns="0">
            <a:spAutoFit/>
          </a:bodyPr>
          <a:lstStyle/>
          <a:p>
            <a:pPr algn="l"/>
            <a:r>
              <a:rPr lang="en-US" sz="1400" b="1" dirty="0" smtClean="0">
                <a:solidFill>
                  <a:srgbClr val="FF0000"/>
                </a:solidFill>
                <a:latin typeface="Arial" charset="0"/>
              </a:rPr>
              <a:t>0x004</a:t>
            </a:r>
            <a:endParaRPr lang="en-US" sz="2400" b="1" dirty="0">
              <a:latin typeface="Times New Roman" pitchFamily="18" charset="0"/>
            </a:endParaRPr>
          </a:p>
        </p:txBody>
      </p:sp>
      <p:sp>
        <p:nvSpPr>
          <p:cNvPr id="47141" name="Rectangle 37"/>
          <p:cNvSpPr>
            <a:spLocks noChangeArrowheads="1"/>
          </p:cNvSpPr>
          <p:nvPr/>
        </p:nvSpPr>
        <p:spPr bwMode="auto">
          <a:xfrm>
            <a:off x="5796136" y="3529013"/>
            <a:ext cx="358775" cy="320675"/>
          </a:xfrm>
          <a:prstGeom prst="rect">
            <a:avLst/>
          </a:prstGeom>
          <a:noFill/>
          <a:ln w="4763">
            <a:solidFill>
              <a:srgbClr val="FFFFFF"/>
            </a:solidFill>
            <a:miter lim="800000"/>
            <a:headEnd/>
            <a:tailEnd/>
          </a:ln>
        </p:spPr>
        <p:txBody>
          <a:bodyPr/>
          <a:lstStyle/>
          <a:p>
            <a:endParaRPr lang="en-GB"/>
          </a:p>
        </p:txBody>
      </p:sp>
      <p:sp>
        <p:nvSpPr>
          <p:cNvPr id="47142" name="Rectangle 38"/>
          <p:cNvSpPr>
            <a:spLocks noChangeArrowheads="1"/>
          </p:cNvSpPr>
          <p:nvPr/>
        </p:nvSpPr>
        <p:spPr bwMode="auto">
          <a:xfrm>
            <a:off x="5869161" y="3581400"/>
            <a:ext cx="496931" cy="215444"/>
          </a:xfrm>
          <a:prstGeom prst="rect">
            <a:avLst/>
          </a:prstGeom>
          <a:noFill/>
          <a:ln w="9525">
            <a:noFill/>
            <a:miter lim="800000"/>
            <a:headEnd/>
            <a:tailEnd/>
          </a:ln>
        </p:spPr>
        <p:txBody>
          <a:bodyPr wrap="none" lIns="0" tIns="0" rIns="0" bIns="0">
            <a:spAutoFit/>
          </a:bodyPr>
          <a:lstStyle/>
          <a:p>
            <a:pPr algn="l"/>
            <a:r>
              <a:rPr lang="en-US" sz="1400" b="1" dirty="0" smtClean="0">
                <a:solidFill>
                  <a:srgbClr val="FF0000"/>
                </a:solidFill>
                <a:latin typeface="Arial" charset="0"/>
              </a:rPr>
              <a:t>0x005</a:t>
            </a:r>
            <a:endParaRPr lang="en-US" sz="2400" b="1" dirty="0">
              <a:latin typeface="Times New Roman" pitchFamily="18" charset="0"/>
            </a:endParaRPr>
          </a:p>
        </p:txBody>
      </p:sp>
      <p:sp>
        <p:nvSpPr>
          <p:cNvPr id="47143" name="Rectangle 39"/>
          <p:cNvSpPr>
            <a:spLocks noChangeArrowheads="1"/>
          </p:cNvSpPr>
          <p:nvPr/>
        </p:nvSpPr>
        <p:spPr bwMode="auto">
          <a:xfrm>
            <a:off x="5796136" y="3849688"/>
            <a:ext cx="358775" cy="320675"/>
          </a:xfrm>
          <a:prstGeom prst="rect">
            <a:avLst/>
          </a:prstGeom>
          <a:noFill/>
          <a:ln w="4763">
            <a:solidFill>
              <a:srgbClr val="FFFFFF"/>
            </a:solidFill>
            <a:miter lim="800000"/>
            <a:headEnd/>
            <a:tailEnd/>
          </a:ln>
        </p:spPr>
        <p:txBody>
          <a:bodyPr/>
          <a:lstStyle/>
          <a:p>
            <a:endParaRPr lang="en-GB"/>
          </a:p>
        </p:txBody>
      </p:sp>
      <p:sp>
        <p:nvSpPr>
          <p:cNvPr id="47144" name="Rectangle 40"/>
          <p:cNvSpPr>
            <a:spLocks noChangeArrowheads="1"/>
          </p:cNvSpPr>
          <p:nvPr/>
        </p:nvSpPr>
        <p:spPr bwMode="auto">
          <a:xfrm>
            <a:off x="5869161" y="3902075"/>
            <a:ext cx="496931" cy="215444"/>
          </a:xfrm>
          <a:prstGeom prst="rect">
            <a:avLst/>
          </a:prstGeom>
          <a:noFill/>
          <a:ln w="9525">
            <a:noFill/>
            <a:miter lim="800000"/>
            <a:headEnd/>
            <a:tailEnd/>
          </a:ln>
        </p:spPr>
        <p:txBody>
          <a:bodyPr wrap="none" lIns="0" tIns="0" rIns="0" bIns="0">
            <a:spAutoFit/>
          </a:bodyPr>
          <a:lstStyle/>
          <a:p>
            <a:pPr algn="l"/>
            <a:r>
              <a:rPr lang="en-US" sz="1400" b="1" dirty="0" smtClean="0">
                <a:solidFill>
                  <a:srgbClr val="FF0000"/>
                </a:solidFill>
                <a:latin typeface="Arial" charset="0"/>
              </a:rPr>
              <a:t>0x006</a:t>
            </a:r>
            <a:endParaRPr lang="en-US" sz="2400" b="1" dirty="0">
              <a:latin typeface="Times New Roman" pitchFamily="18" charset="0"/>
            </a:endParaRPr>
          </a:p>
        </p:txBody>
      </p:sp>
      <p:sp>
        <p:nvSpPr>
          <p:cNvPr id="47145" name="Rectangle 41"/>
          <p:cNvSpPr>
            <a:spLocks noChangeArrowheads="1"/>
          </p:cNvSpPr>
          <p:nvPr/>
        </p:nvSpPr>
        <p:spPr bwMode="auto">
          <a:xfrm>
            <a:off x="5796136" y="4491038"/>
            <a:ext cx="358775" cy="320675"/>
          </a:xfrm>
          <a:prstGeom prst="rect">
            <a:avLst/>
          </a:prstGeom>
          <a:noFill/>
          <a:ln w="4763">
            <a:solidFill>
              <a:srgbClr val="FFFFFF"/>
            </a:solidFill>
            <a:miter lim="800000"/>
            <a:headEnd/>
            <a:tailEnd/>
          </a:ln>
        </p:spPr>
        <p:txBody>
          <a:bodyPr/>
          <a:lstStyle/>
          <a:p>
            <a:endParaRPr lang="en-GB"/>
          </a:p>
        </p:txBody>
      </p:sp>
      <p:sp>
        <p:nvSpPr>
          <p:cNvPr id="47146" name="Rectangle 42"/>
          <p:cNvSpPr>
            <a:spLocks noChangeArrowheads="1"/>
          </p:cNvSpPr>
          <p:nvPr/>
        </p:nvSpPr>
        <p:spPr bwMode="auto">
          <a:xfrm>
            <a:off x="5869161" y="4541838"/>
            <a:ext cx="517770" cy="215444"/>
          </a:xfrm>
          <a:prstGeom prst="rect">
            <a:avLst/>
          </a:prstGeom>
          <a:noFill/>
          <a:ln w="9525">
            <a:noFill/>
            <a:miter lim="800000"/>
            <a:headEnd/>
            <a:tailEnd/>
          </a:ln>
        </p:spPr>
        <p:txBody>
          <a:bodyPr wrap="none" lIns="0" tIns="0" rIns="0" bIns="0">
            <a:spAutoFit/>
          </a:bodyPr>
          <a:lstStyle/>
          <a:p>
            <a:pPr algn="l"/>
            <a:r>
              <a:rPr lang="en-US" sz="1400" b="1" dirty="0" smtClean="0">
                <a:solidFill>
                  <a:srgbClr val="FF0000"/>
                </a:solidFill>
                <a:latin typeface="Arial" charset="0"/>
              </a:rPr>
              <a:t>0x02E</a:t>
            </a:r>
            <a:endParaRPr lang="en-US" sz="2400" b="1" dirty="0">
              <a:latin typeface="Times New Roman" pitchFamily="18" charset="0"/>
            </a:endParaRPr>
          </a:p>
        </p:txBody>
      </p:sp>
      <p:sp>
        <p:nvSpPr>
          <p:cNvPr id="47147" name="Rectangle 43"/>
          <p:cNvSpPr>
            <a:spLocks noChangeArrowheads="1"/>
          </p:cNvSpPr>
          <p:nvPr/>
        </p:nvSpPr>
        <p:spPr bwMode="auto">
          <a:xfrm>
            <a:off x="5796136" y="4811713"/>
            <a:ext cx="358775" cy="320675"/>
          </a:xfrm>
          <a:prstGeom prst="rect">
            <a:avLst/>
          </a:prstGeom>
          <a:noFill/>
          <a:ln w="4763">
            <a:solidFill>
              <a:srgbClr val="FFFFFF"/>
            </a:solidFill>
            <a:miter lim="800000"/>
            <a:headEnd/>
            <a:tailEnd/>
          </a:ln>
        </p:spPr>
        <p:txBody>
          <a:bodyPr/>
          <a:lstStyle/>
          <a:p>
            <a:endParaRPr lang="en-GB"/>
          </a:p>
        </p:txBody>
      </p:sp>
      <p:sp>
        <p:nvSpPr>
          <p:cNvPr id="47148" name="Rectangle 44"/>
          <p:cNvSpPr>
            <a:spLocks noChangeArrowheads="1"/>
          </p:cNvSpPr>
          <p:nvPr/>
        </p:nvSpPr>
        <p:spPr bwMode="auto">
          <a:xfrm>
            <a:off x="5869161" y="4862513"/>
            <a:ext cx="506549" cy="215444"/>
          </a:xfrm>
          <a:prstGeom prst="rect">
            <a:avLst/>
          </a:prstGeom>
          <a:noFill/>
          <a:ln w="9525">
            <a:noFill/>
            <a:miter lim="800000"/>
            <a:headEnd/>
            <a:tailEnd/>
          </a:ln>
        </p:spPr>
        <p:txBody>
          <a:bodyPr wrap="none" lIns="0" tIns="0" rIns="0" bIns="0">
            <a:spAutoFit/>
          </a:bodyPr>
          <a:lstStyle/>
          <a:p>
            <a:pPr algn="l"/>
            <a:r>
              <a:rPr lang="en-US" sz="1400" b="1" dirty="0" smtClean="0">
                <a:solidFill>
                  <a:srgbClr val="FF0000"/>
                </a:solidFill>
                <a:latin typeface="Arial" charset="0"/>
              </a:rPr>
              <a:t>0x02F</a:t>
            </a:r>
            <a:endParaRPr lang="en-US" sz="2400" b="1" dirty="0">
              <a:latin typeface="Times New Roman" pitchFamily="18" charset="0"/>
            </a:endParaRPr>
          </a:p>
        </p:txBody>
      </p:sp>
      <p:sp>
        <p:nvSpPr>
          <p:cNvPr id="47149" name="Rectangle 45"/>
          <p:cNvSpPr>
            <a:spLocks noChangeArrowheads="1"/>
          </p:cNvSpPr>
          <p:nvPr/>
        </p:nvSpPr>
        <p:spPr bwMode="auto">
          <a:xfrm>
            <a:off x="5796136" y="5132388"/>
            <a:ext cx="358775" cy="319087"/>
          </a:xfrm>
          <a:prstGeom prst="rect">
            <a:avLst/>
          </a:prstGeom>
          <a:noFill/>
          <a:ln w="4763">
            <a:solidFill>
              <a:srgbClr val="FFFFFF"/>
            </a:solidFill>
            <a:miter lim="800000"/>
            <a:headEnd/>
            <a:tailEnd/>
          </a:ln>
        </p:spPr>
        <p:txBody>
          <a:bodyPr/>
          <a:lstStyle/>
          <a:p>
            <a:endParaRPr lang="en-GB"/>
          </a:p>
        </p:txBody>
      </p:sp>
      <p:sp>
        <p:nvSpPr>
          <p:cNvPr id="47150" name="Rectangle 46"/>
          <p:cNvSpPr>
            <a:spLocks noChangeArrowheads="1"/>
          </p:cNvSpPr>
          <p:nvPr/>
        </p:nvSpPr>
        <p:spPr bwMode="auto">
          <a:xfrm>
            <a:off x="5869161" y="5183188"/>
            <a:ext cx="496931" cy="215444"/>
          </a:xfrm>
          <a:prstGeom prst="rect">
            <a:avLst/>
          </a:prstGeom>
          <a:noFill/>
          <a:ln w="9525">
            <a:noFill/>
            <a:miter lim="800000"/>
            <a:headEnd/>
            <a:tailEnd/>
          </a:ln>
        </p:spPr>
        <p:txBody>
          <a:bodyPr wrap="none" lIns="0" tIns="0" rIns="0" bIns="0">
            <a:spAutoFit/>
          </a:bodyPr>
          <a:lstStyle/>
          <a:p>
            <a:pPr algn="l"/>
            <a:r>
              <a:rPr lang="en-US" sz="1400" b="1" dirty="0" smtClean="0">
                <a:solidFill>
                  <a:srgbClr val="FF0000"/>
                </a:solidFill>
                <a:latin typeface="Arial" charset="0"/>
              </a:rPr>
              <a:t>0x030</a:t>
            </a:r>
            <a:endParaRPr lang="en-US" sz="2400" b="1" dirty="0">
              <a:latin typeface="Times New Roman" pitchFamily="18" charset="0"/>
            </a:endParaRPr>
          </a:p>
        </p:txBody>
      </p:sp>
      <p:sp>
        <p:nvSpPr>
          <p:cNvPr id="47151" name="Rectangle 47"/>
          <p:cNvSpPr>
            <a:spLocks noChangeArrowheads="1"/>
          </p:cNvSpPr>
          <p:nvPr/>
        </p:nvSpPr>
        <p:spPr bwMode="auto">
          <a:xfrm rot="5400000">
            <a:off x="5911230" y="4201319"/>
            <a:ext cx="180975" cy="258763"/>
          </a:xfrm>
          <a:prstGeom prst="rect">
            <a:avLst/>
          </a:prstGeom>
          <a:noFill/>
          <a:ln w="9525">
            <a:noFill/>
            <a:miter lim="800000"/>
            <a:headEnd/>
            <a:tailEnd/>
          </a:ln>
        </p:spPr>
        <p:txBody>
          <a:bodyPr wrap="none" lIns="0" tIns="0" rIns="0" bIns="0">
            <a:spAutoFit/>
          </a:bodyPr>
          <a:lstStyle/>
          <a:p>
            <a:pPr algn="l"/>
            <a:r>
              <a:rPr lang="en-US" sz="1700" b="1">
                <a:solidFill>
                  <a:srgbClr val="000000"/>
                </a:solidFill>
                <a:latin typeface="Arial" charset="0"/>
              </a:rPr>
              <a:t>...</a:t>
            </a:r>
            <a:endParaRPr lang="en-US" sz="2400" b="1">
              <a:latin typeface="Times New Roman" pitchFamily="18" charset="0"/>
            </a:endParaRPr>
          </a:p>
        </p:txBody>
      </p:sp>
      <p:sp>
        <p:nvSpPr>
          <p:cNvPr id="2" name="Date Placeholder 1"/>
          <p:cNvSpPr>
            <a:spLocks noGrp="1"/>
          </p:cNvSpPr>
          <p:nvPr>
            <p:ph type="dt" sz="half" idx="10"/>
          </p:nvPr>
        </p:nvSpPr>
        <p:spPr/>
        <p:txBody>
          <a:bodyPr/>
          <a:lstStyle/>
          <a:p>
            <a:fld id="{BA7B9D05-5EFA-4293-BCA3-C5B110E4795D}"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smtClean="0"/>
              <a:t>2.</a:t>
            </a:r>
            <a:fld id="{0CFEC368-1D7A-4F81-ABF6-AE0E36BAF64C}" type="slidenum">
              <a:rPr lang="en-US" smtClean="0"/>
              <a:pPr/>
              <a:t>52</a:t>
            </a:fld>
            <a:endParaRPr lang="en-US" dirty="0"/>
          </a:p>
        </p:txBody>
      </p:sp>
      <p:sp>
        <p:nvSpPr>
          <p:cNvPr id="5" name="Right Brace 4"/>
          <p:cNvSpPr/>
          <p:nvPr/>
        </p:nvSpPr>
        <p:spPr>
          <a:xfrm>
            <a:off x="7827091" y="1888798"/>
            <a:ext cx="216024" cy="12639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2" name="Rectangle 6"/>
          <p:cNvSpPr>
            <a:spLocks noChangeArrowheads="1"/>
          </p:cNvSpPr>
          <p:nvPr/>
        </p:nvSpPr>
        <p:spPr bwMode="auto">
          <a:xfrm>
            <a:off x="8043115" y="4659968"/>
            <a:ext cx="902374" cy="261610"/>
          </a:xfrm>
          <a:prstGeom prst="rect">
            <a:avLst/>
          </a:prstGeom>
          <a:noFill/>
          <a:ln w="9525">
            <a:noFill/>
            <a:miter lim="800000"/>
            <a:headEnd/>
            <a:tailEnd/>
          </a:ln>
        </p:spPr>
        <p:txBody>
          <a:bodyPr wrap="square" lIns="0" tIns="0" rIns="0" bIns="0">
            <a:spAutoFit/>
          </a:bodyPr>
          <a:lstStyle/>
          <a:p>
            <a:r>
              <a:rPr lang="en-US" sz="1700" b="1" dirty="0" smtClean="0">
                <a:solidFill>
                  <a:srgbClr val="000000"/>
                </a:solidFill>
                <a:latin typeface="Arial" charset="0"/>
              </a:rPr>
              <a:t>data</a:t>
            </a:r>
            <a:endParaRPr lang="en-US" sz="2400" b="1" dirty="0">
              <a:latin typeface="Times New Roman" pitchFamily="18" charset="0"/>
            </a:endParaRPr>
          </a:p>
        </p:txBody>
      </p:sp>
      <p:sp>
        <p:nvSpPr>
          <p:cNvPr id="53" name="Right Brace 52"/>
          <p:cNvSpPr/>
          <p:nvPr/>
        </p:nvSpPr>
        <p:spPr>
          <a:xfrm>
            <a:off x="7740352" y="4437113"/>
            <a:ext cx="216024" cy="9615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3493474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317376"/>
            <a:ext cx="8229600" cy="663352"/>
          </a:xfrm>
        </p:spPr>
        <p:txBody>
          <a:bodyPr/>
          <a:lstStyle/>
          <a:p>
            <a:r>
              <a:rPr lang="en-GB" dirty="0" smtClean="0"/>
              <a:t>Nibbles, Bytes, Words</a:t>
            </a:r>
          </a:p>
        </p:txBody>
      </p:sp>
      <p:sp>
        <p:nvSpPr>
          <p:cNvPr id="48131" name="Rectangle 3"/>
          <p:cNvSpPr>
            <a:spLocks noGrp="1" noChangeArrowheads="1"/>
          </p:cNvSpPr>
          <p:nvPr>
            <p:ph type="body" idx="1"/>
          </p:nvPr>
        </p:nvSpPr>
        <p:spPr>
          <a:xfrm>
            <a:off x="487492" y="1052513"/>
            <a:ext cx="8077200" cy="1871662"/>
          </a:xfrm>
        </p:spPr>
        <p:txBody>
          <a:bodyPr>
            <a:normAutofit lnSpcReduction="10000"/>
          </a:bodyPr>
          <a:lstStyle/>
          <a:p>
            <a:pPr>
              <a:spcBef>
                <a:spcPts val="1200"/>
              </a:spcBef>
            </a:pPr>
            <a:r>
              <a:rPr lang="en-GB" sz="1800" dirty="0" smtClean="0"/>
              <a:t>Internal </a:t>
            </a:r>
            <a:r>
              <a:rPr lang="en-GB" sz="1800" dirty="0" err="1" smtClean="0"/>
              <a:t>datapaths</a:t>
            </a:r>
            <a:r>
              <a:rPr lang="en-GB" sz="1800" dirty="0" smtClean="0"/>
              <a:t> inside computers could be different width - for example 4-bit, 8-bit, 16-bit or 32-bit.</a:t>
            </a:r>
          </a:p>
          <a:p>
            <a:pPr>
              <a:spcBef>
                <a:spcPts val="1200"/>
              </a:spcBef>
            </a:pPr>
            <a:r>
              <a:rPr lang="en-GB" sz="1800" dirty="0" smtClean="0"/>
              <a:t>For example: ARM processor uses 32-bit internal </a:t>
            </a:r>
            <a:r>
              <a:rPr lang="en-GB" sz="1800" dirty="0" err="1" smtClean="0"/>
              <a:t>datapath</a:t>
            </a:r>
            <a:endParaRPr lang="en-GB" sz="1800" dirty="0" smtClean="0"/>
          </a:p>
          <a:p>
            <a:pPr>
              <a:spcBef>
                <a:spcPts val="1200"/>
              </a:spcBef>
            </a:pPr>
            <a:r>
              <a:rPr lang="en-GB" sz="1800" dirty="0" smtClean="0">
                <a:solidFill>
                  <a:schemeClr val="accent2"/>
                </a:solidFill>
              </a:rPr>
              <a:t>WORD</a:t>
            </a:r>
            <a:r>
              <a:rPr lang="en-GB" sz="1800" dirty="0" smtClean="0"/>
              <a:t> = 32-bit for ARM, 16-bit for MU0, 64 bit for latest x86 processors</a:t>
            </a:r>
          </a:p>
          <a:p>
            <a:pPr>
              <a:spcBef>
                <a:spcPts val="1200"/>
              </a:spcBef>
            </a:pPr>
            <a:r>
              <a:rPr lang="en-GB" sz="1800" dirty="0" smtClean="0">
                <a:solidFill>
                  <a:schemeClr val="accent2"/>
                </a:solidFill>
              </a:rPr>
              <a:t>BYTE</a:t>
            </a:r>
            <a:r>
              <a:rPr lang="en-GB" sz="1800" dirty="0" smtClean="0"/>
              <a:t> (8 bits) and </a:t>
            </a:r>
            <a:r>
              <a:rPr lang="en-GB" sz="1800" dirty="0" smtClean="0">
                <a:solidFill>
                  <a:schemeClr val="accent2"/>
                </a:solidFill>
              </a:rPr>
              <a:t>NIBBLE</a:t>
            </a:r>
            <a:r>
              <a:rPr lang="en-GB" sz="1800" dirty="0" smtClean="0"/>
              <a:t> (4 bits) are architecture independent</a:t>
            </a:r>
          </a:p>
        </p:txBody>
      </p:sp>
      <p:sp>
        <p:nvSpPr>
          <p:cNvPr id="48132" name="Rectangle 4"/>
          <p:cNvSpPr>
            <a:spLocks noChangeArrowheads="1"/>
          </p:cNvSpPr>
          <p:nvPr/>
        </p:nvSpPr>
        <p:spPr bwMode="auto">
          <a:xfrm>
            <a:off x="609600" y="4112840"/>
            <a:ext cx="1981200" cy="609600"/>
          </a:xfrm>
          <a:prstGeom prst="rect">
            <a:avLst/>
          </a:prstGeom>
          <a:noFill/>
          <a:ln w="19050">
            <a:solidFill>
              <a:schemeClr val="tx1"/>
            </a:solidFill>
            <a:miter lim="800000"/>
            <a:headEnd type="none" w="sm" len="sm"/>
            <a:tailEnd type="none" w="sm" len="sm"/>
          </a:ln>
        </p:spPr>
        <p:txBody>
          <a:bodyPr wrap="none" anchor="ctr"/>
          <a:lstStyle/>
          <a:p>
            <a:r>
              <a:rPr lang="en-GB" sz="2400">
                <a:latin typeface="Times New Roman" pitchFamily="18" charset="0"/>
              </a:rPr>
              <a:t>MSB</a:t>
            </a:r>
          </a:p>
        </p:txBody>
      </p:sp>
      <p:sp>
        <p:nvSpPr>
          <p:cNvPr id="48133" name="Rectangle 5"/>
          <p:cNvSpPr>
            <a:spLocks noChangeArrowheads="1"/>
          </p:cNvSpPr>
          <p:nvPr/>
        </p:nvSpPr>
        <p:spPr bwMode="auto">
          <a:xfrm>
            <a:off x="2590800" y="4112840"/>
            <a:ext cx="1981200" cy="609600"/>
          </a:xfrm>
          <a:prstGeom prst="rect">
            <a:avLst/>
          </a:prstGeom>
          <a:noFill/>
          <a:ln w="19050">
            <a:solidFill>
              <a:schemeClr val="tx1"/>
            </a:solidFill>
            <a:miter lim="800000"/>
            <a:headEnd type="none" w="sm" len="sm"/>
            <a:tailEnd type="none" w="sm" len="sm"/>
          </a:ln>
        </p:spPr>
        <p:txBody>
          <a:bodyPr wrap="none" anchor="ctr"/>
          <a:lstStyle/>
          <a:p>
            <a:endParaRPr lang="en-GB"/>
          </a:p>
        </p:txBody>
      </p:sp>
      <p:sp>
        <p:nvSpPr>
          <p:cNvPr id="48134" name="Rectangle 6"/>
          <p:cNvSpPr>
            <a:spLocks noChangeArrowheads="1"/>
          </p:cNvSpPr>
          <p:nvPr/>
        </p:nvSpPr>
        <p:spPr bwMode="auto">
          <a:xfrm>
            <a:off x="4572000" y="4112840"/>
            <a:ext cx="1981200" cy="609600"/>
          </a:xfrm>
          <a:prstGeom prst="rect">
            <a:avLst/>
          </a:prstGeom>
          <a:noFill/>
          <a:ln w="19050">
            <a:solidFill>
              <a:schemeClr val="tx1"/>
            </a:solidFill>
            <a:miter lim="800000"/>
            <a:headEnd type="none" w="sm" len="sm"/>
            <a:tailEnd type="none" w="sm" len="sm"/>
          </a:ln>
        </p:spPr>
        <p:txBody>
          <a:bodyPr wrap="none" anchor="ctr"/>
          <a:lstStyle/>
          <a:p>
            <a:endParaRPr lang="en-GB"/>
          </a:p>
        </p:txBody>
      </p:sp>
      <p:sp>
        <p:nvSpPr>
          <p:cNvPr id="48135" name="Rectangle 7"/>
          <p:cNvSpPr>
            <a:spLocks noChangeArrowheads="1"/>
          </p:cNvSpPr>
          <p:nvPr/>
        </p:nvSpPr>
        <p:spPr bwMode="auto">
          <a:xfrm>
            <a:off x="6553200" y="4112840"/>
            <a:ext cx="1981200" cy="609600"/>
          </a:xfrm>
          <a:prstGeom prst="rect">
            <a:avLst/>
          </a:prstGeom>
          <a:noFill/>
          <a:ln w="19050">
            <a:solidFill>
              <a:schemeClr val="tx1"/>
            </a:solidFill>
            <a:miter lim="800000"/>
            <a:headEnd type="none" w="sm" len="sm"/>
            <a:tailEnd type="none" w="sm" len="sm"/>
          </a:ln>
        </p:spPr>
        <p:txBody>
          <a:bodyPr wrap="none" anchor="ctr"/>
          <a:lstStyle/>
          <a:p>
            <a:r>
              <a:rPr lang="en-GB" sz="2400">
                <a:latin typeface="Times New Roman" pitchFamily="18" charset="0"/>
              </a:rPr>
              <a:t>LSB</a:t>
            </a:r>
          </a:p>
        </p:txBody>
      </p:sp>
      <p:sp>
        <p:nvSpPr>
          <p:cNvPr id="48136" name="Rectangle 8"/>
          <p:cNvSpPr>
            <a:spLocks noChangeArrowheads="1"/>
          </p:cNvSpPr>
          <p:nvPr/>
        </p:nvSpPr>
        <p:spPr bwMode="auto">
          <a:xfrm>
            <a:off x="8153400" y="3655640"/>
            <a:ext cx="457200" cy="381000"/>
          </a:xfrm>
          <a:prstGeom prst="rect">
            <a:avLst/>
          </a:prstGeom>
          <a:noFill/>
          <a:ln w="9525">
            <a:noFill/>
            <a:miter lim="800000"/>
            <a:headEnd type="none" w="sm" len="sm"/>
            <a:tailEnd type="none" w="sm" len="sm"/>
          </a:ln>
        </p:spPr>
        <p:txBody>
          <a:bodyPr lIns="92075" tIns="46038" rIns="92075" bIns="46038"/>
          <a:lstStyle/>
          <a:p>
            <a:pPr marL="342900" indent="-342900" algn="l">
              <a:spcBef>
                <a:spcPct val="20000"/>
              </a:spcBef>
              <a:buClr>
                <a:schemeClr val="accent2"/>
              </a:buClr>
              <a:buSzPct val="75000"/>
              <a:buFont typeface="Monotype Sorts" pitchFamily="2" charset="2"/>
              <a:buNone/>
            </a:pPr>
            <a:r>
              <a:rPr lang="en-GB">
                <a:latin typeface="Arial" charset="0"/>
              </a:rPr>
              <a:t>0</a:t>
            </a:r>
          </a:p>
        </p:txBody>
      </p:sp>
      <p:sp>
        <p:nvSpPr>
          <p:cNvPr id="48137" name="Rectangle 9"/>
          <p:cNvSpPr>
            <a:spLocks noChangeArrowheads="1"/>
          </p:cNvSpPr>
          <p:nvPr/>
        </p:nvSpPr>
        <p:spPr bwMode="auto">
          <a:xfrm>
            <a:off x="6553200" y="3655640"/>
            <a:ext cx="457200" cy="381000"/>
          </a:xfrm>
          <a:prstGeom prst="rect">
            <a:avLst/>
          </a:prstGeom>
          <a:noFill/>
          <a:ln w="9525">
            <a:noFill/>
            <a:miter lim="800000"/>
            <a:headEnd type="none" w="sm" len="sm"/>
            <a:tailEnd type="none" w="sm" len="sm"/>
          </a:ln>
        </p:spPr>
        <p:txBody>
          <a:bodyPr lIns="92075" tIns="46038" rIns="92075" bIns="46038"/>
          <a:lstStyle/>
          <a:p>
            <a:pPr marL="342900" indent="-342900" algn="l">
              <a:spcBef>
                <a:spcPct val="20000"/>
              </a:spcBef>
              <a:buClr>
                <a:schemeClr val="accent2"/>
              </a:buClr>
              <a:buSzPct val="75000"/>
              <a:buFont typeface="Monotype Sorts" pitchFamily="2" charset="2"/>
              <a:buNone/>
            </a:pPr>
            <a:r>
              <a:rPr lang="en-GB">
                <a:latin typeface="Arial" charset="0"/>
              </a:rPr>
              <a:t>7</a:t>
            </a:r>
          </a:p>
        </p:txBody>
      </p:sp>
      <p:sp>
        <p:nvSpPr>
          <p:cNvPr id="48138" name="Rectangle 10"/>
          <p:cNvSpPr>
            <a:spLocks noChangeArrowheads="1"/>
          </p:cNvSpPr>
          <p:nvPr/>
        </p:nvSpPr>
        <p:spPr bwMode="auto">
          <a:xfrm>
            <a:off x="6172200" y="3655640"/>
            <a:ext cx="457200" cy="381000"/>
          </a:xfrm>
          <a:prstGeom prst="rect">
            <a:avLst/>
          </a:prstGeom>
          <a:noFill/>
          <a:ln w="9525">
            <a:noFill/>
            <a:miter lim="800000"/>
            <a:headEnd type="none" w="sm" len="sm"/>
            <a:tailEnd type="none" w="sm" len="sm"/>
          </a:ln>
        </p:spPr>
        <p:txBody>
          <a:bodyPr lIns="92075" tIns="46038" rIns="92075" bIns="46038"/>
          <a:lstStyle/>
          <a:p>
            <a:pPr marL="342900" indent="-342900" algn="l">
              <a:spcBef>
                <a:spcPct val="20000"/>
              </a:spcBef>
              <a:buClr>
                <a:schemeClr val="accent2"/>
              </a:buClr>
              <a:buSzPct val="75000"/>
              <a:buFont typeface="Monotype Sorts" pitchFamily="2" charset="2"/>
              <a:buNone/>
            </a:pPr>
            <a:r>
              <a:rPr lang="en-GB">
                <a:latin typeface="Arial" charset="0"/>
              </a:rPr>
              <a:t>8</a:t>
            </a:r>
          </a:p>
        </p:txBody>
      </p:sp>
      <p:sp>
        <p:nvSpPr>
          <p:cNvPr id="48139" name="Rectangle 11"/>
          <p:cNvSpPr>
            <a:spLocks noChangeArrowheads="1"/>
          </p:cNvSpPr>
          <p:nvPr/>
        </p:nvSpPr>
        <p:spPr bwMode="auto">
          <a:xfrm>
            <a:off x="4648200" y="3655640"/>
            <a:ext cx="457200" cy="381000"/>
          </a:xfrm>
          <a:prstGeom prst="rect">
            <a:avLst/>
          </a:prstGeom>
          <a:noFill/>
          <a:ln w="9525">
            <a:noFill/>
            <a:miter lim="800000"/>
            <a:headEnd type="none" w="sm" len="sm"/>
            <a:tailEnd type="none" w="sm" len="sm"/>
          </a:ln>
        </p:spPr>
        <p:txBody>
          <a:bodyPr lIns="92075" tIns="46038" rIns="92075" bIns="46038"/>
          <a:lstStyle/>
          <a:p>
            <a:pPr marL="342900" indent="-342900" algn="l">
              <a:spcBef>
                <a:spcPct val="20000"/>
              </a:spcBef>
              <a:buClr>
                <a:schemeClr val="accent2"/>
              </a:buClr>
              <a:buSzPct val="75000"/>
              <a:buFont typeface="Monotype Sorts" pitchFamily="2" charset="2"/>
              <a:buNone/>
            </a:pPr>
            <a:r>
              <a:rPr lang="en-GB">
                <a:latin typeface="Arial" charset="0"/>
              </a:rPr>
              <a:t>15</a:t>
            </a:r>
          </a:p>
        </p:txBody>
      </p:sp>
      <p:sp>
        <p:nvSpPr>
          <p:cNvPr id="48140" name="Rectangle 12"/>
          <p:cNvSpPr>
            <a:spLocks noChangeArrowheads="1"/>
          </p:cNvSpPr>
          <p:nvPr/>
        </p:nvSpPr>
        <p:spPr bwMode="auto">
          <a:xfrm>
            <a:off x="4114800" y="3655640"/>
            <a:ext cx="457200" cy="381000"/>
          </a:xfrm>
          <a:prstGeom prst="rect">
            <a:avLst/>
          </a:prstGeom>
          <a:noFill/>
          <a:ln w="9525">
            <a:noFill/>
            <a:miter lim="800000"/>
            <a:headEnd type="none" w="sm" len="sm"/>
            <a:tailEnd type="none" w="sm" len="sm"/>
          </a:ln>
        </p:spPr>
        <p:txBody>
          <a:bodyPr lIns="92075" tIns="46038" rIns="92075" bIns="46038"/>
          <a:lstStyle/>
          <a:p>
            <a:pPr marL="342900" indent="-342900" algn="l">
              <a:spcBef>
                <a:spcPct val="20000"/>
              </a:spcBef>
              <a:buClr>
                <a:schemeClr val="accent2"/>
              </a:buClr>
              <a:buSzPct val="75000"/>
              <a:buFont typeface="Monotype Sorts" pitchFamily="2" charset="2"/>
              <a:buNone/>
            </a:pPr>
            <a:r>
              <a:rPr lang="en-GB">
                <a:latin typeface="Arial" charset="0"/>
              </a:rPr>
              <a:t>16</a:t>
            </a:r>
          </a:p>
        </p:txBody>
      </p:sp>
      <p:sp>
        <p:nvSpPr>
          <p:cNvPr id="48141" name="Rectangle 13"/>
          <p:cNvSpPr>
            <a:spLocks noChangeArrowheads="1"/>
          </p:cNvSpPr>
          <p:nvPr/>
        </p:nvSpPr>
        <p:spPr bwMode="auto">
          <a:xfrm>
            <a:off x="2590800" y="3655640"/>
            <a:ext cx="457200" cy="381000"/>
          </a:xfrm>
          <a:prstGeom prst="rect">
            <a:avLst/>
          </a:prstGeom>
          <a:noFill/>
          <a:ln w="9525">
            <a:noFill/>
            <a:miter lim="800000"/>
            <a:headEnd type="none" w="sm" len="sm"/>
            <a:tailEnd type="none" w="sm" len="sm"/>
          </a:ln>
        </p:spPr>
        <p:txBody>
          <a:bodyPr lIns="92075" tIns="46038" rIns="92075" bIns="46038"/>
          <a:lstStyle/>
          <a:p>
            <a:pPr marL="342900" indent="-342900" algn="l">
              <a:spcBef>
                <a:spcPct val="20000"/>
              </a:spcBef>
              <a:buClr>
                <a:schemeClr val="accent2"/>
              </a:buClr>
              <a:buSzPct val="75000"/>
              <a:buFont typeface="Monotype Sorts" pitchFamily="2" charset="2"/>
              <a:buNone/>
            </a:pPr>
            <a:r>
              <a:rPr lang="en-GB">
                <a:latin typeface="Arial" charset="0"/>
              </a:rPr>
              <a:t>23</a:t>
            </a:r>
          </a:p>
        </p:txBody>
      </p:sp>
      <p:sp>
        <p:nvSpPr>
          <p:cNvPr id="48142" name="Rectangle 14"/>
          <p:cNvSpPr>
            <a:spLocks noChangeArrowheads="1"/>
          </p:cNvSpPr>
          <p:nvPr/>
        </p:nvSpPr>
        <p:spPr bwMode="auto">
          <a:xfrm>
            <a:off x="2057400" y="3655640"/>
            <a:ext cx="457200" cy="381000"/>
          </a:xfrm>
          <a:prstGeom prst="rect">
            <a:avLst/>
          </a:prstGeom>
          <a:noFill/>
          <a:ln w="9525">
            <a:noFill/>
            <a:miter lim="800000"/>
            <a:headEnd type="none" w="sm" len="sm"/>
            <a:tailEnd type="none" w="sm" len="sm"/>
          </a:ln>
        </p:spPr>
        <p:txBody>
          <a:bodyPr lIns="92075" tIns="46038" rIns="92075" bIns="46038"/>
          <a:lstStyle/>
          <a:p>
            <a:pPr marL="342900" indent="-342900" algn="l">
              <a:spcBef>
                <a:spcPct val="20000"/>
              </a:spcBef>
              <a:buClr>
                <a:schemeClr val="accent2"/>
              </a:buClr>
              <a:buSzPct val="75000"/>
              <a:buFont typeface="Monotype Sorts" pitchFamily="2" charset="2"/>
              <a:buNone/>
            </a:pPr>
            <a:r>
              <a:rPr lang="en-GB">
                <a:latin typeface="Arial" charset="0"/>
              </a:rPr>
              <a:t>24</a:t>
            </a:r>
          </a:p>
        </p:txBody>
      </p:sp>
      <p:sp>
        <p:nvSpPr>
          <p:cNvPr id="48143" name="Rectangle 15"/>
          <p:cNvSpPr>
            <a:spLocks noChangeArrowheads="1"/>
          </p:cNvSpPr>
          <p:nvPr/>
        </p:nvSpPr>
        <p:spPr bwMode="auto">
          <a:xfrm>
            <a:off x="533400" y="3655640"/>
            <a:ext cx="457200" cy="381000"/>
          </a:xfrm>
          <a:prstGeom prst="rect">
            <a:avLst/>
          </a:prstGeom>
          <a:noFill/>
          <a:ln w="9525">
            <a:noFill/>
            <a:miter lim="800000"/>
            <a:headEnd type="none" w="sm" len="sm"/>
            <a:tailEnd type="none" w="sm" len="sm"/>
          </a:ln>
        </p:spPr>
        <p:txBody>
          <a:bodyPr lIns="92075" tIns="46038" rIns="92075" bIns="46038"/>
          <a:lstStyle/>
          <a:p>
            <a:pPr marL="342900" indent="-342900" algn="l">
              <a:spcBef>
                <a:spcPct val="20000"/>
              </a:spcBef>
              <a:buClr>
                <a:schemeClr val="accent2"/>
              </a:buClr>
              <a:buSzPct val="75000"/>
              <a:buFont typeface="Monotype Sorts" pitchFamily="2" charset="2"/>
              <a:buNone/>
            </a:pPr>
            <a:r>
              <a:rPr lang="en-GB">
                <a:latin typeface="Arial" charset="0"/>
              </a:rPr>
              <a:t>31</a:t>
            </a:r>
          </a:p>
        </p:txBody>
      </p:sp>
      <p:sp>
        <p:nvSpPr>
          <p:cNvPr id="48144" name="Line 16"/>
          <p:cNvSpPr>
            <a:spLocks noChangeShapeType="1"/>
          </p:cNvSpPr>
          <p:nvPr/>
        </p:nvSpPr>
        <p:spPr bwMode="auto">
          <a:xfrm>
            <a:off x="609600" y="6170240"/>
            <a:ext cx="0" cy="228600"/>
          </a:xfrm>
          <a:prstGeom prst="line">
            <a:avLst/>
          </a:prstGeom>
          <a:noFill/>
          <a:ln w="28575">
            <a:solidFill>
              <a:srgbClr val="FF0000"/>
            </a:solidFill>
            <a:round/>
            <a:headEnd type="none" w="sm" len="sm"/>
            <a:tailEnd type="none" w="sm" len="sm"/>
          </a:ln>
        </p:spPr>
        <p:txBody>
          <a:bodyPr wrap="none" anchor="ctr"/>
          <a:lstStyle/>
          <a:p>
            <a:endParaRPr lang="en-GB"/>
          </a:p>
        </p:txBody>
      </p:sp>
      <p:sp>
        <p:nvSpPr>
          <p:cNvPr id="48145" name="Line 17"/>
          <p:cNvSpPr>
            <a:spLocks noChangeShapeType="1"/>
          </p:cNvSpPr>
          <p:nvPr/>
        </p:nvSpPr>
        <p:spPr bwMode="auto">
          <a:xfrm>
            <a:off x="609600" y="6398840"/>
            <a:ext cx="7848600" cy="0"/>
          </a:xfrm>
          <a:prstGeom prst="line">
            <a:avLst/>
          </a:prstGeom>
          <a:noFill/>
          <a:ln w="28575">
            <a:solidFill>
              <a:srgbClr val="FF0000"/>
            </a:solidFill>
            <a:round/>
            <a:headEnd type="none" w="sm" len="sm"/>
            <a:tailEnd type="none" w="sm" len="sm"/>
          </a:ln>
        </p:spPr>
        <p:txBody>
          <a:bodyPr wrap="none" anchor="ctr"/>
          <a:lstStyle/>
          <a:p>
            <a:endParaRPr lang="en-GB"/>
          </a:p>
        </p:txBody>
      </p:sp>
      <p:sp>
        <p:nvSpPr>
          <p:cNvPr id="48146" name="Line 18"/>
          <p:cNvSpPr>
            <a:spLocks noChangeShapeType="1"/>
          </p:cNvSpPr>
          <p:nvPr/>
        </p:nvSpPr>
        <p:spPr bwMode="auto">
          <a:xfrm flipV="1">
            <a:off x="8458200" y="6170240"/>
            <a:ext cx="0" cy="228600"/>
          </a:xfrm>
          <a:prstGeom prst="line">
            <a:avLst/>
          </a:prstGeom>
          <a:noFill/>
          <a:ln w="28575">
            <a:solidFill>
              <a:srgbClr val="FF0000"/>
            </a:solidFill>
            <a:round/>
            <a:headEnd type="none" w="sm" len="sm"/>
            <a:tailEnd type="none" w="sm" len="sm"/>
          </a:ln>
        </p:spPr>
        <p:txBody>
          <a:bodyPr wrap="none" anchor="ctr"/>
          <a:lstStyle/>
          <a:p>
            <a:endParaRPr lang="en-GB"/>
          </a:p>
        </p:txBody>
      </p:sp>
      <p:sp>
        <p:nvSpPr>
          <p:cNvPr id="48147" name="Line 19"/>
          <p:cNvSpPr>
            <a:spLocks noChangeShapeType="1"/>
          </p:cNvSpPr>
          <p:nvPr/>
        </p:nvSpPr>
        <p:spPr bwMode="auto">
          <a:xfrm flipV="1">
            <a:off x="4572000" y="6398840"/>
            <a:ext cx="0" cy="228600"/>
          </a:xfrm>
          <a:prstGeom prst="line">
            <a:avLst/>
          </a:prstGeom>
          <a:noFill/>
          <a:ln w="28575">
            <a:solidFill>
              <a:srgbClr val="FF0000"/>
            </a:solidFill>
            <a:round/>
            <a:headEnd type="none" w="sm" len="sm"/>
            <a:tailEnd type="none" w="sm" len="sm"/>
          </a:ln>
        </p:spPr>
        <p:txBody>
          <a:bodyPr wrap="none" anchor="ctr"/>
          <a:lstStyle/>
          <a:p>
            <a:endParaRPr lang="en-GB"/>
          </a:p>
        </p:txBody>
      </p:sp>
      <p:sp>
        <p:nvSpPr>
          <p:cNvPr id="48148" name="Rectangle 20"/>
          <p:cNvSpPr>
            <a:spLocks noChangeArrowheads="1"/>
          </p:cNvSpPr>
          <p:nvPr/>
        </p:nvSpPr>
        <p:spPr bwMode="auto">
          <a:xfrm>
            <a:off x="4191000" y="6504384"/>
            <a:ext cx="1066800" cy="381000"/>
          </a:xfrm>
          <a:prstGeom prst="rect">
            <a:avLst/>
          </a:prstGeom>
          <a:noFill/>
          <a:ln w="9525">
            <a:noFill/>
            <a:miter lim="800000"/>
            <a:headEnd type="none" w="sm" len="sm"/>
            <a:tailEnd type="none" w="sm" len="sm"/>
          </a:ln>
        </p:spPr>
        <p:txBody>
          <a:bodyPr lIns="92075" tIns="46038" rIns="92075" bIns="46038"/>
          <a:lstStyle/>
          <a:p>
            <a:pPr marL="342900" indent="-342900" algn="l">
              <a:spcBef>
                <a:spcPct val="20000"/>
              </a:spcBef>
              <a:buClr>
                <a:schemeClr val="accent2"/>
              </a:buClr>
              <a:buSzPct val="75000"/>
              <a:buFont typeface="Monotype Sorts" pitchFamily="2" charset="2"/>
              <a:buNone/>
            </a:pPr>
            <a:r>
              <a:rPr lang="en-GB">
                <a:latin typeface="Arial" charset="0"/>
              </a:rPr>
              <a:t>Word</a:t>
            </a:r>
          </a:p>
        </p:txBody>
      </p:sp>
      <p:sp>
        <p:nvSpPr>
          <p:cNvPr id="48149" name="Rectangle 21"/>
          <p:cNvSpPr>
            <a:spLocks noChangeArrowheads="1"/>
          </p:cNvSpPr>
          <p:nvPr/>
        </p:nvSpPr>
        <p:spPr bwMode="auto">
          <a:xfrm>
            <a:off x="7010400" y="5941640"/>
            <a:ext cx="1066800" cy="381000"/>
          </a:xfrm>
          <a:prstGeom prst="rect">
            <a:avLst/>
          </a:prstGeom>
          <a:noFill/>
          <a:ln w="9525">
            <a:noFill/>
            <a:miter lim="800000"/>
            <a:headEnd type="none" w="sm" len="sm"/>
            <a:tailEnd type="none" w="sm" len="sm"/>
          </a:ln>
        </p:spPr>
        <p:txBody>
          <a:bodyPr lIns="92075" tIns="46038" rIns="92075" bIns="46038"/>
          <a:lstStyle/>
          <a:p>
            <a:pPr marL="342900" indent="-342900">
              <a:spcBef>
                <a:spcPct val="20000"/>
              </a:spcBef>
              <a:buClr>
                <a:schemeClr val="accent2"/>
              </a:buClr>
              <a:buSzPct val="75000"/>
              <a:buFont typeface="Monotype Sorts" pitchFamily="2" charset="2"/>
              <a:buNone/>
            </a:pPr>
            <a:r>
              <a:rPr lang="en-GB">
                <a:latin typeface="Arial" charset="0"/>
              </a:rPr>
              <a:t>Byte</a:t>
            </a:r>
          </a:p>
        </p:txBody>
      </p:sp>
      <p:sp>
        <p:nvSpPr>
          <p:cNvPr id="48150" name="Line 22"/>
          <p:cNvSpPr>
            <a:spLocks noChangeShapeType="1"/>
          </p:cNvSpPr>
          <p:nvPr/>
        </p:nvSpPr>
        <p:spPr bwMode="auto">
          <a:xfrm>
            <a:off x="6553200" y="5560640"/>
            <a:ext cx="0" cy="228600"/>
          </a:xfrm>
          <a:prstGeom prst="line">
            <a:avLst/>
          </a:prstGeom>
          <a:noFill/>
          <a:ln w="28575">
            <a:solidFill>
              <a:schemeClr val="accent2"/>
            </a:solidFill>
            <a:round/>
            <a:headEnd type="none" w="sm" len="sm"/>
            <a:tailEnd type="none" w="sm" len="sm"/>
          </a:ln>
        </p:spPr>
        <p:txBody>
          <a:bodyPr wrap="none" anchor="ctr"/>
          <a:lstStyle/>
          <a:p>
            <a:endParaRPr lang="en-GB"/>
          </a:p>
        </p:txBody>
      </p:sp>
      <p:sp>
        <p:nvSpPr>
          <p:cNvPr id="48151" name="Line 23"/>
          <p:cNvSpPr>
            <a:spLocks noChangeShapeType="1"/>
          </p:cNvSpPr>
          <p:nvPr/>
        </p:nvSpPr>
        <p:spPr bwMode="auto">
          <a:xfrm>
            <a:off x="6553200" y="5789240"/>
            <a:ext cx="1981200" cy="0"/>
          </a:xfrm>
          <a:prstGeom prst="line">
            <a:avLst/>
          </a:prstGeom>
          <a:noFill/>
          <a:ln w="28575">
            <a:solidFill>
              <a:schemeClr val="accent2"/>
            </a:solidFill>
            <a:round/>
            <a:headEnd type="none" w="sm" len="sm"/>
            <a:tailEnd type="none" w="sm" len="sm"/>
          </a:ln>
        </p:spPr>
        <p:txBody>
          <a:bodyPr wrap="none" anchor="ctr"/>
          <a:lstStyle/>
          <a:p>
            <a:endParaRPr lang="en-GB"/>
          </a:p>
        </p:txBody>
      </p:sp>
      <p:sp>
        <p:nvSpPr>
          <p:cNvPr id="48152" name="Line 24"/>
          <p:cNvSpPr>
            <a:spLocks noChangeShapeType="1"/>
          </p:cNvSpPr>
          <p:nvPr/>
        </p:nvSpPr>
        <p:spPr bwMode="auto">
          <a:xfrm flipV="1">
            <a:off x="8534400" y="5560640"/>
            <a:ext cx="0" cy="228600"/>
          </a:xfrm>
          <a:prstGeom prst="line">
            <a:avLst/>
          </a:prstGeom>
          <a:noFill/>
          <a:ln w="28575">
            <a:solidFill>
              <a:schemeClr val="accent2"/>
            </a:solidFill>
            <a:round/>
            <a:headEnd type="none" w="sm" len="sm"/>
            <a:tailEnd type="none" w="sm" len="sm"/>
          </a:ln>
        </p:spPr>
        <p:txBody>
          <a:bodyPr wrap="none" anchor="ctr"/>
          <a:lstStyle/>
          <a:p>
            <a:endParaRPr lang="en-GB"/>
          </a:p>
        </p:txBody>
      </p:sp>
      <p:sp>
        <p:nvSpPr>
          <p:cNvPr id="48153" name="Line 25"/>
          <p:cNvSpPr>
            <a:spLocks noChangeShapeType="1"/>
          </p:cNvSpPr>
          <p:nvPr/>
        </p:nvSpPr>
        <p:spPr bwMode="auto">
          <a:xfrm flipV="1">
            <a:off x="7543800" y="5789240"/>
            <a:ext cx="0" cy="228600"/>
          </a:xfrm>
          <a:prstGeom prst="line">
            <a:avLst/>
          </a:prstGeom>
          <a:noFill/>
          <a:ln w="28575">
            <a:solidFill>
              <a:schemeClr val="accent2"/>
            </a:solidFill>
            <a:round/>
            <a:headEnd type="none" w="sm" len="sm"/>
            <a:tailEnd type="none" w="sm" len="sm"/>
          </a:ln>
        </p:spPr>
        <p:txBody>
          <a:bodyPr wrap="none" anchor="ctr"/>
          <a:lstStyle/>
          <a:p>
            <a:endParaRPr lang="en-GB"/>
          </a:p>
        </p:txBody>
      </p:sp>
      <p:sp>
        <p:nvSpPr>
          <p:cNvPr id="48154" name="Rectangle 26"/>
          <p:cNvSpPr>
            <a:spLocks noChangeArrowheads="1"/>
          </p:cNvSpPr>
          <p:nvPr/>
        </p:nvSpPr>
        <p:spPr bwMode="auto">
          <a:xfrm>
            <a:off x="7696200" y="5332040"/>
            <a:ext cx="1066800" cy="381000"/>
          </a:xfrm>
          <a:prstGeom prst="rect">
            <a:avLst/>
          </a:prstGeom>
          <a:noFill/>
          <a:ln w="9525">
            <a:noFill/>
            <a:miter lim="800000"/>
            <a:headEnd type="none" w="sm" len="sm"/>
            <a:tailEnd type="none" w="sm" len="sm"/>
          </a:ln>
        </p:spPr>
        <p:txBody>
          <a:bodyPr lIns="92075" tIns="46038" rIns="92075" bIns="46038"/>
          <a:lstStyle/>
          <a:p>
            <a:pPr marL="342900" indent="-342900" algn="l">
              <a:spcBef>
                <a:spcPct val="20000"/>
              </a:spcBef>
              <a:buClr>
                <a:schemeClr val="accent2"/>
              </a:buClr>
              <a:buSzPct val="75000"/>
              <a:buFont typeface="Monotype Sorts" pitchFamily="2" charset="2"/>
              <a:buNone/>
            </a:pPr>
            <a:r>
              <a:rPr lang="en-GB">
                <a:latin typeface="Arial" charset="0"/>
              </a:rPr>
              <a:t>Nibble</a:t>
            </a:r>
          </a:p>
        </p:txBody>
      </p:sp>
      <p:sp>
        <p:nvSpPr>
          <p:cNvPr id="48155" name="Line 27"/>
          <p:cNvSpPr>
            <a:spLocks noChangeShapeType="1"/>
          </p:cNvSpPr>
          <p:nvPr/>
        </p:nvSpPr>
        <p:spPr bwMode="auto">
          <a:xfrm>
            <a:off x="7543800" y="4874840"/>
            <a:ext cx="0" cy="228600"/>
          </a:xfrm>
          <a:prstGeom prst="line">
            <a:avLst/>
          </a:prstGeom>
          <a:noFill/>
          <a:ln w="28575">
            <a:solidFill>
              <a:schemeClr val="tx1"/>
            </a:solidFill>
            <a:round/>
            <a:headEnd type="none" w="sm" len="sm"/>
            <a:tailEnd type="none" w="sm" len="sm"/>
          </a:ln>
        </p:spPr>
        <p:txBody>
          <a:bodyPr wrap="none" anchor="ctr"/>
          <a:lstStyle/>
          <a:p>
            <a:endParaRPr lang="en-GB"/>
          </a:p>
        </p:txBody>
      </p:sp>
      <p:sp>
        <p:nvSpPr>
          <p:cNvPr id="48156" name="Line 28"/>
          <p:cNvSpPr>
            <a:spLocks noChangeShapeType="1"/>
          </p:cNvSpPr>
          <p:nvPr/>
        </p:nvSpPr>
        <p:spPr bwMode="auto">
          <a:xfrm>
            <a:off x="7543800" y="5103440"/>
            <a:ext cx="990600" cy="0"/>
          </a:xfrm>
          <a:prstGeom prst="line">
            <a:avLst/>
          </a:prstGeom>
          <a:noFill/>
          <a:ln w="28575">
            <a:solidFill>
              <a:schemeClr val="tx1"/>
            </a:solidFill>
            <a:round/>
            <a:headEnd type="none" w="sm" len="sm"/>
            <a:tailEnd type="none" w="sm" len="sm"/>
          </a:ln>
        </p:spPr>
        <p:txBody>
          <a:bodyPr wrap="none" anchor="ctr"/>
          <a:lstStyle/>
          <a:p>
            <a:endParaRPr lang="en-GB"/>
          </a:p>
        </p:txBody>
      </p:sp>
      <p:sp>
        <p:nvSpPr>
          <p:cNvPr id="48157" name="Line 29"/>
          <p:cNvSpPr>
            <a:spLocks noChangeShapeType="1"/>
          </p:cNvSpPr>
          <p:nvPr/>
        </p:nvSpPr>
        <p:spPr bwMode="auto">
          <a:xfrm flipV="1">
            <a:off x="8534400" y="4863728"/>
            <a:ext cx="0" cy="228600"/>
          </a:xfrm>
          <a:prstGeom prst="line">
            <a:avLst/>
          </a:prstGeom>
          <a:noFill/>
          <a:ln w="28575">
            <a:solidFill>
              <a:schemeClr val="tx1"/>
            </a:solidFill>
            <a:round/>
            <a:headEnd type="none" w="sm" len="sm"/>
            <a:tailEnd type="none" w="sm" len="sm"/>
          </a:ln>
        </p:spPr>
        <p:txBody>
          <a:bodyPr wrap="none" anchor="ctr"/>
          <a:lstStyle/>
          <a:p>
            <a:endParaRPr lang="en-GB"/>
          </a:p>
        </p:txBody>
      </p:sp>
      <p:sp>
        <p:nvSpPr>
          <p:cNvPr id="48158" name="Line 30"/>
          <p:cNvSpPr>
            <a:spLocks noChangeShapeType="1"/>
          </p:cNvSpPr>
          <p:nvPr/>
        </p:nvSpPr>
        <p:spPr bwMode="auto">
          <a:xfrm flipV="1">
            <a:off x="8077200" y="5103440"/>
            <a:ext cx="0" cy="228600"/>
          </a:xfrm>
          <a:prstGeom prst="line">
            <a:avLst/>
          </a:prstGeom>
          <a:noFill/>
          <a:ln w="28575">
            <a:solidFill>
              <a:schemeClr val="tx1"/>
            </a:solidFill>
            <a:round/>
            <a:headEnd type="none" w="sm" len="sm"/>
            <a:tailEnd type="none" w="sm" len="sm"/>
          </a:ln>
        </p:spPr>
        <p:txBody>
          <a:bodyPr wrap="none" anchor="ctr"/>
          <a:lstStyle/>
          <a:p>
            <a:endParaRPr lang="en-GB"/>
          </a:p>
        </p:txBody>
      </p:sp>
      <p:sp>
        <p:nvSpPr>
          <p:cNvPr id="32" name="TextBox 31"/>
          <p:cNvSpPr txBox="1"/>
          <p:nvPr/>
        </p:nvSpPr>
        <p:spPr>
          <a:xfrm>
            <a:off x="622511" y="2996952"/>
            <a:ext cx="7477881" cy="369332"/>
          </a:xfrm>
          <a:prstGeom prst="rect">
            <a:avLst/>
          </a:prstGeom>
          <a:noFill/>
          <a:ln w="12700">
            <a:solidFill>
              <a:schemeClr val="tx1"/>
            </a:solidFill>
          </a:ln>
        </p:spPr>
        <p:txBody>
          <a:bodyPr wrap="none" rtlCol="0">
            <a:spAutoFit/>
          </a:bodyPr>
          <a:lstStyle/>
          <a:p>
            <a:r>
              <a:rPr lang="en-GB" smtClean="0">
                <a:latin typeface="Calibri" pitchFamily="34" charset="0"/>
                <a:cs typeface="Calibri" pitchFamily="34" charset="0"/>
              </a:rPr>
              <a:t>Note bit numbers: 31 - </a:t>
            </a:r>
            <a:r>
              <a:rPr lang="en-GB" b="1" smtClean="0">
                <a:latin typeface="Calibri" pitchFamily="34" charset="0"/>
                <a:cs typeface="Calibri" pitchFamily="34" charset="0"/>
              </a:rPr>
              <a:t>most significant bit </a:t>
            </a:r>
            <a:r>
              <a:rPr lang="en-GB" smtClean="0">
                <a:latin typeface="Calibri" pitchFamily="34" charset="0"/>
                <a:cs typeface="Calibri" pitchFamily="34" charset="0"/>
              </a:rPr>
              <a:t>- MSB, 0 </a:t>
            </a:r>
            <a:r>
              <a:rPr lang="en-GB" b="1" smtClean="0">
                <a:latin typeface="Calibri" pitchFamily="34" charset="0"/>
                <a:cs typeface="Calibri" pitchFamily="34" charset="0"/>
              </a:rPr>
              <a:t>- least significant bit </a:t>
            </a:r>
            <a:r>
              <a:rPr lang="en-GB" smtClean="0">
                <a:latin typeface="Calibri" pitchFamily="34" charset="0"/>
                <a:cs typeface="Calibri" pitchFamily="34" charset="0"/>
              </a:rPr>
              <a:t>- LSB</a:t>
            </a:r>
            <a:endParaRPr lang="en-GB">
              <a:latin typeface="Calibri" pitchFamily="34" charset="0"/>
              <a:cs typeface="Calibri" pitchFamily="34" charset="0"/>
            </a:endParaRPr>
          </a:p>
        </p:txBody>
      </p:sp>
      <p:sp>
        <p:nvSpPr>
          <p:cNvPr id="33" name="TextBox 32"/>
          <p:cNvSpPr txBox="1"/>
          <p:nvPr/>
        </p:nvSpPr>
        <p:spPr>
          <a:xfrm>
            <a:off x="683568" y="5136232"/>
            <a:ext cx="4302396" cy="369332"/>
          </a:xfrm>
          <a:prstGeom prst="rect">
            <a:avLst/>
          </a:prstGeom>
          <a:noFill/>
          <a:ln w="12700">
            <a:solidFill>
              <a:schemeClr val="tx1"/>
            </a:solidFill>
          </a:ln>
        </p:spPr>
        <p:txBody>
          <a:bodyPr wrap="none" rtlCol="0">
            <a:spAutoFit/>
          </a:bodyPr>
          <a:lstStyle/>
          <a:p>
            <a:r>
              <a:rPr lang="en-GB" smtClean="0">
                <a:latin typeface="Calibri" pitchFamily="34" charset="0"/>
                <a:cs typeface="Calibri" pitchFamily="34" charset="0"/>
              </a:rPr>
              <a:t>Note MSB also means most significant </a:t>
            </a:r>
            <a:r>
              <a:rPr lang="en-GB" b="1" smtClean="0">
                <a:latin typeface="Calibri" pitchFamily="34" charset="0"/>
                <a:cs typeface="Calibri" pitchFamily="34" charset="0"/>
              </a:rPr>
              <a:t>byte</a:t>
            </a:r>
            <a:r>
              <a:rPr lang="en-GB" smtClean="0">
                <a:latin typeface="Calibri" pitchFamily="34" charset="0"/>
                <a:cs typeface="Calibri" pitchFamily="34" charset="0"/>
              </a:rPr>
              <a:t>!</a:t>
            </a:r>
            <a:endParaRPr lang="en-GB">
              <a:latin typeface="Calibri" pitchFamily="34" charset="0"/>
              <a:cs typeface="Calibri" pitchFamily="34" charset="0"/>
            </a:endParaRPr>
          </a:p>
        </p:txBody>
      </p:sp>
      <p:sp>
        <p:nvSpPr>
          <p:cNvPr id="34" name="Up Arrow 33"/>
          <p:cNvSpPr/>
          <p:nvPr/>
        </p:nvSpPr>
        <p:spPr bwMode="auto">
          <a:xfrm>
            <a:off x="1475656" y="4776192"/>
            <a:ext cx="216024" cy="288032"/>
          </a:xfrm>
          <a:prstGeom prst="upArrow">
            <a:avLst/>
          </a:prstGeom>
          <a:no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Black" pitchFamily="34" charset="0"/>
            </a:endParaRPr>
          </a:p>
        </p:txBody>
      </p:sp>
      <p:sp>
        <p:nvSpPr>
          <p:cNvPr id="2" name="Date Placeholder 1"/>
          <p:cNvSpPr>
            <a:spLocks noGrp="1"/>
          </p:cNvSpPr>
          <p:nvPr>
            <p:ph type="dt" sz="half" idx="10"/>
          </p:nvPr>
        </p:nvSpPr>
        <p:spPr/>
        <p:txBody>
          <a:bodyPr/>
          <a:lstStyle/>
          <a:p>
            <a:fld id="{BA7B9D05-5EFA-4293-BCA3-C5B110E4795D}"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smtClean="0"/>
              <a:t>2.</a:t>
            </a:r>
            <a:fld id="{0CFEC368-1D7A-4F81-ABF6-AE0E36BAF64C}" type="slidenum">
              <a:rPr lang="en-US" smtClean="0"/>
              <a:pPr/>
              <a:t>53</a:t>
            </a:fld>
            <a:endParaRPr lang="en-US" dirty="0"/>
          </a:p>
        </p:txBody>
      </p:sp>
    </p:spTree>
    <p:extLst>
      <p:ext uri="{BB962C8B-B14F-4D97-AF65-F5344CB8AC3E}">
        <p14:creationId xmlns:p14="http://schemas.microsoft.com/office/powerpoint/2010/main" val="4247518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74848" y="332656"/>
            <a:ext cx="8229600" cy="663352"/>
          </a:xfrm>
        </p:spPr>
        <p:txBody>
          <a:bodyPr/>
          <a:lstStyle/>
          <a:p>
            <a:r>
              <a:rPr lang="en-GB" dirty="0" smtClean="0"/>
              <a:t>Byte and Word addressing</a:t>
            </a:r>
            <a:endParaRPr lang="en-US" dirty="0" smtClean="0"/>
          </a:p>
        </p:txBody>
      </p:sp>
      <p:sp>
        <p:nvSpPr>
          <p:cNvPr id="49155" name="Rectangle 3"/>
          <p:cNvSpPr>
            <a:spLocks noGrp="1" noChangeArrowheads="1"/>
          </p:cNvSpPr>
          <p:nvPr>
            <p:ph type="body" idx="1"/>
          </p:nvPr>
        </p:nvSpPr>
        <p:spPr>
          <a:xfrm>
            <a:off x="383232" y="1052736"/>
            <a:ext cx="8077200" cy="2349500"/>
          </a:xfrm>
        </p:spPr>
        <p:txBody>
          <a:bodyPr>
            <a:normAutofit fontScale="92500" lnSpcReduction="20000"/>
          </a:bodyPr>
          <a:lstStyle/>
          <a:p>
            <a:pPr>
              <a:spcBef>
                <a:spcPts val="1800"/>
              </a:spcBef>
            </a:pPr>
            <a:r>
              <a:rPr lang="en-GB" dirty="0" smtClean="0"/>
              <a:t>Many programs, for example those manipulating characters – each of which takes up one byte – need to access memory as an array of bytes, not words.</a:t>
            </a:r>
          </a:p>
          <a:p>
            <a:pPr>
              <a:spcBef>
                <a:spcPts val="1800"/>
              </a:spcBef>
            </a:pPr>
            <a:r>
              <a:rPr lang="en-GB" dirty="0" smtClean="0"/>
              <a:t>For example in a 16 bit system there are 2 bytes for every word. This means that byte addresses must increase twice as fast as word addresses. There are two different ways to number bytes within a word as below.</a:t>
            </a:r>
            <a:endParaRPr lang="en-US" dirty="0" smtClean="0"/>
          </a:p>
        </p:txBody>
      </p:sp>
      <p:sp>
        <p:nvSpPr>
          <p:cNvPr id="49156" name="Rectangle 4"/>
          <p:cNvSpPr>
            <a:spLocks noChangeArrowheads="1"/>
          </p:cNvSpPr>
          <p:nvPr/>
        </p:nvSpPr>
        <p:spPr bwMode="auto">
          <a:xfrm>
            <a:off x="1835150" y="4724648"/>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1:        </a:t>
            </a:r>
            <a:endParaRPr lang="en-US" sz="2000" b="1" dirty="0">
              <a:solidFill>
                <a:srgbClr val="FF0000"/>
              </a:solidFill>
              <a:latin typeface="Arial" charset="0"/>
            </a:endParaRPr>
          </a:p>
        </p:txBody>
      </p:sp>
      <p:sp>
        <p:nvSpPr>
          <p:cNvPr id="49157" name="Rectangle 5"/>
          <p:cNvSpPr>
            <a:spLocks noChangeArrowheads="1"/>
          </p:cNvSpPr>
          <p:nvPr/>
        </p:nvSpPr>
        <p:spPr bwMode="auto">
          <a:xfrm>
            <a:off x="2914650" y="4724648"/>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0:        </a:t>
            </a:r>
            <a:endParaRPr lang="en-US" sz="2000" b="1" dirty="0">
              <a:solidFill>
                <a:srgbClr val="FF0000"/>
              </a:solidFill>
              <a:latin typeface="Arial" charset="0"/>
            </a:endParaRPr>
          </a:p>
        </p:txBody>
      </p:sp>
      <p:sp>
        <p:nvSpPr>
          <p:cNvPr id="49158" name="Rectangle 6"/>
          <p:cNvSpPr>
            <a:spLocks noChangeArrowheads="1"/>
          </p:cNvSpPr>
          <p:nvPr/>
        </p:nvSpPr>
        <p:spPr bwMode="auto">
          <a:xfrm>
            <a:off x="1835150" y="5011986"/>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3:</a:t>
            </a:r>
            <a:endParaRPr lang="en-US" sz="2000" b="1" dirty="0">
              <a:solidFill>
                <a:srgbClr val="FF0000"/>
              </a:solidFill>
              <a:latin typeface="Arial" charset="0"/>
            </a:endParaRPr>
          </a:p>
        </p:txBody>
      </p:sp>
      <p:sp>
        <p:nvSpPr>
          <p:cNvPr id="49159" name="Rectangle 7"/>
          <p:cNvSpPr>
            <a:spLocks noChangeArrowheads="1"/>
          </p:cNvSpPr>
          <p:nvPr/>
        </p:nvSpPr>
        <p:spPr bwMode="auto">
          <a:xfrm>
            <a:off x="2914650" y="5011986"/>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2:</a:t>
            </a:r>
            <a:endParaRPr lang="en-US" sz="2000" b="1" dirty="0">
              <a:solidFill>
                <a:srgbClr val="FF0000"/>
              </a:solidFill>
              <a:latin typeface="Arial" charset="0"/>
            </a:endParaRPr>
          </a:p>
        </p:txBody>
      </p:sp>
      <p:sp>
        <p:nvSpPr>
          <p:cNvPr id="49160" name="Rectangle 8"/>
          <p:cNvSpPr>
            <a:spLocks noChangeArrowheads="1"/>
          </p:cNvSpPr>
          <p:nvPr/>
        </p:nvSpPr>
        <p:spPr bwMode="auto">
          <a:xfrm>
            <a:off x="1835150" y="5299323"/>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5:</a:t>
            </a:r>
            <a:endParaRPr lang="en-US" sz="2000" b="1" dirty="0">
              <a:solidFill>
                <a:srgbClr val="FF0000"/>
              </a:solidFill>
              <a:latin typeface="Arial" charset="0"/>
            </a:endParaRPr>
          </a:p>
        </p:txBody>
      </p:sp>
      <p:sp>
        <p:nvSpPr>
          <p:cNvPr id="49161" name="Rectangle 9"/>
          <p:cNvSpPr>
            <a:spLocks noChangeArrowheads="1"/>
          </p:cNvSpPr>
          <p:nvPr/>
        </p:nvSpPr>
        <p:spPr bwMode="auto">
          <a:xfrm>
            <a:off x="2914650" y="5299323"/>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4:</a:t>
            </a:r>
            <a:endParaRPr lang="en-US" sz="2000" b="1" dirty="0">
              <a:solidFill>
                <a:srgbClr val="FF0000"/>
              </a:solidFill>
              <a:latin typeface="Arial" charset="0"/>
            </a:endParaRPr>
          </a:p>
        </p:txBody>
      </p:sp>
      <p:sp>
        <p:nvSpPr>
          <p:cNvPr id="49162" name="Rectangle 10"/>
          <p:cNvSpPr>
            <a:spLocks noChangeArrowheads="1"/>
          </p:cNvSpPr>
          <p:nvPr/>
        </p:nvSpPr>
        <p:spPr bwMode="auto">
          <a:xfrm>
            <a:off x="1835150" y="5586661"/>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7:</a:t>
            </a:r>
            <a:endParaRPr lang="en-US" sz="2000" b="1" dirty="0">
              <a:solidFill>
                <a:srgbClr val="FF0000"/>
              </a:solidFill>
              <a:latin typeface="Arial" charset="0"/>
            </a:endParaRPr>
          </a:p>
        </p:txBody>
      </p:sp>
      <p:sp>
        <p:nvSpPr>
          <p:cNvPr id="49163" name="Rectangle 11"/>
          <p:cNvSpPr>
            <a:spLocks noChangeArrowheads="1"/>
          </p:cNvSpPr>
          <p:nvPr/>
        </p:nvSpPr>
        <p:spPr bwMode="auto">
          <a:xfrm>
            <a:off x="2914650" y="5586661"/>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6:</a:t>
            </a:r>
            <a:endParaRPr lang="en-US" sz="2000" b="1" dirty="0">
              <a:solidFill>
                <a:srgbClr val="FF0000"/>
              </a:solidFill>
              <a:latin typeface="Arial" charset="0"/>
            </a:endParaRPr>
          </a:p>
        </p:txBody>
      </p:sp>
      <p:sp>
        <p:nvSpPr>
          <p:cNvPr id="49164" name="Rectangle 12"/>
          <p:cNvSpPr>
            <a:spLocks noChangeArrowheads="1"/>
          </p:cNvSpPr>
          <p:nvPr/>
        </p:nvSpPr>
        <p:spPr bwMode="auto">
          <a:xfrm>
            <a:off x="1835150" y="5873998"/>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smtClean="0">
                <a:solidFill>
                  <a:srgbClr val="FF0000"/>
                </a:solidFill>
                <a:latin typeface="Arial" charset="0"/>
              </a:rPr>
              <a:t>...</a:t>
            </a:r>
            <a:endParaRPr lang="en-US" sz="2000" b="1">
              <a:solidFill>
                <a:srgbClr val="FF0000"/>
              </a:solidFill>
              <a:latin typeface="Arial" charset="0"/>
            </a:endParaRPr>
          </a:p>
        </p:txBody>
      </p:sp>
      <p:sp>
        <p:nvSpPr>
          <p:cNvPr id="49165" name="Rectangle 13"/>
          <p:cNvSpPr>
            <a:spLocks noChangeArrowheads="1"/>
          </p:cNvSpPr>
          <p:nvPr/>
        </p:nvSpPr>
        <p:spPr bwMode="auto">
          <a:xfrm>
            <a:off x="2914650" y="5873998"/>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smtClean="0">
                <a:solidFill>
                  <a:srgbClr val="FF0000"/>
                </a:solidFill>
                <a:latin typeface="Arial" charset="0"/>
              </a:rPr>
              <a:t>...</a:t>
            </a:r>
            <a:endParaRPr lang="en-US" sz="2000" b="1">
              <a:solidFill>
                <a:srgbClr val="FF0000"/>
              </a:solidFill>
              <a:latin typeface="Arial" charset="0"/>
            </a:endParaRPr>
          </a:p>
        </p:txBody>
      </p:sp>
      <p:sp>
        <p:nvSpPr>
          <p:cNvPr id="49166" name="Rectangle 14"/>
          <p:cNvSpPr>
            <a:spLocks noChangeArrowheads="1"/>
          </p:cNvSpPr>
          <p:nvPr/>
        </p:nvSpPr>
        <p:spPr bwMode="auto">
          <a:xfrm>
            <a:off x="1331913" y="4724648"/>
            <a:ext cx="504825" cy="288925"/>
          </a:xfrm>
          <a:prstGeom prst="rect">
            <a:avLst/>
          </a:prstGeom>
          <a:noFill/>
          <a:ln w="28575">
            <a:noFill/>
            <a:miter lim="800000"/>
            <a:headEnd type="none" w="sm" len="sm"/>
            <a:tailEnd type="none" w="sm" len="sm"/>
          </a:ln>
        </p:spPr>
        <p:txBody>
          <a:bodyPr wrap="none" anchor="ctr"/>
          <a:lstStyle/>
          <a:p>
            <a:r>
              <a:rPr lang="en-GB" sz="2000" b="1">
                <a:solidFill>
                  <a:srgbClr val="FF0000"/>
                </a:solidFill>
                <a:latin typeface="Arial" charset="0"/>
              </a:rPr>
              <a:t>0</a:t>
            </a:r>
            <a:r>
              <a:rPr lang="en-GB" sz="2000" b="1" smtClean="0">
                <a:solidFill>
                  <a:srgbClr val="FF0000"/>
                </a:solidFill>
                <a:latin typeface="Arial" charset="0"/>
              </a:rPr>
              <a:t>:</a:t>
            </a:r>
            <a:endParaRPr lang="en-US" sz="2000" b="1">
              <a:solidFill>
                <a:srgbClr val="FF0000"/>
              </a:solidFill>
              <a:latin typeface="Arial" charset="0"/>
            </a:endParaRPr>
          </a:p>
        </p:txBody>
      </p:sp>
      <p:sp>
        <p:nvSpPr>
          <p:cNvPr id="49167" name="Rectangle 15"/>
          <p:cNvSpPr>
            <a:spLocks noChangeArrowheads="1"/>
          </p:cNvSpPr>
          <p:nvPr/>
        </p:nvSpPr>
        <p:spPr bwMode="auto">
          <a:xfrm>
            <a:off x="1330325" y="5013573"/>
            <a:ext cx="504825" cy="288925"/>
          </a:xfrm>
          <a:prstGeom prst="rect">
            <a:avLst/>
          </a:prstGeom>
          <a:noFill/>
          <a:ln w="28575">
            <a:noFill/>
            <a:miter lim="800000"/>
            <a:headEnd type="none" w="sm" len="sm"/>
            <a:tailEnd type="none" w="sm" len="sm"/>
          </a:ln>
        </p:spPr>
        <p:txBody>
          <a:bodyPr wrap="none" anchor="ctr"/>
          <a:lstStyle/>
          <a:p>
            <a:r>
              <a:rPr lang="en-GB" sz="2000" b="1">
                <a:solidFill>
                  <a:srgbClr val="FF0000"/>
                </a:solidFill>
                <a:latin typeface="Arial" charset="0"/>
              </a:rPr>
              <a:t>1</a:t>
            </a:r>
            <a:r>
              <a:rPr lang="en-GB" sz="2000" b="1" smtClean="0">
                <a:solidFill>
                  <a:srgbClr val="FF0000"/>
                </a:solidFill>
                <a:latin typeface="Arial" charset="0"/>
              </a:rPr>
              <a:t>:</a:t>
            </a:r>
            <a:endParaRPr lang="en-US" sz="2000" b="1">
              <a:solidFill>
                <a:srgbClr val="FF0000"/>
              </a:solidFill>
              <a:latin typeface="Arial" charset="0"/>
            </a:endParaRPr>
          </a:p>
        </p:txBody>
      </p:sp>
      <p:sp>
        <p:nvSpPr>
          <p:cNvPr id="49168" name="Rectangle 16"/>
          <p:cNvSpPr>
            <a:spLocks noChangeArrowheads="1"/>
          </p:cNvSpPr>
          <p:nvPr/>
        </p:nvSpPr>
        <p:spPr bwMode="auto">
          <a:xfrm>
            <a:off x="1328738" y="5302498"/>
            <a:ext cx="504825" cy="288925"/>
          </a:xfrm>
          <a:prstGeom prst="rect">
            <a:avLst/>
          </a:prstGeom>
          <a:noFill/>
          <a:ln w="28575">
            <a:noFill/>
            <a:miter lim="800000"/>
            <a:headEnd type="none" w="sm" len="sm"/>
            <a:tailEnd type="none" w="sm" len="sm"/>
          </a:ln>
        </p:spPr>
        <p:txBody>
          <a:bodyPr wrap="none" anchor="ctr"/>
          <a:lstStyle/>
          <a:p>
            <a:r>
              <a:rPr lang="en-GB" sz="2000" b="1">
                <a:solidFill>
                  <a:srgbClr val="FF0000"/>
                </a:solidFill>
                <a:latin typeface="Arial" charset="0"/>
              </a:rPr>
              <a:t>2:</a:t>
            </a:r>
            <a:endParaRPr lang="en-US" sz="2000" b="1">
              <a:solidFill>
                <a:srgbClr val="FF0000"/>
              </a:solidFill>
              <a:latin typeface="Arial" charset="0"/>
            </a:endParaRPr>
          </a:p>
        </p:txBody>
      </p:sp>
      <p:sp>
        <p:nvSpPr>
          <p:cNvPr id="49169" name="Rectangle 17"/>
          <p:cNvSpPr>
            <a:spLocks noChangeArrowheads="1"/>
          </p:cNvSpPr>
          <p:nvPr/>
        </p:nvSpPr>
        <p:spPr bwMode="auto">
          <a:xfrm>
            <a:off x="1327150" y="5591423"/>
            <a:ext cx="504825" cy="288925"/>
          </a:xfrm>
          <a:prstGeom prst="rect">
            <a:avLst/>
          </a:prstGeom>
          <a:noFill/>
          <a:ln w="28575">
            <a:noFill/>
            <a:miter lim="800000"/>
            <a:headEnd type="none" w="sm" len="sm"/>
            <a:tailEnd type="none" w="sm" len="sm"/>
          </a:ln>
        </p:spPr>
        <p:txBody>
          <a:bodyPr wrap="none" anchor="ctr"/>
          <a:lstStyle/>
          <a:p>
            <a:r>
              <a:rPr lang="en-GB" sz="2000" b="1" dirty="0">
                <a:solidFill>
                  <a:srgbClr val="FF0000"/>
                </a:solidFill>
                <a:latin typeface="Arial" charset="0"/>
              </a:rPr>
              <a:t>3</a:t>
            </a:r>
            <a:r>
              <a:rPr lang="en-GB" sz="2000" b="1" dirty="0" smtClean="0">
                <a:solidFill>
                  <a:srgbClr val="FF0000"/>
                </a:solidFill>
                <a:latin typeface="Arial" charset="0"/>
              </a:rPr>
              <a:t>:</a:t>
            </a:r>
            <a:endParaRPr lang="en-US" sz="2000" b="1" dirty="0">
              <a:solidFill>
                <a:srgbClr val="FF0000"/>
              </a:solidFill>
              <a:latin typeface="Arial" charset="0"/>
            </a:endParaRPr>
          </a:p>
        </p:txBody>
      </p:sp>
      <p:sp>
        <p:nvSpPr>
          <p:cNvPr id="49170" name="Rectangle 18"/>
          <p:cNvSpPr>
            <a:spLocks noChangeArrowheads="1"/>
          </p:cNvSpPr>
          <p:nvPr/>
        </p:nvSpPr>
        <p:spPr bwMode="auto">
          <a:xfrm>
            <a:off x="1325563" y="5880348"/>
            <a:ext cx="504825" cy="288925"/>
          </a:xfrm>
          <a:prstGeom prst="rect">
            <a:avLst/>
          </a:prstGeom>
          <a:noFill/>
          <a:ln w="28575">
            <a:noFill/>
            <a:miter lim="800000"/>
            <a:headEnd type="none" w="sm" len="sm"/>
            <a:tailEnd type="none" w="sm" len="sm"/>
          </a:ln>
        </p:spPr>
        <p:txBody>
          <a:bodyPr wrap="none" anchor="ctr"/>
          <a:lstStyle/>
          <a:p>
            <a:r>
              <a:rPr lang="en-GB" sz="2000" b="1">
                <a:solidFill>
                  <a:srgbClr val="FF0000"/>
                </a:solidFill>
                <a:latin typeface="Arial" charset="0"/>
              </a:rPr>
              <a:t>4</a:t>
            </a:r>
            <a:r>
              <a:rPr lang="en-GB" sz="2000" b="1" smtClean="0">
                <a:solidFill>
                  <a:srgbClr val="FF0000"/>
                </a:solidFill>
                <a:latin typeface="Arial" charset="0"/>
              </a:rPr>
              <a:t>:</a:t>
            </a:r>
            <a:endParaRPr lang="en-US" sz="2000" b="1">
              <a:solidFill>
                <a:srgbClr val="FF0000"/>
              </a:solidFill>
              <a:latin typeface="Arial" charset="0"/>
            </a:endParaRPr>
          </a:p>
        </p:txBody>
      </p:sp>
      <p:sp>
        <p:nvSpPr>
          <p:cNvPr id="49171" name="Text Box 19"/>
          <p:cNvSpPr txBox="1">
            <a:spLocks noChangeArrowheads="1"/>
          </p:cNvSpPr>
          <p:nvPr/>
        </p:nvSpPr>
        <p:spPr bwMode="auto">
          <a:xfrm>
            <a:off x="288925" y="4869111"/>
            <a:ext cx="1330325" cy="701675"/>
          </a:xfrm>
          <a:prstGeom prst="rect">
            <a:avLst/>
          </a:prstGeom>
          <a:noFill/>
          <a:ln w="12700">
            <a:noFill/>
            <a:miter lim="800000"/>
            <a:headEnd type="none" w="sm" len="sm"/>
            <a:tailEnd type="none" w="sm" len="sm"/>
          </a:ln>
        </p:spPr>
        <p:txBody>
          <a:bodyPr>
            <a:spAutoFit/>
          </a:bodyPr>
          <a:lstStyle/>
          <a:p>
            <a:pPr>
              <a:spcBef>
                <a:spcPct val="50000"/>
              </a:spcBef>
            </a:pPr>
            <a:r>
              <a:rPr lang="en-GB" sz="2000" b="1">
                <a:solidFill>
                  <a:schemeClr val="accent2"/>
                </a:solidFill>
                <a:latin typeface="Arial" charset="0"/>
              </a:rPr>
              <a:t>Word </a:t>
            </a:r>
            <a:r>
              <a:rPr lang="en-GB" sz="2000" b="1" u="sng">
                <a:solidFill>
                  <a:schemeClr val="accent2"/>
                </a:solidFill>
                <a:latin typeface="Arial" charset="0"/>
              </a:rPr>
              <a:t>number</a:t>
            </a:r>
            <a:endParaRPr lang="en-US" sz="2000" b="1" u="sng">
              <a:solidFill>
                <a:schemeClr val="accent2"/>
              </a:solidFill>
              <a:latin typeface="Arial" charset="0"/>
            </a:endParaRPr>
          </a:p>
        </p:txBody>
      </p:sp>
      <p:sp>
        <p:nvSpPr>
          <p:cNvPr id="49172" name="Rectangle 20"/>
          <p:cNvSpPr>
            <a:spLocks noChangeArrowheads="1"/>
          </p:cNvSpPr>
          <p:nvPr/>
        </p:nvSpPr>
        <p:spPr bwMode="auto">
          <a:xfrm>
            <a:off x="6875463" y="4724648"/>
            <a:ext cx="1081087"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1:</a:t>
            </a:r>
            <a:endParaRPr lang="en-US" sz="2000" b="1" dirty="0">
              <a:solidFill>
                <a:srgbClr val="FF0000"/>
              </a:solidFill>
              <a:latin typeface="Arial" charset="0"/>
            </a:endParaRPr>
          </a:p>
        </p:txBody>
      </p:sp>
      <p:sp>
        <p:nvSpPr>
          <p:cNvPr id="49173" name="Rectangle 21"/>
          <p:cNvSpPr>
            <a:spLocks noChangeArrowheads="1"/>
          </p:cNvSpPr>
          <p:nvPr/>
        </p:nvSpPr>
        <p:spPr bwMode="auto">
          <a:xfrm>
            <a:off x="5795963" y="4724648"/>
            <a:ext cx="1081087"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0:</a:t>
            </a:r>
            <a:endParaRPr lang="en-US" sz="2000" b="1" dirty="0">
              <a:solidFill>
                <a:srgbClr val="FF0000"/>
              </a:solidFill>
              <a:latin typeface="Arial" charset="0"/>
            </a:endParaRPr>
          </a:p>
        </p:txBody>
      </p:sp>
      <p:sp>
        <p:nvSpPr>
          <p:cNvPr id="49174" name="Rectangle 22"/>
          <p:cNvSpPr>
            <a:spLocks noChangeArrowheads="1"/>
          </p:cNvSpPr>
          <p:nvPr/>
        </p:nvSpPr>
        <p:spPr bwMode="auto">
          <a:xfrm>
            <a:off x="6875463" y="5011986"/>
            <a:ext cx="1081087"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3:</a:t>
            </a:r>
            <a:endParaRPr lang="en-US" sz="2000" b="1" dirty="0">
              <a:solidFill>
                <a:srgbClr val="FF0000"/>
              </a:solidFill>
              <a:latin typeface="Arial" charset="0"/>
            </a:endParaRPr>
          </a:p>
        </p:txBody>
      </p:sp>
      <p:sp>
        <p:nvSpPr>
          <p:cNvPr id="49175" name="Rectangle 23"/>
          <p:cNvSpPr>
            <a:spLocks noChangeArrowheads="1"/>
          </p:cNvSpPr>
          <p:nvPr/>
        </p:nvSpPr>
        <p:spPr bwMode="auto">
          <a:xfrm>
            <a:off x="5795963" y="5011986"/>
            <a:ext cx="1081087"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2:</a:t>
            </a:r>
            <a:endParaRPr lang="en-US" sz="2000" b="1" dirty="0">
              <a:solidFill>
                <a:srgbClr val="FF0000"/>
              </a:solidFill>
              <a:latin typeface="Arial" charset="0"/>
            </a:endParaRPr>
          </a:p>
        </p:txBody>
      </p:sp>
      <p:sp>
        <p:nvSpPr>
          <p:cNvPr id="49176" name="Rectangle 24"/>
          <p:cNvSpPr>
            <a:spLocks noChangeArrowheads="1"/>
          </p:cNvSpPr>
          <p:nvPr/>
        </p:nvSpPr>
        <p:spPr bwMode="auto">
          <a:xfrm>
            <a:off x="6875463" y="5299323"/>
            <a:ext cx="1081087"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5:</a:t>
            </a:r>
            <a:endParaRPr lang="en-US" sz="2000" b="1" dirty="0">
              <a:solidFill>
                <a:srgbClr val="FF0000"/>
              </a:solidFill>
              <a:latin typeface="Arial" charset="0"/>
            </a:endParaRPr>
          </a:p>
        </p:txBody>
      </p:sp>
      <p:sp>
        <p:nvSpPr>
          <p:cNvPr id="49177" name="Rectangle 25"/>
          <p:cNvSpPr>
            <a:spLocks noChangeArrowheads="1"/>
          </p:cNvSpPr>
          <p:nvPr/>
        </p:nvSpPr>
        <p:spPr bwMode="auto">
          <a:xfrm>
            <a:off x="5795963" y="5299323"/>
            <a:ext cx="1081087"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4:</a:t>
            </a:r>
            <a:endParaRPr lang="en-US" sz="2000" b="1" dirty="0">
              <a:solidFill>
                <a:srgbClr val="FF0000"/>
              </a:solidFill>
              <a:latin typeface="Arial" charset="0"/>
            </a:endParaRPr>
          </a:p>
        </p:txBody>
      </p:sp>
      <p:sp>
        <p:nvSpPr>
          <p:cNvPr id="49178" name="Rectangle 26"/>
          <p:cNvSpPr>
            <a:spLocks noChangeArrowheads="1"/>
          </p:cNvSpPr>
          <p:nvPr/>
        </p:nvSpPr>
        <p:spPr bwMode="auto">
          <a:xfrm>
            <a:off x="6875463" y="5586661"/>
            <a:ext cx="1081087"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7:</a:t>
            </a:r>
            <a:endParaRPr lang="en-US" sz="2000" b="1" dirty="0">
              <a:solidFill>
                <a:srgbClr val="FF0000"/>
              </a:solidFill>
              <a:latin typeface="Arial" charset="0"/>
            </a:endParaRPr>
          </a:p>
        </p:txBody>
      </p:sp>
      <p:sp>
        <p:nvSpPr>
          <p:cNvPr id="49179" name="Rectangle 27"/>
          <p:cNvSpPr>
            <a:spLocks noChangeArrowheads="1"/>
          </p:cNvSpPr>
          <p:nvPr/>
        </p:nvSpPr>
        <p:spPr bwMode="auto">
          <a:xfrm>
            <a:off x="5795963" y="5586661"/>
            <a:ext cx="1081087"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6:</a:t>
            </a:r>
            <a:endParaRPr lang="en-US" sz="2000" b="1" dirty="0">
              <a:solidFill>
                <a:srgbClr val="FF0000"/>
              </a:solidFill>
              <a:latin typeface="Arial" charset="0"/>
            </a:endParaRPr>
          </a:p>
        </p:txBody>
      </p:sp>
      <p:sp>
        <p:nvSpPr>
          <p:cNvPr id="49180" name="Rectangle 28"/>
          <p:cNvSpPr>
            <a:spLocks noChangeArrowheads="1"/>
          </p:cNvSpPr>
          <p:nvPr/>
        </p:nvSpPr>
        <p:spPr bwMode="auto">
          <a:xfrm>
            <a:off x="6875463" y="5873998"/>
            <a:ext cx="1081087"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smtClean="0">
                <a:solidFill>
                  <a:srgbClr val="FF0000"/>
                </a:solidFill>
                <a:latin typeface="Arial" charset="0"/>
              </a:rPr>
              <a:t>...</a:t>
            </a:r>
            <a:endParaRPr lang="en-US" sz="2000" b="1">
              <a:solidFill>
                <a:srgbClr val="FF0000"/>
              </a:solidFill>
              <a:latin typeface="Arial" charset="0"/>
            </a:endParaRPr>
          </a:p>
        </p:txBody>
      </p:sp>
      <p:sp>
        <p:nvSpPr>
          <p:cNvPr id="49181" name="Rectangle 29"/>
          <p:cNvSpPr>
            <a:spLocks noChangeArrowheads="1"/>
          </p:cNvSpPr>
          <p:nvPr/>
        </p:nvSpPr>
        <p:spPr bwMode="auto">
          <a:xfrm>
            <a:off x="5795963" y="5873998"/>
            <a:ext cx="1081087"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smtClean="0">
                <a:solidFill>
                  <a:srgbClr val="FF0000"/>
                </a:solidFill>
                <a:latin typeface="Arial" charset="0"/>
              </a:rPr>
              <a:t>...</a:t>
            </a:r>
            <a:endParaRPr lang="en-US" sz="2000" b="1">
              <a:solidFill>
                <a:srgbClr val="FF0000"/>
              </a:solidFill>
              <a:latin typeface="Arial" charset="0"/>
            </a:endParaRPr>
          </a:p>
        </p:txBody>
      </p:sp>
      <p:sp>
        <p:nvSpPr>
          <p:cNvPr id="49182" name="Text Box 30"/>
          <p:cNvSpPr txBox="1">
            <a:spLocks noChangeArrowheads="1"/>
          </p:cNvSpPr>
          <p:nvPr/>
        </p:nvSpPr>
        <p:spPr bwMode="auto">
          <a:xfrm>
            <a:off x="1331913" y="4221411"/>
            <a:ext cx="1150937" cy="396875"/>
          </a:xfrm>
          <a:prstGeom prst="rect">
            <a:avLst/>
          </a:prstGeom>
          <a:noFill/>
          <a:ln w="12700">
            <a:noFill/>
            <a:miter lim="800000"/>
            <a:headEnd type="none" w="sm" len="sm"/>
            <a:tailEnd type="none" w="sm" len="sm"/>
          </a:ln>
        </p:spPr>
        <p:txBody>
          <a:bodyPr>
            <a:spAutoFit/>
          </a:bodyPr>
          <a:lstStyle/>
          <a:p>
            <a:pPr>
              <a:spcBef>
                <a:spcPct val="50000"/>
              </a:spcBef>
            </a:pPr>
            <a:r>
              <a:rPr lang="en-GB" sz="2000" b="1">
                <a:solidFill>
                  <a:schemeClr val="accent2"/>
                </a:solidFill>
                <a:latin typeface="Arial" charset="0"/>
              </a:rPr>
              <a:t>MSB</a:t>
            </a:r>
            <a:endParaRPr lang="en-US" sz="2000" b="1">
              <a:solidFill>
                <a:schemeClr val="accent2"/>
              </a:solidFill>
              <a:latin typeface="Arial" charset="0"/>
            </a:endParaRPr>
          </a:p>
        </p:txBody>
      </p:sp>
      <p:sp>
        <p:nvSpPr>
          <p:cNvPr id="49183" name="Text Box 31"/>
          <p:cNvSpPr txBox="1">
            <a:spLocks noChangeArrowheads="1"/>
          </p:cNvSpPr>
          <p:nvPr/>
        </p:nvSpPr>
        <p:spPr bwMode="auto">
          <a:xfrm>
            <a:off x="3276600" y="4221411"/>
            <a:ext cx="1150938" cy="396875"/>
          </a:xfrm>
          <a:prstGeom prst="rect">
            <a:avLst/>
          </a:prstGeom>
          <a:noFill/>
          <a:ln w="12700">
            <a:noFill/>
            <a:miter lim="800000"/>
            <a:headEnd type="none" w="sm" len="sm"/>
            <a:tailEnd type="none" w="sm" len="sm"/>
          </a:ln>
        </p:spPr>
        <p:txBody>
          <a:bodyPr>
            <a:spAutoFit/>
          </a:bodyPr>
          <a:lstStyle/>
          <a:p>
            <a:pPr>
              <a:spcBef>
                <a:spcPct val="50000"/>
              </a:spcBef>
            </a:pPr>
            <a:r>
              <a:rPr lang="en-GB" sz="2000" b="1">
                <a:solidFill>
                  <a:schemeClr val="accent2"/>
                </a:solidFill>
                <a:latin typeface="Arial" charset="0"/>
              </a:rPr>
              <a:t>LSB</a:t>
            </a:r>
            <a:endParaRPr lang="en-US" sz="2000" b="1">
              <a:solidFill>
                <a:schemeClr val="accent2"/>
              </a:solidFill>
              <a:latin typeface="Arial" charset="0"/>
            </a:endParaRPr>
          </a:p>
        </p:txBody>
      </p:sp>
      <p:sp>
        <p:nvSpPr>
          <p:cNvPr id="49184" name="Text Box 32"/>
          <p:cNvSpPr txBox="1">
            <a:spLocks noChangeArrowheads="1"/>
          </p:cNvSpPr>
          <p:nvPr/>
        </p:nvSpPr>
        <p:spPr bwMode="auto">
          <a:xfrm>
            <a:off x="5221288" y="4221411"/>
            <a:ext cx="1150937" cy="396875"/>
          </a:xfrm>
          <a:prstGeom prst="rect">
            <a:avLst/>
          </a:prstGeom>
          <a:noFill/>
          <a:ln w="12700">
            <a:noFill/>
            <a:miter lim="800000"/>
            <a:headEnd type="none" w="sm" len="sm"/>
            <a:tailEnd type="none" w="sm" len="sm"/>
          </a:ln>
        </p:spPr>
        <p:txBody>
          <a:bodyPr>
            <a:spAutoFit/>
          </a:bodyPr>
          <a:lstStyle/>
          <a:p>
            <a:pPr>
              <a:spcBef>
                <a:spcPct val="50000"/>
              </a:spcBef>
            </a:pPr>
            <a:r>
              <a:rPr lang="en-GB" sz="2000" b="1">
                <a:solidFill>
                  <a:schemeClr val="accent2"/>
                </a:solidFill>
                <a:latin typeface="Arial" charset="0"/>
              </a:rPr>
              <a:t>MSB</a:t>
            </a:r>
            <a:endParaRPr lang="en-US" sz="2000" b="1">
              <a:solidFill>
                <a:schemeClr val="accent2"/>
              </a:solidFill>
              <a:latin typeface="Arial" charset="0"/>
            </a:endParaRPr>
          </a:p>
        </p:txBody>
      </p:sp>
      <p:sp>
        <p:nvSpPr>
          <p:cNvPr id="49185" name="Text Box 33"/>
          <p:cNvSpPr txBox="1">
            <a:spLocks noChangeArrowheads="1"/>
          </p:cNvSpPr>
          <p:nvPr/>
        </p:nvSpPr>
        <p:spPr bwMode="auto">
          <a:xfrm>
            <a:off x="7165975" y="4221411"/>
            <a:ext cx="1150938" cy="396875"/>
          </a:xfrm>
          <a:prstGeom prst="rect">
            <a:avLst/>
          </a:prstGeom>
          <a:noFill/>
          <a:ln w="12700">
            <a:noFill/>
            <a:miter lim="800000"/>
            <a:headEnd type="none" w="sm" len="sm"/>
            <a:tailEnd type="none" w="sm" len="sm"/>
          </a:ln>
        </p:spPr>
        <p:txBody>
          <a:bodyPr>
            <a:spAutoFit/>
          </a:bodyPr>
          <a:lstStyle/>
          <a:p>
            <a:pPr>
              <a:spcBef>
                <a:spcPct val="50000"/>
              </a:spcBef>
            </a:pPr>
            <a:r>
              <a:rPr lang="en-GB" sz="2000" b="1">
                <a:solidFill>
                  <a:schemeClr val="accent2"/>
                </a:solidFill>
                <a:latin typeface="Arial" charset="0"/>
              </a:rPr>
              <a:t>LSB</a:t>
            </a:r>
            <a:endParaRPr lang="en-US" sz="2000" b="1">
              <a:solidFill>
                <a:schemeClr val="accent2"/>
              </a:solidFill>
              <a:latin typeface="Arial" charset="0"/>
            </a:endParaRPr>
          </a:p>
        </p:txBody>
      </p:sp>
      <p:sp>
        <p:nvSpPr>
          <p:cNvPr id="49186" name="Text Box 34"/>
          <p:cNvSpPr txBox="1">
            <a:spLocks noChangeArrowheads="1"/>
          </p:cNvSpPr>
          <p:nvPr/>
        </p:nvSpPr>
        <p:spPr bwMode="auto">
          <a:xfrm>
            <a:off x="2195736" y="4365104"/>
            <a:ext cx="1754188" cy="396875"/>
          </a:xfrm>
          <a:prstGeom prst="rect">
            <a:avLst/>
          </a:prstGeom>
          <a:noFill/>
          <a:ln w="12700">
            <a:noFill/>
            <a:miter lim="800000"/>
            <a:headEnd type="none" w="sm" len="sm"/>
            <a:tailEnd type="none" w="sm" len="sm"/>
          </a:ln>
        </p:spPr>
        <p:txBody>
          <a:bodyPr>
            <a:spAutoFit/>
          </a:bodyPr>
          <a:lstStyle/>
          <a:p>
            <a:pPr algn="l"/>
            <a:r>
              <a:rPr lang="en-GB" sz="2000" b="1">
                <a:solidFill>
                  <a:schemeClr val="accent2"/>
                </a:solidFill>
                <a:latin typeface="Arial Narrow" pitchFamily="34" charset="0"/>
              </a:rPr>
              <a:t>Little-endian</a:t>
            </a:r>
            <a:endParaRPr lang="en-US" sz="2000" b="1">
              <a:solidFill>
                <a:schemeClr val="accent2"/>
              </a:solidFill>
              <a:latin typeface="Arial Narrow" pitchFamily="34" charset="0"/>
            </a:endParaRPr>
          </a:p>
        </p:txBody>
      </p:sp>
      <p:sp>
        <p:nvSpPr>
          <p:cNvPr id="49187" name="Text Box 35"/>
          <p:cNvSpPr txBox="1">
            <a:spLocks noChangeArrowheads="1"/>
          </p:cNvSpPr>
          <p:nvPr/>
        </p:nvSpPr>
        <p:spPr bwMode="auto">
          <a:xfrm>
            <a:off x="6203652" y="4365104"/>
            <a:ext cx="1536700" cy="396875"/>
          </a:xfrm>
          <a:prstGeom prst="rect">
            <a:avLst/>
          </a:prstGeom>
          <a:noFill/>
          <a:ln w="12700">
            <a:noFill/>
            <a:miter lim="800000"/>
            <a:headEnd type="none" w="sm" len="sm"/>
            <a:tailEnd type="none" w="sm" len="sm"/>
          </a:ln>
        </p:spPr>
        <p:txBody>
          <a:bodyPr>
            <a:spAutoFit/>
          </a:bodyPr>
          <a:lstStyle/>
          <a:p>
            <a:pPr algn="l"/>
            <a:r>
              <a:rPr lang="en-GB" sz="2000" b="1">
                <a:solidFill>
                  <a:schemeClr val="accent2"/>
                </a:solidFill>
                <a:latin typeface="Arial Narrow" pitchFamily="34" charset="0"/>
              </a:rPr>
              <a:t>Big-endian</a:t>
            </a:r>
            <a:endParaRPr lang="en-US" sz="2000" b="1">
              <a:solidFill>
                <a:schemeClr val="accent2"/>
              </a:solidFill>
              <a:latin typeface="Arial Narrow" pitchFamily="34" charset="0"/>
            </a:endParaRPr>
          </a:p>
        </p:txBody>
      </p:sp>
      <p:sp>
        <p:nvSpPr>
          <p:cNvPr id="49188" name="AutoShape 36"/>
          <p:cNvSpPr>
            <a:spLocks noChangeArrowheads="1"/>
          </p:cNvSpPr>
          <p:nvPr/>
        </p:nvSpPr>
        <p:spPr bwMode="auto">
          <a:xfrm flipV="1">
            <a:off x="2555131" y="6237312"/>
            <a:ext cx="720725" cy="287338"/>
          </a:xfrm>
          <a:prstGeom prst="upArrow">
            <a:avLst>
              <a:gd name="adj1" fmla="val 50000"/>
              <a:gd name="adj2" fmla="val 25000"/>
            </a:avLst>
          </a:prstGeom>
          <a:solidFill>
            <a:schemeClr val="accent1"/>
          </a:solidFill>
          <a:ln w="12700" algn="ctr">
            <a:solidFill>
              <a:schemeClr val="tx2"/>
            </a:solidFill>
            <a:miter lim="800000"/>
            <a:headEnd/>
            <a:tailEnd/>
          </a:ln>
        </p:spPr>
        <p:txBody>
          <a:bodyPr anchor="ctr">
            <a:spAutoFit/>
          </a:bodyPr>
          <a:lstStyle/>
          <a:p>
            <a:endParaRPr lang="en-GB"/>
          </a:p>
        </p:txBody>
      </p:sp>
      <p:sp>
        <p:nvSpPr>
          <p:cNvPr id="49189" name="AutoShape 37"/>
          <p:cNvSpPr>
            <a:spLocks noChangeArrowheads="1"/>
          </p:cNvSpPr>
          <p:nvPr/>
        </p:nvSpPr>
        <p:spPr bwMode="auto">
          <a:xfrm flipV="1">
            <a:off x="6515571" y="6238006"/>
            <a:ext cx="720725" cy="287338"/>
          </a:xfrm>
          <a:prstGeom prst="upArrow">
            <a:avLst>
              <a:gd name="adj1" fmla="val 50000"/>
              <a:gd name="adj2" fmla="val 25000"/>
            </a:avLst>
          </a:prstGeom>
          <a:solidFill>
            <a:schemeClr val="accent1"/>
          </a:solidFill>
          <a:ln w="12700" algn="ctr">
            <a:solidFill>
              <a:schemeClr val="tx2"/>
            </a:solidFill>
            <a:miter lim="800000"/>
            <a:headEnd/>
            <a:tailEnd/>
          </a:ln>
        </p:spPr>
        <p:txBody>
          <a:bodyPr anchor="ctr">
            <a:spAutoFit/>
          </a:bodyPr>
          <a:lstStyle/>
          <a:p>
            <a:endParaRPr lang="en-GB"/>
          </a:p>
        </p:txBody>
      </p:sp>
      <p:sp>
        <p:nvSpPr>
          <p:cNvPr id="49190" name="Text Box 38"/>
          <p:cNvSpPr txBox="1">
            <a:spLocks noChangeArrowheads="1"/>
          </p:cNvSpPr>
          <p:nvPr/>
        </p:nvSpPr>
        <p:spPr bwMode="auto">
          <a:xfrm>
            <a:off x="4139952" y="4509120"/>
            <a:ext cx="1754188" cy="396875"/>
          </a:xfrm>
          <a:prstGeom prst="rect">
            <a:avLst/>
          </a:prstGeom>
          <a:noFill/>
          <a:ln w="12700">
            <a:noFill/>
            <a:miter lim="800000"/>
            <a:headEnd type="none" w="sm" len="sm"/>
            <a:tailEnd type="none" w="sm" len="sm"/>
          </a:ln>
        </p:spPr>
        <p:txBody>
          <a:bodyPr>
            <a:spAutoFit/>
          </a:bodyPr>
          <a:lstStyle/>
          <a:p>
            <a:pPr algn="l"/>
            <a:r>
              <a:rPr lang="en-GB" sz="2000" b="1">
                <a:solidFill>
                  <a:schemeClr val="accent2"/>
                </a:solidFill>
                <a:latin typeface="Arial Narrow" pitchFamily="34" charset="0"/>
              </a:rPr>
              <a:t>Endian-ness</a:t>
            </a:r>
            <a:endParaRPr lang="en-US" sz="2000" b="1">
              <a:solidFill>
                <a:schemeClr val="accent2"/>
              </a:solidFill>
              <a:latin typeface="Arial Narrow" pitchFamily="34" charset="0"/>
            </a:endParaRPr>
          </a:p>
        </p:txBody>
      </p:sp>
      <p:sp>
        <p:nvSpPr>
          <p:cNvPr id="39" name="TextBox 38"/>
          <p:cNvSpPr txBox="1"/>
          <p:nvPr/>
        </p:nvSpPr>
        <p:spPr>
          <a:xfrm>
            <a:off x="1354921" y="3717032"/>
            <a:ext cx="6800260" cy="369332"/>
          </a:xfrm>
          <a:prstGeom prst="rect">
            <a:avLst/>
          </a:prstGeom>
          <a:noFill/>
        </p:spPr>
        <p:txBody>
          <a:bodyPr wrap="none" rtlCol="0">
            <a:spAutoFit/>
          </a:bodyPr>
          <a:lstStyle/>
          <a:p>
            <a:r>
              <a:rPr lang="en-GB" smtClean="0">
                <a:solidFill>
                  <a:srgbClr val="FF0000"/>
                </a:solidFill>
              </a:rPr>
              <a:t>NB. Numbers in locations are byte address, not data</a:t>
            </a:r>
            <a:endParaRPr lang="en-GB">
              <a:solidFill>
                <a:srgbClr val="FF0000"/>
              </a:solidFill>
            </a:endParaRPr>
          </a:p>
        </p:txBody>
      </p:sp>
      <p:sp>
        <p:nvSpPr>
          <p:cNvPr id="2" name="Date Placeholder 1"/>
          <p:cNvSpPr>
            <a:spLocks noGrp="1"/>
          </p:cNvSpPr>
          <p:nvPr>
            <p:ph type="dt" sz="half" idx="10"/>
          </p:nvPr>
        </p:nvSpPr>
        <p:spPr/>
        <p:txBody>
          <a:bodyPr/>
          <a:lstStyle/>
          <a:p>
            <a:fld id="{BA7B9D05-5EFA-4293-BCA3-C5B110E4795D}"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smtClean="0"/>
              <a:t>2.</a:t>
            </a:r>
            <a:fld id="{0CFEC368-1D7A-4F81-ABF6-AE0E36BAF64C}" type="slidenum">
              <a:rPr lang="en-US" smtClean="0"/>
              <a:pPr/>
              <a:t>54</a:t>
            </a:fld>
            <a:endParaRPr lang="en-US" dirty="0"/>
          </a:p>
        </p:txBody>
      </p:sp>
    </p:spTree>
    <p:extLst>
      <p:ext uri="{BB962C8B-B14F-4D97-AF65-F5344CB8AC3E}">
        <p14:creationId xmlns:p14="http://schemas.microsoft.com/office/powerpoint/2010/main" val="403373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7504" y="332656"/>
            <a:ext cx="8229600" cy="663352"/>
          </a:xfrm>
        </p:spPr>
        <p:txBody>
          <a:bodyPr/>
          <a:lstStyle/>
          <a:p>
            <a:r>
              <a:rPr lang="en-GB" dirty="0" smtClean="0"/>
              <a:t>Byte addresses for words</a:t>
            </a:r>
            <a:endParaRPr lang="en-US" dirty="0" smtClean="0"/>
          </a:p>
        </p:txBody>
      </p:sp>
      <p:sp>
        <p:nvSpPr>
          <p:cNvPr id="50179" name="Rectangle 3"/>
          <p:cNvSpPr>
            <a:spLocks noGrp="1" noChangeArrowheads="1"/>
          </p:cNvSpPr>
          <p:nvPr>
            <p:ph type="body" idx="1"/>
          </p:nvPr>
        </p:nvSpPr>
        <p:spPr>
          <a:xfrm>
            <a:off x="179512" y="1268437"/>
            <a:ext cx="8784976" cy="3240683"/>
          </a:xfrm>
        </p:spPr>
        <p:txBody>
          <a:bodyPr>
            <a:noAutofit/>
          </a:bodyPr>
          <a:lstStyle/>
          <a:p>
            <a:pPr>
              <a:spcBef>
                <a:spcPts val="1800"/>
              </a:spcBef>
            </a:pPr>
            <a:r>
              <a:rPr lang="en-GB" sz="2000" dirty="0" smtClean="0"/>
              <a:t>Most computer systems now use </a:t>
            </a:r>
            <a:r>
              <a:rPr lang="en-GB" sz="2000" b="1" dirty="0" smtClean="0"/>
              <a:t>little-endian</a:t>
            </a:r>
            <a:r>
              <a:rPr lang="en-GB" sz="2000" dirty="0" smtClean="0"/>
              <a:t> byte addressing, in which the least-significant byte has the lower address.</a:t>
            </a:r>
          </a:p>
          <a:p>
            <a:pPr>
              <a:spcBef>
                <a:spcPts val="1800"/>
              </a:spcBef>
            </a:pPr>
            <a:r>
              <a:rPr lang="en-GB" sz="2000" dirty="0" smtClean="0"/>
              <a:t>It is inconvenient to have completely separate byte and word addresses, so </a:t>
            </a:r>
            <a:r>
              <a:rPr lang="en-GB" sz="2000" b="1" dirty="0" smtClean="0"/>
              <a:t>word addressing</a:t>
            </a:r>
            <a:r>
              <a:rPr lang="en-GB" sz="2000" dirty="0" smtClean="0"/>
              <a:t> usually follows </a:t>
            </a:r>
            <a:r>
              <a:rPr lang="en-GB" sz="2000" b="1" dirty="0" smtClean="0"/>
              <a:t>byte addressing</a:t>
            </a:r>
            <a:r>
              <a:rPr lang="en-GB" sz="2000" dirty="0" smtClean="0"/>
              <a:t>. </a:t>
            </a:r>
          </a:p>
          <a:p>
            <a:pPr>
              <a:spcBef>
                <a:spcPts val="1800"/>
              </a:spcBef>
            </a:pPr>
            <a:r>
              <a:rPr lang="en-GB" sz="2000" dirty="0" smtClean="0"/>
              <a:t>The word address of a word is the byte address of its lowest numbered byte. This means that consecutive words have addresses separated by 2 (16 bit words) or 4 (32 bit words) etc.</a:t>
            </a:r>
            <a:endParaRPr lang="en-US" sz="2000" dirty="0" smtClean="0"/>
          </a:p>
        </p:txBody>
      </p:sp>
      <p:sp>
        <p:nvSpPr>
          <p:cNvPr id="50180" name="Rectangle 4"/>
          <p:cNvSpPr>
            <a:spLocks noChangeArrowheads="1"/>
          </p:cNvSpPr>
          <p:nvPr/>
        </p:nvSpPr>
        <p:spPr bwMode="auto">
          <a:xfrm>
            <a:off x="1769219" y="5917325"/>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a:solidFill>
                  <a:srgbClr val="FF0000"/>
                </a:solidFill>
                <a:latin typeface="Arial" charset="0"/>
              </a:rPr>
              <a:t>…</a:t>
            </a:r>
            <a:endParaRPr lang="en-US" sz="2000" b="1">
              <a:solidFill>
                <a:srgbClr val="FF0000"/>
              </a:solidFill>
              <a:latin typeface="Arial" charset="0"/>
            </a:endParaRPr>
          </a:p>
        </p:txBody>
      </p:sp>
      <p:sp>
        <p:nvSpPr>
          <p:cNvPr id="50181" name="Rectangle 5"/>
          <p:cNvSpPr>
            <a:spLocks noChangeArrowheads="1"/>
          </p:cNvSpPr>
          <p:nvPr/>
        </p:nvSpPr>
        <p:spPr bwMode="auto">
          <a:xfrm>
            <a:off x="2848719" y="5917325"/>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a:solidFill>
                  <a:srgbClr val="FF0000"/>
                </a:solidFill>
                <a:latin typeface="Arial" charset="0"/>
              </a:rPr>
              <a:t>…</a:t>
            </a:r>
            <a:endParaRPr lang="en-US" sz="2000" b="1">
              <a:solidFill>
                <a:srgbClr val="FF0000"/>
              </a:solidFill>
              <a:latin typeface="Arial" charset="0"/>
            </a:endParaRPr>
          </a:p>
        </p:txBody>
      </p:sp>
      <p:sp>
        <p:nvSpPr>
          <p:cNvPr id="50182" name="Rectangle 6"/>
          <p:cNvSpPr>
            <a:spLocks noChangeArrowheads="1"/>
          </p:cNvSpPr>
          <p:nvPr/>
        </p:nvSpPr>
        <p:spPr bwMode="auto">
          <a:xfrm>
            <a:off x="1769219" y="4764900"/>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3:</a:t>
            </a:r>
            <a:endParaRPr lang="en-US" sz="2000" b="1" dirty="0">
              <a:solidFill>
                <a:srgbClr val="FF0000"/>
              </a:solidFill>
              <a:latin typeface="Arial" charset="0"/>
            </a:endParaRPr>
          </a:p>
        </p:txBody>
      </p:sp>
      <p:sp>
        <p:nvSpPr>
          <p:cNvPr id="50183" name="Rectangle 7"/>
          <p:cNvSpPr>
            <a:spLocks noChangeArrowheads="1"/>
          </p:cNvSpPr>
          <p:nvPr/>
        </p:nvSpPr>
        <p:spPr bwMode="auto">
          <a:xfrm>
            <a:off x="2848719" y="4764900"/>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2:</a:t>
            </a:r>
            <a:endParaRPr lang="en-US" sz="2000" b="1" dirty="0">
              <a:solidFill>
                <a:srgbClr val="FF0000"/>
              </a:solidFill>
              <a:latin typeface="Arial" charset="0"/>
            </a:endParaRPr>
          </a:p>
        </p:txBody>
      </p:sp>
      <p:sp>
        <p:nvSpPr>
          <p:cNvPr id="50184" name="Rectangle 8"/>
          <p:cNvSpPr>
            <a:spLocks noChangeArrowheads="1"/>
          </p:cNvSpPr>
          <p:nvPr/>
        </p:nvSpPr>
        <p:spPr bwMode="auto">
          <a:xfrm>
            <a:off x="1769219" y="5052237"/>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7:</a:t>
            </a:r>
            <a:endParaRPr lang="en-US" sz="2000" b="1" dirty="0">
              <a:solidFill>
                <a:srgbClr val="FF0000"/>
              </a:solidFill>
              <a:latin typeface="Arial" charset="0"/>
            </a:endParaRPr>
          </a:p>
        </p:txBody>
      </p:sp>
      <p:sp>
        <p:nvSpPr>
          <p:cNvPr id="50185" name="Rectangle 9"/>
          <p:cNvSpPr>
            <a:spLocks noChangeArrowheads="1"/>
          </p:cNvSpPr>
          <p:nvPr/>
        </p:nvSpPr>
        <p:spPr bwMode="auto">
          <a:xfrm>
            <a:off x="2848719" y="5052237"/>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6:</a:t>
            </a:r>
            <a:endParaRPr lang="en-US" sz="2000" b="1" dirty="0">
              <a:solidFill>
                <a:srgbClr val="FF0000"/>
              </a:solidFill>
              <a:latin typeface="Arial" charset="0"/>
            </a:endParaRPr>
          </a:p>
        </p:txBody>
      </p:sp>
      <p:sp>
        <p:nvSpPr>
          <p:cNvPr id="50186" name="Rectangle 10"/>
          <p:cNvSpPr>
            <a:spLocks noChangeArrowheads="1"/>
          </p:cNvSpPr>
          <p:nvPr/>
        </p:nvSpPr>
        <p:spPr bwMode="auto">
          <a:xfrm>
            <a:off x="1769219" y="5339575"/>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11:</a:t>
            </a:r>
            <a:endParaRPr lang="en-US" sz="2000" b="1" dirty="0">
              <a:solidFill>
                <a:srgbClr val="FF0000"/>
              </a:solidFill>
              <a:latin typeface="Arial" charset="0"/>
            </a:endParaRPr>
          </a:p>
        </p:txBody>
      </p:sp>
      <p:sp>
        <p:nvSpPr>
          <p:cNvPr id="50187" name="Rectangle 11"/>
          <p:cNvSpPr>
            <a:spLocks noChangeArrowheads="1"/>
          </p:cNvSpPr>
          <p:nvPr/>
        </p:nvSpPr>
        <p:spPr bwMode="auto">
          <a:xfrm>
            <a:off x="2848719" y="5339575"/>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10:</a:t>
            </a:r>
            <a:endParaRPr lang="en-US" sz="2000" b="1" dirty="0">
              <a:solidFill>
                <a:srgbClr val="FF0000"/>
              </a:solidFill>
              <a:latin typeface="Arial" charset="0"/>
            </a:endParaRPr>
          </a:p>
        </p:txBody>
      </p:sp>
      <p:sp>
        <p:nvSpPr>
          <p:cNvPr id="50188" name="Rectangle 12"/>
          <p:cNvSpPr>
            <a:spLocks noChangeArrowheads="1"/>
          </p:cNvSpPr>
          <p:nvPr/>
        </p:nvSpPr>
        <p:spPr bwMode="auto">
          <a:xfrm>
            <a:off x="1769219" y="5626912"/>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15:</a:t>
            </a:r>
            <a:endParaRPr lang="en-US" sz="2000" b="1" dirty="0">
              <a:solidFill>
                <a:srgbClr val="FF0000"/>
              </a:solidFill>
              <a:latin typeface="Arial" charset="0"/>
            </a:endParaRPr>
          </a:p>
        </p:txBody>
      </p:sp>
      <p:sp>
        <p:nvSpPr>
          <p:cNvPr id="50189" name="Rectangle 13"/>
          <p:cNvSpPr>
            <a:spLocks noChangeArrowheads="1"/>
          </p:cNvSpPr>
          <p:nvPr/>
        </p:nvSpPr>
        <p:spPr bwMode="auto">
          <a:xfrm>
            <a:off x="2848719" y="5626912"/>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14:</a:t>
            </a:r>
            <a:endParaRPr lang="en-US" sz="2000" b="1" dirty="0">
              <a:solidFill>
                <a:srgbClr val="FF0000"/>
              </a:solidFill>
              <a:latin typeface="Arial" charset="0"/>
            </a:endParaRPr>
          </a:p>
        </p:txBody>
      </p:sp>
      <p:sp>
        <p:nvSpPr>
          <p:cNvPr id="50190" name="Rectangle 14"/>
          <p:cNvSpPr>
            <a:spLocks noChangeArrowheads="1"/>
          </p:cNvSpPr>
          <p:nvPr/>
        </p:nvSpPr>
        <p:spPr bwMode="auto">
          <a:xfrm>
            <a:off x="1265982" y="4764900"/>
            <a:ext cx="504825" cy="288925"/>
          </a:xfrm>
          <a:prstGeom prst="rect">
            <a:avLst/>
          </a:prstGeom>
          <a:noFill/>
          <a:ln w="28575">
            <a:noFill/>
            <a:miter lim="800000"/>
            <a:headEnd type="none" w="sm" len="sm"/>
            <a:tailEnd type="none" w="sm" len="sm"/>
          </a:ln>
        </p:spPr>
        <p:txBody>
          <a:bodyPr wrap="none" anchor="ctr"/>
          <a:lstStyle/>
          <a:p>
            <a:r>
              <a:rPr lang="en-GB" sz="2000" b="1">
                <a:solidFill>
                  <a:srgbClr val="FF0000"/>
                </a:solidFill>
                <a:latin typeface="Arial" charset="0"/>
              </a:rPr>
              <a:t>0</a:t>
            </a:r>
            <a:r>
              <a:rPr lang="en-GB" sz="2000" b="1" smtClean="0">
                <a:solidFill>
                  <a:srgbClr val="FF0000"/>
                </a:solidFill>
                <a:latin typeface="Arial" charset="0"/>
              </a:rPr>
              <a:t>:</a:t>
            </a:r>
            <a:endParaRPr lang="en-US" sz="2000" b="1">
              <a:solidFill>
                <a:srgbClr val="FF0000"/>
              </a:solidFill>
              <a:latin typeface="Arial" charset="0"/>
            </a:endParaRPr>
          </a:p>
        </p:txBody>
      </p:sp>
      <p:sp>
        <p:nvSpPr>
          <p:cNvPr id="50191" name="Rectangle 15"/>
          <p:cNvSpPr>
            <a:spLocks noChangeArrowheads="1"/>
          </p:cNvSpPr>
          <p:nvPr/>
        </p:nvSpPr>
        <p:spPr bwMode="auto">
          <a:xfrm>
            <a:off x="1264394" y="5053825"/>
            <a:ext cx="504825" cy="288925"/>
          </a:xfrm>
          <a:prstGeom prst="rect">
            <a:avLst/>
          </a:prstGeom>
          <a:noFill/>
          <a:ln w="28575">
            <a:noFill/>
            <a:miter lim="800000"/>
            <a:headEnd type="none" w="sm" len="sm"/>
            <a:tailEnd type="none" w="sm" len="sm"/>
          </a:ln>
        </p:spPr>
        <p:txBody>
          <a:bodyPr wrap="none" anchor="ctr"/>
          <a:lstStyle/>
          <a:p>
            <a:r>
              <a:rPr lang="en-GB" sz="2000" b="1" dirty="0">
                <a:solidFill>
                  <a:srgbClr val="FF0000"/>
                </a:solidFill>
                <a:latin typeface="Arial" charset="0"/>
              </a:rPr>
              <a:t>4</a:t>
            </a:r>
            <a:r>
              <a:rPr lang="en-GB" sz="2000" b="1" dirty="0" smtClean="0">
                <a:solidFill>
                  <a:srgbClr val="FF0000"/>
                </a:solidFill>
                <a:latin typeface="Arial" charset="0"/>
              </a:rPr>
              <a:t>:</a:t>
            </a:r>
            <a:endParaRPr lang="en-US" sz="2000" b="1" dirty="0">
              <a:solidFill>
                <a:srgbClr val="FF0000"/>
              </a:solidFill>
              <a:latin typeface="Arial" charset="0"/>
            </a:endParaRPr>
          </a:p>
        </p:txBody>
      </p:sp>
      <p:sp>
        <p:nvSpPr>
          <p:cNvPr id="50192" name="Rectangle 16"/>
          <p:cNvSpPr>
            <a:spLocks noChangeArrowheads="1"/>
          </p:cNvSpPr>
          <p:nvPr/>
        </p:nvSpPr>
        <p:spPr bwMode="auto">
          <a:xfrm>
            <a:off x="1262807" y="5342750"/>
            <a:ext cx="504825" cy="288925"/>
          </a:xfrm>
          <a:prstGeom prst="rect">
            <a:avLst/>
          </a:prstGeom>
          <a:noFill/>
          <a:ln w="28575">
            <a:noFill/>
            <a:miter lim="800000"/>
            <a:headEnd type="none" w="sm" len="sm"/>
            <a:tailEnd type="none" w="sm" len="sm"/>
          </a:ln>
        </p:spPr>
        <p:txBody>
          <a:bodyPr wrap="none" anchor="ctr"/>
          <a:lstStyle/>
          <a:p>
            <a:r>
              <a:rPr lang="en-GB" sz="2000" b="1" dirty="0">
                <a:solidFill>
                  <a:srgbClr val="FF0000"/>
                </a:solidFill>
                <a:latin typeface="Arial" charset="0"/>
              </a:rPr>
              <a:t>8</a:t>
            </a:r>
            <a:r>
              <a:rPr lang="en-GB" sz="2000" b="1" dirty="0" smtClean="0">
                <a:solidFill>
                  <a:srgbClr val="FF0000"/>
                </a:solidFill>
                <a:latin typeface="Arial" charset="0"/>
              </a:rPr>
              <a:t>:</a:t>
            </a:r>
            <a:endParaRPr lang="en-US" sz="2000" b="1" dirty="0">
              <a:solidFill>
                <a:srgbClr val="FF0000"/>
              </a:solidFill>
              <a:latin typeface="Arial" charset="0"/>
            </a:endParaRPr>
          </a:p>
        </p:txBody>
      </p:sp>
      <p:sp>
        <p:nvSpPr>
          <p:cNvPr id="50193" name="Rectangle 17"/>
          <p:cNvSpPr>
            <a:spLocks noChangeArrowheads="1"/>
          </p:cNvSpPr>
          <p:nvPr/>
        </p:nvSpPr>
        <p:spPr bwMode="auto">
          <a:xfrm>
            <a:off x="1261219" y="5595156"/>
            <a:ext cx="504825" cy="288925"/>
          </a:xfrm>
          <a:prstGeom prst="rect">
            <a:avLst/>
          </a:prstGeom>
          <a:noFill/>
          <a:ln w="28575">
            <a:noFill/>
            <a:miter lim="800000"/>
            <a:headEnd type="none" w="sm" len="sm"/>
            <a:tailEnd type="none" w="sm" len="sm"/>
          </a:ln>
        </p:spPr>
        <p:txBody>
          <a:bodyPr wrap="none" anchor="ctr"/>
          <a:lstStyle/>
          <a:p>
            <a:r>
              <a:rPr lang="en-GB" sz="2000" b="1" dirty="0" smtClean="0">
                <a:solidFill>
                  <a:srgbClr val="FF0000"/>
                </a:solidFill>
                <a:latin typeface="Arial" charset="0"/>
              </a:rPr>
              <a:t>12:</a:t>
            </a:r>
            <a:endParaRPr lang="en-US" sz="2000" b="1" dirty="0">
              <a:solidFill>
                <a:srgbClr val="FF0000"/>
              </a:solidFill>
              <a:latin typeface="Arial" charset="0"/>
            </a:endParaRPr>
          </a:p>
        </p:txBody>
      </p:sp>
      <p:sp>
        <p:nvSpPr>
          <p:cNvPr id="50194" name="Rectangle 18"/>
          <p:cNvSpPr>
            <a:spLocks noChangeArrowheads="1"/>
          </p:cNvSpPr>
          <p:nvPr/>
        </p:nvSpPr>
        <p:spPr bwMode="auto">
          <a:xfrm>
            <a:off x="1259632" y="5885569"/>
            <a:ext cx="504825" cy="288925"/>
          </a:xfrm>
          <a:prstGeom prst="rect">
            <a:avLst/>
          </a:prstGeom>
          <a:noFill/>
          <a:ln w="28575">
            <a:noFill/>
            <a:miter lim="800000"/>
            <a:headEnd type="none" w="sm" len="sm"/>
            <a:tailEnd type="none" w="sm" len="sm"/>
          </a:ln>
        </p:spPr>
        <p:txBody>
          <a:bodyPr wrap="none" anchor="ctr"/>
          <a:lstStyle/>
          <a:p>
            <a:r>
              <a:rPr lang="en-GB" sz="2000" b="1" dirty="0" smtClean="0">
                <a:solidFill>
                  <a:srgbClr val="FF0000"/>
                </a:solidFill>
                <a:latin typeface="Arial" charset="0"/>
              </a:rPr>
              <a:t>16:</a:t>
            </a:r>
            <a:endParaRPr lang="en-US" sz="2000" b="1" dirty="0">
              <a:solidFill>
                <a:srgbClr val="FF0000"/>
              </a:solidFill>
              <a:latin typeface="Arial" charset="0"/>
            </a:endParaRPr>
          </a:p>
        </p:txBody>
      </p:sp>
      <p:sp>
        <p:nvSpPr>
          <p:cNvPr id="50195" name="Text Box 19"/>
          <p:cNvSpPr txBox="1">
            <a:spLocks noChangeArrowheads="1"/>
          </p:cNvSpPr>
          <p:nvPr/>
        </p:nvSpPr>
        <p:spPr bwMode="auto">
          <a:xfrm>
            <a:off x="35496" y="4995440"/>
            <a:ext cx="1330325" cy="701675"/>
          </a:xfrm>
          <a:prstGeom prst="rect">
            <a:avLst/>
          </a:prstGeom>
          <a:noFill/>
          <a:ln w="12700">
            <a:noFill/>
            <a:miter lim="800000"/>
            <a:headEnd type="none" w="sm" len="sm"/>
            <a:tailEnd type="none" w="sm" len="sm"/>
          </a:ln>
        </p:spPr>
        <p:txBody>
          <a:bodyPr>
            <a:spAutoFit/>
          </a:bodyPr>
          <a:lstStyle/>
          <a:p>
            <a:pPr>
              <a:spcBef>
                <a:spcPct val="50000"/>
              </a:spcBef>
            </a:pPr>
            <a:r>
              <a:rPr lang="en-GB" sz="2000" b="1" dirty="0">
                <a:solidFill>
                  <a:schemeClr val="accent2"/>
                </a:solidFill>
                <a:latin typeface="Arial" charset="0"/>
              </a:rPr>
              <a:t>Word </a:t>
            </a:r>
            <a:r>
              <a:rPr lang="en-GB" sz="2000" b="1" u="sng" dirty="0">
                <a:solidFill>
                  <a:schemeClr val="accent2"/>
                </a:solidFill>
                <a:latin typeface="Arial" charset="0"/>
              </a:rPr>
              <a:t>address</a:t>
            </a:r>
            <a:endParaRPr lang="en-US" sz="2000" b="1" u="sng" dirty="0">
              <a:solidFill>
                <a:schemeClr val="accent2"/>
              </a:solidFill>
              <a:latin typeface="Arial" charset="0"/>
            </a:endParaRPr>
          </a:p>
        </p:txBody>
      </p:sp>
      <p:sp>
        <p:nvSpPr>
          <p:cNvPr id="50196" name="Text Box 20"/>
          <p:cNvSpPr txBox="1">
            <a:spLocks noChangeArrowheads="1"/>
          </p:cNvSpPr>
          <p:nvPr/>
        </p:nvSpPr>
        <p:spPr bwMode="auto">
          <a:xfrm>
            <a:off x="1265982" y="4293419"/>
            <a:ext cx="1150937" cy="396875"/>
          </a:xfrm>
          <a:prstGeom prst="rect">
            <a:avLst/>
          </a:prstGeom>
          <a:noFill/>
          <a:ln w="12700">
            <a:noFill/>
            <a:miter lim="800000"/>
            <a:headEnd type="none" w="sm" len="sm"/>
            <a:tailEnd type="none" w="sm" len="sm"/>
          </a:ln>
        </p:spPr>
        <p:txBody>
          <a:bodyPr>
            <a:spAutoFit/>
          </a:bodyPr>
          <a:lstStyle/>
          <a:p>
            <a:pPr>
              <a:spcBef>
                <a:spcPct val="50000"/>
              </a:spcBef>
            </a:pPr>
            <a:r>
              <a:rPr lang="en-GB" sz="2000" b="1">
                <a:solidFill>
                  <a:schemeClr val="accent2"/>
                </a:solidFill>
                <a:latin typeface="Arial" charset="0"/>
              </a:rPr>
              <a:t>MSB</a:t>
            </a:r>
            <a:endParaRPr lang="en-US" sz="2000" b="1">
              <a:solidFill>
                <a:schemeClr val="accent2"/>
              </a:solidFill>
              <a:latin typeface="Arial" charset="0"/>
            </a:endParaRPr>
          </a:p>
        </p:txBody>
      </p:sp>
      <p:sp>
        <p:nvSpPr>
          <p:cNvPr id="50197" name="Text Box 21"/>
          <p:cNvSpPr txBox="1">
            <a:spLocks noChangeArrowheads="1"/>
          </p:cNvSpPr>
          <p:nvPr/>
        </p:nvSpPr>
        <p:spPr bwMode="auto">
          <a:xfrm>
            <a:off x="3022277" y="4221088"/>
            <a:ext cx="1909763" cy="457200"/>
          </a:xfrm>
          <a:prstGeom prst="rect">
            <a:avLst/>
          </a:prstGeom>
          <a:noFill/>
          <a:ln w="12700">
            <a:noFill/>
            <a:miter lim="800000"/>
            <a:headEnd type="none" w="sm" len="sm"/>
            <a:tailEnd type="none" w="sm" len="sm"/>
          </a:ln>
        </p:spPr>
        <p:txBody>
          <a:bodyPr>
            <a:spAutoFit/>
          </a:bodyPr>
          <a:lstStyle/>
          <a:p>
            <a:pPr algn="l"/>
            <a:r>
              <a:rPr lang="en-GB" sz="2400" b="1" dirty="0">
                <a:solidFill>
                  <a:schemeClr val="accent2"/>
                </a:solidFill>
                <a:latin typeface="Arial Narrow" pitchFamily="34" charset="0"/>
              </a:rPr>
              <a:t>Little-endian</a:t>
            </a:r>
            <a:endParaRPr lang="en-US" sz="2400" b="1" dirty="0">
              <a:solidFill>
                <a:schemeClr val="accent2"/>
              </a:solidFill>
              <a:latin typeface="Arial Narrow" pitchFamily="34" charset="0"/>
            </a:endParaRPr>
          </a:p>
        </p:txBody>
      </p:sp>
      <p:sp>
        <p:nvSpPr>
          <p:cNvPr id="50198" name="Text Box 22"/>
          <p:cNvSpPr txBox="1">
            <a:spLocks noChangeArrowheads="1"/>
          </p:cNvSpPr>
          <p:nvPr/>
        </p:nvSpPr>
        <p:spPr bwMode="auto">
          <a:xfrm>
            <a:off x="4933231" y="4293419"/>
            <a:ext cx="1150937" cy="396875"/>
          </a:xfrm>
          <a:prstGeom prst="rect">
            <a:avLst/>
          </a:prstGeom>
          <a:noFill/>
          <a:ln w="12700">
            <a:noFill/>
            <a:miter lim="800000"/>
            <a:headEnd type="none" w="sm" len="sm"/>
            <a:tailEnd type="none" w="sm" len="sm"/>
          </a:ln>
        </p:spPr>
        <p:txBody>
          <a:bodyPr>
            <a:spAutoFit/>
          </a:bodyPr>
          <a:lstStyle/>
          <a:p>
            <a:pPr>
              <a:spcBef>
                <a:spcPct val="50000"/>
              </a:spcBef>
            </a:pPr>
            <a:r>
              <a:rPr lang="en-GB" sz="2000" b="1" dirty="0">
                <a:solidFill>
                  <a:schemeClr val="accent2"/>
                </a:solidFill>
                <a:latin typeface="Arial" charset="0"/>
              </a:rPr>
              <a:t>LSB</a:t>
            </a:r>
            <a:endParaRPr lang="en-US" sz="2000" b="1" dirty="0">
              <a:solidFill>
                <a:schemeClr val="accent2"/>
              </a:solidFill>
              <a:latin typeface="Arial" charset="0"/>
            </a:endParaRPr>
          </a:p>
        </p:txBody>
      </p:sp>
      <p:sp>
        <p:nvSpPr>
          <p:cNvPr id="50199" name="Text Box 23"/>
          <p:cNvSpPr txBox="1">
            <a:spLocks noChangeArrowheads="1"/>
          </p:cNvSpPr>
          <p:nvPr/>
        </p:nvSpPr>
        <p:spPr bwMode="auto">
          <a:xfrm>
            <a:off x="6300192" y="4135720"/>
            <a:ext cx="2808312" cy="2677656"/>
          </a:xfrm>
          <a:prstGeom prst="rect">
            <a:avLst/>
          </a:prstGeom>
          <a:noFill/>
          <a:ln w="12700" algn="ctr">
            <a:noFill/>
            <a:miter lim="800000"/>
            <a:headEnd/>
            <a:tailEnd/>
          </a:ln>
        </p:spPr>
        <p:txBody>
          <a:bodyPr wrap="square">
            <a:spAutoFit/>
          </a:bodyPr>
          <a:lstStyle/>
          <a:p>
            <a:pPr algn="l">
              <a:spcBef>
                <a:spcPct val="50000"/>
              </a:spcBef>
            </a:pPr>
            <a:r>
              <a:rPr lang="en-GB" sz="2400" b="1" dirty="0" smtClean="0">
                <a:latin typeface="Calibri" pitchFamily="34" charset="0"/>
              </a:rPr>
              <a:t>32 </a:t>
            </a:r>
            <a:r>
              <a:rPr lang="en-GB" sz="2400" b="1" dirty="0">
                <a:latin typeface="Calibri" pitchFamily="34" charset="0"/>
              </a:rPr>
              <a:t>bit memory with consecutive word addresses separated by 4</a:t>
            </a:r>
            <a:r>
              <a:rPr lang="en-GB" sz="2400" b="1" dirty="0" smtClean="0">
                <a:latin typeface="Calibri" pitchFamily="34" charset="0"/>
              </a:rPr>
              <a:t> allows byte addressing and word addressing to coincide</a:t>
            </a:r>
            <a:endParaRPr lang="en-US" sz="2400" b="1" dirty="0">
              <a:latin typeface="Calibri" pitchFamily="34" charset="0"/>
            </a:endParaRPr>
          </a:p>
        </p:txBody>
      </p:sp>
      <p:sp>
        <p:nvSpPr>
          <p:cNvPr id="50200" name="AutoShape 24"/>
          <p:cNvSpPr>
            <a:spLocks noChangeArrowheads="1"/>
          </p:cNvSpPr>
          <p:nvPr/>
        </p:nvSpPr>
        <p:spPr bwMode="auto">
          <a:xfrm flipV="1">
            <a:off x="3491880" y="6382022"/>
            <a:ext cx="792163" cy="287338"/>
          </a:xfrm>
          <a:prstGeom prst="upArrow">
            <a:avLst>
              <a:gd name="adj1" fmla="val 50000"/>
              <a:gd name="adj2" fmla="val 25000"/>
            </a:avLst>
          </a:prstGeom>
          <a:solidFill>
            <a:schemeClr val="accent1"/>
          </a:solidFill>
          <a:ln w="12700" algn="ctr">
            <a:solidFill>
              <a:schemeClr val="tx2"/>
            </a:solidFill>
            <a:miter lim="800000"/>
            <a:headEnd/>
            <a:tailEnd/>
          </a:ln>
        </p:spPr>
        <p:txBody>
          <a:bodyPr anchor="ctr">
            <a:spAutoFit/>
          </a:bodyPr>
          <a:lstStyle/>
          <a:p>
            <a:endParaRPr lang="en-GB"/>
          </a:p>
        </p:txBody>
      </p:sp>
      <p:sp>
        <p:nvSpPr>
          <p:cNvPr id="2" name="Date Placeholder 1"/>
          <p:cNvSpPr>
            <a:spLocks noGrp="1"/>
          </p:cNvSpPr>
          <p:nvPr>
            <p:ph type="dt" sz="half" idx="10"/>
          </p:nvPr>
        </p:nvSpPr>
        <p:spPr/>
        <p:txBody>
          <a:bodyPr/>
          <a:lstStyle/>
          <a:p>
            <a:fld id="{BA7B9D05-5EFA-4293-BCA3-C5B110E4795D}"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smtClean="0"/>
              <a:t>2.</a:t>
            </a:r>
            <a:fld id="{0CFEC368-1D7A-4F81-ABF6-AE0E36BAF64C}" type="slidenum">
              <a:rPr lang="en-US" smtClean="0"/>
              <a:pPr/>
              <a:t>55</a:t>
            </a:fld>
            <a:endParaRPr lang="en-US" dirty="0"/>
          </a:p>
        </p:txBody>
      </p:sp>
      <p:sp>
        <p:nvSpPr>
          <p:cNvPr id="36" name="Rectangle 5"/>
          <p:cNvSpPr>
            <a:spLocks noChangeArrowheads="1"/>
          </p:cNvSpPr>
          <p:nvPr/>
        </p:nvSpPr>
        <p:spPr bwMode="auto">
          <a:xfrm>
            <a:off x="3928759" y="5917325"/>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a:solidFill>
                  <a:srgbClr val="FF0000"/>
                </a:solidFill>
                <a:latin typeface="Arial" charset="0"/>
              </a:rPr>
              <a:t>…</a:t>
            </a:r>
            <a:endParaRPr lang="en-US" sz="2000" b="1">
              <a:solidFill>
                <a:srgbClr val="FF0000"/>
              </a:solidFill>
              <a:latin typeface="Arial" charset="0"/>
            </a:endParaRPr>
          </a:p>
        </p:txBody>
      </p:sp>
      <p:sp>
        <p:nvSpPr>
          <p:cNvPr id="37" name="Rectangle 7"/>
          <p:cNvSpPr>
            <a:spLocks noChangeArrowheads="1"/>
          </p:cNvSpPr>
          <p:nvPr/>
        </p:nvSpPr>
        <p:spPr bwMode="auto">
          <a:xfrm>
            <a:off x="3928759" y="4764900"/>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1:</a:t>
            </a:r>
            <a:endParaRPr lang="en-US" sz="2000" b="1" dirty="0">
              <a:solidFill>
                <a:srgbClr val="FF0000"/>
              </a:solidFill>
              <a:latin typeface="Arial" charset="0"/>
            </a:endParaRPr>
          </a:p>
        </p:txBody>
      </p:sp>
      <p:sp>
        <p:nvSpPr>
          <p:cNvPr id="38" name="Rectangle 9"/>
          <p:cNvSpPr>
            <a:spLocks noChangeArrowheads="1"/>
          </p:cNvSpPr>
          <p:nvPr/>
        </p:nvSpPr>
        <p:spPr bwMode="auto">
          <a:xfrm>
            <a:off x="3928759" y="5052237"/>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5:</a:t>
            </a:r>
            <a:endParaRPr lang="en-US" sz="2000" b="1" dirty="0">
              <a:solidFill>
                <a:srgbClr val="FF0000"/>
              </a:solidFill>
              <a:latin typeface="Arial" charset="0"/>
            </a:endParaRPr>
          </a:p>
        </p:txBody>
      </p:sp>
      <p:sp>
        <p:nvSpPr>
          <p:cNvPr id="39" name="Rectangle 11"/>
          <p:cNvSpPr>
            <a:spLocks noChangeArrowheads="1"/>
          </p:cNvSpPr>
          <p:nvPr/>
        </p:nvSpPr>
        <p:spPr bwMode="auto">
          <a:xfrm>
            <a:off x="3928759" y="5339575"/>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9:</a:t>
            </a:r>
            <a:endParaRPr lang="en-US" sz="2000" b="1" dirty="0">
              <a:solidFill>
                <a:srgbClr val="FF0000"/>
              </a:solidFill>
              <a:latin typeface="Arial" charset="0"/>
            </a:endParaRPr>
          </a:p>
        </p:txBody>
      </p:sp>
      <p:sp>
        <p:nvSpPr>
          <p:cNvPr id="40" name="Rectangle 13"/>
          <p:cNvSpPr>
            <a:spLocks noChangeArrowheads="1"/>
          </p:cNvSpPr>
          <p:nvPr/>
        </p:nvSpPr>
        <p:spPr bwMode="auto">
          <a:xfrm>
            <a:off x="3928759" y="5626912"/>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13:</a:t>
            </a:r>
            <a:endParaRPr lang="en-US" sz="2000" b="1" dirty="0">
              <a:solidFill>
                <a:srgbClr val="FF0000"/>
              </a:solidFill>
              <a:latin typeface="Arial" charset="0"/>
            </a:endParaRPr>
          </a:p>
        </p:txBody>
      </p:sp>
      <p:sp>
        <p:nvSpPr>
          <p:cNvPr id="41" name="Rectangle 5"/>
          <p:cNvSpPr>
            <a:spLocks noChangeArrowheads="1"/>
          </p:cNvSpPr>
          <p:nvPr/>
        </p:nvSpPr>
        <p:spPr bwMode="auto">
          <a:xfrm>
            <a:off x="5008799" y="5917325"/>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a:solidFill>
                  <a:srgbClr val="FF0000"/>
                </a:solidFill>
                <a:latin typeface="Arial" charset="0"/>
              </a:rPr>
              <a:t>…</a:t>
            </a:r>
            <a:endParaRPr lang="en-US" sz="2000" b="1">
              <a:solidFill>
                <a:srgbClr val="FF0000"/>
              </a:solidFill>
              <a:latin typeface="Arial" charset="0"/>
            </a:endParaRPr>
          </a:p>
        </p:txBody>
      </p:sp>
      <p:sp>
        <p:nvSpPr>
          <p:cNvPr id="42" name="Rectangle 7"/>
          <p:cNvSpPr>
            <a:spLocks noChangeArrowheads="1"/>
          </p:cNvSpPr>
          <p:nvPr/>
        </p:nvSpPr>
        <p:spPr bwMode="auto">
          <a:xfrm>
            <a:off x="5008799" y="4764900"/>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0:</a:t>
            </a:r>
            <a:endParaRPr lang="en-US" sz="2000" b="1" dirty="0">
              <a:solidFill>
                <a:srgbClr val="FF0000"/>
              </a:solidFill>
              <a:latin typeface="Arial" charset="0"/>
            </a:endParaRPr>
          </a:p>
        </p:txBody>
      </p:sp>
      <p:sp>
        <p:nvSpPr>
          <p:cNvPr id="43" name="Rectangle 9"/>
          <p:cNvSpPr>
            <a:spLocks noChangeArrowheads="1"/>
          </p:cNvSpPr>
          <p:nvPr/>
        </p:nvSpPr>
        <p:spPr bwMode="auto">
          <a:xfrm>
            <a:off x="5008799" y="5052237"/>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4:</a:t>
            </a:r>
            <a:endParaRPr lang="en-US" sz="2000" b="1" dirty="0">
              <a:solidFill>
                <a:srgbClr val="FF0000"/>
              </a:solidFill>
              <a:latin typeface="Arial" charset="0"/>
            </a:endParaRPr>
          </a:p>
        </p:txBody>
      </p:sp>
      <p:sp>
        <p:nvSpPr>
          <p:cNvPr id="44" name="Rectangle 11"/>
          <p:cNvSpPr>
            <a:spLocks noChangeArrowheads="1"/>
          </p:cNvSpPr>
          <p:nvPr/>
        </p:nvSpPr>
        <p:spPr bwMode="auto">
          <a:xfrm>
            <a:off x="5008799" y="5339575"/>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8:</a:t>
            </a:r>
            <a:endParaRPr lang="en-US" sz="2000" b="1" dirty="0">
              <a:solidFill>
                <a:srgbClr val="FF0000"/>
              </a:solidFill>
              <a:latin typeface="Arial" charset="0"/>
            </a:endParaRPr>
          </a:p>
        </p:txBody>
      </p:sp>
      <p:sp>
        <p:nvSpPr>
          <p:cNvPr id="45" name="Rectangle 13"/>
          <p:cNvSpPr>
            <a:spLocks noChangeArrowheads="1"/>
          </p:cNvSpPr>
          <p:nvPr/>
        </p:nvSpPr>
        <p:spPr bwMode="auto">
          <a:xfrm>
            <a:off x="5008799" y="5626912"/>
            <a:ext cx="1081088" cy="288925"/>
          </a:xfrm>
          <a:prstGeom prst="rect">
            <a:avLst/>
          </a:prstGeom>
          <a:noFill/>
          <a:ln w="28575">
            <a:solidFill>
              <a:schemeClr val="tx1"/>
            </a:solidFill>
            <a:miter lim="800000"/>
            <a:headEnd type="none" w="sm" len="sm"/>
            <a:tailEnd type="none" w="sm" len="sm"/>
          </a:ln>
        </p:spPr>
        <p:txBody>
          <a:bodyPr wrap="none" anchor="ctr"/>
          <a:lstStyle/>
          <a:p>
            <a:pPr algn="l"/>
            <a:r>
              <a:rPr lang="en-GB" sz="2000" b="1" dirty="0" smtClean="0">
                <a:solidFill>
                  <a:srgbClr val="FF0000"/>
                </a:solidFill>
                <a:latin typeface="Arial" charset="0"/>
              </a:rPr>
              <a:t>12:</a:t>
            </a:r>
            <a:endParaRPr lang="en-US" sz="2000" b="1" dirty="0">
              <a:solidFill>
                <a:srgbClr val="FF0000"/>
              </a:solidFill>
              <a:latin typeface="Arial" charset="0"/>
            </a:endParaRPr>
          </a:p>
        </p:txBody>
      </p:sp>
    </p:spTree>
    <p:extLst>
      <p:ext uri="{BB962C8B-B14F-4D97-AF65-F5344CB8AC3E}">
        <p14:creationId xmlns:p14="http://schemas.microsoft.com/office/powerpoint/2010/main" val="18854445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229600" cy="663352"/>
          </a:xfrm>
        </p:spPr>
        <p:txBody>
          <a:bodyPr/>
          <a:lstStyle/>
          <a:p>
            <a:r>
              <a:rPr lang="en-GB" dirty="0" smtClean="0"/>
              <a:t>What is an "address"?</a:t>
            </a:r>
            <a:endParaRPr lang="en-GB" dirty="0"/>
          </a:p>
        </p:txBody>
      </p:sp>
      <p:sp>
        <p:nvSpPr>
          <p:cNvPr id="3" name="Content Placeholder 2"/>
          <p:cNvSpPr>
            <a:spLocks noGrp="1"/>
          </p:cNvSpPr>
          <p:nvPr>
            <p:ph idx="1"/>
          </p:nvPr>
        </p:nvSpPr>
        <p:spPr>
          <a:xfrm>
            <a:off x="179512" y="1340768"/>
            <a:ext cx="8784976" cy="5328592"/>
          </a:xfrm>
        </p:spPr>
        <p:txBody>
          <a:bodyPr>
            <a:normAutofit lnSpcReduction="10000"/>
          </a:bodyPr>
          <a:lstStyle/>
          <a:p>
            <a:pPr>
              <a:spcBef>
                <a:spcPts val="1200"/>
              </a:spcBef>
            </a:pPr>
            <a:r>
              <a:rPr lang="en-GB" sz="2800" dirty="0" smtClean="0">
                <a:latin typeface="Calibri" pitchFamily="34" charset="0"/>
                <a:cs typeface="Calibri" pitchFamily="34" charset="0"/>
              </a:rPr>
              <a:t>Conceptually, a memory location address is just a name, like A,B,C,D. The location value (stored data) changes when data is written, not the address.</a:t>
            </a:r>
          </a:p>
          <a:p>
            <a:pPr>
              <a:spcBef>
                <a:spcPts val="1200"/>
              </a:spcBef>
            </a:pPr>
            <a:r>
              <a:rPr lang="en-GB" sz="2800" dirty="0" smtClean="0">
                <a:latin typeface="Calibri" pitchFamily="34" charset="0"/>
                <a:cs typeface="Calibri" pitchFamily="34" charset="0"/>
              </a:rPr>
              <a:t>Practically, because addresses are numbers, we can use this fact to advantage</a:t>
            </a:r>
          </a:p>
          <a:p>
            <a:pPr>
              <a:spcBef>
                <a:spcPts val="1200"/>
              </a:spcBef>
            </a:pPr>
            <a:r>
              <a:rPr lang="en-GB" sz="2800" dirty="0">
                <a:latin typeface="Calibri" pitchFamily="34" charset="0"/>
                <a:cs typeface="Calibri" pitchFamily="34" charset="0"/>
              </a:rPr>
              <a:t>N</a:t>
            </a:r>
            <a:r>
              <a:rPr lang="en-GB" sz="2800" dirty="0" smtClean="0">
                <a:latin typeface="Calibri" pitchFamily="34" charset="0"/>
                <a:cs typeface="Calibri" pitchFamily="34" charset="0"/>
              </a:rPr>
              <a:t>umeric addresses allow sequential data access</a:t>
            </a:r>
          </a:p>
          <a:p>
            <a:pPr lvl="1">
              <a:spcBef>
                <a:spcPts val="1200"/>
              </a:spcBef>
            </a:pPr>
            <a:r>
              <a:rPr lang="en-GB" sz="2400" dirty="0" smtClean="0">
                <a:latin typeface="Calibri" pitchFamily="34" charset="0"/>
                <a:cs typeface="Calibri" pitchFamily="34" charset="0"/>
              </a:rPr>
              <a:t>Sequence of instructions when CPU is executing</a:t>
            </a:r>
          </a:p>
          <a:p>
            <a:pPr lvl="1">
              <a:spcBef>
                <a:spcPts val="1200"/>
              </a:spcBef>
            </a:pPr>
            <a:r>
              <a:rPr lang="en-GB" sz="2400" dirty="0" smtClean="0">
                <a:latin typeface="Calibri" pitchFamily="34" charset="0"/>
                <a:cs typeface="Calibri" pitchFamily="34" charset="0"/>
              </a:rPr>
              <a:t>Sequence of data items - e.g. in an array</a:t>
            </a:r>
          </a:p>
          <a:p>
            <a:pPr>
              <a:spcBef>
                <a:spcPts val="1200"/>
              </a:spcBef>
            </a:pPr>
            <a:r>
              <a:rPr lang="en-GB" sz="2800" dirty="0" smtClean="0">
                <a:latin typeface="Calibri" pitchFamily="34" charset="0"/>
                <a:cs typeface="Calibri" pitchFamily="34" charset="0"/>
              </a:rPr>
              <a:t>ARM uses addresses for 32 bit words: 0,4, 8,....</a:t>
            </a:r>
          </a:p>
          <a:p>
            <a:pPr lvl="1">
              <a:spcBef>
                <a:spcPts val="1200"/>
              </a:spcBef>
            </a:pPr>
            <a:r>
              <a:rPr lang="en-GB" sz="2400" dirty="0" smtClean="0">
                <a:latin typeface="Calibri" pitchFamily="34" charset="0"/>
                <a:cs typeface="Calibri" pitchFamily="34" charset="0"/>
              </a:rPr>
              <a:t>The range of valid addresses </a:t>
            </a:r>
            <a:r>
              <a:rPr lang="en-GB" sz="2400" smtClean="0">
                <a:latin typeface="Calibri" pitchFamily="34" charset="0"/>
                <a:cs typeface="Calibri" pitchFamily="34" charset="0"/>
              </a:rPr>
              <a:t>is determined </a:t>
            </a:r>
            <a:r>
              <a:rPr lang="en-GB" sz="2400" dirty="0" smtClean="0">
                <a:latin typeface="Calibri" pitchFamily="34" charset="0"/>
                <a:cs typeface="Calibri" pitchFamily="34" charset="0"/>
              </a:rPr>
              <a:t>by hardware but always includes 0.</a:t>
            </a:r>
          </a:p>
          <a:p>
            <a:pPr>
              <a:spcBef>
                <a:spcPts val="1200"/>
              </a:spcBef>
            </a:pPr>
            <a:endParaRPr lang="en-GB" sz="3200" dirty="0" smtClean="0">
              <a:latin typeface="Calibri" pitchFamily="34" charset="0"/>
              <a:cs typeface="Calibri" pitchFamily="34" charset="0"/>
            </a:endParaRPr>
          </a:p>
          <a:p>
            <a:pPr>
              <a:spcBef>
                <a:spcPts val="1200"/>
              </a:spcBef>
            </a:pPr>
            <a:endParaRPr lang="en-GB" sz="2800" dirty="0" smtClean="0">
              <a:latin typeface="Calibri" pitchFamily="34" charset="0"/>
              <a:cs typeface="Calibri" pitchFamily="34" charset="0"/>
            </a:endParaRPr>
          </a:p>
          <a:p>
            <a:pPr>
              <a:spcBef>
                <a:spcPts val="1200"/>
              </a:spcBef>
            </a:pPr>
            <a:endParaRPr lang="en-GB" sz="2800"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56</a:t>
            </a:fld>
            <a:endParaRPr lang="en-US" dirty="0"/>
          </a:p>
        </p:txBody>
      </p:sp>
    </p:spTree>
    <p:extLst>
      <p:ext uri="{BB962C8B-B14F-4D97-AF65-F5344CB8AC3E}">
        <p14:creationId xmlns:p14="http://schemas.microsoft.com/office/powerpoint/2010/main" val="13343088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5496" y="358552"/>
            <a:ext cx="8784976" cy="622176"/>
          </a:xfrm>
        </p:spPr>
        <p:txBody>
          <a:bodyPr>
            <a:noAutofit/>
          </a:bodyPr>
          <a:lstStyle/>
          <a:p>
            <a:r>
              <a:rPr lang="en-GB" dirty="0" smtClean="0"/>
              <a:t>Different views of memory access: byte or word</a:t>
            </a:r>
            <a:endParaRPr lang="en-US" dirty="0" smtClean="0"/>
          </a:p>
        </p:txBody>
      </p:sp>
      <p:sp>
        <p:nvSpPr>
          <p:cNvPr id="51203" name="Rectangle 3"/>
          <p:cNvSpPr>
            <a:spLocks noGrp="1" noChangeArrowheads="1"/>
          </p:cNvSpPr>
          <p:nvPr>
            <p:ph type="body" idx="1"/>
          </p:nvPr>
        </p:nvSpPr>
        <p:spPr>
          <a:xfrm>
            <a:off x="0" y="1583581"/>
            <a:ext cx="4571231" cy="5157787"/>
          </a:xfrm>
        </p:spPr>
        <p:txBody>
          <a:bodyPr>
            <a:normAutofit lnSpcReduction="10000"/>
          </a:bodyPr>
          <a:lstStyle/>
          <a:p>
            <a:pPr>
              <a:spcBef>
                <a:spcPts val="1800"/>
              </a:spcBef>
            </a:pPr>
            <a:r>
              <a:rPr lang="en-GB" sz="2800" dirty="0" smtClean="0">
                <a:latin typeface="Calibri" pitchFamily="34" charset="0"/>
                <a:cs typeface="Calibri" pitchFamily="34" charset="0"/>
              </a:rPr>
              <a:t>Different instructions to allow either </a:t>
            </a:r>
            <a:r>
              <a:rPr lang="en-GB" sz="2800" b="1" dirty="0" smtClean="0">
                <a:latin typeface="Calibri" pitchFamily="34" charset="0"/>
                <a:cs typeface="Calibri" pitchFamily="34" charset="0"/>
              </a:rPr>
              <a:t>byte</a:t>
            </a:r>
            <a:r>
              <a:rPr lang="en-GB" sz="2800" dirty="0" smtClean="0">
                <a:latin typeface="Calibri" pitchFamily="34" charset="0"/>
                <a:cs typeface="Calibri" pitchFamily="34" charset="0"/>
              </a:rPr>
              <a:t> or </a:t>
            </a:r>
            <a:r>
              <a:rPr lang="en-GB" sz="2800" b="1" dirty="0" smtClean="0">
                <a:latin typeface="Calibri" pitchFamily="34" charset="0"/>
                <a:cs typeface="Calibri" pitchFamily="34" charset="0"/>
              </a:rPr>
              <a:t>word</a:t>
            </a:r>
            <a:r>
              <a:rPr lang="en-GB" sz="2800" dirty="0" smtClean="0">
                <a:latin typeface="Calibri" pitchFamily="34" charset="0"/>
                <a:cs typeface="Calibri" pitchFamily="34" charset="0"/>
              </a:rPr>
              <a:t> access to memory.</a:t>
            </a:r>
          </a:p>
          <a:p>
            <a:pPr lvl="1">
              <a:spcBef>
                <a:spcPts val="1800"/>
              </a:spcBef>
            </a:pPr>
            <a:r>
              <a:rPr lang="en-GB" sz="2400" dirty="0" smtClean="0">
                <a:latin typeface="Calibri" pitchFamily="34" charset="0"/>
                <a:cs typeface="Calibri" pitchFamily="34" charset="0"/>
              </a:rPr>
              <a:t>Word </a:t>
            </a:r>
            <a:r>
              <a:rPr lang="en-GB" sz="2400" b="1" dirty="0" smtClean="0">
                <a:latin typeface="Calibri" pitchFamily="34" charset="0"/>
                <a:cs typeface="Calibri" pitchFamily="34" charset="0"/>
              </a:rPr>
              <a:t>read</a:t>
            </a:r>
            <a:r>
              <a:rPr lang="en-GB" sz="2400" dirty="0" smtClean="0">
                <a:latin typeface="Calibri" pitchFamily="34" charset="0"/>
                <a:cs typeface="Calibri" pitchFamily="34" charset="0"/>
              </a:rPr>
              <a:t> or </a:t>
            </a:r>
            <a:r>
              <a:rPr lang="en-GB" sz="2400" b="1" dirty="0" smtClean="0">
                <a:latin typeface="Calibri" pitchFamily="34" charset="0"/>
                <a:cs typeface="Calibri" pitchFamily="34" charset="0"/>
              </a:rPr>
              <a:t>write</a:t>
            </a:r>
            <a:r>
              <a:rPr lang="en-GB" sz="2400" dirty="0" smtClean="0">
                <a:latin typeface="Calibri" pitchFamily="34" charset="0"/>
                <a:cs typeface="Calibri" pitchFamily="34" charset="0"/>
              </a:rPr>
              <a:t> operates on a whole word </a:t>
            </a:r>
            <a:r>
              <a:rPr lang="en-GB" sz="2400" b="1" dirty="0" smtClean="0">
                <a:latin typeface="Calibri" pitchFamily="34" charset="0"/>
                <a:cs typeface="Calibri" pitchFamily="34" charset="0"/>
              </a:rPr>
              <a:t>Mem</a:t>
            </a:r>
            <a:r>
              <a:rPr lang="en-GB" sz="2400" b="1" baseline="-25000" dirty="0" smtClean="0">
                <a:latin typeface="Calibri" pitchFamily="34" charset="0"/>
                <a:cs typeface="Calibri" pitchFamily="34" charset="0"/>
              </a:rPr>
              <a:t>16</a:t>
            </a:r>
            <a:r>
              <a:rPr lang="en-GB" sz="2400" dirty="0" smtClean="0">
                <a:latin typeface="Calibri" pitchFamily="34" charset="0"/>
                <a:cs typeface="Calibri" pitchFamily="34" charset="0"/>
              </a:rPr>
              <a:t> in memory </a:t>
            </a:r>
          </a:p>
          <a:p>
            <a:pPr lvl="1">
              <a:spcBef>
                <a:spcPts val="1800"/>
              </a:spcBef>
            </a:pPr>
            <a:r>
              <a:rPr lang="en-GB" sz="2400" dirty="0" smtClean="0">
                <a:latin typeface="Calibri" pitchFamily="34" charset="0"/>
                <a:cs typeface="Calibri" pitchFamily="34" charset="0"/>
              </a:rPr>
              <a:t>The memory address is the word address (even number)</a:t>
            </a:r>
          </a:p>
          <a:p>
            <a:pPr lvl="1">
              <a:spcBef>
                <a:spcPts val="1800"/>
              </a:spcBef>
            </a:pPr>
            <a:r>
              <a:rPr lang="en-GB" sz="2400" dirty="0" smtClean="0">
                <a:latin typeface="Calibri" pitchFamily="34" charset="0"/>
                <a:cs typeface="Calibri" pitchFamily="34" charset="0"/>
              </a:rPr>
              <a:t>Byte read or write is similar except that a single byte (half a word here) is read or written </a:t>
            </a:r>
            <a:r>
              <a:rPr lang="en-GB" sz="2400" b="1" dirty="0" smtClean="0">
                <a:latin typeface="Calibri" pitchFamily="34" charset="0"/>
                <a:cs typeface="Calibri" pitchFamily="34" charset="0"/>
              </a:rPr>
              <a:t>Mem</a:t>
            </a:r>
            <a:r>
              <a:rPr lang="en-GB" sz="2400" b="1" baseline="-25000" dirty="0" smtClean="0">
                <a:latin typeface="Calibri" pitchFamily="34" charset="0"/>
                <a:cs typeface="Calibri" pitchFamily="34" charset="0"/>
              </a:rPr>
              <a:t>8</a:t>
            </a:r>
            <a:r>
              <a:rPr lang="en-GB" sz="2400" dirty="0" smtClean="0">
                <a:latin typeface="Calibri" pitchFamily="34" charset="0"/>
                <a:cs typeface="Calibri" pitchFamily="34" charset="0"/>
              </a:rPr>
              <a:t>.</a:t>
            </a:r>
          </a:p>
          <a:p>
            <a:pPr>
              <a:spcBef>
                <a:spcPts val="1800"/>
              </a:spcBef>
            </a:pPr>
            <a:endParaRPr lang="en-US" sz="2800" dirty="0" smtClean="0">
              <a:latin typeface="Calibri" pitchFamily="34" charset="0"/>
              <a:cs typeface="Calibri" pitchFamily="34" charset="0"/>
            </a:endParaRPr>
          </a:p>
        </p:txBody>
      </p:sp>
      <p:sp>
        <p:nvSpPr>
          <p:cNvPr id="51204" name="Rectangle 4"/>
          <p:cNvSpPr>
            <a:spLocks noChangeArrowheads="1"/>
          </p:cNvSpPr>
          <p:nvPr/>
        </p:nvSpPr>
        <p:spPr bwMode="auto">
          <a:xfrm>
            <a:off x="7165033" y="1765524"/>
            <a:ext cx="1081087" cy="288925"/>
          </a:xfrm>
          <a:prstGeom prst="rect">
            <a:avLst/>
          </a:prstGeom>
          <a:noFill/>
          <a:ln w="28575">
            <a:solidFill>
              <a:schemeClr val="tx1"/>
            </a:solidFill>
            <a:miter lim="800000"/>
            <a:headEnd type="none" w="sm" len="sm"/>
            <a:tailEnd type="none" w="sm" len="sm"/>
          </a:ln>
        </p:spPr>
        <p:txBody>
          <a:bodyPr wrap="none" anchor="ctr"/>
          <a:lstStyle/>
          <a:p>
            <a:r>
              <a:rPr lang="en-GB" sz="2000" b="1">
                <a:latin typeface="Arial" charset="0"/>
              </a:rPr>
              <a:t>0x00</a:t>
            </a:r>
          </a:p>
        </p:txBody>
      </p:sp>
      <p:sp>
        <p:nvSpPr>
          <p:cNvPr id="51205" name="Rectangle 5"/>
          <p:cNvSpPr>
            <a:spLocks noChangeArrowheads="1"/>
          </p:cNvSpPr>
          <p:nvPr/>
        </p:nvSpPr>
        <p:spPr bwMode="auto">
          <a:xfrm>
            <a:off x="7165033" y="2052861"/>
            <a:ext cx="1081087" cy="288925"/>
          </a:xfrm>
          <a:prstGeom prst="rect">
            <a:avLst/>
          </a:prstGeom>
          <a:noFill/>
          <a:ln w="28575">
            <a:solidFill>
              <a:schemeClr val="tx1"/>
            </a:solidFill>
            <a:miter lim="800000"/>
            <a:headEnd type="none" w="sm" len="sm"/>
            <a:tailEnd type="none" w="sm" len="sm"/>
          </a:ln>
        </p:spPr>
        <p:txBody>
          <a:bodyPr wrap="none" anchor="ctr"/>
          <a:lstStyle/>
          <a:p>
            <a:r>
              <a:rPr lang="en-US" sz="2000" b="1">
                <a:latin typeface="Arial" charset="0"/>
              </a:rPr>
              <a:t>0x10</a:t>
            </a:r>
          </a:p>
        </p:txBody>
      </p:sp>
      <p:sp>
        <p:nvSpPr>
          <p:cNvPr id="51206" name="Rectangle 6"/>
          <p:cNvSpPr>
            <a:spLocks noChangeArrowheads="1"/>
          </p:cNvSpPr>
          <p:nvPr/>
        </p:nvSpPr>
        <p:spPr bwMode="auto">
          <a:xfrm>
            <a:off x="7165033" y="2340199"/>
            <a:ext cx="1081087" cy="288925"/>
          </a:xfrm>
          <a:prstGeom prst="rect">
            <a:avLst/>
          </a:prstGeom>
          <a:noFill/>
          <a:ln w="28575">
            <a:solidFill>
              <a:schemeClr val="tx1"/>
            </a:solidFill>
            <a:miter lim="800000"/>
            <a:headEnd type="none" w="sm" len="sm"/>
            <a:tailEnd type="none" w="sm" len="sm"/>
          </a:ln>
        </p:spPr>
        <p:txBody>
          <a:bodyPr wrap="none" anchor="ctr"/>
          <a:lstStyle/>
          <a:p>
            <a:r>
              <a:rPr lang="en-US" sz="2000" b="1">
                <a:latin typeface="Arial" charset="0"/>
              </a:rPr>
              <a:t>0x02</a:t>
            </a:r>
          </a:p>
        </p:txBody>
      </p:sp>
      <p:sp>
        <p:nvSpPr>
          <p:cNvPr id="51207" name="Rectangle 7"/>
          <p:cNvSpPr>
            <a:spLocks noChangeArrowheads="1"/>
          </p:cNvSpPr>
          <p:nvPr/>
        </p:nvSpPr>
        <p:spPr bwMode="auto">
          <a:xfrm>
            <a:off x="7165033" y="2627536"/>
            <a:ext cx="1081087" cy="288925"/>
          </a:xfrm>
          <a:prstGeom prst="rect">
            <a:avLst/>
          </a:prstGeom>
          <a:noFill/>
          <a:ln w="28575">
            <a:solidFill>
              <a:schemeClr val="tx1"/>
            </a:solidFill>
            <a:miter lim="800000"/>
            <a:headEnd type="none" w="sm" len="sm"/>
            <a:tailEnd type="none" w="sm" len="sm"/>
          </a:ln>
        </p:spPr>
        <p:txBody>
          <a:bodyPr wrap="none" anchor="ctr"/>
          <a:lstStyle/>
          <a:p>
            <a:r>
              <a:rPr lang="en-GB" sz="2000" b="1">
                <a:latin typeface="Arial" charset="0"/>
              </a:rPr>
              <a:t>0x03</a:t>
            </a:r>
          </a:p>
        </p:txBody>
      </p:sp>
      <p:sp>
        <p:nvSpPr>
          <p:cNvPr id="51208" name="Rectangle 8"/>
          <p:cNvSpPr>
            <a:spLocks noChangeArrowheads="1"/>
          </p:cNvSpPr>
          <p:nvPr/>
        </p:nvSpPr>
        <p:spPr bwMode="auto">
          <a:xfrm>
            <a:off x="8244533" y="1765524"/>
            <a:ext cx="504825" cy="1223962"/>
          </a:xfrm>
          <a:prstGeom prst="rect">
            <a:avLst/>
          </a:prstGeom>
          <a:noFill/>
          <a:ln w="28575">
            <a:noFill/>
            <a:miter lim="800000"/>
            <a:headEnd type="none" w="sm" len="sm"/>
            <a:tailEnd type="none" w="sm" len="sm"/>
          </a:ln>
        </p:spPr>
        <p:txBody>
          <a:bodyPr wrap="none" anchor="ctr"/>
          <a:lstStyle/>
          <a:p>
            <a:pPr algn="l"/>
            <a:r>
              <a:rPr lang="en-GB" sz="2000" b="1" dirty="0" smtClean="0">
                <a:solidFill>
                  <a:srgbClr val="FF0000"/>
                </a:solidFill>
                <a:latin typeface="Arial" charset="0"/>
              </a:rPr>
              <a:t>0x803</a:t>
            </a:r>
            <a:endParaRPr lang="en-GB" sz="2000" b="1" dirty="0">
              <a:solidFill>
                <a:srgbClr val="FF0000"/>
              </a:solidFill>
              <a:latin typeface="Arial" charset="0"/>
            </a:endParaRPr>
          </a:p>
          <a:p>
            <a:pPr algn="l"/>
            <a:r>
              <a:rPr lang="en-GB" sz="2000" b="1" dirty="0" smtClean="0">
                <a:solidFill>
                  <a:srgbClr val="FF0000"/>
                </a:solidFill>
                <a:latin typeface="Arial" charset="0"/>
              </a:rPr>
              <a:t>0x802</a:t>
            </a:r>
            <a:endParaRPr lang="en-GB" sz="2000" b="1" dirty="0">
              <a:solidFill>
                <a:srgbClr val="FF0000"/>
              </a:solidFill>
              <a:latin typeface="Arial" charset="0"/>
            </a:endParaRPr>
          </a:p>
          <a:p>
            <a:pPr algn="l"/>
            <a:r>
              <a:rPr lang="en-GB" sz="2000" b="1" dirty="0" smtClean="0">
                <a:solidFill>
                  <a:srgbClr val="FF0000"/>
                </a:solidFill>
                <a:latin typeface="Arial" charset="0"/>
              </a:rPr>
              <a:t>0x801</a:t>
            </a:r>
            <a:endParaRPr lang="en-GB" sz="2000" b="1" dirty="0">
              <a:solidFill>
                <a:srgbClr val="FF0000"/>
              </a:solidFill>
              <a:latin typeface="Arial" charset="0"/>
            </a:endParaRPr>
          </a:p>
          <a:p>
            <a:pPr algn="l"/>
            <a:r>
              <a:rPr lang="en-GB" sz="2000" b="1" dirty="0" smtClean="0">
                <a:solidFill>
                  <a:srgbClr val="FF0000"/>
                </a:solidFill>
                <a:latin typeface="Arial" charset="0"/>
              </a:rPr>
              <a:t>0x800</a:t>
            </a:r>
            <a:endParaRPr lang="en-US" sz="2000" b="1" dirty="0">
              <a:solidFill>
                <a:srgbClr val="FF0000"/>
              </a:solidFill>
              <a:latin typeface="Arial" charset="0"/>
            </a:endParaRPr>
          </a:p>
        </p:txBody>
      </p:sp>
      <p:sp>
        <p:nvSpPr>
          <p:cNvPr id="51209" name="Rectangle 9"/>
          <p:cNvSpPr>
            <a:spLocks noChangeArrowheads="1"/>
          </p:cNvSpPr>
          <p:nvPr/>
        </p:nvSpPr>
        <p:spPr bwMode="auto">
          <a:xfrm>
            <a:off x="5221933" y="2052861"/>
            <a:ext cx="792162" cy="288925"/>
          </a:xfrm>
          <a:prstGeom prst="rect">
            <a:avLst/>
          </a:prstGeom>
          <a:noFill/>
          <a:ln w="28575">
            <a:solidFill>
              <a:schemeClr val="tx1"/>
            </a:solidFill>
            <a:miter lim="800000"/>
            <a:headEnd type="none" w="sm" len="sm"/>
            <a:tailEnd type="none" w="sm" len="sm"/>
          </a:ln>
        </p:spPr>
        <p:txBody>
          <a:bodyPr wrap="none" anchor="ctr"/>
          <a:lstStyle/>
          <a:p>
            <a:r>
              <a:rPr lang="en-GB" sz="2000" b="1">
                <a:latin typeface="Arial" charset="0"/>
              </a:rPr>
              <a:t>0x00</a:t>
            </a:r>
          </a:p>
        </p:txBody>
      </p:sp>
      <p:sp>
        <p:nvSpPr>
          <p:cNvPr id="51210" name="Rectangle 10"/>
          <p:cNvSpPr>
            <a:spLocks noChangeArrowheads="1"/>
          </p:cNvSpPr>
          <p:nvPr/>
        </p:nvSpPr>
        <p:spPr bwMode="auto">
          <a:xfrm>
            <a:off x="6014095" y="2052861"/>
            <a:ext cx="792163" cy="288925"/>
          </a:xfrm>
          <a:prstGeom prst="rect">
            <a:avLst/>
          </a:prstGeom>
          <a:noFill/>
          <a:ln w="28575">
            <a:solidFill>
              <a:schemeClr val="tx1"/>
            </a:solidFill>
            <a:miter lim="800000"/>
            <a:headEnd type="none" w="sm" len="sm"/>
            <a:tailEnd type="none" w="sm" len="sm"/>
          </a:ln>
        </p:spPr>
        <p:txBody>
          <a:bodyPr wrap="none" anchor="ctr"/>
          <a:lstStyle/>
          <a:p>
            <a:r>
              <a:rPr lang="en-GB" sz="2000" b="1">
                <a:latin typeface="Arial" charset="0"/>
              </a:rPr>
              <a:t>0x10</a:t>
            </a:r>
          </a:p>
        </p:txBody>
      </p:sp>
      <p:sp>
        <p:nvSpPr>
          <p:cNvPr id="51211" name="Rectangle 11"/>
          <p:cNvSpPr>
            <a:spLocks noChangeArrowheads="1"/>
          </p:cNvSpPr>
          <p:nvPr/>
        </p:nvSpPr>
        <p:spPr bwMode="auto">
          <a:xfrm>
            <a:off x="5221933" y="2627536"/>
            <a:ext cx="792162" cy="288925"/>
          </a:xfrm>
          <a:prstGeom prst="rect">
            <a:avLst/>
          </a:prstGeom>
          <a:noFill/>
          <a:ln w="28575">
            <a:solidFill>
              <a:schemeClr val="tx1"/>
            </a:solidFill>
            <a:miter lim="800000"/>
            <a:headEnd type="none" w="sm" len="sm"/>
            <a:tailEnd type="none" w="sm" len="sm"/>
          </a:ln>
        </p:spPr>
        <p:txBody>
          <a:bodyPr wrap="none" anchor="ctr"/>
          <a:lstStyle/>
          <a:p>
            <a:r>
              <a:rPr lang="en-GB" sz="2000" b="1">
                <a:latin typeface="Arial" charset="0"/>
              </a:rPr>
              <a:t>0x02</a:t>
            </a:r>
          </a:p>
        </p:txBody>
      </p:sp>
      <p:sp>
        <p:nvSpPr>
          <p:cNvPr id="51212" name="Rectangle 12"/>
          <p:cNvSpPr>
            <a:spLocks noChangeArrowheads="1"/>
          </p:cNvSpPr>
          <p:nvPr/>
        </p:nvSpPr>
        <p:spPr bwMode="auto">
          <a:xfrm>
            <a:off x="6014095" y="2627536"/>
            <a:ext cx="792163" cy="288925"/>
          </a:xfrm>
          <a:prstGeom prst="rect">
            <a:avLst/>
          </a:prstGeom>
          <a:noFill/>
          <a:ln w="28575">
            <a:solidFill>
              <a:schemeClr val="tx1"/>
            </a:solidFill>
            <a:miter lim="800000"/>
            <a:headEnd type="none" w="sm" len="sm"/>
            <a:tailEnd type="none" w="sm" len="sm"/>
          </a:ln>
        </p:spPr>
        <p:txBody>
          <a:bodyPr wrap="none" anchor="ctr"/>
          <a:lstStyle/>
          <a:p>
            <a:r>
              <a:rPr lang="en-GB" sz="2000" b="1">
                <a:latin typeface="Arial" charset="0"/>
              </a:rPr>
              <a:t>0x03</a:t>
            </a:r>
          </a:p>
        </p:txBody>
      </p:sp>
      <p:sp>
        <p:nvSpPr>
          <p:cNvPr id="51213" name="Text Box 13"/>
          <p:cNvSpPr txBox="1">
            <a:spLocks noChangeArrowheads="1"/>
          </p:cNvSpPr>
          <p:nvPr/>
        </p:nvSpPr>
        <p:spPr bwMode="auto">
          <a:xfrm>
            <a:off x="5110123" y="3860701"/>
            <a:ext cx="3926373" cy="2938370"/>
          </a:xfrm>
          <a:prstGeom prst="rect">
            <a:avLst/>
          </a:prstGeom>
          <a:solidFill>
            <a:schemeClr val="bg2"/>
          </a:solidFill>
          <a:ln w="19050" algn="ctr">
            <a:solidFill>
              <a:schemeClr val="tx1"/>
            </a:solidFill>
            <a:miter lim="800000"/>
            <a:headEnd/>
            <a:tailEnd/>
          </a:ln>
        </p:spPr>
        <p:txBody>
          <a:bodyPr wrap="none" lIns="90000" tIns="46800" rIns="90000" bIns="46800">
            <a:spAutoFit/>
          </a:bodyPr>
          <a:lstStyle/>
          <a:p>
            <a:pPr algn="l">
              <a:lnSpc>
                <a:spcPct val="120000"/>
              </a:lnSpc>
            </a:pPr>
            <a:r>
              <a:rPr lang="en-GB" sz="2200" b="1" dirty="0" smtClean="0">
                <a:latin typeface="Calibri" pitchFamily="34" charset="0"/>
                <a:cs typeface="Calibri" pitchFamily="34" charset="0"/>
              </a:rPr>
              <a:t>Mem</a:t>
            </a:r>
            <a:r>
              <a:rPr lang="en-GB" sz="2200" b="1" baseline="-25000" dirty="0" smtClean="0">
                <a:latin typeface="Calibri" pitchFamily="34" charset="0"/>
                <a:cs typeface="Calibri" pitchFamily="34" charset="0"/>
              </a:rPr>
              <a:t>16</a:t>
            </a:r>
            <a:r>
              <a:rPr lang="en-GB" sz="2200" b="1" dirty="0" smtClean="0">
                <a:latin typeface="Calibri" pitchFamily="34" charset="0"/>
                <a:cs typeface="Calibri" pitchFamily="34" charset="0"/>
              </a:rPr>
              <a:t>[</a:t>
            </a:r>
            <a:r>
              <a:rPr lang="en-GB" sz="2200" b="1" dirty="0" smtClean="0">
                <a:solidFill>
                  <a:srgbClr val="FF0000"/>
                </a:solidFill>
                <a:latin typeface="Calibri" pitchFamily="34" charset="0"/>
                <a:cs typeface="Calibri" pitchFamily="34" charset="0"/>
              </a:rPr>
              <a:t>0x800</a:t>
            </a:r>
            <a:r>
              <a:rPr lang="en-GB" sz="2200" b="1" dirty="0">
                <a:latin typeface="Calibri" pitchFamily="34" charset="0"/>
                <a:cs typeface="Calibri" pitchFamily="34" charset="0"/>
              </a:rPr>
              <a:t>]= 0x0203</a:t>
            </a:r>
            <a:r>
              <a:rPr lang="en-GB" sz="2200" b="1" baseline="-25000" dirty="0">
                <a:latin typeface="Calibri" pitchFamily="34" charset="0"/>
                <a:cs typeface="Calibri" pitchFamily="34" charset="0"/>
              </a:rPr>
              <a:t>(16)</a:t>
            </a:r>
            <a:r>
              <a:rPr lang="en-GB" sz="2200" b="1" dirty="0">
                <a:latin typeface="Calibri" pitchFamily="34" charset="0"/>
                <a:cs typeface="Calibri" pitchFamily="34" charset="0"/>
              </a:rPr>
              <a:t> = 515</a:t>
            </a:r>
          </a:p>
          <a:p>
            <a:pPr algn="l">
              <a:lnSpc>
                <a:spcPct val="120000"/>
              </a:lnSpc>
            </a:pPr>
            <a:r>
              <a:rPr lang="en-GB" sz="2200" b="1" dirty="0" smtClean="0">
                <a:latin typeface="Calibri" pitchFamily="34" charset="0"/>
                <a:cs typeface="Calibri" pitchFamily="34" charset="0"/>
              </a:rPr>
              <a:t>Mem</a:t>
            </a:r>
            <a:r>
              <a:rPr lang="en-GB" sz="2200" b="1" baseline="-25000" dirty="0" smtClean="0">
                <a:latin typeface="Calibri" pitchFamily="34" charset="0"/>
                <a:cs typeface="Calibri" pitchFamily="34" charset="0"/>
              </a:rPr>
              <a:t>16</a:t>
            </a:r>
            <a:r>
              <a:rPr lang="en-GB" sz="2200" b="1" dirty="0" smtClean="0">
                <a:latin typeface="Calibri" pitchFamily="34" charset="0"/>
                <a:cs typeface="Calibri" pitchFamily="34" charset="0"/>
              </a:rPr>
              <a:t>[</a:t>
            </a:r>
            <a:r>
              <a:rPr lang="en-GB" sz="2200" b="1" dirty="0" smtClean="0">
                <a:solidFill>
                  <a:srgbClr val="FF0000"/>
                </a:solidFill>
                <a:latin typeface="Calibri" pitchFamily="34" charset="0"/>
                <a:cs typeface="Calibri" pitchFamily="34" charset="0"/>
              </a:rPr>
              <a:t>0x802</a:t>
            </a:r>
            <a:r>
              <a:rPr lang="en-GB" sz="2200" b="1" dirty="0">
                <a:latin typeface="Calibri" pitchFamily="34" charset="0"/>
                <a:cs typeface="Calibri" pitchFamily="34" charset="0"/>
              </a:rPr>
              <a:t>]= 10</a:t>
            </a:r>
            <a:r>
              <a:rPr lang="en-GB" sz="2200" b="1" baseline="-25000" dirty="0">
                <a:latin typeface="Calibri" pitchFamily="34" charset="0"/>
                <a:cs typeface="Calibri" pitchFamily="34" charset="0"/>
              </a:rPr>
              <a:t>(16)</a:t>
            </a:r>
            <a:r>
              <a:rPr lang="en-GB" sz="2200" b="1" dirty="0">
                <a:latin typeface="Calibri" pitchFamily="34" charset="0"/>
                <a:cs typeface="Calibri" pitchFamily="34" charset="0"/>
              </a:rPr>
              <a:t> =16</a:t>
            </a:r>
          </a:p>
          <a:p>
            <a:pPr algn="l">
              <a:lnSpc>
                <a:spcPct val="120000"/>
              </a:lnSpc>
            </a:pPr>
            <a:endParaRPr lang="en-GB" sz="2200" b="1" dirty="0">
              <a:latin typeface="Calibri" pitchFamily="34" charset="0"/>
              <a:cs typeface="Calibri" pitchFamily="34" charset="0"/>
            </a:endParaRPr>
          </a:p>
          <a:p>
            <a:pPr algn="l">
              <a:lnSpc>
                <a:spcPct val="120000"/>
              </a:lnSpc>
            </a:pPr>
            <a:r>
              <a:rPr lang="en-GB" sz="2200" b="1" dirty="0" smtClean="0">
                <a:latin typeface="Calibri" pitchFamily="34" charset="0"/>
                <a:cs typeface="Calibri" pitchFamily="34" charset="0"/>
              </a:rPr>
              <a:t>Mem</a:t>
            </a:r>
            <a:r>
              <a:rPr lang="en-GB" sz="2200" b="1" baseline="-25000" dirty="0" smtClean="0">
                <a:latin typeface="Calibri" pitchFamily="34" charset="0"/>
                <a:cs typeface="Calibri" pitchFamily="34" charset="0"/>
              </a:rPr>
              <a:t>8</a:t>
            </a:r>
            <a:r>
              <a:rPr lang="en-GB" sz="2200" b="1" dirty="0" smtClean="0">
                <a:latin typeface="Calibri" pitchFamily="34" charset="0"/>
                <a:cs typeface="Calibri" pitchFamily="34" charset="0"/>
              </a:rPr>
              <a:t>[</a:t>
            </a:r>
            <a:r>
              <a:rPr lang="en-GB" sz="2200" b="1" dirty="0" smtClean="0">
                <a:solidFill>
                  <a:srgbClr val="FF0000"/>
                </a:solidFill>
                <a:latin typeface="Calibri" pitchFamily="34" charset="0"/>
                <a:cs typeface="Calibri" pitchFamily="34" charset="0"/>
              </a:rPr>
              <a:t>0x800</a:t>
            </a:r>
            <a:r>
              <a:rPr lang="en-GB" sz="2200" b="1" dirty="0">
                <a:latin typeface="Calibri" pitchFamily="34" charset="0"/>
                <a:cs typeface="Calibri" pitchFamily="34" charset="0"/>
              </a:rPr>
              <a:t>]= 3</a:t>
            </a:r>
          </a:p>
          <a:p>
            <a:pPr algn="l">
              <a:lnSpc>
                <a:spcPct val="120000"/>
              </a:lnSpc>
            </a:pPr>
            <a:r>
              <a:rPr lang="en-GB" sz="2200" b="1" dirty="0" smtClean="0">
                <a:latin typeface="Calibri" pitchFamily="34" charset="0"/>
                <a:cs typeface="Calibri" pitchFamily="34" charset="0"/>
              </a:rPr>
              <a:t>Mem</a:t>
            </a:r>
            <a:r>
              <a:rPr lang="en-GB" sz="2200" b="1" baseline="-25000" dirty="0" smtClean="0">
                <a:latin typeface="Calibri" pitchFamily="34" charset="0"/>
                <a:cs typeface="Calibri" pitchFamily="34" charset="0"/>
              </a:rPr>
              <a:t>8</a:t>
            </a:r>
            <a:r>
              <a:rPr lang="en-GB" sz="2200" b="1" dirty="0" smtClean="0">
                <a:latin typeface="Calibri" pitchFamily="34" charset="0"/>
                <a:cs typeface="Calibri" pitchFamily="34" charset="0"/>
              </a:rPr>
              <a:t>[</a:t>
            </a:r>
            <a:r>
              <a:rPr lang="en-GB" sz="2200" b="1" dirty="0" smtClean="0">
                <a:solidFill>
                  <a:srgbClr val="FF0000"/>
                </a:solidFill>
                <a:latin typeface="Calibri" pitchFamily="34" charset="0"/>
                <a:cs typeface="Calibri" pitchFamily="34" charset="0"/>
              </a:rPr>
              <a:t>0x801</a:t>
            </a:r>
            <a:r>
              <a:rPr lang="en-GB" sz="2200" b="1" dirty="0">
                <a:latin typeface="Calibri" pitchFamily="34" charset="0"/>
                <a:cs typeface="Calibri" pitchFamily="34" charset="0"/>
              </a:rPr>
              <a:t>]= 2</a:t>
            </a:r>
          </a:p>
          <a:p>
            <a:pPr algn="l">
              <a:lnSpc>
                <a:spcPct val="120000"/>
              </a:lnSpc>
            </a:pPr>
            <a:r>
              <a:rPr lang="en-GB" sz="2200" b="1" dirty="0" smtClean="0">
                <a:latin typeface="Calibri" pitchFamily="34" charset="0"/>
                <a:cs typeface="Calibri" pitchFamily="34" charset="0"/>
              </a:rPr>
              <a:t>Mem</a:t>
            </a:r>
            <a:r>
              <a:rPr lang="en-GB" sz="2200" b="1" baseline="-25000" dirty="0" smtClean="0">
                <a:latin typeface="Calibri" pitchFamily="34" charset="0"/>
                <a:cs typeface="Calibri" pitchFamily="34" charset="0"/>
              </a:rPr>
              <a:t>8</a:t>
            </a:r>
            <a:r>
              <a:rPr lang="en-GB" sz="2200" b="1" dirty="0" smtClean="0">
                <a:latin typeface="Calibri" pitchFamily="34" charset="0"/>
                <a:cs typeface="Calibri" pitchFamily="34" charset="0"/>
              </a:rPr>
              <a:t>[</a:t>
            </a:r>
            <a:r>
              <a:rPr lang="en-GB" sz="2200" b="1" dirty="0" smtClean="0">
                <a:solidFill>
                  <a:srgbClr val="FF0000"/>
                </a:solidFill>
                <a:latin typeface="Calibri" pitchFamily="34" charset="0"/>
                <a:cs typeface="Calibri" pitchFamily="34" charset="0"/>
              </a:rPr>
              <a:t>0x802</a:t>
            </a:r>
            <a:r>
              <a:rPr lang="en-GB" sz="2200" b="1" dirty="0">
                <a:latin typeface="Calibri" pitchFamily="34" charset="0"/>
                <a:cs typeface="Calibri" pitchFamily="34" charset="0"/>
              </a:rPr>
              <a:t>]= 10</a:t>
            </a:r>
            <a:r>
              <a:rPr lang="en-GB" sz="2200" b="1" baseline="-25000" dirty="0">
                <a:latin typeface="Calibri" pitchFamily="34" charset="0"/>
                <a:cs typeface="Calibri" pitchFamily="34" charset="0"/>
              </a:rPr>
              <a:t>(16)</a:t>
            </a:r>
            <a:r>
              <a:rPr lang="en-GB" sz="2200" b="1" dirty="0">
                <a:latin typeface="Calibri" pitchFamily="34" charset="0"/>
                <a:cs typeface="Calibri" pitchFamily="34" charset="0"/>
              </a:rPr>
              <a:t>= 16</a:t>
            </a:r>
          </a:p>
          <a:p>
            <a:pPr algn="l">
              <a:lnSpc>
                <a:spcPct val="120000"/>
              </a:lnSpc>
            </a:pPr>
            <a:r>
              <a:rPr lang="en-GB" sz="2200" b="1" dirty="0" smtClean="0">
                <a:latin typeface="Calibri" pitchFamily="34" charset="0"/>
                <a:cs typeface="Calibri" pitchFamily="34" charset="0"/>
              </a:rPr>
              <a:t>Mem</a:t>
            </a:r>
            <a:r>
              <a:rPr lang="en-GB" sz="2200" b="1" baseline="-25000" dirty="0" smtClean="0">
                <a:latin typeface="Calibri" pitchFamily="34" charset="0"/>
                <a:cs typeface="Calibri" pitchFamily="34" charset="0"/>
              </a:rPr>
              <a:t>8</a:t>
            </a:r>
            <a:r>
              <a:rPr lang="en-GB" sz="2200" b="1" dirty="0" smtClean="0">
                <a:latin typeface="Calibri" pitchFamily="34" charset="0"/>
                <a:cs typeface="Calibri" pitchFamily="34" charset="0"/>
              </a:rPr>
              <a:t>[</a:t>
            </a:r>
            <a:r>
              <a:rPr lang="en-GB" sz="2200" b="1" dirty="0" smtClean="0">
                <a:solidFill>
                  <a:srgbClr val="FF0000"/>
                </a:solidFill>
                <a:latin typeface="Calibri" pitchFamily="34" charset="0"/>
                <a:cs typeface="Calibri" pitchFamily="34" charset="0"/>
              </a:rPr>
              <a:t>0x803</a:t>
            </a:r>
            <a:r>
              <a:rPr lang="en-GB" sz="2200" b="1" dirty="0">
                <a:latin typeface="Calibri" pitchFamily="34" charset="0"/>
                <a:cs typeface="Calibri" pitchFamily="34" charset="0"/>
              </a:rPr>
              <a:t>]= 0</a:t>
            </a:r>
          </a:p>
        </p:txBody>
      </p:sp>
      <p:sp>
        <p:nvSpPr>
          <p:cNvPr id="51214" name="Rectangle 14"/>
          <p:cNvSpPr>
            <a:spLocks noChangeArrowheads="1"/>
          </p:cNvSpPr>
          <p:nvPr/>
        </p:nvSpPr>
        <p:spPr bwMode="auto">
          <a:xfrm>
            <a:off x="4355976" y="1692499"/>
            <a:ext cx="504825" cy="1223962"/>
          </a:xfrm>
          <a:prstGeom prst="rect">
            <a:avLst/>
          </a:prstGeom>
          <a:noFill/>
          <a:ln w="28575">
            <a:noFill/>
            <a:miter lim="800000"/>
            <a:headEnd type="none" w="sm" len="sm"/>
            <a:tailEnd type="none" w="sm" len="sm"/>
          </a:ln>
        </p:spPr>
        <p:txBody>
          <a:bodyPr wrap="none" anchor="ctr"/>
          <a:lstStyle/>
          <a:p>
            <a:pPr algn="l"/>
            <a:endParaRPr lang="en-GB" sz="2000" b="1" dirty="0">
              <a:solidFill>
                <a:srgbClr val="FF0000"/>
              </a:solidFill>
              <a:latin typeface="Arial" charset="0"/>
            </a:endParaRPr>
          </a:p>
          <a:p>
            <a:pPr algn="l"/>
            <a:r>
              <a:rPr lang="en-GB" sz="2000" b="1" dirty="0" smtClean="0">
                <a:solidFill>
                  <a:srgbClr val="FF0000"/>
                </a:solidFill>
                <a:latin typeface="Arial" charset="0"/>
              </a:rPr>
              <a:t>0x802</a:t>
            </a:r>
            <a:endParaRPr lang="en-GB" sz="2000" b="1" dirty="0">
              <a:solidFill>
                <a:srgbClr val="FF0000"/>
              </a:solidFill>
              <a:latin typeface="Arial" charset="0"/>
            </a:endParaRPr>
          </a:p>
          <a:p>
            <a:pPr algn="l"/>
            <a:endParaRPr lang="en-GB" sz="2000" b="1" dirty="0">
              <a:solidFill>
                <a:srgbClr val="FF0000"/>
              </a:solidFill>
              <a:latin typeface="Arial" charset="0"/>
            </a:endParaRPr>
          </a:p>
          <a:p>
            <a:pPr algn="l"/>
            <a:r>
              <a:rPr lang="en-GB" sz="2000" b="1" dirty="0" smtClean="0">
                <a:solidFill>
                  <a:srgbClr val="FF0000"/>
                </a:solidFill>
                <a:latin typeface="Arial" charset="0"/>
              </a:rPr>
              <a:t>0x800</a:t>
            </a:r>
            <a:endParaRPr lang="en-US" sz="2000" b="1" dirty="0">
              <a:solidFill>
                <a:srgbClr val="FF0000"/>
              </a:solidFill>
              <a:latin typeface="Arial" charset="0"/>
            </a:endParaRPr>
          </a:p>
        </p:txBody>
      </p:sp>
      <p:sp>
        <p:nvSpPr>
          <p:cNvPr id="51215" name="Text Box 15"/>
          <p:cNvSpPr txBox="1">
            <a:spLocks noChangeArrowheads="1"/>
          </p:cNvSpPr>
          <p:nvPr/>
        </p:nvSpPr>
        <p:spPr bwMode="auto">
          <a:xfrm>
            <a:off x="4834928" y="1052736"/>
            <a:ext cx="2209109" cy="925511"/>
          </a:xfrm>
          <a:prstGeom prst="rect">
            <a:avLst/>
          </a:prstGeom>
          <a:noFill/>
          <a:ln w="12700" algn="ctr">
            <a:noFill/>
            <a:miter lim="800000"/>
            <a:headEnd/>
            <a:tailEnd/>
          </a:ln>
        </p:spPr>
        <p:txBody>
          <a:bodyPr wrap="none" lIns="90000" tIns="46800" rIns="90000" bIns="46800">
            <a:spAutoFit/>
          </a:bodyPr>
          <a:lstStyle/>
          <a:p>
            <a:r>
              <a:rPr lang="en-GB">
                <a:solidFill>
                  <a:srgbClr val="0070C0"/>
                </a:solidFill>
              </a:rPr>
              <a:t>16 bit word </a:t>
            </a:r>
          </a:p>
          <a:p>
            <a:r>
              <a:rPr lang="en-GB">
                <a:solidFill>
                  <a:srgbClr val="0070C0"/>
                </a:solidFill>
              </a:rPr>
              <a:t>view of memory</a:t>
            </a:r>
          </a:p>
          <a:p>
            <a:r>
              <a:rPr lang="en-GB">
                <a:solidFill>
                  <a:srgbClr val="0070C0"/>
                </a:solidFill>
              </a:rPr>
              <a:t>(little-endian)</a:t>
            </a:r>
          </a:p>
        </p:txBody>
      </p:sp>
      <p:sp>
        <p:nvSpPr>
          <p:cNvPr id="51216" name="Text Box 16"/>
          <p:cNvSpPr txBox="1">
            <a:spLocks noChangeArrowheads="1"/>
          </p:cNvSpPr>
          <p:nvPr/>
        </p:nvSpPr>
        <p:spPr bwMode="auto">
          <a:xfrm>
            <a:off x="6940003" y="1124174"/>
            <a:ext cx="1542259" cy="648512"/>
          </a:xfrm>
          <a:prstGeom prst="rect">
            <a:avLst/>
          </a:prstGeom>
          <a:noFill/>
          <a:ln w="12700" algn="ctr">
            <a:noFill/>
            <a:miter lim="800000"/>
            <a:headEnd/>
            <a:tailEnd/>
          </a:ln>
        </p:spPr>
        <p:txBody>
          <a:bodyPr wrap="none" lIns="90000" tIns="46800" rIns="90000" bIns="46800">
            <a:spAutoFit/>
          </a:bodyPr>
          <a:lstStyle/>
          <a:p>
            <a:r>
              <a:rPr lang="en-GB">
                <a:solidFill>
                  <a:srgbClr val="0070C0"/>
                </a:solidFill>
              </a:rPr>
              <a:t>Byte view </a:t>
            </a:r>
          </a:p>
          <a:p>
            <a:r>
              <a:rPr lang="en-GB">
                <a:solidFill>
                  <a:srgbClr val="0070C0"/>
                </a:solidFill>
              </a:rPr>
              <a:t>of memory</a:t>
            </a:r>
          </a:p>
        </p:txBody>
      </p:sp>
      <p:sp>
        <p:nvSpPr>
          <p:cNvPr id="51217" name="AutoShape 17"/>
          <p:cNvSpPr>
            <a:spLocks/>
          </p:cNvSpPr>
          <p:nvPr/>
        </p:nvSpPr>
        <p:spPr bwMode="auto">
          <a:xfrm rot="-5400000">
            <a:off x="5903764" y="2312417"/>
            <a:ext cx="217488" cy="1584325"/>
          </a:xfrm>
          <a:prstGeom prst="leftBrace">
            <a:avLst>
              <a:gd name="adj1" fmla="val 60705"/>
              <a:gd name="adj2" fmla="val 50000"/>
            </a:avLst>
          </a:prstGeom>
          <a:noFill/>
          <a:ln w="12700">
            <a:solidFill>
              <a:schemeClr val="tx1"/>
            </a:solidFill>
            <a:round/>
            <a:headEnd/>
            <a:tailEnd/>
          </a:ln>
        </p:spPr>
        <p:txBody>
          <a:bodyPr wrap="none" lIns="90000" tIns="46800" rIns="90000" bIns="46800" anchor="ctr"/>
          <a:lstStyle/>
          <a:p>
            <a:endParaRPr lang="en-GB"/>
          </a:p>
        </p:txBody>
      </p:sp>
      <p:sp>
        <p:nvSpPr>
          <p:cNvPr id="51218" name="Text Box 18"/>
          <p:cNvSpPr txBox="1">
            <a:spLocks noChangeArrowheads="1"/>
          </p:cNvSpPr>
          <p:nvPr/>
        </p:nvSpPr>
        <p:spPr bwMode="auto">
          <a:xfrm>
            <a:off x="5570083" y="3140299"/>
            <a:ext cx="984863" cy="371513"/>
          </a:xfrm>
          <a:prstGeom prst="rect">
            <a:avLst/>
          </a:prstGeom>
          <a:noFill/>
          <a:ln w="12700" algn="ctr">
            <a:noFill/>
            <a:miter lim="800000"/>
            <a:headEnd/>
            <a:tailEnd/>
          </a:ln>
        </p:spPr>
        <p:txBody>
          <a:bodyPr wrap="none" lIns="90000" tIns="46800" rIns="90000" bIns="46800">
            <a:spAutoFit/>
          </a:bodyPr>
          <a:lstStyle/>
          <a:p>
            <a:r>
              <a:rPr lang="en-GB" b="1">
                <a:solidFill>
                  <a:srgbClr val="0070C0"/>
                </a:solidFill>
                <a:latin typeface="Comic Sans MS" pitchFamily="66" charset="0"/>
              </a:rPr>
              <a:t>16 bits</a:t>
            </a:r>
          </a:p>
        </p:txBody>
      </p:sp>
      <p:sp>
        <p:nvSpPr>
          <p:cNvPr id="51219" name="Text Box 19"/>
          <p:cNvSpPr txBox="1">
            <a:spLocks noChangeArrowheads="1"/>
          </p:cNvSpPr>
          <p:nvPr/>
        </p:nvSpPr>
        <p:spPr bwMode="auto">
          <a:xfrm>
            <a:off x="7276534" y="3133949"/>
            <a:ext cx="843799" cy="371513"/>
          </a:xfrm>
          <a:prstGeom prst="rect">
            <a:avLst/>
          </a:prstGeom>
          <a:noFill/>
          <a:ln w="12700" algn="ctr">
            <a:noFill/>
            <a:miter lim="800000"/>
            <a:headEnd/>
            <a:tailEnd/>
          </a:ln>
        </p:spPr>
        <p:txBody>
          <a:bodyPr wrap="none" lIns="90000" tIns="46800" rIns="90000" bIns="46800">
            <a:spAutoFit/>
          </a:bodyPr>
          <a:lstStyle/>
          <a:p>
            <a:r>
              <a:rPr lang="en-GB" b="1">
                <a:solidFill>
                  <a:srgbClr val="0070C0"/>
                </a:solidFill>
                <a:latin typeface="Comic Sans MS" pitchFamily="66" charset="0"/>
              </a:rPr>
              <a:t>8 bits</a:t>
            </a:r>
          </a:p>
        </p:txBody>
      </p:sp>
      <p:sp>
        <p:nvSpPr>
          <p:cNvPr id="51220" name="AutoShape 20"/>
          <p:cNvSpPr>
            <a:spLocks/>
          </p:cNvSpPr>
          <p:nvPr/>
        </p:nvSpPr>
        <p:spPr bwMode="auto">
          <a:xfrm rot="-5400000">
            <a:off x="7596039" y="2564830"/>
            <a:ext cx="217488" cy="1079500"/>
          </a:xfrm>
          <a:prstGeom prst="leftBrace">
            <a:avLst>
              <a:gd name="adj1" fmla="val 41362"/>
              <a:gd name="adj2" fmla="val 50000"/>
            </a:avLst>
          </a:prstGeom>
          <a:noFill/>
          <a:ln w="12700">
            <a:solidFill>
              <a:schemeClr val="tx1"/>
            </a:solidFill>
            <a:round/>
            <a:headEnd/>
            <a:tailEnd/>
          </a:ln>
        </p:spPr>
        <p:txBody>
          <a:bodyPr wrap="none" lIns="90000" tIns="46800" rIns="90000" bIns="46800" anchor="ctr"/>
          <a:lstStyle/>
          <a:p>
            <a:endParaRPr lang="en-GB"/>
          </a:p>
        </p:txBody>
      </p:sp>
      <p:sp>
        <p:nvSpPr>
          <p:cNvPr id="2" name="Date Placeholder 1"/>
          <p:cNvSpPr>
            <a:spLocks noGrp="1"/>
          </p:cNvSpPr>
          <p:nvPr>
            <p:ph type="dt" sz="half" idx="10"/>
          </p:nvPr>
        </p:nvSpPr>
        <p:spPr/>
        <p:txBody>
          <a:bodyPr/>
          <a:lstStyle/>
          <a:p>
            <a:fld id="{BA7B9D05-5EFA-4293-BCA3-C5B110E4795D}"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smtClean="0"/>
              <a:t>2.</a:t>
            </a:r>
            <a:fld id="{0CFEC368-1D7A-4F81-ABF6-AE0E36BAF64C}" type="slidenum">
              <a:rPr lang="en-US" smtClean="0"/>
              <a:pPr/>
              <a:t>57</a:t>
            </a:fld>
            <a:endParaRPr lang="en-US" dirty="0"/>
          </a:p>
        </p:txBody>
      </p:sp>
      <p:sp>
        <p:nvSpPr>
          <p:cNvPr id="24" name="TextBox 23"/>
          <p:cNvSpPr txBox="1"/>
          <p:nvPr/>
        </p:nvSpPr>
        <p:spPr>
          <a:xfrm>
            <a:off x="1" y="908720"/>
            <a:ext cx="4860032" cy="646331"/>
          </a:xfrm>
          <a:prstGeom prst="rect">
            <a:avLst/>
          </a:prstGeom>
          <a:noFill/>
        </p:spPr>
        <p:txBody>
          <a:bodyPr wrap="square" rtlCol="0">
            <a:spAutoFit/>
          </a:bodyPr>
          <a:lstStyle/>
          <a:p>
            <a:r>
              <a:rPr lang="en-GB" b="1" dirty="0" smtClean="0">
                <a:solidFill>
                  <a:srgbClr val="009900"/>
                </a:solidFill>
                <a:latin typeface="Calibri" pitchFamily="34" charset="0"/>
              </a:rPr>
              <a:t>NB this example uses 16 bit (2 byte) memory. ARM memory is always 32 bit (4 byte)</a:t>
            </a:r>
            <a:endParaRPr lang="en-GB" b="1" dirty="0">
              <a:solidFill>
                <a:srgbClr val="009900"/>
              </a:solidFill>
              <a:latin typeface="Calibri" pitchFamily="34" charset="0"/>
            </a:endParaRPr>
          </a:p>
        </p:txBody>
      </p:sp>
    </p:spTree>
    <p:extLst>
      <p:ext uri="{BB962C8B-B14F-4D97-AF65-F5344CB8AC3E}">
        <p14:creationId xmlns:p14="http://schemas.microsoft.com/office/powerpoint/2010/main" val="42760045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6816" y="404664"/>
            <a:ext cx="8229600" cy="663352"/>
          </a:xfrm>
        </p:spPr>
        <p:txBody>
          <a:bodyPr/>
          <a:lstStyle/>
          <a:p>
            <a:r>
              <a:rPr lang="en-GB" dirty="0" smtClean="0"/>
              <a:t>CPU Registers &amp; Memory (</a:t>
            </a:r>
            <a:r>
              <a:rPr lang="en-GB" dirty="0" smtClean="0">
                <a:solidFill>
                  <a:srgbClr val="FF0000"/>
                </a:solidFill>
              </a:rPr>
              <a:t>part-word transfers</a:t>
            </a:r>
            <a:r>
              <a:rPr lang="en-GB" dirty="0" smtClean="0"/>
              <a:t>)</a:t>
            </a:r>
            <a:endParaRPr lang="en-US" dirty="0" smtClean="0"/>
          </a:p>
        </p:txBody>
      </p:sp>
      <p:sp>
        <p:nvSpPr>
          <p:cNvPr id="52227" name="Rectangle 3"/>
          <p:cNvSpPr>
            <a:spLocks noGrp="1" noChangeArrowheads="1"/>
          </p:cNvSpPr>
          <p:nvPr>
            <p:ph type="body" idx="1"/>
          </p:nvPr>
        </p:nvSpPr>
        <p:spPr>
          <a:xfrm>
            <a:off x="0" y="980728"/>
            <a:ext cx="6623496" cy="5029200"/>
          </a:xfrm>
        </p:spPr>
        <p:txBody>
          <a:bodyPr>
            <a:normAutofit/>
          </a:bodyPr>
          <a:lstStyle/>
          <a:p>
            <a:pPr>
              <a:lnSpc>
                <a:spcPct val="120000"/>
              </a:lnSpc>
            </a:pPr>
            <a:r>
              <a:rPr lang="en-GB" sz="2000" dirty="0" smtClean="0"/>
              <a:t>CPU registers (X below, R0-R15 on 32 bit ARM) are normally same length as memory </a:t>
            </a:r>
            <a:r>
              <a:rPr lang="en-GB" sz="2000" b="1" dirty="0" smtClean="0"/>
              <a:t>word</a:t>
            </a:r>
          </a:p>
          <a:p>
            <a:pPr>
              <a:lnSpc>
                <a:spcPct val="120000"/>
              </a:lnSpc>
            </a:pPr>
            <a:r>
              <a:rPr lang="en-GB" sz="2000" dirty="0" smtClean="0"/>
              <a:t>Word READ (easy):</a:t>
            </a:r>
          </a:p>
          <a:p>
            <a:pPr lvl="1">
              <a:lnSpc>
                <a:spcPct val="120000"/>
              </a:lnSpc>
            </a:pPr>
            <a:r>
              <a:rPr lang="en-GB" sz="1800" dirty="0"/>
              <a:t>X</a:t>
            </a:r>
            <a:r>
              <a:rPr lang="en-GB" sz="1800" dirty="0" smtClean="0"/>
              <a:t> := Mem</a:t>
            </a:r>
            <a:r>
              <a:rPr lang="en-GB" sz="1800" baseline="-25000" dirty="0" smtClean="0"/>
              <a:t>32</a:t>
            </a:r>
            <a:r>
              <a:rPr lang="en-GB" sz="1800" dirty="0" smtClean="0"/>
              <a:t>[</a:t>
            </a:r>
            <a:r>
              <a:rPr lang="en-GB" sz="1800" dirty="0" err="1" smtClean="0">
                <a:solidFill>
                  <a:srgbClr val="FF0000"/>
                </a:solidFill>
              </a:rPr>
              <a:t>addr</a:t>
            </a:r>
            <a:r>
              <a:rPr lang="en-GB" sz="1800" dirty="0" smtClean="0"/>
              <a:t>]</a:t>
            </a:r>
          </a:p>
          <a:p>
            <a:pPr>
              <a:lnSpc>
                <a:spcPct val="120000"/>
              </a:lnSpc>
            </a:pPr>
            <a:r>
              <a:rPr lang="en-GB" sz="2000" dirty="0" smtClean="0"/>
              <a:t>Word WRITE (easy):</a:t>
            </a:r>
          </a:p>
          <a:p>
            <a:pPr lvl="1">
              <a:lnSpc>
                <a:spcPct val="120000"/>
              </a:lnSpc>
            </a:pPr>
            <a:r>
              <a:rPr lang="en-GB" sz="1800" dirty="0" smtClean="0"/>
              <a:t>Mem</a:t>
            </a:r>
            <a:r>
              <a:rPr lang="en-GB" sz="1800" baseline="-25000" dirty="0" smtClean="0"/>
              <a:t>32</a:t>
            </a:r>
            <a:r>
              <a:rPr lang="en-GB" sz="1800" dirty="0" smtClean="0"/>
              <a:t>[</a:t>
            </a:r>
            <a:r>
              <a:rPr lang="en-GB" sz="1800" dirty="0" err="1" smtClean="0">
                <a:solidFill>
                  <a:srgbClr val="FF0000"/>
                </a:solidFill>
              </a:rPr>
              <a:t>addr</a:t>
            </a:r>
            <a:r>
              <a:rPr lang="en-GB" sz="1800" dirty="0" smtClean="0"/>
              <a:t>] := X</a:t>
            </a:r>
          </a:p>
          <a:p>
            <a:pPr>
              <a:lnSpc>
                <a:spcPct val="120000"/>
              </a:lnSpc>
            </a:pPr>
            <a:r>
              <a:rPr lang="en-GB" sz="2000" dirty="0" smtClean="0"/>
              <a:t>Byte READ: 8 →32?</a:t>
            </a:r>
          </a:p>
          <a:p>
            <a:pPr lvl="1">
              <a:lnSpc>
                <a:spcPct val="120000"/>
              </a:lnSpc>
            </a:pPr>
            <a:r>
              <a:rPr lang="en-GB" sz="1800" dirty="0"/>
              <a:t>X</a:t>
            </a:r>
            <a:r>
              <a:rPr lang="en-GB" sz="1800" dirty="0" smtClean="0"/>
              <a:t> := 000000 Mem</a:t>
            </a:r>
            <a:r>
              <a:rPr lang="en-GB" sz="1800" baseline="-25000" dirty="0" smtClean="0"/>
              <a:t>8</a:t>
            </a:r>
            <a:r>
              <a:rPr lang="en-GB" sz="1800" dirty="0" smtClean="0"/>
              <a:t>[</a:t>
            </a:r>
            <a:r>
              <a:rPr lang="en-GB" sz="1800" dirty="0" err="1" smtClean="0">
                <a:solidFill>
                  <a:srgbClr val="FF0000"/>
                </a:solidFill>
              </a:rPr>
              <a:t>addr</a:t>
            </a:r>
            <a:r>
              <a:rPr lang="en-GB" sz="1800" dirty="0" smtClean="0"/>
              <a:t>]</a:t>
            </a:r>
          </a:p>
          <a:p>
            <a:pPr>
              <a:lnSpc>
                <a:spcPct val="120000"/>
              </a:lnSpc>
            </a:pPr>
            <a:r>
              <a:rPr lang="en-GB" sz="2000" dirty="0" smtClean="0"/>
              <a:t>Byte WRITE: 32 → 8?</a:t>
            </a:r>
          </a:p>
          <a:p>
            <a:pPr lvl="1">
              <a:lnSpc>
                <a:spcPct val="120000"/>
              </a:lnSpc>
            </a:pPr>
            <a:r>
              <a:rPr lang="en-GB" sz="1800" dirty="0" smtClean="0"/>
              <a:t>Mem</a:t>
            </a:r>
            <a:r>
              <a:rPr lang="en-GB" sz="1800" baseline="-25000" dirty="0" smtClean="0"/>
              <a:t>8</a:t>
            </a:r>
            <a:r>
              <a:rPr lang="en-GB" sz="1800" dirty="0" smtClean="0"/>
              <a:t>[</a:t>
            </a:r>
            <a:r>
              <a:rPr lang="en-GB" sz="1800" dirty="0" err="1" smtClean="0">
                <a:solidFill>
                  <a:srgbClr val="FF0000"/>
                </a:solidFill>
              </a:rPr>
              <a:t>addr</a:t>
            </a:r>
            <a:r>
              <a:rPr lang="en-GB" sz="1800" dirty="0" smtClean="0"/>
              <a:t>] := X(</a:t>
            </a:r>
            <a:r>
              <a:rPr lang="en-GB" sz="1800" dirty="0" smtClean="0">
                <a:solidFill>
                  <a:srgbClr val="FF0000"/>
                </a:solidFill>
              </a:rPr>
              <a:t>7:0</a:t>
            </a:r>
            <a:r>
              <a:rPr lang="en-GB" sz="1800" dirty="0" smtClean="0"/>
              <a:t>) (bottom 8 bits of X)</a:t>
            </a:r>
            <a:endParaRPr lang="en-US" sz="1800" dirty="0" smtClean="0"/>
          </a:p>
        </p:txBody>
      </p:sp>
      <p:sp>
        <p:nvSpPr>
          <p:cNvPr id="52228" name="Rectangle 4"/>
          <p:cNvSpPr>
            <a:spLocks noChangeArrowheads="1"/>
          </p:cNvSpPr>
          <p:nvPr/>
        </p:nvSpPr>
        <p:spPr bwMode="auto">
          <a:xfrm>
            <a:off x="6659563" y="2708275"/>
            <a:ext cx="1944687" cy="504825"/>
          </a:xfrm>
          <a:prstGeom prst="rect">
            <a:avLst/>
          </a:prstGeom>
          <a:noFill/>
          <a:ln w="12700" algn="ctr">
            <a:solidFill>
              <a:schemeClr val="tx1"/>
            </a:solidFill>
            <a:miter lim="800000"/>
            <a:headEnd/>
            <a:tailEnd/>
          </a:ln>
        </p:spPr>
        <p:txBody>
          <a:bodyPr wrap="none" lIns="90000" tIns="46800" rIns="90000" bIns="46800" anchor="ctr"/>
          <a:lstStyle/>
          <a:p>
            <a:endParaRPr lang="en-GB"/>
          </a:p>
        </p:txBody>
      </p:sp>
      <p:sp>
        <p:nvSpPr>
          <p:cNvPr id="52229" name="Rectangle 5"/>
          <p:cNvSpPr>
            <a:spLocks noChangeArrowheads="1"/>
          </p:cNvSpPr>
          <p:nvPr/>
        </p:nvSpPr>
        <p:spPr bwMode="auto">
          <a:xfrm>
            <a:off x="6731000" y="4149725"/>
            <a:ext cx="1873250" cy="431800"/>
          </a:xfrm>
          <a:prstGeom prst="rect">
            <a:avLst/>
          </a:prstGeom>
          <a:noFill/>
          <a:ln w="12700" algn="ctr">
            <a:solidFill>
              <a:schemeClr val="tx1"/>
            </a:solidFill>
            <a:miter lim="800000"/>
            <a:headEnd/>
            <a:tailEnd/>
          </a:ln>
        </p:spPr>
        <p:txBody>
          <a:bodyPr wrap="none" lIns="90000" tIns="46800" rIns="90000" bIns="46800" anchor="ctr"/>
          <a:lstStyle/>
          <a:p>
            <a:endParaRPr lang="en-GB"/>
          </a:p>
        </p:txBody>
      </p:sp>
      <p:sp>
        <p:nvSpPr>
          <p:cNvPr id="52230" name="Rectangle 6"/>
          <p:cNvSpPr>
            <a:spLocks noChangeArrowheads="1"/>
          </p:cNvSpPr>
          <p:nvPr/>
        </p:nvSpPr>
        <p:spPr bwMode="auto">
          <a:xfrm>
            <a:off x="6731000" y="4581525"/>
            <a:ext cx="1873250" cy="431800"/>
          </a:xfrm>
          <a:prstGeom prst="rect">
            <a:avLst/>
          </a:prstGeom>
          <a:noFill/>
          <a:ln w="12700" algn="ctr">
            <a:solidFill>
              <a:schemeClr val="tx1"/>
            </a:solidFill>
            <a:miter lim="800000"/>
            <a:headEnd/>
            <a:tailEnd/>
          </a:ln>
        </p:spPr>
        <p:txBody>
          <a:bodyPr wrap="none" lIns="90000" tIns="46800" rIns="90000" bIns="46800" anchor="ctr"/>
          <a:lstStyle/>
          <a:p>
            <a:endParaRPr lang="en-GB"/>
          </a:p>
        </p:txBody>
      </p:sp>
      <p:sp>
        <p:nvSpPr>
          <p:cNvPr id="52231" name="Rectangle 7"/>
          <p:cNvSpPr>
            <a:spLocks noChangeArrowheads="1"/>
          </p:cNvSpPr>
          <p:nvPr/>
        </p:nvSpPr>
        <p:spPr bwMode="auto">
          <a:xfrm>
            <a:off x="6731000" y="5013325"/>
            <a:ext cx="1873250" cy="431800"/>
          </a:xfrm>
          <a:prstGeom prst="rect">
            <a:avLst/>
          </a:prstGeom>
          <a:noFill/>
          <a:ln w="12700" algn="ctr">
            <a:solidFill>
              <a:schemeClr val="tx1"/>
            </a:solidFill>
            <a:miter lim="800000"/>
            <a:headEnd/>
            <a:tailEnd/>
          </a:ln>
        </p:spPr>
        <p:txBody>
          <a:bodyPr wrap="none" lIns="90000" tIns="46800" rIns="90000" bIns="46800" anchor="ctr"/>
          <a:lstStyle/>
          <a:p>
            <a:endParaRPr lang="en-GB"/>
          </a:p>
        </p:txBody>
      </p:sp>
      <p:sp>
        <p:nvSpPr>
          <p:cNvPr id="52232" name="Rectangle 8"/>
          <p:cNvSpPr>
            <a:spLocks noChangeArrowheads="1"/>
          </p:cNvSpPr>
          <p:nvPr/>
        </p:nvSpPr>
        <p:spPr bwMode="auto">
          <a:xfrm>
            <a:off x="6731000" y="5445125"/>
            <a:ext cx="1873250" cy="431800"/>
          </a:xfrm>
          <a:prstGeom prst="rect">
            <a:avLst/>
          </a:prstGeom>
          <a:noFill/>
          <a:ln w="12700" algn="ctr">
            <a:solidFill>
              <a:schemeClr val="tx1"/>
            </a:solidFill>
            <a:miter lim="800000"/>
            <a:headEnd/>
            <a:tailEnd/>
          </a:ln>
        </p:spPr>
        <p:txBody>
          <a:bodyPr wrap="none" lIns="90000" tIns="46800" rIns="90000" bIns="46800" anchor="ctr"/>
          <a:lstStyle/>
          <a:p>
            <a:endParaRPr lang="en-GB"/>
          </a:p>
        </p:txBody>
      </p:sp>
      <p:sp>
        <p:nvSpPr>
          <p:cNvPr id="52233" name="Line 9"/>
          <p:cNvSpPr>
            <a:spLocks noChangeShapeType="1"/>
          </p:cNvSpPr>
          <p:nvPr/>
        </p:nvSpPr>
        <p:spPr bwMode="auto">
          <a:xfrm>
            <a:off x="7667625" y="4149725"/>
            <a:ext cx="0" cy="1727200"/>
          </a:xfrm>
          <a:prstGeom prst="line">
            <a:avLst/>
          </a:prstGeom>
          <a:noFill/>
          <a:ln w="12700">
            <a:solidFill>
              <a:schemeClr val="tx1"/>
            </a:solidFill>
            <a:round/>
            <a:headEnd/>
            <a:tailEnd/>
          </a:ln>
        </p:spPr>
        <p:txBody>
          <a:bodyPr wrap="none" lIns="90000" tIns="46800" rIns="90000" bIns="46800" anchor="ctr"/>
          <a:lstStyle/>
          <a:p>
            <a:endParaRPr lang="en-GB"/>
          </a:p>
        </p:txBody>
      </p:sp>
      <p:sp>
        <p:nvSpPr>
          <p:cNvPr id="52234" name="Text Box 10"/>
          <p:cNvSpPr txBox="1">
            <a:spLocks noChangeArrowheads="1"/>
          </p:cNvSpPr>
          <p:nvPr/>
        </p:nvSpPr>
        <p:spPr bwMode="auto">
          <a:xfrm>
            <a:off x="7064592" y="1557338"/>
            <a:ext cx="1040968" cy="371513"/>
          </a:xfrm>
          <a:prstGeom prst="rect">
            <a:avLst/>
          </a:prstGeom>
          <a:noFill/>
          <a:ln w="12700" algn="ctr">
            <a:noFill/>
            <a:miter lim="800000"/>
            <a:headEnd/>
            <a:tailEnd/>
          </a:ln>
        </p:spPr>
        <p:txBody>
          <a:bodyPr wrap="none" lIns="90000" tIns="46800" rIns="90000" bIns="46800">
            <a:spAutoFit/>
          </a:bodyPr>
          <a:lstStyle/>
          <a:p>
            <a:r>
              <a:rPr lang="en-GB" dirty="0" smtClean="0"/>
              <a:t>32 </a:t>
            </a:r>
            <a:r>
              <a:rPr lang="en-GB" dirty="0"/>
              <a:t>bits</a:t>
            </a:r>
            <a:endParaRPr lang="en-US" dirty="0"/>
          </a:p>
        </p:txBody>
      </p:sp>
      <p:sp>
        <p:nvSpPr>
          <p:cNvPr id="52236" name="Text Box 12"/>
          <p:cNvSpPr txBox="1">
            <a:spLocks noChangeArrowheads="1"/>
          </p:cNvSpPr>
          <p:nvPr/>
        </p:nvSpPr>
        <p:spPr bwMode="auto">
          <a:xfrm>
            <a:off x="7691438" y="3672259"/>
            <a:ext cx="879475" cy="366713"/>
          </a:xfrm>
          <a:prstGeom prst="rect">
            <a:avLst/>
          </a:prstGeom>
          <a:noFill/>
          <a:ln w="12700" algn="ctr">
            <a:noFill/>
            <a:miter lim="800000"/>
            <a:headEnd/>
            <a:tailEnd/>
          </a:ln>
        </p:spPr>
        <p:txBody>
          <a:bodyPr wrap="none" lIns="90000" tIns="46800" rIns="90000" bIns="46800">
            <a:spAutoFit/>
          </a:bodyPr>
          <a:lstStyle/>
          <a:p>
            <a:r>
              <a:rPr lang="en-GB"/>
              <a:t>8 bits</a:t>
            </a:r>
            <a:endParaRPr lang="en-US"/>
          </a:p>
        </p:txBody>
      </p:sp>
      <p:sp>
        <p:nvSpPr>
          <p:cNvPr id="52237" name="Line 13"/>
          <p:cNvSpPr>
            <a:spLocks noChangeShapeType="1"/>
          </p:cNvSpPr>
          <p:nvPr/>
        </p:nvSpPr>
        <p:spPr bwMode="auto">
          <a:xfrm>
            <a:off x="7667625" y="2708275"/>
            <a:ext cx="0" cy="504825"/>
          </a:xfrm>
          <a:prstGeom prst="line">
            <a:avLst/>
          </a:prstGeom>
          <a:noFill/>
          <a:ln w="12700">
            <a:solidFill>
              <a:schemeClr val="tx1"/>
            </a:solidFill>
            <a:round/>
            <a:headEnd/>
            <a:tailEnd/>
          </a:ln>
        </p:spPr>
        <p:txBody>
          <a:bodyPr wrap="none" lIns="90000" tIns="46800" rIns="90000" bIns="46800" anchor="ctr"/>
          <a:lstStyle/>
          <a:p>
            <a:endParaRPr lang="en-GB"/>
          </a:p>
        </p:txBody>
      </p:sp>
      <p:sp>
        <p:nvSpPr>
          <p:cNvPr id="52238" name="Text Box 14"/>
          <p:cNvSpPr txBox="1">
            <a:spLocks noChangeArrowheads="1"/>
          </p:cNvSpPr>
          <p:nvPr/>
        </p:nvSpPr>
        <p:spPr bwMode="auto">
          <a:xfrm>
            <a:off x="7564438" y="2133600"/>
            <a:ext cx="1184275" cy="648512"/>
          </a:xfrm>
          <a:prstGeom prst="rect">
            <a:avLst/>
          </a:prstGeom>
          <a:noFill/>
          <a:ln w="12700" algn="ctr">
            <a:noFill/>
            <a:miter lim="800000"/>
            <a:headEnd/>
            <a:tailEnd/>
          </a:ln>
        </p:spPr>
        <p:txBody>
          <a:bodyPr lIns="90000" tIns="46800" rIns="90000" bIns="46800">
            <a:spAutoFit/>
          </a:bodyPr>
          <a:lstStyle/>
          <a:p>
            <a:r>
              <a:rPr lang="en-GB" dirty="0" smtClean="0"/>
              <a:t>LS </a:t>
            </a:r>
          </a:p>
          <a:p>
            <a:r>
              <a:rPr lang="en-GB" dirty="0"/>
              <a:t>X</a:t>
            </a:r>
            <a:r>
              <a:rPr lang="en-GB" dirty="0" smtClean="0"/>
              <a:t>(7:0)</a:t>
            </a:r>
            <a:endParaRPr lang="en-US" dirty="0"/>
          </a:p>
        </p:txBody>
      </p:sp>
      <p:sp>
        <p:nvSpPr>
          <p:cNvPr id="52240" name="Line 16"/>
          <p:cNvSpPr>
            <a:spLocks noChangeShapeType="1"/>
          </p:cNvSpPr>
          <p:nvPr/>
        </p:nvSpPr>
        <p:spPr bwMode="auto">
          <a:xfrm>
            <a:off x="4716017" y="1988840"/>
            <a:ext cx="3888234" cy="298"/>
          </a:xfrm>
          <a:prstGeom prst="line">
            <a:avLst/>
          </a:prstGeom>
          <a:noFill/>
          <a:ln w="38100">
            <a:solidFill>
              <a:schemeClr val="tx1"/>
            </a:solidFill>
            <a:round/>
            <a:headEnd type="triangle" w="med" len="med"/>
            <a:tailEnd type="triangle" w="med" len="med"/>
          </a:ln>
        </p:spPr>
        <p:txBody>
          <a:bodyPr wrap="none" lIns="90000" tIns="46800" rIns="90000" bIns="46800" anchor="ctr"/>
          <a:lstStyle/>
          <a:p>
            <a:endParaRPr lang="en-GB"/>
          </a:p>
        </p:txBody>
      </p:sp>
      <p:sp>
        <p:nvSpPr>
          <p:cNvPr id="52241" name="Text Box 17"/>
          <p:cNvSpPr txBox="1">
            <a:spLocks noChangeArrowheads="1"/>
          </p:cNvSpPr>
          <p:nvPr/>
        </p:nvSpPr>
        <p:spPr bwMode="auto">
          <a:xfrm>
            <a:off x="4283968" y="2780928"/>
            <a:ext cx="361295" cy="371513"/>
          </a:xfrm>
          <a:prstGeom prst="rect">
            <a:avLst/>
          </a:prstGeom>
          <a:noFill/>
          <a:ln w="12700" algn="ctr">
            <a:noFill/>
            <a:miter lim="800000"/>
            <a:headEnd/>
            <a:tailEnd/>
          </a:ln>
        </p:spPr>
        <p:txBody>
          <a:bodyPr wrap="none" lIns="90000" tIns="46800" rIns="90000" bIns="46800">
            <a:spAutoFit/>
          </a:bodyPr>
          <a:lstStyle/>
          <a:p>
            <a:r>
              <a:rPr lang="en-GB" dirty="0"/>
              <a:t>X</a:t>
            </a:r>
            <a:endParaRPr lang="en-US" dirty="0"/>
          </a:p>
        </p:txBody>
      </p:sp>
      <p:sp>
        <p:nvSpPr>
          <p:cNvPr id="52242" name="Text Box 18"/>
          <p:cNvSpPr txBox="1">
            <a:spLocks noChangeArrowheads="1"/>
          </p:cNvSpPr>
          <p:nvPr/>
        </p:nvSpPr>
        <p:spPr bwMode="auto">
          <a:xfrm>
            <a:off x="5004048" y="3645024"/>
            <a:ext cx="1171575" cy="366712"/>
          </a:xfrm>
          <a:prstGeom prst="rect">
            <a:avLst/>
          </a:prstGeom>
          <a:noFill/>
          <a:ln w="12700" algn="ctr">
            <a:noFill/>
            <a:miter lim="800000"/>
            <a:headEnd/>
            <a:tailEnd/>
          </a:ln>
        </p:spPr>
        <p:txBody>
          <a:bodyPr wrap="none" lIns="90000" tIns="46800" rIns="90000" bIns="46800">
            <a:spAutoFit/>
          </a:bodyPr>
          <a:lstStyle/>
          <a:p>
            <a:r>
              <a:rPr lang="en-GB" dirty="0"/>
              <a:t>Memory</a:t>
            </a:r>
            <a:endParaRPr lang="en-US" dirty="0"/>
          </a:p>
        </p:txBody>
      </p:sp>
      <p:sp>
        <p:nvSpPr>
          <p:cNvPr id="52243" name="Text Box 19"/>
          <p:cNvSpPr txBox="1">
            <a:spLocks noChangeArrowheads="1"/>
          </p:cNvSpPr>
          <p:nvPr/>
        </p:nvSpPr>
        <p:spPr bwMode="auto">
          <a:xfrm>
            <a:off x="6228184" y="5949950"/>
            <a:ext cx="1040968" cy="371513"/>
          </a:xfrm>
          <a:prstGeom prst="rect">
            <a:avLst/>
          </a:prstGeom>
          <a:noFill/>
          <a:ln w="12700" algn="ctr">
            <a:noFill/>
            <a:miter lim="800000"/>
            <a:headEnd/>
            <a:tailEnd/>
          </a:ln>
        </p:spPr>
        <p:txBody>
          <a:bodyPr wrap="none" lIns="90000" tIns="46800" rIns="90000" bIns="46800">
            <a:spAutoFit/>
          </a:bodyPr>
          <a:lstStyle/>
          <a:p>
            <a:r>
              <a:rPr lang="en-GB" dirty="0" smtClean="0"/>
              <a:t>32 </a:t>
            </a:r>
            <a:r>
              <a:rPr lang="en-GB" dirty="0"/>
              <a:t>bits</a:t>
            </a:r>
            <a:endParaRPr lang="en-US" dirty="0"/>
          </a:p>
        </p:txBody>
      </p:sp>
      <p:cxnSp>
        <p:nvCxnSpPr>
          <p:cNvPr id="52245" name="Straight Connector 21"/>
          <p:cNvCxnSpPr>
            <a:cxnSpLocks noChangeShapeType="1"/>
          </p:cNvCxnSpPr>
          <p:nvPr/>
        </p:nvCxnSpPr>
        <p:spPr bwMode="auto">
          <a:xfrm rot="16200000" flipH="1">
            <a:off x="2414265" y="4650631"/>
            <a:ext cx="428625" cy="1587"/>
          </a:xfrm>
          <a:prstGeom prst="line">
            <a:avLst/>
          </a:prstGeom>
          <a:noFill/>
          <a:ln w="12700" algn="ctr">
            <a:solidFill>
              <a:schemeClr val="tx1"/>
            </a:solidFill>
            <a:round/>
            <a:headEnd/>
            <a:tailEnd/>
          </a:ln>
        </p:spPr>
      </p:cxnSp>
      <p:sp>
        <p:nvSpPr>
          <p:cNvPr id="2" name="Date Placeholder 1"/>
          <p:cNvSpPr>
            <a:spLocks noGrp="1"/>
          </p:cNvSpPr>
          <p:nvPr>
            <p:ph type="dt" sz="half" idx="10"/>
          </p:nvPr>
        </p:nvSpPr>
        <p:spPr/>
        <p:txBody>
          <a:bodyPr/>
          <a:lstStyle/>
          <a:p>
            <a:fld id="{BA7B9D05-5EFA-4293-BCA3-C5B110E4795D}" type="datetime1">
              <a:rPr lang="en-US" smtClean="0"/>
              <a:pPr/>
              <a:t>12/2/2015</a:t>
            </a:fld>
            <a:endParaRPr lang="en-US"/>
          </a:p>
        </p:txBody>
      </p:sp>
      <p:sp>
        <p:nvSpPr>
          <p:cNvPr id="3" name="Footer Placeholder 2"/>
          <p:cNvSpPr>
            <a:spLocks noGrp="1"/>
          </p:cNvSpPr>
          <p:nvPr>
            <p:ph type="ftr" sz="quarter" idx="11"/>
          </p:nvPr>
        </p:nvSpPr>
        <p:spPr/>
        <p:txBody>
          <a:bodyPr/>
          <a:lstStyle/>
          <a:p>
            <a:pPr algn="r"/>
            <a:r>
              <a:rPr lang="en-GB" smtClean="0"/>
              <a:t>Introduction to Computer Architecture: Part 2</a:t>
            </a:r>
            <a:endParaRPr lang="en-US" dirty="0"/>
          </a:p>
        </p:txBody>
      </p:sp>
      <p:sp>
        <p:nvSpPr>
          <p:cNvPr id="4" name="Slide Number Placeholder 3"/>
          <p:cNvSpPr>
            <a:spLocks noGrp="1"/>
          </p:cNvSpPr>
          <p:nvPr>
            <p:ph type="sldNum" sz="quarter" idx="12"/>
          </p:nvPr>
        </p:nvSpPr>
        <p:spPr/>
        <p:txBody>
          <a:bodyPr/>
          <a:lstStyle/>
          <a:p>
            <a:r>
              <a:rPr lang="en-US" smtClean="0"/>
              <a:t>2.</a:t>
            </a:r>
            <a:fld id="{0CFEC368-1D7A-4F81-ABF6-AE0E36BAF64C}" type="slidenum">
              <a:rPr lang="en-US" smtClean="0"/>
              <a:pPr/>
              <a:t>58</a:t>
            </a:fld>
            <a:endParaRPr lang="en-US" dirty="0"/>
          </a:p>
        </p:txBody>
      </p:sp>
      <p:sp>
        <p:nvSpPr>
          <p:cNvPr id="26" name="Rectangle 5"/>
          <p:cNvSpPr>
            <a:spLocks noChangeArrowheads="1"/>
          </p:cNvSpPr>
          <p:nvPr/>
        </p:nvSpPr>
        <p:spPr bwMode="auto">
          <a:xfrm>
            <a:off x="4858990" y="4149080"/>
            <a:ext cx="1873250" cy="431800"/>
          </a:xfrm>
          <a:prstGeom prst="rect">
            <a:avLst/>
          </a:prstGeom>
          <a:noFill/>
          <a:ln w="12700" algn="ctr">
            <a:solidFill>
              <a:schemeClr val="tx1"/>
            </a:solidFill>
            <a:miter lim="800000"/>
            <a:headEnd/>
            <a:tailEnd/>
          </a:ln>
        </p:spPr>
        <p:txBody>
          <a:bodyPr wrap="none" lIns="90000" tIns="46800" rIns="90000" bIns="46800" anchor="ctr"/>
          <a:lstStyle/>
          <a:p>
            <a:endParaRPr lang="en-GB"/>
          </a:p>
        </p:txBody>
      </p:sp>
      <p:sp>
        <p:nvSpPr>
          <p:cNvPr id="27" name="Rectangle 6"/>
          <p:cNvSpPr>
            <a:spLocks noChangeArrowheads="1"/>
          </p:cNvSpPr>
          <p:nvPr/>
        </p:nvSpPr>
        <p:spPr bwMode="auto">
          <a:xfrm>
            <a:off x="4858990" y="4580880"/>
            <a:ext cx="1873250" cy="431800"/>
          </a:xfrm>
          <a:prstGeom prst="rect">
            <a:avLst/>
          </a:prstGeom>
          <a:noFill/>
          <a:ln w="12700" algn="ctr">
            <a:solidFill>
              <a:schemeClr val="tx1"/>
            </a:solidFill>
            <a:miter lim="800000"/>
            <a:headEnd/>
            <a:tailEnd/>
          </a:ln>
        </p:spPr>
        <p:txBody>
          <a:bodyPr wrap="none" lIns="90000" tIns="46800" rIns="90000" bIns="46800" anchor="ctr"/>
          <a:lstStyle/>
          <a:p>
            <a:endParaRPr lang="en-GB"/>
          </a:p>
        </p:txBody>
      </p:sp>
      <p:sp>
        <p:nvSpPr>
          <p:cNvPr id="28" name="Rectangle 7"/>
          <p:cNvSpPr>
            <a:spLocks noChangeArrowheads="1"/>
          </p:cNvSpPr>
          <p:nvPr/>
        </p:nvSpPr>
        <p:spPr bwMode="auto">
          <a:xfrm>
            <a:off x="4858990" y="5012680"/>
            <a:ext cx="1873250" cy="431800"/>
          </a:xfrm>
          <a:prstGeom prst="rect">
            <a:avLst/>
          </a:prstGeom>
          <a:noFill/>
          <a:ln w="12700" algn="ctr">
            <a:solidFill>
              <a:schemeClr val="tx1"/>
            </a:solidFill>
            <a:miter lim="800000"/>
            <a:headEnd/>
            <a:tailEnd/>
          </a:ln>
        </p:spPr>
        <p:txBody>
          <a:bodyPr wrap="none" lIns="90000" tIns="46800" rIns="90000" bIns="46800" anchor="ctr"/>
          <a:lstStyle/>
          <a:p>
            <a:endParaRPr lang="en-GB"/>
          </a:p>
        </p:txBody>
      </p:sp>
      <p:sp>
        <p:nvSpPr>
          <p:cNvPr id="29" name="Rectangle 8"/>
          <p:cNvSpPr>
            <a:spLocks noChangeArrowheads="1"/>
          </p:cNvSpPr>
          <p:nvPr/>
        </p:nvSpPr>
        <p:spPr bwMode="auto">
          <a:xfrm>
            <a:off x="4858990" y="5444480"/>
            <a:ext cx="1873250" cy="431800"/>
          </a:xfrm>
          <a:prstGeom prst="rect">
            <a:avLst/>
          </a:prstGeom>
          <a:noFill/>
          <a:ln w="12700" algn="ctr">
            <a:solidFill>
              <a:schemeClr val="tx1"/>
            </a:solidFill>
            <a:miter lim="800000"/>
            <a:headEnd/>
            <a:tailEnd/>
          </a:ln>
        </p:spPr>
        <p:txBody>
          <a:bodyPr wrap="none" lIns="90000" tIns="46800" rIns="90000" bIns="46800" anchor="ctr"/>
          <a:lstStyle/>
          <a:p>
            <a:endParaRPr lang="en-GB"/>
          </a:p>
        </p:txBody>
      </p:sp>
      <p:sp>
        <p:nvSpPr>
          <p:cNvPr id="30" name="Line 9"/>
          <p:cNvSpPr>
            <a:spLocks noChangeShapeType="1"/>
          </p:cNvSpPr>
          <p:nvPr/>
        </p:nvSpPr>
        <p:spPr bwMode="auto">
          <a:xfrm>
            <a:off x="5795615" y="4149080"/>
            <a:ext cx="0" cy="1727200"/>
          </a:xfrm>
          <a:prstGeom prst="line">
            <a:avLst/>
          </a:prstGeom>
          <a:noFill/>
          <a:ln w="12700">
            <a:solidFill>
              <a:schemeClr val="tx1"/>
            </a:solidFill>
            <a:round/>
            <a:headEnd/>
            <a:tailEnd/>
          </a:ln>
        </p:spPr>
        <p:txBody>
          <a:bodyPr wrap="none" lIns="90000" tIns="46800" rIns="90000" bIns="46800" anchor="ctr"/>
          <a:lstStyle/>
          <a:p>
            <a:endParaRPr lang="en-GB"/>
          </a:p>
        </p:txBody>
      </p:sp>
      <p:sp>
        <p:nvSpPr>
          <p:cNvPr id="31" name="Rectangle 4"/>
          <p:cNvSpPr>
            <a:spLocks noChangeArrowheads="1"/>
          </p:cNvSpPr>
          <p:nvPr/>
        </p:nvSpPr>
        <p:spPr bwMode="auto">
          <a:xfrm>
            <a:off x="4716016" y="2708920"/>
            <a:ext cx="1944687" cy="504825"/>
          </a:xfrm>
          <a:prstGeom prst="rect">
            <a:avLst/>
          </a:prstGeom>
          <a:noFill/>
          <a:ln w="12700" algn="ctr">
            <a:solidFill>
              <a:schemeClr val="tx1"/>
            </a:solidFill>
            <a:miter lim="800000"/>
            <a:headEnd/>
            <a:tailEnd/>
          </a:ln>
        </p:spPr>
        <p:txBody>
          <a:bodyPr wrap="none" lIns="90000" tIns="46800" rIns="90000" bIns="46800" anchor="ctr"/>
          <a:lstStyle/>
          <a:p>
            <a:endParaRPr lang="en-GB"/>
          </a:p>
        </p:txBody>
      </p:sp>
      <p:sp>
        <p:nvSpPr>
          <p:cNvPr id="32" name="Line 13"/>
          <p:cNvSpPr>
            <a:spLocks noChangeShapeType="1"/>
          </p:cNvSpPr>
          <p:nvPr/>
        </p:nvSpPr>
        <p:spPr bwMode="auto">
          <a:xfrm>
            <a:off x="5724078" y="2708920"/>
            <a:ext cx="0" cy="504825"/>
          </a:xfrm>
          <a:prstGeom prst="line">
            <a:avLst/>
          </a:prstGeom>
          <a:noFill/>
          <a:ln w="12700">
            <a:solidFill>
              <a:schemeClr val="tx1"/>
            </a:solidFill>
            <a:round/>
            <a:headEnd/>
            <a:tailEnd/>
          </a:ln>
        </p:spPr>
        <p:txBody>
          <a:bodyPr wrap="none" lIns="90000" tIns="46800" rIns="90000" bIns="46800" anchor="ctr"/>
          <a:lstStyle/>
          <a:p>
            <a:endParaRPr lang="en-GB"/>
          </a:p>
        </p:txBody>
      </p:sp>
    </p:spTree>
    <p:extLst>
      <p:ext uri="{BB962C8B-B14F-4D97-AF65-F5344CB8AC3E}">
        <p14:creationId xmlns:p14="http://schemas.microsoft.com/office/powerpoint/2010/main" val="30468484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04664"/>
            <a:ext cx="8229600" cy="663352"/>
          </a:xfrm>
        </p:spPr>
        <p:txBody>
          <a:bodyPr/>
          <a:lstStyle/>
          <a:p>
            <a:r>
              <a:rPr lang="en-GB" dirty="0" smtClean="0"/>
              <a:t>ARM LOAD and STORE Instructions</a:t>
            </a:r>
            <a:endParaRPr lang="en-GB" dirty="0"/>
          </a:p>
        </p:txBody>
      </p:sp>
      <p:sp>
        <p:nvSpPr>
          <p:cNvPr id="3" name="Content Placeholder 2"/>
          <p:cNvSpPr>
            <a:spLocks noGrp="1"/>
          </p:cNvSpPr>
          <p:nvPr>
            <p:ph idx="1"/>
          </p:nvPr>
        </p:nvSpPr>
        <p:spPr>
          <a:xfrm>
            <a:off x="107504" y="1484784"/>
            <a:ext cx="3240360" cy="5193868"/>
          </a:xfrm>
        </p:spPr>
        <p:txBody>
          <a:bodyPr>
            <a:normAutofit fontScale="85000" lnSpcReduction="20000"/>
          </a:bodyPr>
          <a:lstStyle/>
          <a:p>
            <a:pPr>
              <a:spcBef>
                <a:spcPts val="1200"/>
              </a:spcBef>
            </a:pPr>
            <a:r>
              <a:rPr lang="en-GB" dirty="0" smtClean="0"/>
              <a:t>Instruction specifies memory address, and destination/source register</a:t>
            </a:r>
          </a:p>
          <a:p>
            <a:pPr lvl="1">
              <a:spcBef>
                <a:spcPts val="1200"/>
              </a:spcBef>
            </a:pPr>
            <a:r>
              <a:rPr lang="en-GB" dirty="0" smtClean="0"/>
              <a:t>LOAD =&gt; </a:t>
            </a:r>
            <a:r>
              <a:rPr lang="en-GB" dirty="0" err="1" smtClean="0"/>
              <a:t>dest</a:t>
            </a:r>
            <a:r>
              <a:rPr lang="en-GB" dirty="0" smtClean="0"/>
              <a:t> register</a:t>
            </a:r>
          </a:p>
          <a:p>
            <a:pPr lvl="1">
              <a:spcBef>
                <a:spcPts val="1200"/>
              </a:spcBef>
            </a:pPr>
            <a:r>
              <a:rPr lang="en-GB" dirty="0" smtClean="0"/>
              <a:t>STORE =&gt; </a:t>
            </a:r>
            <a:r>
              <a:rPr lang="en-GB" dirty="0" err="1" smtClean="0"/>
              <a:t>src</a:t>
            </a:r>
            <a:r>
              <a:rPr lang="en-GB" dirty="0" smtClean="0"/>
              <a:t> register</a:t>
            </a:r>
          </a:p>
          <a:p>
            <a:pPr>
              <a:spcBef>
                <a:spcPts val="1200"/>
              </a:spcBef>
            </a:pPr>
            <a:r>
              <a:rPr lang="en-GB" dirty="0" smtClean="0"/>
              <a:t>So far you have seen these in examples with a single label which represents the address of a memory location</a:t>
            </a:r>
          </a:p>
          <a:p>
            <a:pPr lvl="1">
              <a:spcBef>
                <a:spcPts val="1200"/>
              </a:spcBef>
            </a:pPr>
            <a:r>
              <a:rPr lang="en-GB" dirty="0" smtClean="0"/>
              <a:t>How this works will be explained later!</a:t>
            </a:r>
          </a:p>
          <a:p>
            <a:pPr>
              <a:spcBef>
                <a:spcPts val="1200"/>
              </a:spcBef>
            </a:pPr>
            <a:r>
              <a:rPr lang="en-GB" dirty="0" smtClean="0"/>
              <a:t>Addresses are just numbers, and we will now see how this can be used to advantage </a:t>
            </a:r>
          </a:p>
          <a:p>
            <a:pPr lvl="1">
              <a:spcBef>
                <a:spcPts val="1200"/>
              </a:spcBef>
            </a:pP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59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37456517"/>
              </p:ext>
            </p:extLst>
          </p:nvPr>
        </p:nvGraphicFramePr>
        <p:xfrm>
          <a:off x="3860326" y="1484784"/>
          <a:ext cx="5136232" cy="1112520"/>
        </p:xfrm>
        <a:graphic>
          <a:graphicData uri="http://schemas.openxmlformats.org/drawingml/2006/table">
            <a:tbl>
              <a:tblPr firstRow="1" bandRow="1">
                <a:tableStyleId>{912C8C85-51F0-491E-9774-3900AFEF0FD7}</a:tableStyleId>
              </a:tblPr>
              <a:tblGrid>
                <a:gridCol w="2122779"/>
                <a:gridCol w="3013453"/>
              </a:tblGrid>
              <a:tr h="370840">
                <a:tc>
                  <a:txBody>
                    <a:bodyPr/>
                    <a:lstStyle/>
                    <a:p>
                      <a:r>
                        <a:rPr lang="en-GB" dirty="0" smtClean="0"/>
                        <a:t>Instruction</a:t>
                      </a:r>
                      <a:endParaRPr lang="en-GB" dirty="0"/>
                    </a:p>
                  </a:txBody>
                  <a:tcPr/>
                </a:tc>
                <a:tc>
                  <a:txBody>
                    <a:bodyPr/>
                    <a:lstStyle/>
                    <a:p>
                      <a:r>
                        <a:rPr lang="en-GB" dirty="0" smtClean="0"/>
                        <a:t>meaning</a:t>
                      </a:r>
                      <a:endParaRPr lang="en-GB" dirty="0"/>
                    </a:p>
                  </a:txBody>
                  <a:tcPr/>
                </a:tc>
              </a:tr>
              <a:tr h="370840">
                <a:tc>
                  <a:txBody>
                    <a:bodyPr/>
                    <a:lstStyle/>
                    <a:p>
                      <a:r>
                        <a:rPr lang="en-GB" dirty="0" smtClean="0"/>
                        <a:t>LDR R0, TABLE1</a:t>
                      </a:r>
                      <a:endParaRPr lang="en-GB" dirty="0"/>
                    </a:p>
                  </a:txBody>
                  <a:tcPr/>
                </a:tc>
                <a:tc>
                  <a:txBody>
                    <a:bodyPr/>
                    <a:lstStyle/>
                    <a:p>
                      <a:r>
                        <a:rPr lang="en-GB" dirty="0" smtClean="0"/>
                        <a:t>R0 :=</a:t>
                      </a:r>
                      <a:r>
                        <a:rPr lang="en-GB" baseline="0" dirty="0" smtClean="0"/>
                        <a:t> mem</a:t>
                      </a:r>
                      <a:r>
                        <a:rPr lang="en-GB" baseline="-25000" dirty="0" smtClean="0"/>
                        <a:t>32</a:t>
                      </a:r>
                      <a:r>
                        <a:rPr lang="en-GB" baseline="0" dirty="0" smtClean="0"/>
                        <a:t>[TABLE1]</a:t>
                      </a:r>
                      <a:endParaRPr lang="en-GB" dirty="0"/>
                    </a:p>
                  </a:txBody>
                  <a:tcPr/>
                </a:tc>
              </a:tr>
              <a:tr h="370840">
                <a:tc>
                  <a:txBody>
                    <a:bodyPr/>
                    <a:lstStyle/>
                    <a:p>
                      <a:r>
                        <a:rPr lang="en-GB" dirty="0" smtClean="0"/>
                        <a:t>STR R0, TABLE2</a:t>
                      </a:r>
                      <a:endParaRPr lang="en-GB" dirty="0"/>
                    </a:p>
                  </a:txBody>
                  <a:tcPr/>
                </a:tc>
                <a:tc>
                  <a:txBody>
                    <a:bodyPr/>
                    <a:lstStyle/>
                    <a:p>
                      <a:r>
                        <a:rPr lang="en-GB" dirty="0" smtClean="0"/>
                        <a:t>mem</a:t>
                      </a:r>
                      <a:r>
                        <a:rPr lang="en-GB" baseline="-25000" dirty="0" smtClean="0"/>
                        <a:t>32</a:t>
                      </a:r>
                      <a:r>
                        <a:rPr lang="en-GB" dirty="0" smtClean="0"/>
                        <a:t>[TABLE2] := R0</a:t>
                      </a:r>
                      <a:endParaRPr lang="en-GB" dirty="0"/>
                    </a:p>
                  </a:txBody>
                  <a:tcPr/>
                </a:tc>
              </a:tr>
            </a:tbl>
          </a:graphicData>
        </a:graphic>
      </p:graphicFrame>
      <p:sp>
        <p:nvSpPr>
          <p:cNvPr id="8" name="Rectangle 7"/>
          <p:cNvSpPr/>
          <p:nvPr/>
        </p:nvSpPr>
        <p:spPr>
          <a:xfrm>
            <a:off x="6516216" y="4797152"/>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516216" y="5157192"/>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516216" y="5517232"/>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355976" y="5112974"/>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7978843" y="4792506"/>
            <a:ext cx="876651" cy="369332"/>
          </a:xfrm>
          <a:prstGeom prst="rect">
            <a:avLst/>
          </a:prstGeom>
          <a:noFill/>
        </p:spPr>
        <p:txBody>
          <a:bodyPr wrap="none" rtlCol="0">
            <a:spAutoFit/>
          </a:bodyPr>
          <a:lstStyle/>
          <a:p>
            <a:r>
              <a:rPr lang="en-GB" b="1" dirty="0" smtClean="0">
                <a:solidFill>
                  <a:srgbClr val="FF0000"/>
                </a:solidFill>
                <a:latin typeface="Calibri" pitchFamily="34" charset="0"/>
              </a:rPr>
              <a:t>TABLE1</a:t>
            </a:r>
            <a:endParaRPr lang="en-GB" b="1" dirty="0">
              <a:solidFill>
                <a:srgbClr val="FF0000"/>
              </a:solidFill>
              <a:latin typeface="Calibri" pitchFamily="34" charset="0"/>
            </a:endParaRPr>
          </a:p>
        </p:txBody>
      </p:sp>
      <p:sp>
        <p:nvSpPr>
          <p:cNvPr id="13" name="TextBox 12"/>
          <p:cNvSpPr txBox="1"/>
          <p:nvPr/>
        </p:nvSpPr>
        <p:spPr>
          <a:xfrm>
            <a:off x="7952658" y="5504526"/>
            <a:ext cx="876650" cy="369332"/>
          </a:xfrm>
          <a:prstGeom prst="rect">
            <a:avLst/>
          </a:prstGeom>
          <a:noFill/>
        </p:spPr>
        <p:txBody>
          <a:bodyPr wrap="none" rtlCol="0">
            <a:spAutoFit/>
          </a:bodyPr>
          <a:lstStyle/>
          <a:p>
            <a:r>
              <a:rPr lang="en-GB" b="1" dirty="0" smtClean="0">
                <a:solidFill>
                  <a:srgbClr val="FF0000"/>
                </a:solidFill>
                <a:latin typeface="Calibri" pitchFamily="34" charset="0"/>
              </a:rPr>
              <a:t>TABLE2</a:t>
            </a:r>
            <a:endParaRPr lang="en-GB" b="1" dirty="0">
              <a:solidFill>
                <a:srgbClr val="FF0000"/>
              </a:solidFill>
              <a:latin typeface="Calibri" pitchFamily="34" charset="0"/>
            </a:endParaRPr>
          </a:p>
        </p:txBody>
      </p:sp>
      <p:sp>
        <p:nvSpPr>
          <p:cNvPr id="14" name="TextBox 13"/>
          <p:cNvSpPr txBox="1"/>
          <p:nvPr/>
        </p:nvSpPr>
        <p:spPr>
          <a:xfrm>
            <a:off x="3860326" y="5147900"/>
            <a:ext cx="495650" cy="369332"/>
          </a:xfrm>
          <a:prstGeom prst="rect">
            <a:avLst/>
          </a:prstGeom>
          <a:noFill/>
        </p:spPr>
        <p:txBody>
          <a:bodyPr wrap="none" rtlCol="0">
            <a:spAutoFit/>
          </a:bodyPr>
          <a:lstStyle/>
          <a:p>
            <a:r>
              <a:rPr lang="en-GB" b="1" dirty="0" smtClean="0">
                <a:latin typeface="Calibri" pitchFamily="34" charset="0"/>
              </a:rPr>
              <a:t>R0:</a:t>
            </a:r>
            <a:endParaRPr lang="en-GB" b="1" dirty="0">
              <a:latin typeface="Calibri" pitchFamily="34" charset="0"/>
            </a:endParaRPr>
          </a:p>
        </p:txBody>
      </p:sp>
      <p:sp>
        <p:nvSpPr>
          <p:cNvPr id="17" name="Freeform 16"/>
          <p:cNvSpPr/>
          <p:nvPr/>
        </p:nvSpPr>
        <p:spPr>
          <a:xfrm>
            <a:off x="4678017" y="4422493"/>
            <a:ext cx="2464905" cy="865124"/>
          </a:xfrm>
          <a:custGeom>
            <a:avLst/>
            <a:gdLst>
              <a:gd name="connsiteX0" fmla="*/ 2464905 w 2464905"/>
              <a:gd name="connsiteY0" fmla="*/ 507316 h 865124"/>
              <a:gd name="connsiteX1" fmla="*/ 1484244 w 2464905"/>
              <a:gd name="connsiteY1" fmla="*/ 3733 h 865124"/>
              <a:gd name="connsiteX2" fmla="*/ 318053 w 2464905"/>
              <a:gd name="connsiteY2" fmla="*/ 308533 h 865124"/>
              <a:gd name="connsiteX3" fmla="*/ 0 w 2464905"/>
              <a:gd name="connsiteY3" fmla="*/ 865124 h 865124"/>
              <a:gd name="connsiteX4" fmla="*/ 0 w 2464905"/>
              <a:gd name="connsiteY4" fmla="*/ 865124 h 86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4905" h="865124">
                <a:moveTo>
                  <a:pt x="2464905" y="507316"/>
                </a:moveTo>
                <a:cubicBezTo>
                  <a:pt x="2153479" y="272089"/>
                  <a:pt x="1842053" y="36863"/>
                  <a:pt x="1484244" y="3733"/>
                </a:cubicBezTo>
                <a:cubicBezTo>
                  <a:pt x="1126435" y="-29397"/>
                  <a:pt x="565427" y="164968"/>
                  <a:pt x="318053" y="308533"/>
                </a:cubicBezTo>
                <a:cubicBezTo>
                  <a:pt x="70679" y="452098"/>
                  <a:pt x="0" y="865124"/>
                  <a:pt x="0" y="865124"/>
                </a:cubicBezTo>
                <a:lnTo>
                  <a:pt x="0" y="865124"/>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17"/>
          <p:cNvSpPr/>
          <p:nvPr/>
        </p:nvSpPr>
        <p:spPr>
          <a:xfrm>
            <a:off x="5420139" y="5314122"/>
            <a:ext cx="1351722" cy="503068"/>
          </a:xfrm>
          <a:custGeom>
            <a:avLst/>
            <a:gdLst>
              <a:gd name="connsiteX0" fmla="*/ 0 w 1351722"/>
              <a:gd name="connsiteY0" fmla="*/ 0 h 503068"/>
              <a:gd name="connsiteX1" fmla="*/ 371061 w 1351722"/>
              <a:gd name="connsiteY1" fmla="*/ 477078 h 503068"/>
              <a:gd name="connsiteX2" fmla="*/ 1351722 w 1351722"/>
              <a:gd name="connsiteY2" fmla="*/ 397565 h 503068"/>
            </a:gdLst>
            <a:ahLst/>
            <a:cxnLst>
              <a:cxn ang="0">
                <a:pos x="connsiteX0" y="connsiteY0"/>
              </a:cxn>
              <a:cxn ang="0">
                <a:pos x="connsiteX1" y="connsiteY1"/>
              </a:cxn>
              <a:cxn ang="0">
                <a:pos x="connsiteX2" y="connsiteY2"/>
              </a:cxn>
            </a:cxnLst>
            <a:rect l="l" t="t" r="r" b="b"/>
            <a:pathLst>
              <a:path w="1351722" h="503068">
                <a:moveTo>
                  <a:pt x="0" y="0"/>
                </a:moveTo>
                <a:cubicBezTo>
                  <a:pt x="72887" y="205408"/>
                  <a:pt x="145774" y="410817"/>
                  <a:pt x="371061" y="477078"/>
                </a:cubicBezTo>
                <a:cubicBezTo>
                  <a:pt x="596348" y="543339"/>
                  <a:pt x="974035" y="470452"/>
                  <a:pt x="1351722" y="39756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6526088" y="4355812"/>
            <a:ext cx="2617912" cy="369332"/>
          </a:xfrm>
          <a:prstGeom prst="rect">
            <a:avLst/>
          </a:prstGeom>
          <a:noFill/>
        </p:spPr>
        <p:txBody>
          <a:bodyPr wrap="square" rtlCol="0">
            <a:spAutoFit/>
          </a:bodyPr>
          <a:lstStyle/>
          <a:p>
            <a:r>
              <a:rPr lang="en-GB" dirty="0" smtClean="0"/>
              <a:t>Data       </a:t>
            </a:r>
            <a:r>
              <a:rPr lang="en-GB" dirty="0">
                <a:solidFill>
                  <a:srgbClr val="FF0000"/>
                </a:solidFill>
              </a:rPr>
              <a:t>A</a:t>
            </a:r>
            <a:r>
              <a:rPr lang="en-GB" dirty="0" smtClean="0">
                <a:solidFill>
                  <a:srgbClr val="FF0000"/>
                </a:solidFill>
              </a:rPr>
              <a:t>ddress</a:t>
            </a:r>
            <a:endParaRPr lang="en-GB" dirty="0">
              <a:solidFill>
                <a:srgbClr val="FF0000"/>
              </a:solidFill>
            </a:endParaRPr>
          </a:p>
        </p:txBody>
      </p:sp>
      <p:sp>
        <p:nvSpPr>
          <p:cNvPr id="20" name="TextBox 19"/>
          <p:cNvSpPr txBox="1"/>
          <p:nvPr/>
        </p:nvSpPr>
        <p:spPr>
          <a:xfrm>
            <a:off x="6587354" y="3617626"/>
            <a:ext cx="1801070" cy="369332"/>
          </a:xfrm>
          <a:prstGeom prst="rect">
            <a:avLst/>
          </a:prstGeom>
          <a:noFill/>
        </p:spPr>
        <p:txBody>
          <a:bodyPr wrap="none" rtlCol="0">
            <a:spAutoFit/>
          </a:bodyPr>
          <a:lstStyle/>
          <a:p>
            <a:r>
              <a:rPr lang="en-GB" dirty="0" smtClean="0">
                <a:solidFill>
                  <a:srgbClr val="0070C0"/>
                </a:solidFill>
              </a:rPr>
              <a:t>Memory Unit</a:t>
            </a:r>
            <a:endParaRPr lang="en-GB" dirty="0">
              <a:solidFill>
                <a:srgbClr val="0070C0"/>
              </a:solidFill>
            </a:endParaRPr>
          </a:p>
        </p:txBody>
      </p:sp>
      <p:sp>
        <p:nvSpPr>
          <p:cNvPr id="21" name="TextBox 20"/>
          <p:cNvSpPr txBox="1"/>
          <p:nvPr/>
        </p:nvSpPr>
        <p:spPr>
          <a:xfrm>
            <a:off x="4534833" y="3617626"/>
            <a:ext cx="723275" cy="369332"/>
          </a:xfrm>
          <a:prstGeom prst="rect">
            <a:avLst/>
          </a:prstGeom>
          <a:noFill/>
        </p:spPr>
        <p:txBody>
          <a:bodyPr wrap="none" rtlCol="0">
            <a:spAutoFit/>
          </a:bodyPr>
          <a:lstStyle/>
          <a:p>
            <a:r>
              <a:rPr lang="en-GB" dirty="0" smtClean="0">
                <a:solidFill>
                  <a:srgbClr val="0070C0"/>
                </a:solidFill>
              </a:rPr>
              <a:t>CPU</a:t>
            </a:r>
            <a:endParaRPr lang="en-GB" dirty="0">
              <a:solidFill>
                <a:srgbClr val="0070C0"/>
              </a:solidFill>
            </a:endParaRPr>
          </a:p>
        </p:txBody>
      </p:sp>
      <p:cxnSp>
        <p:nvCxnSpPr>
          <p:cNvPr id="22" name="Straight Connector 21"/>
          <p:cNvCxnSpPr/>
          <p:nvPr/>
        </p:nvCxnSpPr>
        <p:spPr>
          <a:xfrm>
            <a:off x="6156176" y="3212976"/>
            <a:ext cx="0" cy="3465676"/>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337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251520" y="404664"/>
            <a:ext cx="8229600" cy="663352"/>
          </a:xfrm>
        </p:spPr>
        <p:txBody>
          <a:bodyPr>
            <a:normAutofit/>
          </a:bodyPr>
          <a:lstStyle/>
          <a:p>
            <a:r>
              <a:rPr lang="en-US" sz="3200" dirty="0" smtClean="0"/>
              <a:t>Reference - ARM condition code field</a:t>
            </a:r>
          </a:p>
        </p:txBody>
      </p:sp>
      <p:pic>
        <p:nvPicPr>
          <p:cNvPr id="67587" name="Picture 3"/>
          <p:cNvPicPr>
            <a:picLocks noChangeAspect="1" noChangeArrowheads="1"/>
          </p:cNvPicPr>
          <p:nvPr/>
        </p:nvPicPr>
        <p:blipFill>
          <a:blip r:embed="rId3" cstate="print"/>
          <a:srcRect/>
          <a:stretch>
            <a:fillRect/>
          </a:stretch>
        </p:blipFill>
        <p:spPr bwMode="auto">
          <a:xfrm>
            <a:off x="179512" y="1556792"/>
            <a:ext cx="8839200" cy="4684713"/>
          </a:xfrm>
          <a:prstGeom prst="rect">
            <a:avLst/>
          </a:prstGeom>
          <a:noFill/>
          <a:ln w="12700">
            <a:noFill/>
            <a:miter lim="800000"/>
            <a:headEnd type="none" w="sm" len="sm"/>
            <a:tailEnd type="none" w="sm" len="sm"/>
          </a:ln>
        </p:spPr>
      </p:pic>
      <p:sp>
        <p:nvSpPr>
          <p:cNvPr id="67588" name="Text Box 4"/>
          <p:cNvSpPr txBox="1">
            <a:spLocks noChangeArrowheads="1"/>
          </p:cNvSpPr>
          <p:nvPr/>
        </p:nvSpPr>
        <p:spPr bwMode="auto">
          <a:xfrm>
            <a:off x="1933346" y="6309320"/>
            <a:ext cx="4656596" cy="369332"/>
          </a:xfrm>
          <a:prstGeom prst="rect">
            <a:avLst/>
          </a:prstGeom>
          <a:noFill/>
          <a:ln w="12700" algn="ctr">
            <a:noFill/>
            <a:miter lim="800000"/>
            <a:headEnd/>
            <a:tailEnd/>
          </a:ln>
        </p:spPr>
        <p:txBody>
          <a:bodyPr wrap="none">
            <a:spAutoFit/>
          </a:bodyPr>
          <a:lstStyle/>
          <a:p>
            <a:r>
              <a:rPr lang="en-GB" b="1" dirty="0">
                <a:solidFill>
                  <a:srgbClr val="00B050"/>
                </a:solidFill>
                <a:latin typeface="Calibri" pitchFamily="34" charset="0"/>
              </a:rPr>
              <a:t>BMI LABEL    ; Branch to LABEL on MI condition</a:t>
            </a:r>
            <a:endParaRPr lang="en-US" b="1" dirty="0">
              <a:solidFill>
                <a:srgbClr val="00B050"/>
              </a:solidFill>
              <a:latin typeface="Calibri" pitchFamily="34" charset="0"/>
            </a:endParaRPr>
          </a:p>
        </p:txBody>
      </p:sp>
      <p:sp>
        <p:nvSpPr>
          <p:cNvPr id="5" name="Date Placeholder 4"/>
          <p:cNvSpPr>
            <a:spLocks noGrp="1"/>
          </p:cNvSpPr>
          <p:nvPr>
            <p:ph type="dt" sz="half" idx="10"/>
          </p:nvPr>
        </p:nvSpPr>
        <p:spPr/>
        <p:txBody>
          <a:bodyPr/>
          <a:lstStyle/>
          <a:p>
            <a:fld id="{B8E6F0E1-87E3-4C83-8099-A3E1265BFE47}"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6</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
        <p:nvSpPr>
          <p:cNvPr id="2" name="TextBox 1"/>
          <p:cNvSpPr txBox="1"/>
          <p:nvPr/>
        </p:nvSpPr>
        <p:spPr>
          <a:xfrm>
            <a:off x="905602" y="1052736"/>
            <a:ext cx="6528903" cy="400110"/>
          </a:xfrm>
          <a:prstGeom prst="rect">
            <a:avLst/>
          </a:prstGeom>
          <a:noFill/>
        </p:spPr>
        <p:txBody>
          <a:bodyPr wrap="none" rtlCol="0">
            <a:spAutoFit/>
          </a:bodyPr>
          <a:lstStyle/>
          <a:p>
            <a:r>
              <a:rPr lang="en-GB" sz="2000" b="1" dirty="0" smtClean="0">
                <a:latin typeface="Calibri" pitchFamily="34" charset="0"/>
              </a:rPr>
              <a:t>Instruction execution controlled by condition codes: N,Z,C,V</a:t>
            </a:r>
            <a:endParaRPr lang="en-GB" sz="2000" b="1" dirty="0">
              <a:latin typeface="Calibri" pitchFamily="34" charset="0"/>
            </a:endParaRPr>
          </a:p>
        </p:txBody>
      </p:sp>
    </p:spTree>
    <p:extLst>
      <p:ext uri="{BB962C8B-B14F-4D97-AF65-F5344CB8AC3E}">
        <p14:creationId xmlns:p14="http://schemas.microsoft.com/office/powerpoint/2010/main" val="4438222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04664"/>
            <a:ext cx="8229600" cy="663352"/>
          </a:xfrm>
        </p:spPr>
        <p:txBody>
          <a:bodyPr/>
          <a:lstStyle/>
          <a:p>
            <a:r>
              <a:rPr lang="en-GB" dirty="0" smtClean="0"/>
              <a:t>Register Addressing</a:t>
            </a:r>
            <a:endParaRPr lang="en-GB" dirty="0"/>
          </a:p>
        </p:txBody>
      </p:sp>
      <p:sp>
        <p:nvSpPr>
          <p:cNvPr id="3" name="Content Placeholder 2"/>
          <p:cNvSpPr>
            <a:spLocks noGrp="1"/>
          </p:cNvSpPr>
          <p:nvPr>
            <p:ph idx="1"/>
          </p:nvPr>
        </p:nvSpPr>
        <p:spPr>
          <a:xfrm>
            <a:off x="35496" y="1196752"/>
            <a:ext cx="3384376" cy="4680520"/>
          </a:xfrm>
        </p:spPr>
        <p:txBody>
          <a:bodyPr>
            <a:normAutofit lnSpcReduction="10000"/>
          </a:bodyPr>
          <a:lstStyle/>
          <a:p>
            <a:pPr>
              <a:spcBef>
                <a:spcPts val="1800"/>
              </a:spcBef>
            </a:pPr>
            <a:r>
              <a:rPr lang="en-GB" dirty="0"/>
              <a:t>U</a:t>
            </a:r>
            <a:r>
              <a:rPr lang="en-GB" dirty="0" smtClean="0"/>
              <a:t>se the value in a register to make the memory address</a:t>
            </a:r>
          </a:p>
          <a:p>
            <a:pPr lvl="1">
              <a:spcBef>
                <a:spcPts val="1800"/>
              </a:spcBef>
            </a:pPr>
            <a:r>
              <a:rPr lang="en-GB" dirty="0"/>
              <a:t>F</a:t>
            </a:r>
            <a:r>
              <a:rPr lang="en-GB" dirty="0" smtClean="0"/>
              <a:t>ast</a:t>
            </a:r>
          </a:p>
          <a:p>
            <a:pPr lvl="1">
              <a:spcBef>
                <a:spcPts val="1800"/>
              </a:spcBef>
            </a:pPr>
            <a:r>
              <a:rPr lang="en-GB" dirty="0"/>
              <a:t>A</a:t>
            </a:r>
            <a:r>
              <a:rPr lang="en-GB" dirty="0" smtClean="0"/>
              <a:t>llows data to be placed anywhere in 32 bit memory space (4Gbytes)</a:t>
            </a:r>
          </a:p>
          <a:p>
            <a:pPr>
              <a:spcBef>
                <a:spcPts val="1800"/>
              </a:spcBef>
            </a:pPr>
            <a:r>
              <a:rPr lang="en-GB" dirty="0" smtClean="0"/>
              <a:t>IMPORTANT: which data values change in these two instructions?</a:t>
            </a:r>
          </a:p>
          <a:p>
            <a:pPr lvl="1">
              <a:spcBef>
                <a:spcPts val="1800"/>
              </a:spcBef>
            </a:pPr>
            <a:endParaRPr lang="en-GB" dirty="0" smtClean="0"/>
          </a:p>
          <a:p>
            <a:pPr>
              <a:spcBef>
                <a:spcPts val="1800"/>
              </a:spcBef>
            </a:pP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60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7646707"/>
              </p:ext>
            </p:extLst>
          </p:nvPr>
        </p:nvGraphicFramePr>
        <p:xfrm>
          <a:off x="3756248" y="1092344"/>
          <a:ext cx="5136232" cy="1112520"/>
        </p:xfrm>
        <a:graphic>
          <a:graphicData uri="http://schemas.openxmlformats.org/drawingml/2006/table">
            <a:tbl>
              <a:tblPr firstRow="1" bandRow="1">
                <a:tableStyleId>{912C8C85-51F0-491E-9774-3900AFEF0FD7}</a:tableStyleId>
              </a:tblPr>
              <a:tblGrid>
                <a:gridCol w="2122779"/>
                <a:gridCol w="3013453"/>
              </a:tblGrid>
              <a:tr h="370840">
                <a:tc>
                  <a:txBody>
                    <a:bodyPr/>
                    <a:lstStyle/>
                    <a:p>
                      <a:r>
                        <a:rPr lang="en-GB" dirty="0" smtClean="0"/>
                        <a:t>Instruction</a:t>
                      </a:r>
                      <a:endParaRPr lang="en-GB" dirty="0"/>
                    </a:p>
                  </a:txBody>
                  <a:tcPr/>
                </a:tc>
                <a:tc>
                  <a:txBody>
                    <a:bodyPr/>
                    <a:lstStyle/>
                    <a:p>
                      <a:r>
                        <a:rPr lang="en-GB" dirty="0" smtClean="0"/>
                        <a:t>Meaning</a:t>
                      </a:r>
                      <a:endParaRPr lang="en-GB" dirty="0"/>
                    </a:p>
                  </a:txBody>
                  <a:tcPr/>
                </a:tc>
              </a:tr>
              <a:tr h="370840">
                <a:tc>
                  <a:txBody>
                    <a:bodyPr/>
                    <a:lstStyle/>
                    <a:p>
                      <a:r>
                        <a:rPr lang="en-GB" dirty="0" smtClean="0"/>
                        <a:t>LDR R0, [R1]</a:t>
                      </a:r>
                      <a:endParaRPr lang="en-GB" dirty="0"/>
                    </a:p>
                  </a:txBody>
                  <a:tcPr/>
                </a:tc>
                <a:tc>
                  <a:txBody>
                    <a:bodyPr/>
                    <a:lstStyle/>
                    <a:p>
                      <a:r>
                        <a:rPr lang="en-GB" dirty="0" smtClean="0"/>
                        <a:t>R0 :=</a:t>
                      </a:r>
                      <a:r>
                        <a:rPr lang="en-GB" baseline="0" dirty="0" smtClean="0"/>
                        <a:t> mem</a:t>
                      </a:r>
                      <a:r>
                        <a:rPr lang="en-GB" baseline="-25000" dirty="0" smtClean="0"/>
                        <a:t>32</a:t>
                      </a:r>
                      <a:r>
                        <a:rPr lang="en-GB" baseline="0" dirty="0" smtClean="0"/>
                        <a:t>[R1]</a:t>
                      </a:r>
                      <a:endParaRPr lang="en-GB" dirty="0"/>
                    </a:p>
                  </a:txBody>
                  <a:tcPr/>
                </a:tc>
              </a:tr>
              <a:tr h="370840">
                <a:tc>
                  <a:txBody>
                    <a:bodyPr/>
                    <a:lstStyle/>
                    <a:p>
                      <a:r>
                        <a:rPr lang="en-GB" dirty="0" smtClean="0"/>
                        <a:t>STR R0, [R2]</a:t>
                      </a:r>
                      <a:endParaRPr lang="en-GB" dirty="0"/>
                    </a:p>
                  </a:txBody>
                  <a:tcPr/>
                </a:tc>
                <a:tc>
                  <a:txBody>
                    <a:bodyPr/>
                    <a:lstStyle/>
                    <a:p>
                      <a:r>
                        <a:rPr lang="en-GB" dirty="0" smtClean="0"/>
                        <a:t>mem</a:t>
                      </a:r>
                      <a:r>
                        <a:rPr lang="en-GB" baseline="-25000" dirty="0" smtClean="0"/>
                        <a:t>32</a:t>
                      </a:r>
                      <a:r>
                        <a:rPr lang="en-GB" dirty="0" smtClean="0"/>
                        <a:t>[R2] := R0</a:t>
                      </a:r>
                      <a:endParaRPr lang="en-GB" dirty="0"/>
                    </a:p>
                  </a:txBody>
                  <a:tcPr/>
                </a:tc>
              </a:tr>
            </a:tbl>
          </a:graphicData>
        </a:graphic>
      </p:graphicFrame>
      <p:sp>
        <p:nvSpPr>
          <p:cNvPr id="8" name="Rectangle 7"/>
          <p:cNvSpPr/>
          <p:nvPr/>
        </p:nvSpPr>
        <p:spPr>
          <a:xfrm>
            <a:off x="6218312" y="4797152"/>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218312" y="5157192"/>
            <a:ext cx="1440160"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228184" y="6309320"/>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058072" y="5112974"/>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7668344" y="4792506"/>
            <a:ext cx="758542" cy="369332"/>
          </a:xfrm>
          <a:prstGeom prst="rect">
            <a:avLst/>
          </a:prstGeom>
          <a:noFill/>
        </p:spPr>
        <p:txBody>
          <a:bodyPr wrap="none" rtlCol="0">
            <a:spAutoFit/>
          </a:bodyPr>
          <a:lstStyle/>
          <a:p>
            <a:r>
              <a:rPr lang="en-GB" b="1" dirty="0" smtClean="0">
                <a:solidFill>
                  <a:srgbClr val="FF0000"/>
                </a:solidFill>
                <a:latin typeface="Calibri" pitchFamily="34" charset="0"/>
              </a:rPr>
              <a:t>0x100</a:t>
            </a:r>
            <a:endParaRPr lang="en-GB" b="1" dirty="0">
              <a:solidFill>
                <a:srgbClr val="FF0000"/>
              </a:solidFill>
              <a:latin typeface="Calibri" pitchFamily="34" charset="0"/>
            </a:endParaRPr>
          </a:p>
        </p:txBody>
      </p:sp>
      <p:sp>
        <p:nvSpPr>
          <p:cNvPr id="13" name="TextBox 12"/>
          <p:cNvSpPr txBox="1"/>
          <p:nvPr/>
        </p:nvSpPr>
        <p:spPr>
          <a:xfrm>
            <a:off x="7668344" y="6309320"/>
            <a:ext cx="1402949" cy="369332"/>
          </a:xfrm>
          <a:prstGeom prst="rect">
            <a:avLst/>
          </a:prstGeom>
          <a:noFill/>
        </p:spPr>
        <p:txBody>
          <a:bodyPr wrap="none" rtlCol="0">
            <a:spAutoFit/>
          </a:bodyPr>
          <a:lstStyle/>
          <a:p>
            <a:r>
              <a:rPr lang="en-GB" b="1" dirty="0" smtClean="0">
                <a:solidFill>
                  <a:srgbClr val="FF0000"/>
                </a:solidFill>
                <a:latin typeface="Calibri" pitchFamily="34" charset="0"/>
              </a:rPr>
              <a:t>0x1800,0000</a:t>
            </a:r>
            <a:endParaRPr lang="en-GB" b="1" dirty="0">
              <a:solidFill>
                <a:srgbClr val="FF0000"/>
              </a:solidFill>
              <a:latin typeface="Calibri" pitchFamily="34" charset="0"/>
            </a:endParaRPr>
          </a:p>
        </p:txBody>
      </p:sp>
      <p:sp>
        <p:nvSpPr>
          <p:cNvPr id="14" name="TextBox 13"/>
          <p:cNvSpPr txBox="1"/>
          <p:nvPr/>
        </p:nvSpPr>
        <p:spPr>
          <a:xfrm>
            <a:off x="3562422" y="5147900"/>
            <a:ext cx="495650" cy="369332"/>
          </a:xfrm>
          <a:prstGeom prst="rect">
            <a:avLst/>
          </a:prstGeom>
          <a:noFill/>
        </p:spPr>
        <p:txBody>
          <a:bodyPr wrap="none" rtlCol="0">
            <a:spAutoFit/>
          </a:bodyPr>
          <a:lstStyle/>
          <a:p>
            <a:r>
              <a:rPr lang="en-GB" b="1" dirty="0" smtClean="0">
                <a:latin typeface="Calibri" pitchFamily="34" charset="0"/>
              </a:rPr>
              <a:t>R0:</a:t>
            </a:r>
            <a:endParaRPr lang="en-GB" b="1" dirty="0">
              <a:latin typeface="Calibri" pitchFamily="34" charset="0"/>
            </a:endParaRPr>
          </a:p>
        </p:txBody>
      </p:sp>
      <p:sp>
        <p:nvSpPr>
          <p:cNvPr id="17" name="Freeform 16"/>
          <p:cNvSpPr/>
          <p:nvPr/>
        </p:nvSpPr>
        <p:spPr>
          <a:xfrm>
            <a:off x="4380113" y="4422493"/>
            <a:ext cx="2464905" cy="865124"/>
          </a:xfrm>
          <a:custGeom>
            <a:avLst/>
            <a:gdLst>
              <a:gd name="connsiteX0" fmla="*/ 2464905 w 2464905"/>
              <a:gd name="connsiteY0" fmla="*/ 507316 h 865124"/>
              <a:gd name="connsiteX1" fmla="*/ 1484244 w 2464905"/>
              <a:gd name="connsiteY1" fmla="*/ 3733 h 865124"/>
              <a:gd name="connsiteX2" fmla="*/ 318053 w 2464905"/>
              <a:gd name="connsiteY2" fmla="*/ 308533 h 865124"/>
              <a:gd name="connsiteX3" fmla="*/ 0 w 2464905"/>
              <a:gd name="connsiteY3" fmla="*/ 865124 h 865124"/>
              <a:gd name="connsiteX4" fmla="*/ 0 w 2464905"/>
              <a:gd name="connsiteY4" fmla="*/ 865124 h 865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4905" h="865124">
                <a:moveTo>
                  <a:pt x="2464905" y="507316"/>
                </a:moveTo>
                <a:cubicBezTo>
                  <a:pt x="2153479" y="272089"/>
                  <a:pt x="1842053" y="36863"/>
                  <a:pt x="1484244" y="3733"/>
                </a:cubicBezTo>
                <a:cubicBezTo>
                  <a:pt x="1126435" y="-29397"/>
                  <a:pt x="565427" y="164968"/>
                  <a:pt x="318053" y="308533"/>
                </a:cubicBezTo>
                <a:cubicBezTo>
                  <a:pt x="70679" y="452098"/>
                  <a:pt x="0" y="865124"/>
                  <a:pt x="0" y="865124"/>
                </a:cubicBezTo>
                <a:lnTo>
                  <a:pt x="0" y="865124"/>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17"/>
          <p:cNvSpPr/>
          <p:nvPr/>
        </p:nvSpPr>
        <p:spPr>
          <a:xfrm>
            <a:off x="5122234" y="5314121"/>
            <a:ext cx="1258957" cy="1179443"/>
          </a:xfrm>
          <a:custGeom>
            <a:avLst/>
            <a:gdLst>
              <a:gd name="connsiteX0" fmla="*/ 0 w 1351722"/>
              <a:gd name="connsiteY0" fmla="*/ 0 h 503068"/>
              <a:gd name="connsiteX1" fmla="*/ 371061 w 1351722"/>
              <a:gd name="connsiteY1" fmla="*/ 477078 h 503068"/>
              <a:gd name="connsiteX2" fmla="*/ 1351722 w 1351722"/>
              <a:gd name="connsiteY2" fmla="*/ 397565 h 503068"/>
              <a:gd name="connsiteX0" fmla="*/ 0 w 1258957"/>
              <a:gd name="connsiteY0" fmla="*/ 0 h 1185752"/>
              <a:gd name="connsiteX1" fmla="*/ 371061 w 1258957"/>
              <a:gd name="connsiteY1" fmla="*/ 477078 h 1185752"/>
              <a:gd name="connsiteX2" fmla="*/ 1258957 w 1258957"/>
              <a:gd name="connsiteY2" fmla="*/ 1179443 h 1185752"/>
              <a:gd name="connsiteX0" fmla="*/ 0 w 1258957"/>
              <a:gd name="connsiteY0" fmla="*/ 0 h 1179443"/>
              <a:gd name="connsiteX1" fmla="*/ 371061 w 1258957"/>
              <a:gd name="connsiteY1" fmla="*/ 477078 h 1179443"/>
              <a:gd name="connsiteX2" fmla="*/ 1258957 w 1258957"/>
              <a:gd name="connsiteY2" fmla="*/ 1179443 h 1179443"/>
              <a:gd name="connsiteX0" fmla="*/ 0 w 1258957"/>
              <a:gd name="connsiteY0" fmla="*/ 0 h 1179443"/>
              <a:gd name="connsiteX1" fmla="*/ 344557 w 1258957"/>
              <a:gd name="connsiteY1" fmla="*/ 755374 h 1179443"/>
              <a:gd name="connsiteX2" fmla="*/ 1258957 w 1258957"/>
              <a:gd name="connsiteY2" fmla="*/ 1179443 h 1179443"/>
            </a:gdLst>
            <a:ahLst/>
            <a:cxnLst>
              <a:cxn ang="0">
                <a:pos x="connsiteX0" y="connsiteY0"/>
              </a:cxn>
              <a:cxn ang="0">
                <a:pos x="connsiteX1" y="connsiteY1"/>
              </a:cxn>
              <a:cxn ang="0">
                <a:pos x="connsiteX2" y="connsiteY2"/>
              </a:cxn>
            </a:cxnLst>
            <a:rect l="l" t="t" r="r" b="b"/>
            <a:pathLst>
              <a:path w="1258957" h="1179443">
                <a:moveTo>
                  <a:pt x="0" y="0"/>
                </a:moveTo>
                <a:cubicBezTo>
                  <a:pt x="72887" y="205408"/>
                  <a:pt x="134731" y="558800"/>
                  <a:pt x="344557" y="755374"/>
                </a:cubicBezTo>
                <a:cubicBezTo>
                  <a:pt x="554383" y="951948"/>
                  <a:pt x="868018" y="1133061"/>
                  <a:pt x="1258957" y="117944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4139952" y="3356992"/>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Calibri" pitchFamily="34" charset="0"/>
              </a:rPr>
              <a:t>0x100</a:t>
            </a:r>
            <a:endParaRPr lang="en-GB" b="1" dirty="0">
              <a:solidFill>
                <a:schemeClr val="tx1"/>
              </a:solidFill>
              <a:latin typeface="Calibri" pitchFamily="34" charset="0"/>
            </a:endParaRPr>
          </a:p>
        </p:txBody>
      </p:sp>
      <p:sp>
        <p:nvSpPr>
          <p:cNvPr id="20" name="TextBox 19"/>
          <p:cNvSpPr txBox="1"/>
          <p:nvPr/>
        </p:nvSpPr>
        <p:spPr>
          <a:xfrm>
            <a:off x="3563888" y="3365753"/>
            <a:ext cx="495650" cy="369332"/>
          </a:xfrm>
          <a:prstGeom prst="rect">
            <a:avLst/>
          </a:prstGeom>
          <a:noFill/>
        </p:spPr>
        <p:txBody>
          <a:bodyPr wrap="none" rtlCol="0">
            <a:spAutoFit/>
          </a:bodyPr>
          <a:lstStyle/>
          <a:p>
            <a:r>
              <a:rPr lang="en-GB" b="1" dirty="0" smtClean="0">
                <a:latin typeface="Calibri" pitchFamily="34" charset="0"/>
              </a:rPr>
              <a:t>R1:</a:t>
            </a:r>
            <a:endParaRPr lang="en-GB" b="1" dirty="0">
              <a:latin typeface="Calibri" pitchFamily="34" charset="0"/>
            </a:endParaRPr>
          </a:p>
        </p:txBody>
      </p:sp>
      <p:sp>
        <p:nvSpPr>
          <p:cNvPr id="22" name="TextBox 21"/>
          <p:cNvSpPr txBox="1"/>
          <p:nvPr/>
        </p:nvSpPr>
        <p:spPr>
          <a:xfrm>
            <a:off x="3563888" y="3995772"/>
            <a:ext cx="495650" cy="369332"/>
          </a:xfrm>
          <a:prstGeom prst="rect">
            <a:avLst/>
          </a:prstGeom>
          <a:noFill/>
        </p:spPr>
        <p:txBody>
          <a:bodyPr wrap="none" rtlCol="0">
            <a:spAutoFit/>
          </a:bodyPr>
          <a:lstStyle/>
          <a:p>
            <a:r>
              <a:rPr lang="en-GB" b="1" dirty="0" smtClean="0">
                <a:latin typeface="Calibri" pitchFamily="34" charset="0"/>
              </a:rPr>
              <a:t>R2:</a:t>
            </a:r>
            <a:endParaRPr lang="en-GB" b="1" dirty="0">
              <a:latin typeface="Calibri" pitchFamily="34" charset="0"/>
            </a:endParaRPr>
          </a:p>
        </p:txBody>
      </p:sp>
      <p:sp>
        <p:nvSpPr>
          <p:cNvPr id="23" name="Rectangle 22"/>
          <p:cNvSpPr/>
          <p:nvPr/>
        </p:nvSpPr>
        <p:spPr>
          <a:xfrm>
            <a:off x="4139952" y="3987011"/>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Calibri" pitchFamily="34" charset="0"/>
              </a:rPr>
              <a:t>0x1800,0000</a:t>
            </a:r>
            <a:endParaRPr lang="en-GB" b="1" dirty="0">
              <a:solidFill>
                <a:schemeClr val="tx1"/>
              </a:solidFill>
              <a:latin typeface="Calibri" pitchFamily="34" charset="0"/>
            </a:endParaRPr>
          </a:p>
        </p:txBody>
      </p:sp>
      <p:sp>
        <p:nvSpPr>
          <p:cNvPr id="24" name="TextBox 23"/>
          <p:cNvSpPr txBox="1"/>
          <p:nvPr/>
        </p:nvSpPr>
        <p:spPr>
          <a:xfrm>
            <a:off x="6418584" y="4355812"/>
            <a:ext cx="2617912" cy="369332"/>
          </a:xfrm>
          <a:prstGeom prst="rect">
            <a:avLst/>
          </a:prstGeom>
          <a:noFill/>
        </p:spPr>
        <p:txBody>
          <a:bodyPr wrap="square" rtlCol="0">
            <a:spAutoFit/>
          </a:bodyPr>
          <a:lstStyle/>
          <a:p>
            <a:r>
              <a:rPr lang="en-GB" dirty="0" smtClean="0"/>
              <a:t>Data     </a:t>
            </a:r>
            <a:r>
              <a:rPr lang="en-GB" dirty="0" smtClean="0">
                <a:solidFill>
                  <a:srgbClr val="FF0000"/>
                </a:solidFill>
              </a:rPr>
              <a:t>Address</a:t>
            </a:r>
            <a:endParaRPr lang="en-GB" dirty="0">
              <a:solidFill>
                <a:srgbClr val="FF0000"/>
              </a:solidFill>
            </a:endParaRPr>
          </a:p>
        </p:txBody>
      </p:sp>
      <p:sp>
        <p:nvSpPr>
          <p:cNvPr id="25" name="Rectangle 24"/>
          <p:cNvSpPr/>
          <p:nvPr/>
        </p:nvSpPr>
        <p:spPr>
          <a:xfrm>
            <a:off x="6228184" y="5517232"/>
            <a:ext cx="1440160"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p:cNvCxnSpPr/>
          <p:nvPr/>
        </p:nvCxnSpPr>
        <p:spPr>
          <a:xfrm>
            <a:off x="5868144" y="3212976"/>
            <a:ext cx="0" cy="3465676"/>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71330" y="2771636"/>
            <a:ext cx="1801070" cy="369332"/>
          </a:xfrm>
          <a:prstGeom prst="rect">
            <a:avLst/>
          </a:prstGeom>
          <a:noFill/>
        </p:spPr>
        <p:txBody>
          <a:bodyPr wrap="none" rtlCol="0">
            <a:spAutoFit/>
          </a:bodyPr>
          <a:lstStyle/>
          <a:p>
            <a:r>
              <a:rPr lang="en-GB" dirty="0" smtClean="0">
                <a:solidFill>
                  <a:srgbClr val="0070C0"/>
                </a:solidFill>
              </a:rPr>
              <a:t>Memory Unit</a:t>
            </a:r>
            <a:endParaRPr lang="en-GB" dirty="0">
              <a:solidFill>
                <a:srgbClr val="0070C0"/>
              </a:solidFill>
            </a:endParaRPr>
          </a:p>
        </p:txBody>
      </p:sp>
      <p:sp>
        <p:nvSpPr>
          <p:cNvPr id="27" name="TextBox 26"/>
          <p:cNvSpPr txBox="1"/>
          <p:nvPr/>
        </p:nvSpPr>
        <p:spPr>
          <a:xfrm>
            <a:off x="4534833" y="2771636"/>
            <a:ext cx="723275" cy="369332"/>
          </a:xfrm>
          <a:prstGeom prst="rect">
            <a:avLst/>
          </a:prstGeom>
          <a:noFill/>
        </p:spPr>
        <p:txBody>
          <a:bodyPr wrap="none" rtlCol="0">
            <a:spAutoFit/>
          </a:bodyPr>
          <a:lstStyle/>
          <a:p>
            <a:r>
              <a:rPr lang="en-GB" dirty="0" smtClean="0">
                <a:solidFill>
                  <a:srgbClr val="0070C0"/>
                </a:solidFill>
              </a:rPr>
              <a:t>CPU</a:t>
            </a:r>
            <a:endParaRPr lang="en-GB" dirty="0">
              <a:solidFill>
                <a:srgbClr val="0070C0"/>
              </a:solidFill>
            </a:endParaRPr>
          </a:p>
        </p:txBody>
      </p:sp>
      <p:sp>
        <p:nvSpPr>
          <p:cNvPr id="28" name="TextBox 27"/>
          <p:cNvSpPr txBox="1"/>
          <p:nvPr/>
        </p:nvSpPr>
        <p:spPr>
          <a:xfrm>
            <a:off x="7668344" y="5147900"/>
            <a:ext cx="758542" cy="369332"/>
          </a:xfrm>
          <a:prstGeom prst="rect">
            <a:avLst/>
          </a:prstGeom>
          <a:noFill/>
        </p:spPr>
        <p:txBody>
          <a:bodyPr wrap="none" rtlCol="0">
            <a:spAutoFit/>
          </a:bodyPr>
          <a:lstStyle/>
          <a:p>
            <a:r>
              <a:rPr lang="en-GB" b="1" dirty="0" smtClean="0">
                <a:solidFill>
                  <a:srgbClr val="FF0000"/>
                </a:solidFill>
                <a:latin typeface="Calibri" pitchFamily="34" charset="0"/>
              </a:rPr>
              <a:t>0x104</a:t>
            </a:r>
            <a:endParaRPr lang="en-GB" b="1" dirty="0">
              <a:solidFill>
                <a:srgbClr val="FF0000"/>
              </a:solidFill>
              <a:latin typeface="Calibri" pitchFamily="34" charset="0"/>
            </a:endParaRPr>
          </a:p>
        </p:txBody>
      </p:sp>
      <p:sp>
        <p:nvSpPr>
          <p:cNvPr id="29" name="TextBox 28"/>
          <p:cNvSpPr txBox="1"/>
          <p:nvPr/>
        </p:nvSpPr>
        <p:spPr>
          <a:xfrm>
            <a:off x="7668344" y="5507940"/>
            <a:ext cx="758542" cy="369332"/>
          </a:xfrm>
          <a:prstGeom prst="rect">
            <a:avLst/>
          </a:prstGeom>
          <a:noFill/>
        </p:spPr>
        <p:txBody>
          <a:bodyPr wrap="none" rtlCol="0">
            <a:spAutoFit/>
          </a:bodyPr>
          <a:lstStyle/>
          <a:p>
            <a:r>
              <a:rPr lang="en-GB" b="1" dirty="0" smtClean="0">
                <a:solidFill>
                  <a:srgbClr val="FF0000"/>
                </a:solidFill>
                <a:latin typeface="Calibri" pitchFamily="34" charset="0"/>
              </a:rPr>
              <a:t>0x104</a:t>
            </a:r>
            <a:endParaRPr lang="en-GB" b="1" dirty="0">
              <a:solidFill>
                <a:srgbClr val="FF0000"/>
              </a:solidFill>
              <a:latin typeface="Calibri" pitchFamily="34" charset="0"/>
            </a:endParaRPr>
          </a:p>
        </p:txBody>
      </p:sp>
    </p:spTree>
    <p:extLst>
      <p:ext uri="{BB962C8B-B14F-4D97-AF65-F5344CB8AC3E}">
        <p14:creationId xmlns:p14="http://schemas.microsoft.com/office/powerpoint/2010/main" val="40997131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04664"/>
            <a:ext cx="8229600" cy="663352"/>
          </a:xfrm>
        </p:spPr>
        <p:txBody>
          <a:bodyPr/>
          <a:lstStyle/>
          <a:p>
            <a:r>
              <a:rPr lang="en-GB" dirty="0" smtClean="0"/>
              <a:t>Register + Offset Addressing</a:t>
            </a:r>
            <a:endParaRPr lang="en-GB" dirty="0"/>
          </a:p>
        </p:txBody>
      </p:sp>
      <p:sp>
        <p:nvSpPr>
          <p:cNvPr id="3" name="Content Placeholder 2"/>
          <p:cNvSpPr>
            <a:spLocks noGrp="1"/>
          </p:cNvSpPr>
          <p:nvPr>
            <p:ph idx="1"/>
          </p:nvPr>
        </p:nvSpPr>
        <p:spPr>
          <a:xfrm>
            <a:off x="35496" y="1484784"/>
            <a:ext cx="3384376" cy="4968552"/>
          </a:xfrm>
        </p:spPr>
        <p:txBody>
          <a:bodyPr>
            <a:normAutofit lnSpcReduction="10000"/>
          </a:bodyPr>
          <a:lstStyle/>
          <a:p>
            <a:r>
              <a:rPr lang="en-GB" dirty="0" smtClean="0"/>
              <a:t>Most frequently used addressing mode</a:t>
            </a:r>
          </a:p>
          <a:p>
            <a:r>
              <a:rPr lang="en-GB" dirty="0" smtClean="0"/>
              <a:t>Address is sum of register and small constant offset from instruction register</a:t>
            </a:r>
          </a:p>
          <a:p>
            <a:r>
              <a:rPr lang="en-GB" dirty="0" smtClean="0"/>
              <a:t>Allows multiple memory locations using a single register as </a:t>
            </a:r>
            <a:r>
              <a:rPr lang="en-GB" b="1" dirty="0" smtClean="0"/>
              <a:t>base address</a:t>
            </a:r>
          </a:p>
          <a:p>
            <a:r>
              <a:rPr lang="en-GB" dirty="0" smtClean="0"/>
              <a:t>IMPORTANT: which data values change in these two instructions?</a:t>
            </a:r>
          </a:p>
          <a:p>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61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49073581"/>
              </p:ext>
            </p:extLst>
          </p:nvPr>
        </p:nvGraphicFramePr>
        <p:xfrm>
          <a:off x="3756248" y="1092344"/>
          <a:ext cx="5136232" cy="1112520"/>
        </p:xfrm>
        <a:graphic>
          <a:graphicData uri="http://schemas.openxmlformats.org/drawingml/2006/table">
            <a:tbl>
              <a:tblPr firstRow="1" bandRow="1">
                <a:tableStyleId>{912C8C85-51F0-491E-9774-3900AFEF0FD7}</a:tableStyleId>
              </a:tblPr>
              <a:tblGrid>
                <a:gridCol w="2122779"/>
                <a:gridCol w="3013453"/>
              </a:tblGrid>
              <a:tr h="370840">
                <a:tc>
                  <a:txBody>
                    <a:bodyPr/>
                    <a:lstStyle/>
                    <a:p>
                      <a:r>
                        <a:rPr lang="en-GB" dirty="0" smtClean="0"/>
                        <a:t>Instruction</a:t>
                      </a:r>
                      <a:endParaRPr lang="en-GB" dirty="0"/>
                    </a:p>
                  </a:txBody>
                  <a:tcPr/>
                </a:tc>
                <a:tc>
                  <a:txBody>
                    <a:bodyPr/>
                    <a:lstStyle/>
                    <a:p>
                      <a:r>
                        <a:rPr lang="en-GB" dirty="0" smtClean="0"/>
                        <a:t>Meaning</a:t>
                      </a:r>
                      <a:endParaRPr lang="en-GB" dirty="0"/>
                    </a:p>
                  </a:txBody>
                  <a:tcPr/>
                </a:tc>
              </a:tr>
              <a:tr h="370840">
                <a:tc>
                  <a:txBody>
                    <a:bodyPr/>
                    <a:lstStyle/>
                    <a:p>
                      <a:r>
                        <a:rPr lang="en-GB" dirty="0" smtClean="0"/>
                        <a:t>LDR R0, [R1,#4]</a:t>
                      </a:r>
                      <a:endParaRPr lang="en-GB" dirty="0"/>
                    </a:p>
                  </a:txBody>
                  <a:tcPr/>
                </a:tc>
                <a:tc>
                  <a:txBody>
                    <a:bodyPr/>
                    <a:lstStyle/>
                    <a:p>
                      <a:r>
                        <a:rPr lang="en-GB" dirty="0" smtClean="0"/>
                        <a:t>R0 :=</a:t>
                      </a:r>
                      <a:r>
                        <a:rPr lang="en-GB" baseline="0" dirty="0" smtClean="0"/>
                        <a:t> mem</a:t>
                      </a:r>
                      <a:r>
                        <a:rPr lang="en-GB" baseline="-25000" dirty="0" smtClean="0"/>
                        <a:t>32</a:t>
                      </a:r>
                      <a:r>
                        <a:rPr lang="en-GB" baseline="0" dirty="0" smtClean="0"/>
                        <a:t>[R1+4]</a:t>
                      </a:r>
                      <a:endParaRPr lang="en-GB" dirty="0"/>
                    </a:p>
                  </a:txBody>
                  <a:tcPr/>
                </a:tc>
              </a:tr>
              <a:tr h="370840">
                <a:tc>
                  <a:txBody>
                    <a:bodyPr/>
                    <a:lstStyle/>
                    <a:p>
                      <a:r>
                        <a:rPr lang="en-GB" dirty="0" smtClean="0"/>
                        <a:t>STR R0, [R1,#8]</a:t>
                      </a:r>
                      <a:endParaRPr lang="en-GB" dirty="0"/>
                    </a:p>
                  </a:txBody>
                  <a:tcPr/>
                </a:tc>
                <a:tc>
                  <a:txBody>
                    <a:bodyPr/>
                    <a:lstStyle/>
                    <a:p>
                      <a:r>
                        <a:rPr lang="en-GB" dirty="0" smtClean="0"/>
                        <a:t>mem</a:t>
                      </a:r>
                      <a:r>
                        <a:rPr lang="en-GB" baseline="-25000" dirty="0" smtClean="0"/>
                        <a:t>32</a:t>
                      </a:r>
                      <a:r>
                        <a:rPr lang="en-GB" dirty="0" smtClean="0"/>
                        <a:t>[R1+8] := R0</a:t>
                      </a:r>
                      <a:endParaRPr lang="en-GB" dirty="0"/>
                    </a:p>
                  </a:txBody>
                  <a:tcPr/>
                </a:tc>
              </a:tr>
            </a:tbl>
          </a:graphicData>
        </a:graphic>
      </p:graphicFrame>
      <p:sp>
        <p:nvSpPr>
          <p:cNvPr id="8" name="Rectangle 7"/>
          <p:cNvSpPr/>
          <p:nvPr/>
        </p:nvSpPr>
        <p:spPr>
          <a:xfrm>
            <a:off x="6218312" y="4797152"/>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218312" y="5157192"/>
            <a:ext cx="144016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058072" y="5112974"/>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7668344" y="4792506"/>
            <a:ext cx="758542" cy="369332"/>
          </a:xfrm>
          <a:prstGeom prst="rect">
            <a:avLst/>
          </a:prstGeom>
          <a:noFill/>
        </p:spPr>
        <p:txBody>
          <a:bodyPr wrap="none" rtlCol="0">
            <a:spAutoFit/>
          </a:bodyPr>
          <a:lstStyle/>
          <a:p>
            <a:r>
              <a:rPr lang="en-GB" b="1" dirty="0" smtClean="0">
                <a:solidFill>
                  <a:srgbClr val="FF0000"/>
                </a:solidFill>
                <a:latin typeface="Calibri" pitchFamily="34" charset="0"/>
              </a:rPr>
              <a:t>0x100</a:t>
            </a:r>
            <a:endParaRPr lang="en-GB" b="1" dirty="0">
              <a:solidFill>
                <a:srgbClr val="FF0000"/>
              </a:solidFill>
              <a:latin typeface="Calibri" pitchFamily="34" charset="0"/>
            </a:endParaRPr>
          </a:p>
        </p:txBody>
      </p:sp>
      <p:sp>
        <p:nvSpPr>
          <p:cNvPr id="14" name="TextBox 13"/>
          <p:cNvSpPr txBox="1"/>
          <p:nvPr/>
        </p:nvSpPr>
        <p:spPr>
          <a:xfrm>
            <a:off x="3562422" y="5147900"/>
            <a:ext cx="495650" cy="369332"/>
          </a:xfrm>
          <a:prstGeom prst="rect">
            <a:avLst/>
          </a:prstGeom>
          <a:noFill/>
        </p:spPr>
        <p:txBody>
          <a:bodyPr wrap="none" rtlCol="0">
            <a:spAutoFit/>
          </a:bodyPr>
          <a:lstStyle/>
          <a:p>
            <a:r>
              <a:rPr lang="en-GB" b="1" dirty="0" smtClean="0">
                <a:latin typeface="Calibri" pitchFamily="34" charset="0"/>
              </a:rPr>
              <a:t>R0:</a:t>
            </a:r>
            <a:endParaRPr lang="en-GB" b="1" dirty="0">
              <a:latin typeface="Calibri" pitchFamily="34" charset="0"/>
            </a:endParaRPr>
          </a:p>
        </p:txBody>
      </p:sp>
      <p:sp>
        <p:nvSpPr>
          <p:cNvPr id="17" name="Freeform 16"/>
          <p:cNvSpPr/>
          <p:nvPr/>
        </p:nvSpPr>
        <p:spPr>
          <a:xfrm>
            <a:off x="4380113" y="4836077"/>
            <a:ext cx="1987826" cy="544306"/>
          </a:xfrm>
          <a:custGeom>
            <a:avLst/>
            <a:gdLst>
              <a:gd name="connsiteX0" fmla="*/ 2464905 w 2464905"/>
              <a:gd name="connsiteY0" fmla="*/ 507316 h 865124"/>
              <a:gd name="connsiteX1" fmla="*/ 1484244 w 2464905"/>
              <a:gd name="connsiteY1" fmla="*/ 3733 h 865124"/>
              <a:gd name="connsiteX2" fmla="*/ 318053 w 2464905"/>
              <a:gd name="connsiteY2" fmla="*/ 308533 h 865124"/>
              <a:gd name="connsiteX3" fmla="*/ 0 w 2464905"/>
              <a:gd name="connsiteY3" fmla="*/ 865124 h 865124"/>
              <a:gd name="connsiteX4" fmla="*/ 0 w 2464905"/>
              <a:gd name="connsiteY4" fmla="*/ 865124 h 865124"/>
              <a:gd name="connsiteX0" fmla="*/ 2146853 w 2146853"/>
              <a:gd name="connsiteY0" fmla="*/ 937178 h 937178"/>
              <a:gd name="connsiteX1" fmla="*/ 1484244 w 2146853"/>
              <a:gd name="connsiteY1" fmla="*/ 22778 h 937178"/>
              <a:gd name="connsiteX2" fmla="*/ 318053 w 2146853"/>
              <a:gd name="connsiteY2" fmla="*/ 327578 h 937178"/>
              <a:gd name="connsiteX3" fmla="*/ 0 w 2146853"/>
              <a:gd name="connsiteY3" fmla="*/ 884169 h 937178"/>
              <a:gd name="connsiteX4" fmla="*/ 0 w 2146853"/>
              <a:gd name="connsiteY4" fmla="*/ 884169 h 937178"/>
              <a:gd name="connsiteX0" fmla="*/ 2146853 w 2146853"/>
              <a:gd name="connsiteY0" fmla="*/ 636004 h 636004"/>
              <a:gd name="connsiteX1" fmla="*/ 1298713 w 2146853"/>
              <a:gd name="connsiteY1" fmla="*/ 145674 h 636004"/>
              <a:gd name="connsiteX2" fmla="*/ 318053 w 2146853"/>
              <a:gd name="connsiteY2" fmla="*/ 26404 h 636004"/>
              <a:gd name="connsiteX3" fmla="*/ 0 w 2146853"/>
              <a:gd name="connsiteY3" fmla="*/ 582995 h 636004"/>
              <a:gd name="connsiteX4" fmla="*/ 0 w 2146853"/>
              <a:gd name="connsiteY4" fmla="*/ 582995 h 636004"/>
              <a:gd name="connsiteX0" fmla="*/ 2146853 w 2146853"/>
              <a:gd name="connsiteY0" fmla="*/ 548356 h 548356"/>
              <a:gd name="connsiteX1" fmla="*/ 1298713 w 2146853"/>
              <a:gd name="connsiteY1" fmla="*/ 58026 h 548356"/>
              <a:gd name="connsiteX2" fmla="*/ 477079 w 2146853"/>
              <a:gd name="connsiteY2" fmla="*/ 58026 h 548356"/>
              <a:gd name="connsiteX3" fmla="*/ 0 w 2146853"/>
              <a:gd name="connsiteY3" fmla="*/ 495347 h 548356"/>
              <a:gd name="connsiteX4" fmla="*/ 0 w 2146853"/>
              <a:gd name="connsiteY4" fmla="*/ 495347 h 548356"/>
              <a:gd name="connsiteX0" fmla="*/ 2146853 w 2146853"/>
              <a:gd name="connsiteY0" fmla="*/ 503968 h 503968"/>
              <a:gd name="connsiteX1" fmla="*/ 1272208 w 2146853"/>
              <a:gd name="connsiteY1" fmla="*/ 146160 h 503968"/>
              <a:gd name="connsiteX2" fmla="*/ 477079 w 2146853"/>
              <a:gd name="connsiteY2" fmla="*/ 13638 h 503968"/>
              <a:gd name="connsiteX3" fmla="*/ 0 w 2146853"/>
              <a:gd name="connsiteY3" fmla="*/ 450959 h 503968"/>
              <a:gd name="connsiteX4" fmla="*/ 0 w 2146853"/>
              <a:gd name="connsiteY4" fmla="*/ 450959 h 503968"/>
              <a:gd name="connsiteX0" fmla="*/ 1987826 w 1987826"/>
              <a:gd name="connsiteY0" fmla="*/ 544306 h 544306"/>
              <a:gd name="connsiteX1" fmla="*/ 1272208 w 1987826"/>
              <a:gd name="connsiteY1" fmla="*/ 146741 h 544306"/>
              <a:gd name="connsiteX2" fmla="*/ 477079 w 1987826"/>
              <a:gd name="connsiteY2" fmla="*/ 14219 h 544306"/>
              <a:gd name="connsiteX3" fmla="*/ 0 w 1987826"/>
              <a:gd name="connsiteY3" fmla="*/ 451540 h 544306"/>
              <a:gd name="connsiteX4" fmla="*/ 0 w 1987826"/>
              <a:gd name="connsiteY4" fmla="*/ 451540 h 544306"/>
              <a:gd name="connsiteX0" fmla="*/ 1987826 w 1987826"/>
              <a:gd name="connsiteY0" fmla="*/ 544306 h 544306"/>
              <a:gd name="connsiteX1" fmla="*/ 1272208 w 1987826"/>
              <a:gd name="connsiteY1" fmla="*/ 146741 h 544306"/>
              <a:gd name="connsiteX2" fmla="*/ 477079 w 1987826"/>
              <a:gd name="connsiteY2" fmla="*/ 14219 h 544306"/>
              <a:gd name="connsiteX3" fmla="*/ 0 w 1987826"/>
              <a:gd name="connsiteY3" fmla="*/ 451540 h 544306"/>
              <a:gd name="connsiteX4" fmla="*/ 0 w 1987826"/>
              <a:gd name="connsiteY4" fmla="*/ 451540 h 544306"/>
              <a:gd name="connsiteX0" fmla="*/ 1987826 w 1987826"/>
              <a:gd name="connsiteY0" fmla="*/ 544306 h 544306"/>
              <a:gd name="connsiteX1" fmla="*/ 1272208 w 1987826"/>
              <a:gd name="connsiteY1" fmla="*/ 146741 h 544306"/>
              <a:gd name="connsiteX2" fmla="*/ 477079 w 1987826"/>
              <a:gd name="connsiteY2" fmla="*/ 14219 h 544306"/>
              <a:gd name="connsiteX3" fmla="*/ 0 w 1987826"/>
              <a:gd name="connsiteY3" fmla="*/ 451540 h 544306"/>
              <a:gd name="connsiteX4" fmla="*/ 0 w 1987826"/>
              <a:gd name="connsiteY4" fmla="*/ 451540 h 544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826" h="544306">
                <a:moveTo>
                  <a:pt x="1987826" y="544306"/>
                </a:moveTo>
                <a:cubicBezTo>
                  <a:pt x="1676401" y="309078"/>
                  <a:pt x="1523999" y="235089"/>
                  <a:pt x="1272208" y="146741"/>
                </a:cubicBezTo>
                <a:cubicBezTo>
                  <a:pt x="1020417" y="58393"/>
                  <a:pt x="689114" y="-36581"/>
                  <a:pt x="477079" y="14219"/>
                </a:cubicBezTo>
                <a:cubicBezTo>
                  <a:pt x="265044" y="65019"/>
                  <a:pt x="79513" y="378653"/>
                  <a:pt x="0" y="451540"/>
                </a:cubicBezTo>
                <a:lnTo>
                  <a:pt x="0" y="451540"/>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4139952" y="3356992"/>
            <a:ext cx="14401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Calibri" pitchFamily="34" charset="0"/>
              </a:rPr>
              <a:t>0x100</a:t>
            </a:r>
            <a:endParaRPr lang="en-GB" b="1" dirty="0">
              <a:solidFill>
                <a:schemeClr val="tx1"/>
              </a:solidFill>
              <a:latin typeface="Calibri" pitchFamily="34" charset="0"/>
            </a:endParaRPr>
          </a:p>
        </p:txBody>
      </p:sp>
      <p:sp>
        <p:nvSpPr>
          <p:cNvPr id="20" name="TextBox 19"/>
          <p:cNvSpPr txBox="1"/>
          <p:nvPr/>
        </p:nvSpPr>
        <p:spPr>
          <a:xfrm>
            <a:off x="3563888" y="3365753"/>
            <a:ext cx="495650" cy="369332"/>
          </a:xfrm>
          <a:prstGeom prst="rect">
            <a:avLst/>
          </a:prstGeom>
          <a:noFill/>
        </p:spPr>
        <p:txBody>
          <a:bodyPr wrap="none" rtlCol="0">
            <a:spAutoFit/>
          </a:bodyPr>
          <a:lstStyle/>
          <a:p>
            <a:r>
              <a:rPr lang="en-GB" b="1" dirty="0" smtClean="0">
                <a:latin typeface="Calibri" pitchFamily="34" charset="0"/>
              </a:rPr>
              <a:t>R1:</a:t>
            </a:r>
            <a:endParaRPr lang="en-GB" b="1" dirty="0">
              <a:latin typeface="Calibri" pitchFamily="34" charset="0"/>
            </a:endParaRPr>
          </a:p>
        </p:txBody>
      </p:sp>
      <p:sp>
        <p:nvSpPr>
          <p:cNvPr id="24" name="TextBox 23"/>
          <p:cNvSpPr txBox="1"/>
          <p:nvPr/>
        </p:nvSpPr>
        <p:spPr>
          <a:xfrm>
            <a:off x="6418584" y="4355812"/>
            <a:ext cx="2617912" cy="369332"/>
          </a:xfrm>
          <a:prstGeom prst="rect">
            <a:avLst/>
          </a:prstGeom>
          <a:noFill/>
        </p:spPr>
        <p:txBody>
          <a:bodyPr wrap="square" rtlCol="0">
            <a:spAutoFit/>
          </a:bodyPr>
          <a:lstStyle/>
          <a:p>
            <a:r>
              <a:rPr lang="en-GB" dirty="0" smtClean="0"/>
              <a:t>Data     </a:t>
            </a:r>
            <a:r>
              <a:rPr lang="en-GB" dirty="0" smtClean="0">
                <a:solidFill>
                  <a:srgbClr val="FF0000"/>
                </a:solidFill>
              </a:rPr>
              <a:t>Address</a:t>
            </a:r>
            <a:endParaRPr lang="en-GB" dirty="0">
              <a:solidFill>
                <a:srgbClr val="FF0000"/>
              </a:solidFill>
            </a:endParaRPr>
          </a:p>
        </p:txBody>
      </p:sp>
      <p:sp>
        <p:nvSpPr>
          <p:cNvPr id="25" name="Rectangle 24"/>
          <p:cNvSpPr/>
          <p:nvPr/>
        </p:nvSpPr>
        <p:spPr>
          <a:xfrm>
            <a:off x="6228184" y="5517232"/>
            <a:ext cx="144016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p:cNvCxnSpPr/>
          <p:nvPr/>
        </p:nvCxnSpPr>
        <p:spPr>
          <a:xfrm>
            <a:off x="5868144" y="3212976"/>
            <a:ext cx="0" cy="3465676"/>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71330" y="2771636"/>
            <a:ext cx="1801070" cy="369332"/>
          </a:xfrm>
          <a:prstGeom prst="rect">
            <a:avLst/>
          </a:prstGeom>
          <a:noFill/>
        </p:spPr>
        <p:txBody>
          <a:bodyPr wrap="none" rtlCol="0">
            <a:spAutoFit/>
          </a:bodyPr>
          <a:lstStyle/>
          <a:p>
            <a:r>
              <a:rPr lang="en-GB" dirty="0" smtClean="0">
                <a:solidFill>
                  <a:srgbClr val="0070C0"/>
                </a:solidFill>
              </a:rPr>
              <a:t>Memory Unit</a:t>
            </a:r>
            <a:endParaRPr lang="en-GB" dirty="0">
              <a:solidFill>
                <a:srgbClr val="0070C0"/>
              </a:solidFill>
            </a:endParaRPr>
          </a:p>
        </p:txBody>
      </p:sp>
      <p:sp>
        <p:nvSpPr>
          <p:cNvPr id="27" name="TextBox 26"/>
          <p:cNvSpPr txBox="1"/>
          <p:nvPr/>
        </p:nvSpPr>
        <p:spPr>
          <a:xfrm>
            <a:off x="4534833" y="2771636"/>
            <a:ext cx="723275" cy="369332"/>
          </a:xfrm>
          <a:prstGeom prst="rect">
            <a:avLst/>
          </a:prstGeom>
          <a:noFill/>
        </p:spPr>
        <p:txBody>
          <a:bodyPr wrap="none" rtlCol="0">
            <a:spAutoFit/>
          </a:bodyPr>
          <a:lstStyle/>
          <a:p>
            <a:r>
              <a:rPr lang="en-GB" dirty="0" smtClean="0">
                <a:solidFill>
                  <a:srgbClr val="0070C0"/>
                </a:solidFill>
              </a:rPr>
              <a:t>CPU</a:t>
            </a:r>
            <a:endParaRPr lang="en-GB" dirty="0">
              <a:solidFill>
                <a:srgbClr val="0070C0"/>
              </a:solidFill>
            </a:endParaRPr>
          </a:p>
        </p:txBody>
      </p:sp>
      <p:sp>
        <p:nvSpPr>
          <p:cNvPr id="28" name="TextBox 27"/>
          <p:cNvSpPr txBox="1"/>
          <p:nvPr/>
        </p:nvSpPr>
        <p:spPr>
          <a:xfrm>
            <a:off x="7668344" y="5147900"/>
            <a:ext cx="758542" cy="369332"/>
          </a:xfrm>
          <a:prstGeom prst="rect">
            <a:avLst/>
          </a:prstGeom>
          <a:noFill/>
        </p:spPr>
        <p:txBody>
          <a:bodyPr wrap="none" rtlCol="0">
            <a:spAutoFit/>
          </a:bodyPr>
          <a:lstStyle/>
          <a:p>
            <a:r>
              <a:rPr lang="en-GB" b="1" dirty="0" smtClean="0">
                <a:solidFill>
                  <a:srgbClr val="FF0000"/>
                </a:solidFill>
                <a:latin typeface="Calibri" pitchFamily="34" charset="0"/>
              </a:rPr>
              <a:t>0x104</a:t>
            </a:r>
            <a:endParaRPr lang="en-GB" b="1" dirty="0">
              <a:solidFill>
                <a:srgbClr val="FF0000"/>
              </a:solidFill>
              <a:latin typeface="Calibri" pitchFamily="34" charset="0"/>
            </a:endParaRPr>
          </a:p>
        </p:txBody>
      </p:sp>
      <p:sp>
        <p:nvSpPr>
          <p:cNvPr id="29" name="TextBox 28"/>
          <p:cNvSpPr txBox="1"/>
          <p:nvPr/>
        </p:nvSpPr>
        <p:spPr>
          <a:xfrm>
            <a:off x="7668344" y="5507940"/>
            <a:ext cx="758542" cy="369332"/>
          </a:xfrm>
          <a:prstGeom prst="rect">
            <a:avLst/>
          </a:prstGeom>
          <a:noFill/>
        </p:spPr>
        <p:txBody>
          <a:bodyPr wrap="none" rtlCol="0">
            <a:spAutoFit/>
          </a:bodyPr>
          <a:lstStyle/>
          <a:p>
            <a:r>
              <a:rPr lang="en-GB" b="1" dirty="0" smtClean="0">
                <a:solidFill>
                  <a:srgbClr val="FF0000"/>
                </a:solidFill>
                <a:latin typeface="Calibri" pitchFamily="34" charset="0"/>
              </a:rPr>
              <a:t>0x108</a:t>
            </a:r>
            <a:endParaRPr lang="en-GB" b="1" dirty="0">
              <a:solidFill>
                <a:srgbClr val="FF0000"/>
              </a:solidFill>
              <a:latin typeface="Calibri" pitchFamily="34" charset="0"/>
            </a:endParaRPr>
          </a:p>
        </p:txBody>
      </p:sp>
      <p:sp>
        <p:nvSpPr>
          <p:cNvPr id="18" name="Freeform 17"/>
          <p:cNvSpPr/>
          <p:nvPr/>
        </p:nvSpPr>
        <p:spPr>
          <a:xfrm>
            <a:off x="5122235" y="5314121"/>
            <a:ext cx="1325218" cy="482429"/>
          </a:xfrm>
          <a:custGeom>
            <a:avLst/>
            <a:gdLst>
              <a:gd name="connsiteX0" fmla="*/ 0 w 1351722"/>
              <a:gd name="connsiteY0" fmla="*/ 0 h 503068"/>
              <a:gd name="connsiteX1" fmla="*/ 371061 w 1351722"/>
              <a:gd name="connsiteY1" fmla="*/ 477078 h 503068"/>
              <a:gd name="connsiteX2" fmla="*/ 1351722 w 1351722"/>
              <a:gd name="connsiteY2" fmla="*/ 397565 h 503068"/>
              <a:gd name="connsiteX0" fmla="*/ 0 w 1258957"/>
              <a:gd name="connsiteY0" fmla="*/ 0 h 1185752"/>
              <a:gd name="connsiteX1" fmla="*/ 371061 w 1258957"/>
              <a:gd name="connsiteY1" fmla="*/ 477078 h 1185752"/>
              <a:gd name="connsiteX2" fmla="*/ 1258957 w 1258957"/>
              <a:gd name="connsiteY2" fmla="*/ 1179443 h 1185752"/>
              <a:gd name="connsiteX0" fmla="*/ 0 w 1258957"/>
              <a:gd name="connsiteY0" fmla="*/ 0 h 1179443"/>
              <a:gd name="connsiteX1" fmla="*/ 371061 w 1258957"/>
              <a:gd name="connsiteY1" fmla="*/ 477078 h 1179443"/>
              <a:gd name="connsiteX2" fmla="*/ 1258957 w 1258957"/>
              <a:gd name="connsiteY2" fmla="*/ 1179443 h 1179443"/>
              <a:gd name="connsiteX0" fmla="*/ 0 w 1258957"/>
              <a:gd name="connsiteY0" fmla="*/ 0 h 1179443"/>
              <a:gd name="connsiteX1" fmla="*/ 344557 w 1258957"/>
              <a:gd name="connsiteY1" fmla="*/ 755374 h 1179443"/>
              <a:gd name="connsiteX2" fmla="*/ 1258957 w 1258957"/>
              <a:gd name="connsiteY2" fmla="*/ 1179443 h 1179443"/>
              <a:gd name="connsiteX0" fmla="*/ 0 w 1325218"/>
              <a:gd name="connsiteY0" fmla="*/ 0 h 762949"/>
              <a:gd name="connsiteX1" fmla="*/ 344557 w 1325218"/>
              <a:gd name="connsiteY1" fmla="*/ 755374 h 762949"/>
              <a:gd name="connsiteX2" fmla="*/ 1325218 w 1325218"/>
              <a:gd name="connsiteY2" fmla="*/ 424069 h 762949"/>
              <a:gd name="connsiteX0" fmla="*/ 0 w 1325218"/>
              <a:gd name="connsiteY0" fmla="*/ 0 h 482429"/>
              <a:gd name="connsiteX1" fmla="*/ 424070 w 1325218"/>
              <a:gd name="connsiteY1" fmla="*/ 463826 h 482429"/>
              <a:gd name="connsiteX2" fmla="*/ 1325218 w 1325218"/>
              <a:gd name="connsiteY2" fmla="*/ 424069 h 482429"/>
            </a:gdLst>
            <a:ahLst/>
            <a:cxnLst>
              <a:cxn ang="0">
                <a:pos x="connsiteX0" y="connsiteY0"/>
              </a:cxn>
              <a:cxn ang="0">
                <a:pos x="connsiteX1" y="connsiteY1"/>
              </a:cxn>
              <a:cxn ang="0">
                <a:pos x="connsiteX2" y="connsiteY2"/>
              </a:cxn>
            </a:cxnLst>
            <a:rect l="l" t="t" r="r" b="b"/>
            <a:pathLst>
              <a:path w="1325218" h="482429">
                <a:moveTo>
                  <a:pt x="0" y="0"/>
                </a:moveTo>
                <a:cubicBezTo>
                  <a:pt x="72887" y="205408"/>
                  <a:pt x="203200" y="393148"/>
                  <a:pt x="424070" y="463826"/>
                </a:cubicBezTo>
                <a:cubicBezTo>
                  <a:pt x="644940" y="534504"/>
                  <a:pt x="934279" y="377687"/>
                  <a:pt x="1325218" y="42406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54153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04664"/>
            <a:ext cx="8229600" cy="663352"/>
          </a:xfrm>
        </p:spPr>
        <p:txBody>
          <a:bodyPr/>
          <a:lstStyle/>
          <a:p>
            <a:r>
              <a:rPr lang="en-GB" dirty="0" smtClean="0"/>
              <a:t>Block Copy Example</a:t>
            </a: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62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30371034"/>
              </p:ext>
            </p:extLst>
          </p:nvPr>
        </p:nvGraphicFramePr>
        <p:xfrm>
          <a:off x="5790217" y="918012"/>
          <a:ext cx="1662102" cy="1854200"/>
        </p:xfrm>
        <a:graphic>
          <a:graphicData uri="http://schemas.openxmlformats.org/drawingml/2006/table">
            <a:tbl>
              <a:tblPr firstRow="1" bandRow="1">
                <a:tableStyleId>{5940675A-B579-460E-94D1-54222C63F5DA}</a:tableStyleId>
              </a:tblPr>
              <a:tblGrid>
                <a:gridCol w="1662102"/>
              </a:tblGrid>
              <a:tr h="370840">
                <a:tc>
                  <a:txBody>
                    <a:bodyPr/>
                    <a:lstStyle/>
                    <a:p>
                      <a:r>
                        <a:rPr lang="en-GB" dirty="0" smtClean="0"/>
                        <a:t>31</a:t>
                      </a:r>
                      <a:endParaRPr lang="en-GB" dirty="0"/>
                    </a:p>
                  </a:txBody>
                  <a:tcPr/>
                </a:tc>
              </a:tr>
              <a:tr h="370840">
                <a:tc>
                  <a:txBody>
                    <a:bodyPr/>
                    <a:lstStyle/>
                    <a:p>
                      <a:r>
                        <a:rPr lang="en-GB" dirty="0" smtClean="0"/>
                        <a:t>402</a:t>
                      </a:r>
                      <a:endParaRPr lang="en-GB" dirty="0"/>
                    </a:p>
                  </a:txBody>
                  <a:tcPr/>
                </a:tc>
              </a:tr>
              <a:tr h="370840">
                <a:tc>
                  <a:txBody>
                    <a:bodyPr/>
                    <a:lstStyle/>
                    <a:p>
                      <a:r>
                        <a:rPr lang="en-GB" dirty="0" smtClean="0"/>
                        <a:t>53</a:t>
                      </a:r>
                      <a:endParaRPr lang="en-GB" dirty="0"/>
                    </a:p>
                  </a:txBody>
                  <a:tcPr/>
                </a:tc>
              </a:tr>
              <a:tr h="370840">
                <a:tc>
                  <a:txBody>
                    <a:bodyPr/>
                    <a:lstStyle/>
                    <a:p>
                      <a:r>
                        <a:rPr lang="en-GB" dirty="0" smtClean="0"/>
                        <a:t>888</a:t>
                      </a:r>
                      <a:endParaRPr lang="en-GB" dirty="0"/>
                    </a:p>
                  </a:txBody>
                  <a:tcPr/>
                </a:tc>
              </a:tr>
              <a:tr h="370840">
                <a:tc>
                  <a:txBody>
                    <a:bodyPr/>
                    <a:lstStyle/>
                    <a:p>
                      <a:endParaRPr lang="en-GB"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1946458"/>
              </p:ext>
            </p:extLst>
          </p:nvPr>
        </p:nvGraphicFramePr>
        <p:xfrm>
          <a:off x="5790217" y="3895626"/>
          <a:ext cx="1679848" cy="1854200"/>
        </p:xfrm>
        <a:graphic>
          <a:graphicData uri="http://schemas.openxmlformats.org/drawingml/2006/table">
            <a:tbl>
              <a:tblPr firstRow="1" bandRow="1">
                <a:tableStyleId>{5940675A-B579-460E-94D1-54222C63F5DA}</a:tableStyleId>
              </a:tblPr>
              <a:tblGrid>
                <a:gridCol w="1679848"/>
              </a:tblGrid>
              <a:tr h="370840">
                <a:tc>
                  <a:txBody>
                    <a:bodyPr/>
                    <a:lstStyle/>
                    <a:p>
                      <a:r>
                        <a:rPr lang="en-GB" dirty="0" smtClean="0"/>
                        <a:t>0</a:t>
                      </a:r>
                      <a:endParaRPr lang="en-GB" dirty="0"/>
                    </a:p>
                  </a:txBody>
                  <a:tcPr/>
                </a:tc>
              </a:tr>
              <a:tr h="370840">
                <a:tc>
                  <a:txBody>
                    <a:bodyPr/>
                    <a:lstStyle/>
                    <a:p>
                      <a:r>
                        <a:rPr lang="en-GB" dirty="0" smtClean="0"/>
                        <a:t>0</a:t>
                      </a:r>
                      <a:endParaRPr lang="en-GB" dirty="0"/>
                    </a:p>
                  </a:txBody>
                  <a:tcPr/>
                </a:tc>
              </a:tr>
              <a:tr h="370840">
                <a:tc>
                  <a:txBody>
                    <a:bodyPr/>
                    <a:lstStyle/>
                    <a:p>
                      <a:r>
                        <a:rPr lang="en-GB" dirty="0" smtClean="0"/>
                        <a:t>0</a:t>
                      </a:r>
                      <a:endParaRPr lang="en-GB" dirty="0"/>
                    </a:p>
                  </a:txBody>
                  <a:tcPr/>
                </a:tc>
              </a:tr>
              <a:tr h="370840">
                <a:tc>
                  <a:txBody>
                    <a:bodyPr/>
                    <a:lstStyle/>
                    <a:p>
                      <a:r>
                        <a:rPr lang="en-GB" dirty="0" smtClean="0"/>
                        <a:t>0</a:t>
                      </a:r>
                      <a:endParaRPr lang="en-GB" dirty="0"/>
                    </a:p>
                  </a:txBody>
                  <a:tcPr/>
                </a:tc>
              </a:tr>
              <a:tr h="370840">
                <a:tc>
                  <a:txBody>
                    <a:bodyPr/>
                    <a:lstStyle/>
                    <a:p>
                      <a:endParaRPr lang="en-GB" dirty="0"/>
                    </a:p>
                  </a:txBody>
                  <a:tcPr/>
                </a:tc>
              </a:tr>
            </a:tbl>
          </a:graphicData>
        </a:graphic>
      </p:graphicFrame>
      <p:sp>
        <p:nvSpPr>
          <p:cNvPr id="15" name="TextBox 14"/>
          <p:cNvSpPr txBox="1"/>
          <p:nvPr/>
        </p:nvSpPr>
        <p:spPr>
          <a:xfrm>
            <a:off x="4499992" y="908720"/>
            <a:ext cx="1290225" cy="1508105"/>
          </a:xfrm>
          <a:prstGeom prst="rect">
            <a:avLst/>
          </a:prstGeom>
          <a:noFill/>
        </p:spPr>
        <p:txBody>
          <a:bodyPr wrap="none" rtlCol="0">
            <a:spAutoFit/>
          </a:bodyPr>
          <a:lstStyle/>
          <a:p>
            <a:pPr algn="l">
              <a:spcBef>
                <a:spcPts val="0"/>
              </a:spcBef>
              <a:spcAft>
                <a:spcPts val="800"/>
              </a:spcAft>
            </a:pPr>
            <a:r>
              <a:rPr lang="en-GB" b="1" dirty="0" smtClean="0">
                <a:solidFill>
                  <a:srgbClr val="FF0000"/>
                </a:solidFill>
                <a:latin typeface="Calibri" pitchFamily="34" charset="0"/>
              </a:rPr>
              <a:t>TABLE1:</a:t>
            </a:r>
          </a:p>
          <a:p>
            <a:pPr algn="l">
              <a:spcBef>
                <a:spcPts val="0"/>
              </a:spcBef>
              <a:spcAft>
                <a:spcPts val="800"/>
              </a:spcAft>
            </a:pPr>
            <a:r>
              <a:rPr lang="en-GB" b="1" dirty="0" smtClean="0">
                <a:solidFill>
                  <a:srgbClr val="FF0000"/>
                </a:solidFill>
                <a:latin typeface="Calibri" pitchFamily="34" charset="0"/>
              </a:rPr>
              <a:t>TABLE1+4:</a:t>
            </a:r>
          </a:p>
          <a:p>
            <a:pPr algn="l">
              <a:spcBef>
                <a:spcPts val="0"/>
              </a:spcBef>
              <a:spcAft>
                <a:spcPts val="800"/>
              </a:spcAft>
            </a:pPr>
            <a:r>
              <a:rPr lang="en-GB" b="1" dirty="0" smtClean="0">
                <a:solidFill>
                  <a:srgbClr val="FF0000"/>
                </a:solidFill>
                <a:latin typeface="Calibri" pitchFamily="34" charset="0"/>
              </a:rPr>
              <a:t>TABLE1+8:</a:t>
            </a:r>
          </a:p>
          <a:p>
            <a:pPr algn="l">
              <a:spcBef>
                <a:spcPts val="0"/>
              </a:spcBef>
              <a:spcAft>
                <a:spcPts val="800"/>
              </a:spcAft>
            </a:pPr>
            <a:r>
              <a:rPr lang="en-GB" b="1" dirty="0" smtClean="0">
                <a:solidFill>
                  <a:srgbClr val="FF0000"/>
                </a:solidFill>
                <a:latin typeface="Calibri" pitchFamily="34" charset="0"/>
              </a:rPr>
              <a:t>TABLE1+12:</a:t>
            </a:r>
          </a:p>
        </p:txBody>
      </p:sp>
      <p:sp>
        <p:nvSpPr>
          <p:cNvPr id="16" name="TextBox 15"/>
          <p:cNvSpPr txBox="1"/>
          <p:nvPr/>
        </p:nvSpPr>
        <p:spPr>
          <a:xfrm>
            <a:off x="251520" y="2852936"/>
            <a:ext cx="4047617" cy="1015663"/>
          </a:xfrm>
          <a:prstGeom prst="rect">
            <a:avLst/>
          </a:prstGeom>
          <a:noFill/>
        </p:spPr>
        <p:txBody>
          <a:bodyPr wrap="square" rtlCol="0">
            <a:spAutoFit/>
          </a:bodyPr>
          <a:lstStyle/>
          <a:p>
            <a:pPr>
              <a:spcAft>
                <a:spcPts val="600"/>
              </a:spcAft>
            </a:pPr>
            <a:r>
              <a:rPr lang="en-GB" sz="2000" dirty="0" smtClean="0"/>
              <a:t>Copy 4 contiguous words from one area of memory to another</a:t>
            </a:r>
            <a:endParaRPr lang="en-GB" sz="2000" dirty="0"/>
          </a:p>
        </p:txBody>
      </p:sp>
      <p:sp>
        <p:nvSpPr>
          <p:cNvPr id="17" name="TextBox 16"/>
          <p:cNvSpPr txBox="1"/>
          <p:nvPr/>
        </p:nvSpPr>
        <p:spPr>
          <a:xfrm>
            <a:off x="4516005" y="3947822"/>
            <a:ext cx="1290225" cy="1508105"/>
          </a:xfrm>
          <a:prstGeom prst="rect">
            <a:avLst/>
          </a:prstGeom>
          <a:noFill/>
        </p:spPr>
        <p:txBody>
          <a:bodyPr wrap="none" rtlCol="0">
            <a:spAutoFit/>
          </a:bodyPr>
          <a:lstStyle/>
          <a:p>
            <a:pPr algn="l">
              <a:spcBef>
                <a:spcPts val="0"/>
              </a:spcBef>
              <a:spcAft>
                <a:spcPts val="800"/>
              </a:spcAft>
            </a:pPr>
            <a:r>
              <a:rPr lang="en-GB" b="1" dirty="0" smtClean="0">
                <a:solidFill>
                  <a:srgbClr val="FF0000"/>
                </a:solidFill>
                <a:latin typeface="Calibri" pitchFamily="34" charset="0"/>
              </a:rPr>
              <a:t>TABLE2:</a:t>
            </a:r>
          </a:p>
          <a:p>
            <a:pPr algn="l">
              <a:spcBef>
                <a:spcPts val="0"/>
              </a:spcBef>
              <a:spcAft>
                <a:spcPts val="800"/>
              </a:spcAft>
            </a:pPr>
            <a:r>
              <a:rPr lang="en-GB" b="1" dirty="0" smtClean="0">
                <a:solidFill>
                  <a:srgbClr val="FF0000"/>
                </a:solidFill>
                <a:latin typeface="Calibri" pitchFamily="34" charset="0"/>
              </a:rPr>
              <a:t>TABLE2+4:</a:t>
            </a:r>
          </a:p>
          <a:p>
            <a:pPr algn="l">
              <a:spcBef>
                <a:spcPts val="0"/>
              </a:spcBef>
              <a:spcAft>
                <a:spcPts val="800"/>
              </a:spcAft>
            </a:pPr>
            <a:r>
              <a:rPr lang="en-GB" b="1" dirty="0" smtClean="0">
                <a:solidFill>
                  <a:srgbClr val="FF0000"/>
                </a:solidFill>
                <a:latin typeface="Calibri" pitchFamily="34" charset="0"/>
              </a:rPr>
              <a:t>TABLE2+8:</a:t>
            </a:r>
          </a:p>
          <a:p>
            <a:pPr algn="l">
              <a:spcBef>
                <a:spcPts val="0"/>
              </a:spcBef>
              <a:spcAft>
                <a:spcPts val="800"/>
              </a:spcAft>
            </a:pPr>
            <a:r>
              <a:rPr lang="en-GB" b="1" dirty="0" smtClean="0">
                <a:solidFill>
                  <a:srgbClr val="FF0000"/>
                </a:solidFill>
                <a:latin typeface="Calibri" pitchFamily="34" charset="0"/>
              </a:rPr>
              <a:t>TABLE2+12:</a:t>
            </a:r>
          </a:p>
        </p:txBody>
      </p:sp>
      <p:graphicFrame>
        <p:nvGraphicFramePr>
          <p:cNvPr id="18" name="Table 17"/>
          <p:cNvGraphicFramePr>
            <a:graphicFrameLocks noGrp="1"/>
          </p:cNvGraphicFramePr>
          <p:nvPr>
            <p:extLst>
              <p:ext uri="{D42A27DB-BD31-4B8C-83A1-F6EECF244321}">
                <p14:modId xmlns:p14="http://schemas.microsoft.com/office/powerpoint/2010/main" val="1967346569"/>
              </p:ext>
            </p:extLst>
          </p:nvPr>
        </p:nvGraphicFramePr>
        <p:xfrm>
          <a:off x="5790217" y="2775180"/>
          <a:ext cx="1679848" cy="1112520"/>
        </p:xfrm>
        <a:graphic>
          <a:graphicData uri="http://schemas.openxmlformats.org/drawingml/2006/table">
            <a:tbl>
              <a:tblPr firstRow="1" bandRow="1">
                <a:tableStyleId>{5940675A-B579-460E-94D1-54222C63F5DA}</a:tableStyleId>
              </a:tblPr>
              <a:tblGrid>
                <a:gridCol w="1679848"/>
              </a:tblGrid>
              <a:tr h="370840">
                <a:tc>
                  <a:txBody>
                    <a:bodyPr/>
                    <a:lstStyle/>
                    <a:p>
                      <a:endParaRPr lang="en-GB" dirty="0"/>
                    </a:p>
                  </a:txBody>
                  <a:tcPr/>
                </a:tc>
              </a:tr>
              <a:tr h="370840">
                <a:tc>
                  <a:txBody>
                    <a:bodyPr/>
                    <a:lstStyle/>
                    <a:p>
                      <a:endParaRPr lang="en-GB" dirty="0"/>
                    </a:p>
                  </a:txBody>
                  <a:tcPr/>
                </a:tc>
              </a:tr>
              <a:tr h="370840">
                <a:tc>
                  <a:txBody>
                    <a:bodyPr/>
                    <a:lstStyle/>
                    <a:p>
                      <a:endParaRPr lang="en-GB" dirty="0"/>
                    </a:p>
                  </a:txBody>
                  <a:tcPr/>
                </a:tc>
              </a:tr>
            </a:tbl>
          </a:graphicData>
        </a:graphic>
      </p:graphicFrame>
      <p:sp>
        <p:nvSpPr>
          <p:cNvPr id="21" name="Freeform 20"/>
          <p:cNvSpPr/>
          <p:nvPr/>
        </p:nvSpPr>
        <p:spPr>
          <a:xfrm>
            <a:off x="7236296" y="1085939"/>
            <a:ext cx="1296144" cy="2982477"/>
          </a:xfrm>
          <a:custGeom>
            <a:avLst/>
            <a:gdLst>
              <a:gd name="connsiteX0" fmla="*/ 26504 w 1152964"/>
              <a:gd name="connsiteY0" fmla="*/ 0 h 3087756"/>
              <a:gd name="connsiteX1" fmla="*/ 1152939 w 1152964"/>
              <a:gd name="connsiteY1" fmla="*/ 2332382 h 3087756"/>
              <a:gd name="connsiteX2" fmla="*/ 0 w 1152964"/>
              <a:gd name="connsiteY2" fmla="*/ 3087756 h 3087756"/>
              <a:gd name="connsiteX0" fmla="*/ 26504 w 874693"/>
              <a:gd name="connsiteY0" fmla="*/ 0 h 3087756"/>
              <a:gd name="connsiteX1" fmla="*/ 874643 w 874693"/>
              <a:gd name="connsiteY1" fmla="*/ 1590261 h 3087756"/>
              <a:gd name="connsiteX2" fmla="*/ 0 w 874693"/>
              <a:gd name="connsiteY2" fmla="*/ 3087756 h 3087756"/>
              <a:gd name="connsiteX0" fmla="*/ 26504 w 874741"/>
              <a:gd name="connsiteY0" fmla="*/ 679 h 3088435"/>
              <a:gd name="connsiteX1" fmla="*/ 874643 w 874741"/>
              <a:gd name="connsiteY1" fmla="*/ 1590940 h 3088435"/>
              <a:gd name="connsiteX2" fmla="*/ 0 w 874741"/>
              <a:gd name="connsiteY2" fmla="*/ 3088435 h 3088435"/>
              <a:gd name="connsiteX0" fmla="*/ 26504 w 874741"/>
              <a:gd name="connsiteY0" fmla="*/ 679 h 3088435"/>
              <a:gd name="connsiteX1" fmla="*/ 874643 w 874741"/>
              <a:gd name="connsiteY1" fmla="*/ 1590940 h 3088435"/>
              <a:gd name="connsiteX2" fmla="*/ 0 w 874741"/>
              <a:gd name="connsiteY2" fmla="*/ 3088435 h 3088435"/>
              <a:gd name="connsiteX0" fmla="*/ 26504 w 874741"/>
              <a:gd name="connsiteY0" fmla="*/ 738 h 2982477"/>
              <a:gd name="connsiteX1" fmla="*/ 874643 w 874741"/>
              <a:gd name="connsiteY1" fmla="*/ 1484982 h 2982477"/>
              <a:gd name="connsiteX2" fmla="*/ 0 w 874741"/>
              <a:gd name="connsiteY2" fmla="*/ 2982477 h 2982477"/>
            </a:gdLst>
            <a:ahLst/>
            <a:cxnLst>
              <a:cxn ang="0">
                <a:pos x="connsiteX0" y="connsiteY0"/>
              </a:cxn>
              <a:cxn ang="0">
                <a:pos x="connsiteX1" y="connsiteY1"/>
              </a:cxn>
              <a:cxn ang="0">
                <a:pos x="connsiteX2" y="connsiteY2"/>
              </a:cxn>
            </a:cxnLst>
            <a:rect l="l" t="t" r="r" b="b"/>
            <a:pathLst>
              <a:path w="874741" h="2982477">
                <a:moveTo>
                  <a:pt x="26504" y="738"/>
                </a:moveTo>
                <a:cubicBezTo>
                  <a:pt x="737704" y="-31288"/>
                  <a:pt x="879060" y="988026"/>
                  <a:pt x="874643" y="1484982"/>
                </a:cubicBezTo>
                <a:cubicBezTo>
                  <a:pt x="870226" y="1981939"/>
                  <a:pt x="614017" y="2981373"/>
                  <a:pt x="0" y="2982477"/>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21"/>
          <p:cNvSpPr/>
          <p:nvPr/>
        </p:nvSpPr>
        <p:spPr>
          <a:xfrm>
            <a:off x="7236296" y="1484784"/>
            <a:ext cx="936104" cy="2982477"/>
          </a:xfrm>
          <a:custGeom>
            <a:avLst/>
            <a:gdLst>
              <a:gd name="connsiteX0" fmla="*/ 26504 w 1152964"/>
              <a:gd name="connsiteY0" fmla="*/ 0 h 3087756"/>
              <a:gd name="connsiteX1" fmla="*/ 1152939 w 1152964"/>
              <a:gd name="connsiteY1" fmla="*/ 2332382 h 3087756"/>
              <a:gd name="connsiteX2" fmla="*/ 0 w 1152964"/>
              <a:gd name="connsiteY2" fmla="*/ 3087756 h 3087756"/>
              <a:gd name="connsiteX0" fmla="*/ 26504 w 874693"/>
              <a:gd name="connsiteY0" fmla="*/ 0 h 3087756"/>
              <a:gd name="connsiteX1" fmla="*/ 874643 w 874693"/>
              <a:gd name="connsiteY1" fmla="*/ 1590261 h 3087756"/>
              <a:gd name="connsiteX2" fmla="*/ 0 w 874693"/>
              <a:gd name="connsiteY2" fmla="*/ 3087756 h 3087756"/>
              <a:gd name="connsiteX0" fmla="*/ 26504 w 874741"/>
              <a:gd name="connsiteY0" fmla="*/ 679 h 3088435"/>
              <a:gd name="connsiteX1" fmla="*/ 874643 w 874741"/>
              <a:gd name="connsiteY1" fmla="*/ 1590940 h 3088435"/>
              <a:gd name="connsiteX2" fmla="*/ 0 w 874741"/>
              <a:gd name="connsiteY2" fmla="*/ 3088435 h 3088435"/>
              <a:gd name="connsiteX0" fmla="*/ 26504 w 874741"/>
              <a:gd name="connsiteY0" fmla="*/ 679 h 3088435"/>
              <a:gd name="connsiteX1" fmla="*/ 874643 w 874741"/>
              <a:gd name="connsiteY1" fmla="*/ 1590940 h 3088435"/>
              <a:gd name="connsiteX2" fmla="*/ 0 w 874741"/>
              <a:gd name="connsiteY2" fmla="*/ 3088435 h 3088435"/>
              <a:gd name="connsiteX0" fmla="*/ 26504 w 874741"/>
              <a:gd name="connsiteY0" fmla="*/ 738 h 2982477"/>
              <a:gd name="connsiteX1" fmla="*/ 874643 w 874741"/>
              <a:gd name="connsiteY1" fmla="*/ 1484982 h 2982477"/>
              <a:gd name="connsiteX2" fmla="*/ 0 w 874741"/>
              <a:gd name="connsiteY2" fmla="*/ 2982477 h 2982477"/>
            </a:gdLst>
            <a:ahLst/>
            <a:cxnLst>
              <a:cxn ang="0">
                <a:pos x="connsiteX0" y="connsiteY0"/>
              </a:cxn>
              <a:cxn ang="0">
                <a:pos x="connsiteX1" y="connsiteY1"/>
              </a:cxn>
              <a:cxn ang="0">
                <a:pos x="connsiteX2" y="connsiteY2"/>
              </a:cxn>
            </a:cxnLst>
            <a:rect l="l" t="t" r="r" b="b"/>
            <a:pathLst>
              <a:path w="874741" h="2982477">
                <a:moveTo>
                  <a:pt x="26504" y="738"/>
                </a:moveTo>
                <a:cubicBezTo>
                  <a:pt x="737704" y="-31288"/>
                  <a:pt x="879060" y="988026"/>
                  <a:pt x="874643" y="1484982"/>
                </a:cubicBezTo>
                <a:cubicBezTo>
                  <a:pt x="870226" y="1981939"/>
                  <a:pt x="614017" y="2981373"/>
                  <a:pt x="0" y="2982477"/>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Freeform 22"/>
          <p:cNvSpPr/>
          <p:nvPr/>
        </p:nvSpPr>
        <p:spPr>
          <a:xfrm>
            <a:off x="7236297" y="1883629"/>
            <a:ext cx="720080" cy="2982477"/>
          </a:xfrm>
          <a:custGeom>
            <a:avLst/>
            <a:gdLst>
              <a:gd name="connsiteX0" fmla="*/ 26504 w 1152964"/>
              <a:gd name="connsiteY0" fmla="*/ 0 h 3087756"/>
              <a:gd name="connsiteX1" fmla="*/ 1152939 w 1152964"/>
              <a:gd name="connsiteY1" fmla="*/ 2332382 h 3087756"/>
              <a:gd name="connsiteX2" fmla="*/ 0 w 1152964"/>
              <a:gd name="connsiteY2" fmla="*/ 3087756 h 3087756"/>
              <a:gd name="connsiteX0" fmla="*/ 26504 w 874693"/>
              <a:gd name="connsiteY0" fmla="*/ 0 h 3087756"/>
              <a:gd name="connsiteX1" fmla="*/ 874643 w 874693"/>
              <a:gd name="connsiteY1" fmla="*/ 1590261 h 3087756"/>
              <a:gd name="connsiteX2" fmla="*/ 0 w 874693"/>
              <a:gd name="connsiteY2" fmla="*/ 3087756 h 3087756"/>
              <a:gd name="connsiteX0" fmla="*/ 26504 w 874741"/>
              <a:gd name="connsiteY0" fmla="*/ 679 h 3088435"/>
              <a:gd name="connsiteX1" fmla="*/ 874643 w 874741"/>
              <a:gd name="connsiteY1" fmla="*/ 1590940 h 3088435"/>
              <a:gd name="connsiteX2" fmla="*/ 0 w 874741"/>
              <a:gd name="connsiteY2" fmla="*/ 3088435 h 3088435"/>
              <a:gd name="connsiteX0" fmla="*/ 26504 w 874741"/>
              <a:gd name="connsiteY0" fmla="*/ 679 h 3088435"/>
              <a:gd name="connsiteX1" fmla="*/ 874643 w 874741"/>
              <a:gd name="connsiteY1" fmla="*/ 1590940 h 3088435"/>
              <a:gd name="connsiteX2" fmla="*/ 0 w 874741"/>
              <a:gd name="connsiteY2" fmla="*/ 3088435 h 3088435"/>
              <a:gd name="connsiteX0" fmla="*/ 26504 w 874741"/>
              <a:gd name="connsiteY0" fmla="*/ 738 h 2982477"/>
              <a:gd name="connsiteX1" fmla="*/ 874643 w 874741"/>
              <a:gd name="connsiteY1" fmla="*/ 1484982 h 2982477"/>
              <a:gd name="connsiteX2" fmla="*/ 0 w 874741"/>
              <a:gd name="connsiteY2" fmla="*/ 2982477 h 2982477"/>
            </a:gdLst>
            <a:ahLst/>
            <a:cxnLst>
              <a:cxn ang="0">
                <a:pos x="connsiteX0" y="connsiteY0"/>
              </a:cxn>
              <a:cxn ang="0">
                <a:pos x="connsiteX1" y="connsiteY1"/>
              </a:cxn>
              <a:cxn ang="0">
                <a:pos x="connsiteX2" y="connsiteY2"/>
              </a:cxn>
            </a:cxnLst>
            <a:rect l="l" t="t" r="r" b="b"/>
            <a:pathLst>
              <a:path w="874741" h="2982477">
                <a:moveTo>
                  <a:pt x="26504" y="738"/>
                </a:moveTo>
                <a:cubicBezTo>
                  <a:pt x="737704" y="-31288"/>
                  <a:pt x="879060" y="988026"/>
                  <a:pt x="874643" y="1484982"/>
                </a:cubicBezTo>
                <a:cubicBezTo>
                  <a:pt x="870226" y="1981939"/>
                  <a:pt x="614017" y="2981373"/>
                  <a:pt x="0" y="2982477"/>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Freeform 23"/>
          <p:cNvSpPr/>
          <p:nvPr/>
        </p:nvSpPr>
        <p:spPr>
          <a:xfrm>
            <a:off x="7236297" y="2282474"/>
            <a:ext cx="437370" cy="2982477"/>
          </a:xfrm>
          <a:custGeom>
            <a:avLst/>
            <a:gdLst>
              <a:gd name="connsiteX0" fmla="*/ 26504 w 1152964"/>
              <a:gd name="connsiteY0" fmla="*/ 0 h 3087756"/>
              <a:gd name="connsiteX1" fmla="*/ 1152939 w 1152964"/>
              <a:gd name="connsiteY1" fmla="*/ 2332382 h 3087756"/>
              <a:gd name="connsiteX2" fmla="*/ 0 w 1152964"/>
              <a:gd name="connsiteY2" fmla="*/ 3087756 h 3087756"/>
              <a:gd name="connsiteX0" fmla="*/ 26504 w 874693"/>
              <a:gd name="connsiteY0" fmla="*/ 0 h 3087756"/>
              <a:gd name="connsiteX1" fmla="*/ 874643 w 874693"/>
              <a:gd name="connsiteY1" fmla="*/ 1590261 h 3087756"/>
              <a:gd name="connsiteX2" fmla="*/ 0 w 874693"/>
              <a:gd name="connsiteY2" fmla="*/ 3087756 h 3087756"/>
              <a:gd name="connsiteX0" fmla="*/ 26504 w 874741"/>
              <a:gd name="connsiteY0" fmla="*/ 679 h 3088435"/>
              <a:gd name="connsiteX1" fmla="*/ 874643 w 874741"/>
              <a:gd name="connsiteY1" fmla="*/ 1590940 h 3088435"/>
              <a:gd name="connsiteX2" fmla="*/ 0 w 874741"/>
              <a:gd name="connsiteY2" fmla="*/ 3088435 h 3088435"/>
              <a:gd name="connsiteX0" fmla="*/ 26504 w 874741"/>
              <a:gd name="connsiteY0" fmla="*/ 679 h 3088435"/>
              <a:gd name="connsiteX1" fmla="*/ 874643 w 874741"/>
              <a:gd name="connsiteY1" fmla="*/ 1590940 h 3088435"/>
              <a:gd name="connsiteX2" fmla="*/ 0 w 874741"/>
              <a:gd name="connsiteY2" fmla="*/ 3088435 h 3088435"/>
              <a:gd name="connsiteX0" fmla="*/ 26504 w 874741"/>
              <a:gd name="connsiteY0" fmla="*/ 738 h 2982477"/>
              <a:gd name="connsiteX1" fmla="*/ 874643 w 874741"/>
              <a:gd name="connsiteY1" fmla="*/ 1484982 h 2982477"/>
              <a:gd name="connsiteX2" fmla="*/ 0 w 874741"/>
              <a:gd name="connsiteY2" fmla="*/ 2982477 h 2982477"/>
            </a:gdLst>
            <a:ahLst/>
            <a:cxnLst>
              <a:cxn ang="0">
                <a:pos x="connsiteX0" y="connsiteY0"/>
              </a:cxn>
              <a:cxn ang="0">
                <a:pos x="connsiteX1" y="connsiteY1"/>
              </a:cxn>
              <a:cxn ang="0">
                <a:pos x="connsiteX2" y="connsiteY2"/>
              </a:cxn>
            </a:cxnLst>
            <a:rect l="l" t="t" r="r" b="b"/>
            <a:pathLst>
              <a:path w="874741" h="2982477">
                <a:moveTo>
                  <a:pt x="26504" y="738"/>
                </a:moveTo>
                <a:cubicBezTo>
                  <a:pt x="737704" y="-31288"/>
                  <a:pt x="879060" y="988026"/>
                  <a:pt x="874643" y="1484982"/>
                </a:cubicBezTo>
                <a:cubicBezTo>
                  <a:pt x="870226" y="1981939"/>
                  <a:pt x="614017" y="2981373"/>
                  <a:pt x="0" y="2982477"/>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p:cNvSpPr txBox="1"/>
          <p:nvPr/>
        </p:nvSpPr>
        <p:spPr>
          <a:xfrm>
            <a:off x="107504" y="4725144"/>
            <a:ext cx="4248472" cy="1477328"/>
          </a:xfrm>
          <a:prstGeom prst="rect">
            <a:avLst/>
          </a:prstGeom>
          <a:noFill/>
          <a:ln w="19050">
            <a:solidFill>
              <a:schemeClr val="tx1"/>
            </a:solidFill>
          </a:ln>
        </p:spPr>
        <p:txBody>
          <a:bodyPr wrap="square" rtlCol="0">
            <a:spAutoFit/>
          </a:bodyPr>
          <a:lstStyle/>
          <a:p>
            <a:pPr algn="l"/>
            <a:r>
              <a:rPr lang="en-GB" dirty="0" smtClean="0">
                <a:latin typeface="Calibri" pitchFamily="34" charset="0"/>
                <a:cs typeface="Calibri" pitchFamily="34" charset="0"/>
              </a:rPr>
              <a:t>The initial values here in TABLE1 are shown as set up in the code on the slides below: but they could be anything. The 0 values in the TABLE2 block are replaced by the TABLE1 values</a:t>
            </a:r>
            <a:endParaRPr lang="en-GB" dirty="0">
              <a:latin typeface="Calibri" pitchFamily="34" charset="0"/>
              <a:cs typeface="Calibri" pitchFamily="34" charset="0"/>
            </a:endParaRPr>
          </a:p>
        </p:txBody>
      </p:sp>
    </p:spTree>
    <p:extLst>
      <p:ext uri="{BB962C8B-B14F-4D97-AF65-F5344CB8AC3E}">
        <p14:creationId xmlns:p14="http://schemas.microsoft.com/office/powerpoint/2010/main" val="286026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4808" y="404664"/>
            <a:ext cx="8229600" cy="663352"/>
          </a:xfrm>
        </p:spPr>
        <p:txBody>
          <a:bodyPr>
            <a:normAutofit/>
          </a:bodyPr>
          <a:lstStyle/>
          <a:p>
            <a:r>
              <a:rPr lang="en-GB" dirty="0" smtClean="0"/>
              <a:t>Example 1: copy using direct addressing</a:t>
            </a:r>
            <a:endParaRPr lang="en-US" dirty="0" smtClean="0"/>
          </a:p>
        </p:txBody>
      </p:sp>
      <p:sp>
        <p:nvSpPr>
          <p:cNvPr id="38915" name="Rectangle 3"/>
          <p:cNvSpPr>
            <a:spLocks noGrp="1" noChangeArrowheads="1"/>
          </p:cNvSpPr>
          <p:nvPr>
            <p:ph type="body" idx="1"/>
          </p:nvPr>
        </p:nvSpPr>
        <p:spPr>
          <a:xfrm>
            <a:off x="14401" y="1412774"/>
            <a:ext cx="3405471" cy="5445225"/>
          </a:xfrm>
        </p:spPr>
        <p:txBody>
          <a:bodyPr>
            <a:normAutofit fontScale="92500" lnSpcReduction="20000"/>
          </a:bodyPr>
          <a:lstStyle/>
          <a:p>
            <a:pPr>
              <a:spcBef>
                <a:spcPts val="2400"/>
              </a:spcBef>
            </a:pPr>
            <a:r>
              <a:rPr lang="en-US" sz="2400" dirty="0" smtClean="0"/>
              <a:t>Block copy illustrates how to use different addressing modes, so let's see how to </a:t>
            </a:r>
            <a:r>
              <a:rPr lang="en-US" dirty="0" smtClean="0"/>
              <a:t>d</a:t>
            </a:r>
            <a:r>
              <a:rPr lang="en-US" sz="2400" dirty="0" smtClean="0"/>
              <a:t>o this.</a:t>
            </a:r>
          </a:p>
          <a:p>
            <a:pPr>
              <a:spcBef>
                <a:spcPts val="2400"/>
              </a:spcBef>
            </a:pPr>
            <a:r>
              <a:rPr lang="en-US" dirty="0" smtClean="0"/>
              <a:t>This method will work where the blocks have fixed positions in the assembly program</a:t>
            </a:r>
          </a:p>
          <a:p>
            <a:pPr>
              <a:spcBef>
                <a:spcPts val="2400"/>
              </a:spcBef>
            </a:pPr>
            <a:r>
              <a:rPr lang="en-US" sz="2400" dirty="0" smtClean="0"/>
              <a:t>This example shows how the assembly file can define </a:t>
            </a:r>
            <a:r>
              <a:rPr lang="en-US" sz="2400" b="1" dirty="0" smtClean="0"/>
              <a:t>instructions</a:t>
            </a:r>
            <a:r>
              <a:rPr lang="en-US" sz="2400" dirty="0" smtClean="0"/>
              <a:t> and </a:t>
            </a:r>
            <a:r>
              <a:rPr lang="en-US" sz="2400" b="1" dirty="0" smtClean="0">
                <a:solidFill>
                  <a:srgbClr val="0070C0"/>
                </a:solidFill>
              </a:rPr>
              <a:t>data</a:t>
            </a:r>
          </a:p>
          <a:p>
            <a:pPr>
              <a:spcBef>
                <a:spcPts val="2400"/>
              </a:spcBef>
            </a:pPr>
            <a:r>
              <a:rPr lang="en-US" dirty="0" smtClean="0"/>
              <a:t>There is no restriction on how you mix instructions and data</a:t>
            </a:r>
            <a:endParaRPr lang="en-US" sz="2400" dirty="0" smtClean="0"/>
          </a:p>
        </p:txBody>
      </p:sp>
      <p:sp>
        <p:nvSpPr>
          <p:cNvPr id="4" name="Date Placeholder 3"/>
          <p:cNvSpPr>
            <a:spLocks noGrp="1"/>
          </p:cNvSpPr>
          <p:nvPr>
            <p:ph type="dt" sz="half" idx="10"/>
          </p:nvPr>
        </p:nvSpPr>
        <p:spPr/>
        <p:txBody>
          <a:bodyPr/>
          <a:lstStyle/>
          <a:p>
            <a:fld id="{5AD8319E-E56A-4FC9-B7EA-B40E525BADB4}" type="datetime1">
              <a:rPr lang="en-US" smtClean="0"/>
              <a:pPr/>
              <a:t>12/2/2015</a:t>
            </a:fld>
            <a:endParaRPr lang="en-US"/>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63</a:t>
            </a:fld>
            <a:endParaRPr lang="en-US" dirty="0"/>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
        <p:nvSpPr>
          <p:cNvPr id="7" name="Text Box 4"/>
          <p:cNvSpPr txBox="1">
            <a:spLocks noChangeArrowheads="1"/>
          </p:cNvSpPr>
          <p:nvPr/>
        </p:nvSpPr>
        <p:spPr bwMode="auto">
          <a:xfrm>
            <a:off x="3452597" y="1329814"/>
            <a:ext cx="5580112" cy="3785652"/>
          </a:xfrm>
          <a:prstGeom prst="rect">
            <a:avLst/>
          </a:prstGeom>
          <a:solidFill>
            <a:srgbClr val="FFDB69"/>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defTabSz="360000">
              <a:defRPr/>
            </a:pPr>
            <a:r>
              <a:rPr lang="en-US" sz="2000" b="1" dirty="0">
                <a:latin typeface="Calibri" pitchFamily="34" charset="0"/>
              </a:rPr>
              <a:t> </a:t>
            </a:r>
            <a:r>
              <a:rPr lang="en-US" sz="2000" b="1" dirty="0" smtClean="0">
                <a:latin typeface="Calibri" pitchFamily="34" charset="0"/>
              </a:rPr>
              <a:t>COPY</a:t>
            </a:r>
            <a:r>
              <a:rPr lang="en-US" sz="2000" b="1" dirty="0">
                <a:latin typeface="Calibri" pitchFamily="34" charset="0"/>
              </a:rPr>
              <a:t>	</a:t>
            </a:r>
            <a:r>
              <a:rPr lang="en-US" sz="2000" b="1" dirty="0" smtClean="0">
                <a:latin typeface="Calibri" pitchFamily="34" charset="0"/>
              </a:rPr>
              <a:t>	LDR</a:t>
            </a:r>
            <a:r>
              <a:rPr lang="en-US" sz="2000" b="1" dirty="0">
                <a:latin typeface="Calibri" pitchFamily="34" charset="0"/>
              </a:rPr>
              <a:t>	R</a:t>
            </a:r>
            <a:r>
              <a:rPr lang="en-US" sz="2000" b="1" dirty="0" smtClean="0">
                <a:latin typeface="Calibri" pitchFamily="34" charset="0"/>
              </a:rPr>
              <a:t>0, </a:t>
            </a:r>
            <a:r>
              <a:rPr lang="en-US" sz="2000" b="1" dirty="0">
                <a:latin typeface="Calibri" pitchFamily="34" charset="0"/>
              </a:rPr>
              <a:t>TABLE1	</a:t>
            </a:r>
            <a:r>
              <a:rPr lang="en-US" sz="2000" b="1" dirty="0" smtClean="0">
                <a:latin typeface="Calibri" pitchFamily="34" charset="0"/>
              </a:rPr>
              <a:t>	; copy 1</a:t>
            </a:r>
            <a:r>
              <a:rPr lang="en-US" sz="2000" b="1" baseline="30000" dirty="0" smtClean="0">
                <a:latin typeface="Calibri" pitchFamily="34" charset="0"/>
              </a:rPr>
              <a:t>st</a:t>
            </a:r>
            <a:r>
              <a:rPr lang="en-US" sz="2000" b="1" dirty="0" smtClean="0">
                <a:latin typeface="Calibri" pitchFamily="34" charset="0"/>
              </a:rPr>
              <a:t> word</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	STR	</a:t>
            </a:r>
            <a:r>
              <a:rPr lang="en-US" sz="2000" b="1" dirty="0">
                <a:latin typeface="Calibri" pitchFamily="34" charset="0"/>
              </a:rPr>
              <a:t>R</a:t>
            </a:r>
            <a:r>
              <a:rPr lang="en-US" sz="2000" b="1" dirty="0" smtClean="0">
                <a:latin typeface="Calibri" pitchFamily="34" charset="0"/>
              </a:rPr>
              <a:t>0, </a:t>
            </a:r>
            <a:r>
              <a:rPr lang="en-US" sz="2000" b="1" dirty="0">
                <a:latin typeface="Calibri" pitchFamily="34" charset="0"/>
              </a:rPr>
              <a:t>TABLE2	</a:t>
            </a:r>
          </a:p>
          <a:p>
            <a:pPr algn="l" defTabSz="360000">
              <a:defRPr/>
            </a:pPr>
            <a:r>
              <a:rPr lang="en-US" sz="2000" b="1" dirty="0">
                <a:latin typeface="Calibri" pitchFamily="34" charset="0"/>
              </a:rPr>
              <a:t>		</a:t>
            </a:r>
            <a:r>
              <a:rPr lang="en-US" sz="2000" b="1" dirty="0" smtClean="0">
                <a:latin typeface="Calibri" pitchFamily="34" charset="0"/>
              </a:rPr>
              <a:t>	LDR</a:t>
            </a:r>
            <a:r>
              <a:rPr lang="en-US" sz="2000" b="1" dirty="0">
                <a:latin typeface="Calibri" pitchFamily="34" charset="0"/>
              </a:rPr>
              <a:t>	</a:t>
            </a:r>
            <a:r>
              <a:rPr lang="en-US" sz="2000" b="1" dirty="0" smtClean="0">
                <a:latin typeface="Calibri" pitchFamily="34" charset="0"/>
              </a:rPr>
              <a:t>R0</a:t>
            </a:r>
            <a:r>
              <a:rPr lang="en-US" sz="2000" b="1" dirty="0">
                <a:latin typeface="Calibri" pitchFamily="34" charset="0"/>
              </a:rPr>
              <a:t>, </a:t>
            </a:r>
            <a:r>
              <a:rPr lang="en-US" sz="2000" b="1" dirty="0" smtClean="0">
                <a:latin typeface="Calibri" pitchFamily="34" charset="0"/>
              </a:rPr>
              <a:t>TABLE1+4</a:t>
            </a:r>
            <a:r>
              <a:rPr lang="en-US" sz="2000" b="1" dirty="0">
                <a:latin typeface="Calibri" pitchFamily="34" charset="0"/>
              </a:rPr>
              <a:t>	</a:t>
            </a:r>
            <a:r>
              <a:rPr lang="en-US" sz="2000" b="1" dirty="0" smtClean="0">
                <a:latin typeface="Calibri" pitchFamily="34" charset="0"/>
              </a:rPr>
              <a:t>	; copy 2</a:t>
            </a:r>
            <a:r>
              <a:rPr lang="en-US" sz="2000" b="1" baseline="30000" dirty="0" smtClean="0">
                <a:latin typeface="Calibri" pitchFamily="34" charset="0"/>
              </a:rPr>
              <a:t>nd</a:t>
            </a:r>
            <a:r>
              <a:rPr lang="en-US" sz="2000" b="1" dirty="0" smtClean="0">
                <a:latin typeface="Calibri" pitchFamily="34" charset="0"/>
              </a:rPr>
              <a:t> word</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	STR</a:t>
            </a:r>
            <a:r>
              <a:rPr lang="en-US" sz="2000" b="1" dirty="0">
                <a:latin typeface="Calibri" pitchFamily="34" charset="0"/>
              </a:rPr>
              <a:t>	R</a:t>
            </a:r>
            <a:r>
              <a:rPr lang="en-US" sz="2000" b="1" dirty="0" smtClean="0">
                <a:latin typeface="Calibri" pitchFamily="34" charset="0"/>
              </a:rPr>
              <a:t>0</a:t>
            </a:r>
            <a:r>
              <a:rPr lang="en-US" sz="2000" b="1" dirty="0">
                <a:latin typeface="Calibri" pitchFamily="34" charset="0"/>
              </a:rPr>
              <a:t>, </a:t>
            </a:r>
            <a:r>
              <a:rPr lang="en-US" sz="2000" b="1" dirty="0" smtClean="0">
                <a:latin typeface="Calibri" pitchFamily="34" charset="0"/>
              </a:rPr>
              <a:t>TABLE2+4</a:t>
            </a:r>
            <a:r>
              <a:rPr lang="en-US" sz="2000" b="1" dirty="0">
                <a:latin typeface="Calibri" pitchFamily="34" charset="0"/>
              </a:rPr>
              <a:t>	</a:t>
            </a: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latin typeface="Calibri" pitchFamily="34" charset="0"/>
              </a:rPr>
              <a:t>			LDR	</a:t>
            </a:r>
            <a:r>
              <a:rPr lang="en-US" sz="2000" b="1" dirty="0" smtClean="0">
                <a:latin typeface="Calibri" pitchFamily="34" charset="0"/>
              </a:rPr>
              <a:t>R0</a:t>
            </a:r>
            <a:r>
              <a:rPr lang="en-US" sz="2000" b="1" dirty="0">
                <a:latin typeface="Calibri" pitchFamily="34" charset="0"/>
              </a:rPr>
              <a:t>, </a:t>
            </a:r>
            <a:r>
              <a:rPr lang="en-US" sz="2000" b="1" dirty="0" smtClean="0">
                <a:latin typeface="Calibri" pitchFamily="34" charset="0"/>
              </a:rPr>
              <a:t>TABLE1+8</a:t>
            </a:r>
            <a:r>
              <a:rPr lang="en-US" sz="2000" b="1" dirty="0">
                <a:latin typeface="Calibri" pitchFamily="34" charset="0"/>
              </a:rPr>
              <a:t>	</a:t>
            </a:r>
            <a:r>
              <a:rPr lang="en-US" sz="2000" b="1" dirty="0" smtClean="0">
                <a:latin typeface="Calibri" pitchFamily="34" charset="0"/>
              </a:rPr>
              <a:t>	; </a:t>
            </a:r>
            <a:r>
              <a:rPr lang="en-US" sz="2000" b="1" dirty="0">
                <a:latin typeface="Calibri" pitchFamily="34" charset="0"/>
              </a:rPr>
              <a:t>copy </a:t>
            </a:r>
            <a:r>
              <a:rPr lang="en-US" sz="2000" b="1" dirty="0" smtClean="0">
                <a:latin typeface="Calibri" pitchFamily="34" charset="0"/>
              </a:rPr>
              <a:t>3</a:t>
            </a:r>
            <a:r>
              <a:rPr lang="en-US" sz="2000" b="1" baseline="30000" dirty="0" smtClean="0">
                <a:latin typeface="Calibri" pitchFamily="34" charset="0"/>
              </a:rPr>
              <a:t>nd</a:t>
            </a:r>
            <a:r>
              <a:rPr lang="en-US" sz="2000" b="1" dirty="0" smtClean="0">
                <a:latin typeface="Calibri" pitchFamily="34" charset="0"/>
              </a:rPr>
              <a:t> </a:t>
            </a:r>
            <a:r>
              <a:rPr lang="en-US" sz="2000" b="1" dirty="0">
                <a:latin typeface="Calibri" pitchFamily="34" charset="0"/>
              </a:rPr>
              <a:t>word</a:t>
            </a:r>
          </a:p>
          <a:p>
            <a:pPr algn="l" defTabSz="360000">
              <a:defRPr/>
            </a:pPr>
            <a:r>
              <a:rPr lang="en-US" sz="2000" b="1" dirty="0">
                <a:latin typeface="Calibri" pitchFamily="34" charset="0"/>
              </a:rPr>
              <a:t>			STR	R</a:t>
            </a:r>
            <a:r>
              <a:rPr lang="en-US" sz="2000" b="1" dirty="0" smtClean="0">
                <a:latin typeface="Calibri" pitchFamily="34" charset="0"/>
              </a:rPr>
              <a:t>0</a:t>
            </a:r>
            <a:r>
              <a:rPr lang="en-US" sz="2000" b="1" dirty="0">
                <a:latin typeface="Calibri" pitchFamily="34" charset="0"/>
              </a:rPr>
              <a:t>, </a:t>
            </a:r>
            <a:r>
              <a:rPr lang="en-US" sz="2000" b="1" dirty="0" smtClean="0">
                <a:latin typeface="Calibri" pitchFamily="34" charset="0"/>
              </a:rPr>
              <a:t>TABLE2+8</a:t>
            </a:r>
            <a:r>
              <a:rPr lang="en-US" sz="2000" b="1" dirty="0">
                <a:latin typeface="Calibri" pitchFamily="34" charset="0"/>
              </a:rPr>
              <a:t>	</a:t>
            </a: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latin typeface="Calibri" pitchFamily="34" charset="0"/>
              </a:rPr>
              <a:t> 			LDR	</a:t>
            </a:r>
            <a:r>
              <a:rPr lang="en-US" sz="2000" b="1" dirty="0" smtClean="0">
                <a:latin typeface="Calibri" pitchFamily="34" charset="0"/>
              </a:rPr>
              <a:t>R0</a:t>
            </a:r>
            <a:r>
              <a:rPr lang="en-US" sz="2000" b="1" dirty="0">
                <a:latin typeface="Calibri" pitchFamily="34" charset="0"/>
              </a:rPr>
              <a:t>, </a:t>
            </a:r>
            <a:r>
              <a:rPr lang="en-US" sz="2000" b="1" dirty="0" smtClean="0">
                <a:latin typeface="Calibri" pitchFamily="34" charset="0"/>
              </a:rPr>
              <a:t>TABLE1+12	; </a:t>
            </a:r>
            <a:r>
              <a:rPr lang="en-US" sz="2000" b="1" dirty="0">
                <a:latin typeface="Calibri" pitchFamily="34" charset="0"/>
              </a:rPr>
              <a:t>copy </a:t>
            </a:r>
            <a:r>
              <a:rPr lang="en-US" sz="2000" b="1" dirty="0" smtClean="0">
                <a:latin typeface="Calibri" pitchFamily="34" charset="0"/>
              </a:rPr>
              <a:t>4</a:t>
            </a:r>
            <a:r>
              <a:rPr lang="en-US" sz="2000" b="1" baseline="30000" dirty="0" smtClean="0">
                <a:latin typeface="Calibri" pitchFamily="34" charset="0"/>
              </a:rPr>
              <a:t>th</a:t>
            </a:r>
            <a:r>
              <a:rPr lang="en-US" sz="2000" b="1" dirty="0" smtClean="0">
                <a:latin typeface="Calibri" pitchFamily="34" charset="0"/>
              </a:rPr>
              <a:t> </a:t>
            </a:r>
            <a:r>
              <a:rPr lang="en-US" sz="2000" b="1" dirty="0">
                <a:latin typeface="Calibri" pitchFamily="34" charset="0"/>
              </a:rPr>
              <a:t>word</a:t>
            </a:r>
          </a:p>
          <a:p>
            <a:pPr algn="l" defTabSz="360000">
              <a:defRPr/>
            </a:pPr>
            <a:r>
              <a:rPr lang="en-US" sz="2000" b="1" dirty="0">
                <a:latin typeface="Calibri" pitchFamily="34" charset="0"/>
              </a:rPr>
              <a:t>			</a:t>
            </a:r>
            <a:r>
              <a:rPr lang="en-US" sz="2000" b="1" dirty="0" smtClean="0">
                <a:latin typeface="Calibri" pitchFamily="34" charset="0"/>
              </a:rPr>
              <a:t>STR	R0</a:t>
            </a:r>
            <a:r>
              <a:rPr lang="en-US" sz="2000" b="1" dirty="0">
                <a:latin typeface="Calibri" pitchFamily="34" charset="0"/>
              </a:rPr>
              <a:t>, </a:t>
            </a:r>
            <a:r>
              <a:rPr lang="en-US" sz="2000" b="1" dirty="0" smtClean="0">
                <a:latin typeface="Calibri" pitchFamily="34" charset="0"/>
              </a:rPr>
              <a:t>TABLE2+12</a:t>
            </a:r>
            <a:r>
              <a:rPr lang="en-US" sz="2000" b="1" dirty="0">
                <a:latin typeface="Calibri" pitchFamily="34" charset="0"/>
              </a:rPr>
              <a:t>	</a:t>
            </a: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solidFill>
                  <a:srgbClr val="0070C0"/>
                </a:solidFill>
                <a:latin typeface="Calibri" pitchFamily="34" charset="0"/>
              </a:rPr>
              <a:t>TABLE1	</a:t>
            </a:r>
            <a:r>
              <a:rPr lang="en-US" sz="2000" b="1" dirty="0" smtClean="0">
                <a:solidFill>
                  <a:srgbClr val="0070C0"/>
                </a:solidFill>
                <a:latin typeface="Calibri" pitchFamily="34" charset="0"/>
              </a:rPr>
              <a:t>DCD 31,402,53,888</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4 words data</a:t>
            </a:r>
            <a:endParaRPr lang="en-US" sz="2000" b="1" dirty="0">
              <a:solidFill>
                <a:srgbClr val="0070C0"/>
              </a:solidFill>
              <a:latin typeface="Calibri" pitchFamily="34" charset="0"/>
            </a:endParaRPr>
          </a:p>
          <a:p>
            <a:pPr algn="l" defTabSz="360000">
              <a:defRPr/>
            </a:pPr>
            <a:r>
              <a:rPr lang="en-US" sz="2000" b="1" dirty="0" smtClean="0">
                <a:solidFill>
                  <a:srgbClr val="0070C0"/>
                </a:solidFill>
                <a:latin typeface="Calibri" pitchFamily="34" charset="0"/>
              </a:rPr>
              <a:t>			....</a:t>
            </a:r>
            <a:endParaRPr lang="en-US" sz="2000" b="1" dirty="0">
              <a:solidFill>
                <a:srgbClr val="0070C0"/>
              </a:solidFill>
              <a:latin typeface="Calibri" pitchFamily="34" charset="0"/>
            </a:endParaRPr>
          </a:p>
          <a:p>
            <a:pPr algn="l" defTabSz="360000">
              <a:defRPr/>
            </a:pPr>
            <a:r>
              <a:rPr lang="en-US" sz="2000" b="1" dirty="0">
                <a:solidFill>
                  <a:srgbClr val="0070C0"/>
                </a:solidFill>
                <a:latin typeface="Calibri" pitchFamily="34" charset="0"/>
              </a:rPr>
              <a:t>TABLE2   </a:t>
            </a:r>
            <a:r>
              <a:rPr lang="en-US" sz="2000" b="1" dirty="0" smtClean="0">
                <a:solidFill>
                  <a:srgbClr val="0070C0"/>
                </a:solidFill>
                <a:latin typeface="Calibri" pitchFamily="34" charset="0"/>
              </a:rPr>
              <a:t> 	FILL 16</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16 bytes (4 words) data</a:t>
            </a:r>
            <a:endParaRPr lang="en-US" sz="2000" b="1" dirty="0">
              <a:solidFill>
                <a:srgbClr val="0070C0"/>
              </a:solidFill>
              <a:latin typeface="Calibri" pitchFamily="34" charset="0"/>
            </a:endParaRPr>
          </a:p>
        </p:txBody>
      </p:sp>
      <p:sp>
        <p:nvSpPr>
          <p:cNvPr id="2" name="TextBox 1"/>
          <p:cNvSpPr txBox="1"/>
          <p:nvPr/>
        </p:nvSpPr>
        <p:spPr>
          <a:xfrm>
            <a:off x="3347864" y="5229200"/>
            <a:ext cx="5692280" cy="1477328"/>
          </a:xfrm>
          <a:prstGeom prst="rect">
            <a:avLst/>
          </a:prstGeom>
          <a:noFill/>
        </p:spPr>
        <p:txBody>
          <a:bodyPr wrap="square" rtlCol="0">
            <a:spAutoFit/>
          </a:bodyPr>
          <a:lstStyle/>
          <a:p>
            <a:pPr algn="l"/>
            <a:r>
              <a:rPr lang="en-GB" dirty="0" smtClean="0">
                <a:solidFill>
                  <a:srgbClr val="009900"/>
                </a:solidFill>
                <a:latin typeface="Calibri" pitchFamily="34" charset="0"/>
              </a:rPr>
              <a:t>Assembly language </a:t>
            </a:r>
            <a:r>
              <a:rPr lang="en-GB" i="1" dirty="0" smtClean="0">
                <a:solidFill>
                  <a:srgbClr val="009900"/>
                </a:solidFill>
                <a:latin typeface="Calibri" pitchFamily="34" charset="0"/>
              </a:rPr>
              <a:t>data definition </a:t>
            </a:r>
            <a:r>
              <a:rPr lang="en-GB" dirty="0" smtClean="0">
                <a:solidFill>
                  <a:srgbClr val="009900"/>
                </a:solidFill>
                <a:latin typeface="Calibri" pitchFamily="34" charset="0"/>
              </a:rPr>
              <a:t>directives:</a:t>
            </a:r>
          </a:p>
          <a:p>
            <a:pPr algn="l"/>
            <a:r>
              <a:rPr lang="en-GB" b="1" dirty="0" smtClean="0">
                <a:solidFill>
                  <a:srgbClr val="009900"/>
                </a:solidFill>
                <a:latin typeface="Calibri" pitchFamily="34" charset="0"/>
              </a:rPr>
              <a:t>DCD</a:t>
            </a:r>
            <a:r>
              <a:rPr lang="en-GB" dirty="0" smtClean="0">
                <a:solidFill>
                  <a:srgbClr val="009900"/>
                </a:solidFill>
                <a:latin typeface="Calibri" pitchFamily="34" charset="0"/>
              </a:rPr>
              <a:t> - define one or more data words by giving initial constant data. See previous slide for how this looks in memory.</a:t>
            </a:r>
          </a:p>
          <a:p>
            <a:pPr algn="l"/>
            <a:r>
              <a:rPr lang="en-GB" b="1" dirty="0" smtClean="0">
                <a:solidFill>
                  <a:srgbClr val="009900"/>
                </a:solidFill>
                <a:latin typeface="Calibri" pitchFamily="34" charset="0"/>
              </a:rPr>
              <a:t>FILL</a:t>
            </a:r>
            <a:r>
              <a:rPr lang="en-GB" dirty="0" smtClean="0">
                <a:solidFill>
                  <a:srgbClr val="009900"/>
                </a:solidFill>
                <a:latin typeface="Calibri" pitchFamily="34" charset="0"/>
              </a:rPr>
              <a:t> - define number of bytes data space filled to 0 initially</a:t>
            </a:r>
            <a:endParaRPr lang="en-GB" dirty="0">
              <a:solidFill>
                <a:srgbClr val="009900"/>
              </a:solidFill>
              <a:latin typeface="Calibri"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5496" y="404664"/>
            <a:ext cx="8600660" cy="663352"/>
          </a:xfrm>
        </p:spPr>
        <p:txBody>
          <a:bodyPr>
            <a:normAutofit/>
          </a:bodyPr>
          <a:lstStyle/>
          <a:p>
            <a:r>
              <a:rPr lang="en-GB" dirty="0" smtClean="0"/>
              <a:t>Example 2: copy with immediate offset addressing</a:t>
            </a:r>
            <a:endParaRPr lang="en-US" dirty="0" smtClean="0"/>
          </a:p>
        </p:txBody>
      </p:sp>
      <p:sp>
        <p:nvSpPr>
          <p:cNvPr id="38915" name="Rectangle 3"/>
          <p:cNvSpPr>
            <a:spLocks noGrp="1" noChangeArrowheads="1"/>
          </p:cNvSpPr>
          <p:nvPr>
            <p:ph type="body" idx="1"/>
          </p:nvPr>
        </p:nvSpPr>
        <p:spPr>
          <a:xfrm>
            <a:off x="14401" y="1412774"/>
            <a:ext cx="3405471" cy="5445225"/>
          </a:xfrm>
        </p:spPr>
        <p:txBody>
          <a:bodyPr>
            <a:normAutofit fontScale="92500"/>
          </a:bodyPr>
          <a:lstStyle/>
          <a:p>
            <a:pPr>
              <a:spcBef>
                <a:spcPts val="1200"/>
              </a:spcBef>
            </a:pPr>
            <a:r>
              <a:rPr lang="en-US" dirty="0" smtClean="0"/>
              <a:t>Here is the same copy using </a:t>
            </a:r>
            <a:r>
              <a:rPr lang="en-US" b="1" dirty="0" smtClean="0"/>
              <a:t>immediate offset</a:t>
            </a:r>
            <a:r>
              <a:rPr lang="en-US" b="1" dirty="0"/>
              <a:t> </a:t>
            </a:r>
            <a:r>
              <a:rPr lang="en-US" b="1" dirty="0" smtClean="0"/>
              <a:t>addressing</a:t>
            </a:r>
          </a:p>
          <a:p>
            <a:pPr>
              <a:spcBef>
                <a:spcPts val="1200"/>
              </a:spcBef>
            </a:pPr>
            <a:r>
              <a:rPr lang="en-US" dirty="0" smtClean="0"/>
              <a:t>One difference: R1 &amp; R2 must be set up with numeric value of TABLE1 and TABLE2</a:t>
            </a:r>
            <a:endParaRPr lang="en-US" sz="2400" b="1" dirty="0" smtClean="0">
              <a:solidFill>
                <a:srgbClr val="0070C0"/>
              </a:solidFill>
            </a:endParaRPr>
          </a:p>
          <a:p>
            <a:pPr>
              <a:spcBef>
                <a:spcPts val="1200"/>
              </a:spcBef>
            </a:pPr>
            <a:r>
              <a:rPr lang="en-US" sz="2400" dirty="0" smtClean="0"/>
              <a:t>ADR is used like MOV but with assembly label defining the literal data value</a:t>
            </a:r>
          </a:p>
          <a:p>
            <a:pPr lvl="1">
              <a:spcBef>
                <a:spcPts val="1200"/>
              </a:spcBef>
            </a:pPr>
            <a:r>
              <a:rPr lang="en-US" dirty="0" smtClean="0"/>
              <a:t>S</a:t>
            </a:r>
            <a:r>
              <a:rPr lang="en-US" sz="2000" dirty="0" smtClean="0"/>
              <a:t>ee later for when this works and alternatives when it does not</a:t>
            </a:r>
          </a:p>
        </p:txBody>
      </p:sp>
      <p:sp>
        <p:nvSpPr>
          <p:cNvPr id="4" name="Date Placeholder 3"/>
          <p:cNvSpPr>
            <a:spLocks noGrp="1"/>
          </p:cNvSpPr>
          <p:nvPr>
            <p:ph type="dt" sz="half" idx="10"/>
          </p:nvPr>
        </p:nvSpPr>
        <p:spPr/>
        <p:txBody>
          <a:bodyPr/>
          <a:lstStyle/>
          <a:p>
            <a:fld id="{5AD8319E-E56A-4FC9-B7EA-B40E525BADB4}" type="datetime1">
              <a:rPr lang="en-US" smtClean="0"/>
              <a:pPr/>
              <a:t>12/2/2015</a:t>
            </a:fld>
            <a:endParaRPr lang="en-US"/>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64</a:t>
            </a:fld>
            <a:endParaRPr lang="en-US" dirty="0"/>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
        <p:nvSpPr>
          <p:cNvPr id="7" name="Text Box 4"/>
          <p:cNvSpPr txBox="1">
            <a:spLocks noChangeArrowheads="1"/>
          </p:cNvSpPr>
          <p:nvPr/>
        </p:nvSpPr>
        <p:spPr bwMode="auto">
          <a:xfrm>
            <a:off x="3452597" y="1692091"/>
            <a:ext cx="5580112" cy="4401205"/>
          </a:xfrm>
          <a:prstGeom prst="rect">
            <a:avLst/>
          </a:prstGeom>
          <a:solidFill>
            <a:srgbClr val="FFDB69"/>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defTabSz="360000">
              <a:defRPr/>
            </a:pPr>
            <a:r>
              <a:rPr lang="en-US" sz="2000" b="1" dirty="0">
                <a:latin typeface="Calibri" pitchFamily="34" charset="0"/>
              </a:rPr>
              <a:t> </a:t>
            </a:r>
            <a:r>
              <a:rPr lang="en-US" sz="2000" b="1" dirty="0" smtClean="0">
                <a:latin typeface="Calibri" pitchFamily="34" charset="0"/>
              </a:rPr>
              <a:t>COPY		</a:t>
            </a:r>
            <a:r>
              <a:rPr lang="en-US" sz="2000" b="1" dirty="0" smtClean="0">
                <a:solidFill>
                  <a:srgbClr val="C00000"/>
                </a:solidFill>
                <a:latin typeface="Calibri" pitchFamily="34" charset="0"/>
              </a:rPr>
              <a:t>ADR	R1, TABLE1	;</a:t>
            </a:r>
            <a:r>
              <a:rPr lang="en-US" sz="2000" b="1" dirty="0" err="1" smtClean="0">
                <a:solidFill>
                  <a:srgbClr val="C00000"/>
                </a:solidFill>
                <a:latin typeface="Calibri" pitchFamily="34" charset="0"/>
              </a:rPr>
              <a:t>initialise</a:t>
            </a:r>
            <a:r>
              <a:rPr lang="en-US" sz="2000" b="1" dirty="0" smtClean="0">
                <a:solidFill>
                  <a:srgbClr val="C00000"/>
                </a:solidFill>
                <a:latin typeface="Calibri" pitchFamily="34" charset="0"/>
              </a:rPr>
              <a:t> R1</a:t>
            </a:r>
          </a:p>
          <a:p>
            <a:pPr algn="l" defTabSz="360000">
              <a:defRPr/>
            </a:pPr>
            <a:r>
              <a:rPr lang="en-US" sz="2000" b="1" dirty="0">
                <a:latin typeface="Calibri" pitchFamily="34" charset="0"/>
              </a:rPr>
              <a:t>	</a:t>
            </a:r>
            <a:r>
              <a:rPr lang="en-US" sz="2000" b="1" dirty="0" smtClean="0">
                <a:latin typeface="Calibri" pitchFamily="34" charset="0"/>
              </a:rPr>
              <a:t>		</a:t>
            </a:r>
            <a:r>
              <a:rPr lang="en-US" sz="2000" b="1" dirty="0" smtClean="0">
                <a:solidFill>
                  <a:srgbClr val="C00000"/>
                </a:solidFill>
                <a:latin typeface="Calibri" pitchFamily="34" charset="0"/>
              </a:rPr>
              <a:t>ADR	R2, TABLE2	;</a:t>
            </a:r>
            <a:r>
              <a:rPr lang="en-US" sz="2000" b="1" dirty="0" err="1" smtClean="0">
                <a:solidFill>
                  <a:srgbClr val="C00000"/>
                </a:solidFill>
                <a:latin typeface="Calibri" pitchFamily="34" charset="0"/>
              </a:rPr>
              <a:t>initialise</a:t>
            </a:r>
            <a:r>
              <a:rPr lang="en-US" sz="2000" b="1" dirty="0" smtClean="0">
                <a:solidFill>
                  <a:srgbClr val="C00000"/>
                </a:solidFill>
                <a:latin typeface="Calibri" pitchFamily="34" charset="0"/>
              </a:rPr>
              <a:t> R2</a:t>
            </a:r>
          </a:p>
          <a:p>
            <a:pPr algn="l" defTabSz="360000">
              <a:defRPr/>
            </a:pPr>
            <a:r>
              <a:rPr lang="en-US" sz="2000" b="1" dirty="0">
                <a:latin typeface="Calibri" pitchFamily="34" charset="0"/>
              </a:rPr>
              <a:t>		</a:t>
            </a:r>
            <a:r>
              <a:rPr lang="en-US" sz="2000" b="1" dirty="0" smtClean="0">
                <a:latin typeface="Calibri" pitchFamily="34" charset="0"/>
              </a:rPr>
              <a:t>	LDR</a:t>
            </a:r>
            <a:r>
              <a:rPr lang="en-US" sz="2000" b="1" dirty="0">
                <a:latin typeface="Calibri" pitchFamily="34" charset="0"/>
              </a:rPr>
              <a:t>	R</a:t>
            </a:r>
            <a:r>
              <a:rPr lang="en-US" sz="2000" b="1" dirty="0" smtClean="0">
                <a:latin typeface="Calibri" pitchFamily="34" charset="0"/>
              </a:rPr>
              <a:t>0, [R1]</a:t>
            </a:r>
            <a:r>
              <a:rPr lang="en-US" sz="2000" b="1" dirty="0">
                <a:latin typeface="Calibri" pitchFamily="34" charset="0"/>
              </a:rPr>
              <a:t>	</a:t>
            </a:r>
            <a:r>
              <a:rPr lang="en-US" sz="2000" b="1" dirty="0" smtClean="0">
                <a:latin typeface="Calibri" pitchFamily="34" charset="0"/>
              </a:rPr>
              <a:t>	; copy 1</a:t>
            </a:r>
            <a:r>
              <a:rPr lang="en-US" sz="2000" b="1" baseline="30000" dirty="0" smtClean="0">
                <a:latin typeface="Calibri" pitchFamily="34" charset="0"/>
              </a:rPr>
              <a:t>st</a:t>
            </a:r>
            <a:r>
              <a:rPr lang="en-US" sz="2000" b="1" dirty="0" smtClean="0">
                <a:latin typeface="Calibri" pitchFamily="34" charset="0"/>
              </a:rPr>
              <a:t> word</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	STR	</a:t>
            </a:r>
            <a:r>
              <a:rPr lang="en-US" sz="2000" b="1" dirty="0">
                <a:latin typeface="Calibri" pitchFamily="34" charset="0"/>
              </a:rPr>
              <a:t>R</a:t>
            </a:r>
            <a:r>
              <a:rPr lang="en-US" sz="2000" b="1" dirty="0" smtClean="0">
                <a:latin typeface="Calibri" pitchFamily="34" charset="0"/>
              </a:rPr>
              <a:t>0, [R2]</a:t>
            </a:r>
            <a:r>
              <a:rPr lang="en-US" sz="2000" b="1" dirty="0">
                <a:latin typeface="Calibri" pitchFamily="34" charset="0"/>
              </a:rPr>
              <a:t>	</a:t>
            </a:r>
          </a:p>
          <a:p>
            <a:pPr algn="l" defTabSz="360000">
              <a:defRPr/>
            </a:pPr>
            <a:r>
              <a:rPr lang="en-US" sz="2000" b="1" dirty="0">
                <a:latin typeface="Calibri" pitchFamily="34" charset="0"/>
              </a:rPr>
              <a:t>		</a:t>
            </a:r>
            <a:r>
              <a:rPr lang="en-US" sz="2000" b="1" dirty="0" smtClean="0">
                <a:latin typeface="Calibri" pitchFamily="34" charset="0"/>
              </a:rPr>
              <a:t>	LDR</a:t>
            </a:r>
            <a:r>
              <a:rPr lang="en-US" sz="2000" b="1" dirty="0">
                <a:latin typeface="Calibri" pitchFamily="34" charset="0"/>
              </a:rPr>
              <a:t>	</a:t>
            </a:r>
            <a:r>
              <a:rPr lang="en-US" sz="2000" b="1" dirty="0" smtClean="0">
                <a:latin typeface="Calibri" pitchFamily="34" charset="0"/>
              </a:rPr>
              <a:t>R0</a:t>
            </a:r>
            <a:r>
              <a:rPr lang="en-US" sz="2000" b="1" dirty="0">
                <a:latin typeface="Calibri" pitchFamily="34" charset="0"/>
              </a:rPr>
              <a:t>, </a:t>
            </a:r>
            <a:r>
              <a:rPr lang="en-US" sz="2000" b="1" dirty="0" smtClean="0">
                <a:latin typeface="Calibri" pitchFamily="34" charset="0"/>
              </a:rPr>
              <a:t>[R1, #4]	; copy 2</a:t>
            </a:r>
            <a:r>
              <a:rPr lang="en-US" sz="2000" b="1" baseline="30000" dirty="0" smtClean="0">
                <a:latin typeface="Calibri" pitchFamily="34" charset="0"/>
              </a:rPr>
              <a:t>nd</a:t>
            </a:r>
            <a:r>
              <a:rPr lang="en-US" sz="2000" b="1" dirty="0" smtClean="0">
                <a:latin typeface="Calibri" pitchFamily="34" charset="0"/>
              </a:rPr>
              <a:t> word</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	STR</a:t>
            </a:r>
            <a:r>
              <a:rPr lang="en-US" sz="2000" b="1" dirty="0">
                <a:latin typeface="Calibri" pitchFamily="34" charset="0"/>
              </a:rPr>
              <a:t>	R</a:t>
            </a:r>
            <a:r>
              <a:rPr lang="en-US" sz="2000" b="1" dirty="0" smtClean="0">
                <a:latin typeface="Calibri" pitchFamily="34" charset="0"/>
              </a:rPr>
              <a:t>0</a:t>
            </a:r>
            <a:r>
              <a:rPr lang="en-US" sz="2000" b="1" dirty="0">
                <a:latin typeface="Calibri" pitchFamily="34" charset="0"/>
              </a:rPr>
              <a:t>, </a:t>
            </a:r>
            <a:r>
              <a:rPr lang="en-US" sz="2000" b="1" dirty="0" smtClean="0">
                <a:latin typeface="Calibri" pitchFamily="34" charset="0"/>
              </a:rPr>
              <a:t>[R2, #4]</a:t>
            </a:r>
            <a:r>
              <a:rPr lang="en-US" sz="2000" b="1" dirty="0">
                <a:latin typeface="Calibri" pitchFamily="34" charset="0"/>
              </a:rPr>
              <a:t>	</a:t>
            </a: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latin typeface="Calibri" pitchFamily="34" charset="0"/>
              </a:rPr>
              <a:t>			LDR	</a:t>
            </a:r>
            <a:r>
              <a:rPr lang="en-US" sz="2000" b="1" dirty="0" smtClean="0">
                <a:latin typeface="Calibri" pitchFamily="34" charset="0"/>
              </a:rPr>
              <a:t>R0</a:t>
            </a:r>
            <a:r>
              <a:rPr lang="en-US" sz="2000" b="1" dirty="0">
                <a:latin typeface="Calibri" pitchFamily="34" charset="0"/>
              </a:rPr>
              <a:t>, </a:t>
            </a:r>
            <a:r>
              <a:rPr lang="en-US" sz="2000" b="1" dirty="0" smtClean="0">
                <a:latin typeface="Calibri" pitchFamily="34" charset="0"/>
              </a:rPr>
              <a:t>[R1,#8]</a:t>
            </a:r>
            <a:r>
              <a:rPr lang="en-US" sz="2000" b="1" dirty="0">
                <a:latin typeface="Calibri" pitchFamily="34" charset="0"/>
              </a:rPr>
              <a:t>	</a:t>
            </a:r>
            <a:r>
              <a:rPr lang="en-US" sz="2000" b="1" dirty="0" smtClean="0">
                <a:latin typeface="Calibri" pitchFamily="34" charset="0"/>
              </a:rPr>
              <a:t>; </a:t>
            </a:r>
            <a:r>
              <a:rPr lang="en-US" sz="2000" b="1" dirty="0">
                <a:latin typeface="Calibri" pitchFamily="34" charset="0"/>
              </a:rPr>
              <a:t>copy </a:t>
            </a:r>
            <a:r>
              <a:rPr lang="en-US" sz="2000" b="1" dirty="0" smtClean="0">
                <a:latin typeface="Calibri" pitchFamily="34" charset="0"/>
              </a:rPr>
              <a:t>3</a:t>
            </a:r>
            <a:r>
              <a:rPr lang="en-US" sz="2000" b="1" baseline="30000" dirty="0" smtClean="0">
                <a:latin typeface="Calibri" pitchFamily="34" charset="0"/>
              </a:rPr>
              <a:t>nd</a:t>
            </a:r>
            <a:r>
              <a:rPr lang="en-US" sz="2000" b="1" dirty="0" smtClean="0">
                <a:latin typeface="Calibri" pitchFamily="34" charset="0"/>
              </a:rPr>
              <a:t> </a:t>
            </a:r>
            <a:r>
              <a:rPr lang="en-US" sz="2000" b="1" dirty="0">
                <a:latin typeface="Calibri" pitchFamily="34" charset="0"/>
              </a:rPr>
              <a:t>word</a:t>
            </a:r>
          </a:p>
          <a:p>
            <a:pPr algn="l" defTabSz="360000">
              <a:defRPr/>
            </a:pPr>
            <a:r>
              <a:rPr lang="en-US" sz="2000" b="1" dirty="0">
                <a:latin typeface="Calibri" pitchFamily="34" charset="0"/>
              </a:rPr>
              <a:t>			STR	R</a:t>
            </a:r>
            <a:r>
              <a:rPr lang="en-US" sz="2000" b="1" dirty="0" smtClean="0">
                <a:latin typeface="Calibri" pitchFamily="34" charset="0"/>
              </a:rPr>
              <a:t>0</a:t>
            </a:r>
            <a:r>
              <a:rPr lang="en-US" sz="2000" b="1" dirty="0">
                <a:latin typeface="Calibri" pitchFamily="34" charset="0"/>
              </a:rPr>
              <a:t>, </a:t>
            </a:r>
            <a:r>
              <a:rPr lang="en-US" sz="2000" b="1" dirty="0" smtClean="0">
                <a:latin typeface="Calibri" pitchFamily="34" charset="0"/>
              </a:rPr>
              <a:t>[R2, #8]</a:t>
            </a:r>
            <a:r>
              <a:rPr lang="en-US" sz="2000" b="1" dirty="0">
                <a:latin typeface="Calibri" pitchFamily="34" charset="0"/>
              </a:rPr>
              <a:t>	</a:t>
            </a: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latin typeface="Calibri" pitchFamily="34" charset="0"/>
              </a:rPr>
              <a:t> 			LDR	</a:t>
            </a:r>
            <a:r>
              <a:rPr lang="en-US" sz="2000" b="1" dirty="0" smtClean="0">
                <a:latin typeface="Calibri" pitchFamily="34" charset="0"/>
              </a:rPr>
              <a:t>R0</a:t>
            </a:r>
            <a:r>
              <a:rPr lang="en-US" sz="2000" b="1" dirty="0">
                <a:latin typeface="Calibri" pitchFamily="34" charset="0"/>
              </a:rPr>
              <a:t>, </a:t>
            </a:r>
            <a:r>
              <a:rPr lang="en-US" sz="2000" b="1" dirty="0" smtClean="0">
                <a:latin typeface="Calibri" pitchFamily="34" charset="0"/>
              </a:rPr>
              <a:t>[R1,#12]	; </a:t>
            </a:r>
            <a:r>
              <a:rPr lang="en-US" sz="2000" b="1" dirty="0">
                <a:latin typeface="Calibri" pitchFamily="34" charset="0"/>
              </a:rPr>
              <a:t>copy </a:t>
            </a:r>
            <a:r>
              <a:rPr lang="en-US" sz="2000" b="1" dirty="0" smtClean="0">
                <a:latin typeface="Calibri" pitchFamily="34" charset="0"/>
              </a:rPr>
              <a:t>4</a:t>
            </a:r>
            <a:r>
              <a:rPr lang="en-US" sz="2000" b="1" baseline="30000" dirty="0" smtClean="0">
                <a:latin typeface="Calibri" pitchFamily="34" charset="0"/>
              </a:rPr>
              <a:t>th</a:t>
            </a:r>
            <a:r>
              <a:rPr lang="en-US" sz="2000" b="1" dirty="0" smtClean="0">
                <a:latin typeface="Calibri" pitchFamily="34" charset="0"/>
              </a:rPr>
              <a:t> </a:t>
            </a:r>
            <a:r>
              <a:rPr lang="en-US" sz="2000" b="1" dirty="0">
                <a:latin typeface="Calibri" pitchFamily="34" charset="0"/>
              </a:rPr>
              <a:t>word</a:t>
            </a:r>
          </a:p>
          <a:p>
            <a:pPr algn="l" defTabSz="360000">
              <a:defRPr/>
            </a:pPr>
            <a:r>
              <a:rPr lang="en-US" sz="2000" b="1" dirty="0">
                <a:latin typeface="Calibri" pitchFamily="34" charset="0"/>
              </a:rPr>
              <a:t>			</a:t>
            </a:r>
            <a:r>
              <a:rPr lang="en-US" sz="2000" b="1" dirty="0" smtClean="0">
                <a:latin typeface="Calibri" pitchFamily="34" charset="0"/>
              </a:rPr>
              <a:t>STR	R0</a:t>
            </a:r>
            <a:r>
              <a:rPr lang="en-US" sz="2000" b="1" dirty="0">
                <a:latin typeface="Calibri" pitchFamily="34" charset="0"/>
              </a:rPr>
              <a:t>, </a:t>
            </a:r>
            <a:r>
              <a:rPr lang="en-US" sz="2000" b="1" dirty="0" smtClean="0">
                <a:latin typeface="Calibri" pitchFamily="34" charset="0"/>
              </a:rPr>
              <a:t>[R2,#12]</a:t>
            </a:r>
            <a:r>
              <a:rPr lang="en-US" sz="2000" b="1" dirty="0">
                <a:latin typeface="Calibri" pitchFamily="34" charset="0"/>
              </a:rPr>
              <a:t>	</a:t>
            </a: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solidFill>
                  <a:srgbClr val="0070C0"/>
                </a:solidFill>
                <a:latin typeface="Calibri" pitchFamily="34" charset="0"/>
              </a:rPr>
              <a:t>TABLE1	</a:t>
            </a:r>
            <a:r>
              <a:rPr lang="en-US" sz="2000" b="1" dirty="0" smtClean="0">
                <a:solidFill>
                  <a:srgbClr val="0070C0"/>
                </a:solidFill>
                <a:latin typeface="Calibri" pitchFamily="34" charset="0"/>
              </a:rPr>
              <a:t>DCD 31,402,53,888 </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4 words data</a:t>
            </a:r>
            <a:endParaRPr lang="en-US" sz="2000" b="1" dirty="0">
              <a:solidFill>
                <a:srgbClr val="0070C0"/>
              </a:solidFill>
              <a:latin typeface="Calibri" pitchFamily="34" charset="0"/>
            </a:endParaRPr>
          </a:p>
          <a:p>
            <a:pPr algn="l" defTabSz="360000">
              <a:defRPr/>
            </a:pPr>
            <a:r>
              <a:rPr lang="en-US" sz="2000" b="1" dirty="0" smtClean="0">
                <a:solidFill>
                  <a:srgbClr val="0070C0"/>
                </a:solidFill>
                <a:latin typeface="Calibri" pitchFamily="34" charset="0"/>
              </a:rPr>
              <a:t>			....</a:t>
            </a:r>
            <a:endParaRPr lang="en-US" sz="2000" b="1" dirty="0">
              <a:solidFill>
                <a:srgbClr val="0070C0"/>
              </a:solidFill>
              <a:latin typeface="Calibri" pitchFamily="34" charset="0"/>
            </a:endParaRPr>
          </a:p>
          <a:p>
            <a:pPr algn="l" defTabSz="360000">
              <a:defRPr/>
            </a:pPr>
            <a:r>
              <a:rPr lang="en-US" sz="2000" b="1" dirty="0">
                <a:solidFill>
                  <a:srgbClr val="0070C0"/>
                </a:solidFill>
                <a:latin typeface="Calibri" pitchFamily="34" charset="0"/>
              </a:rPr>
              <a:t>TABLE2   </a:t>
            </a:r>
            <a:r>
              <a:rPr lang="en-US" sz="2000" b="1" dirty="0" smtClean="0">
                <a:solidFill>
                  <a:srgbClr val="0070C0"/>
                </a:solidFill>
                <a:latin typeface="Calibri" pitchFamily="34" charset="0"/>
              </a:rPr>
              <a:t> 	FILL 16</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16 bytes (4 words) data</a:t>
            </a:r>
            <a:endParaRPr lang="en-US" sz="2000" b="1" dirty="0">
              <a:solidFill>
                <a:srgbClr val="0070C0"/>
              </a:solidFill>
              <a:latin typeface="Calibri" pitchFamily="34" charset="0"/>
            </a:endParaRPr>
          </a:p>
        </p:txBody>
      </p:sp>
    </p:spTree>
    <p:extLst>
      <p:ext uri="{BB962C8B-B14F-4D97-AF65-F5344CB8AC3E}">
        <p14:creationId xmlns:p14="http://schemas.microsoft.com/office/powerpoint/2010/main" val="40841207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404664"/>
            <a:ext cx="8229600" cy="663352"/>
          </a:xfrm>
        </p:spPr>
        <p:txBody>
          <a:bodyPr/>
          <a:lstStyle/>
          <a:p>
            <a:r>
              <a:rPr lang="en-GB" dirty="0" smtClean="0"/>
              <a:t>Example 3a: copy using loop</a:t>
            </a:r>
            <a:endParaRPr lang="en-GB" dirty="0"/>
          </a:p>
        </p:txBody>
      </p:sp>
      <p:sp>
        <p:nvSpPr>
          <p:cNvPr id="3" name="Content Placeholder 2"/>
          <p:cNvSpPr>
            <a:spLocks noGrp="1"/>
          </p:cNvSpPr>
          <p:nvPr>
            <p:ph idx="1"/>
          </p:nvPr>
        </p:nvSpPr>
        <p:spPr>
          <a:xfrm>
            <a:off x="0" y="1412776"/>
            <a:ext cx="3347864" cy="4824536"/>
          </a:xfrm>
        </p:spPr>
        <p:txBody>
          <a:bodyPr>
            <a:normAutofit/>
          </a:bodyPr>
          <a:lstStyle/>
          <a:p>
            <a:r>
              <a:rPr lang="en-GB" dirty="0" smtClean="0"/>
              <a:t>This takes longer than the previous code.</a:t>
            </a:r>
          </a:p>
          <a:p>
            <a:r>
              <a:rPr lang="en-GB" dirty="0" smtClean="0"/>
              <a:t>It uses fewer instructions, and can be adapted easily for larger blocks</a:t>
            </a:r>
          </a:p>
          <a:p>
            <a:r>
              <a:rPr lang="en-GB" dirty="0" smtClean="0"/>
              <a:t>It can be used for a variable size block</a:t>
            </a:r>
          </a:p>
          <a:p>
            <a:pPr lvl="1"/>
            <a:r>
              <a:rPr lang="en-GB" dirty="0" smtClean="0"/>
              <a:t>R3-R1 is block size in bytes</a:t>
            </a: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65</a:t>
            </a:fld>
            <a:endParaRPr lang="en-US" dirty="0"/>
          </a:p>
        </p:txBody>
      </p:sp>
      <p:sp>
        <p:nvSpPr>
          <p:cNvPr id="7" name="Text Box 4"/>
          <p:cNvSpPr txBox="1">
            <a:spLocks noChangeArrowheads="1"/>
          </p:cNvSpPr>
          <p:nvPr/>
        </p:nvSpPr>
        <p:spPr bwMode="auto">
          <a:xfrm>
            <a:off x="3456384" y="1484784"/>
            <a:ext cx="5580112" cy="4093428"/>
          </a:xfrm>
          <a:prstGeom prst="rect">
            <a:avLst/>
          </a:prstGeom>
          <a:solidFill>
            <a:srgbClr val="FFDB69"/>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defTabSz="360000">
              <a:defRPr/>
            </a:pPr>
            <a:r>
              <a:rPr lang="en-US" sz="2000" b="1" dirty="0">
                <a:latin typeface="Calibri" pitchFamily="34" charset="0"/>
              </a:rPr>
              <a:t> </a:t>
            </a:r>
            <a:r>
              <a:rPr lang="en-US" sz="2000" b="1" dirty="0" smtClean="0">
                <a:latin typeface="Calibri" pitchFamily="34" charset="0"/>
              </a:rPr>
              <a:t>COPY		</a:t>
            </a:r>
            <a:r>
              <a:rPr lang="en-US" sz="2000" b="1" dirty="0" smtClean="0">
                <a:solidFill>
                  <a:srgbClr val="C00000"/>
                </a:solidFill>
                <a:latin typeface="Calibri" pitchFamily="34" charset="0"/>
              </a:rPr>
              <a:t>ADR	R1, TABLE1	; </a:t>
            </a:r>
            <a:r>
              <a:rPr lang="en-US" sz="2000" b="1" dirty="0" err="1" smtClean="0">
                <a:solidFill>
                  <a:srgbClr val="C00000"/>
                </a:solidFill>
                <a:latin typeface="Calibri" pitchFamily="34" charset="0"/>
              </a:rPr>
              <a:t>initialise</a:t>
            </a:r>
            <a:r>
              <a:rPr lang="en-US" sz="2000" b="1" dirty="0" smtClean="0">
                <a:solidFill>
                  <a:srgbClr val="C00000"/>
                </a:solidFill>
                <a:latin typeface="Calibri" pitchFamily="34" charset="0"/>
              </a:rPr>
              <a:t> R1</a:t>
            </a:r>
          </a:p>
          <a:p>
            <a:pPr algn="l" defTabSz="360000">
              <a:defRPr/>
            </a:pPr>
            <a:r>
              <a:rPr lang="en-US" sz="2000" b="1" dirty="0">
                <a:latin typeface="Calibri" pitchFamily="34" charset="0"/>
              </a:rPr>
              <a:t>	</a:t>
            </a:r>
            <a:r>
              <a:rPr lang="en-US" sz="2000" b="1" dirty="0" smtClean="0">
                <a:latin typeface="Calibri" pitchFamily="34" charset="0"/>
              </a:rPr>
              <a:t>		</a:t>
            </a:r>
            <a:r>
              <a:rPr lang="en-US" sz="2000" b="1" dirty="0" smtClean="0">
                <a:solidFill>
                  <a:srgbClr val="C00000"/>
                </a:solidFill>
                <a:latin typeface="Calibri" pitchFamily="34" charset="0"/>
              </a:rPr>
              <a:t>ADR	R2, TABLE2	; </a:t>
            </a:r>
            <a:r>
              <a:rPr lang="en-US" sz="2000" b="1" dirty="0" err="1" smtClean="0">
                <a:solidFill>
                  <a:srgbClr val="C00000"/>
                </a:solidFill>
                <a:latin typeface="Calibri" pitchFamily="34" charset="0"/>
              </a:rPr>
              <a:t>initialise</a:t>
            </a:r>
            <a:r>
              <a:rPr lang="en-US" sz="2000" b="1" dirty="0" smtClean="0">
                <a:solidFill>
                  <a:srgbClr val="C00000"/>
                </a:solidFill>
                <a:latin typeface="Calibri" pitchFamily="34" charset="0"/>
              </a:rPr>
              <a:t> R2</a:t>
            </a:r>
          </a:p>
          <a:p>
            <a:pPr algn="l" defTabSz="360000">
              <a:defRPr/>
            </a:pPr>
            <a:r>
              <a:rPr lang="en-US" sz="2000" b="1" dirty="0">
                <a:solidFill>
                  <a:srgbClr val="C00000"/>
                </a:solidFill>
                <a:latin typeface="Calibri" pitchFamily="34" charset="0"/>
              </a:rPr>
              <a:t>	</a:t>
            </a:r>
            <a:r>
              <a:rPr lang="en-US" sz="2000" b="1" dirty="0" smtClean="0">
                <a:solidFill>
                  <a:srgbClr val="C00000"/>
                </a:solidFill>
                <a:latin typeface="Calibri" pitchFamily="34" charset="0"/>
              </a:rPr>
              <a:t>		ADR	R3, TABLE1+16 ; endpoint</a:t>
            </a:r>
          </a:p>
          <a:p>
            <a:pPr algn="l" defTabSz="360000">
              <a:defRPr/>
            </a:pPr>
            <a:r>
              <a:rPr lang="en-US" sz="2000" b="1" dirty="0" smtClean="0">
                <a:latin typeface="Calibri" pitchFamily="34" charset="0"/>
              </a:rPr>
              <a:t>CLOOP</a:t>
            </a:r>
            <a:r>
              <a:rPr lang="en-US" sz="2000" b="1" dirty="0">
                <a:latin typeface="Calibri" pitchFamily="34" charset="0"/>
              </a:rPr>
              <a:t>		</a:t>
            </a:r>
            <a:r>
              <a:rPr lang="en-US" sz="2000" b="1" dirty="0" smtClean="0">
                <a:latin typeface="Calibri" pitchFamily="34" charset="0"/>
              </a:rPr>
              <a:t>LDR</a:t>
            </a:r>
            <a:r>
              <a:rPr lang="en-US" sz="2000" b="1" dirty="0">
                <a:latin typeface="Calibri" pitchFamily="34" charset="0"/>
              </a:rPr>
              <a:t>	R</a:t>
            </a:r>
            <a:r>
              <a:rPr lang="en-US" sz="2000" b="1" dirty="0" smtClean="0">
                <a:latin typeface="Calibri" pitchFamily="34" charset="0"/>
              </a:rPr>
              <a:t>0, [R1]</a:t>
            </a:r>
            <a:r>
              <a:rPr lang="en-US" sz="2000" b="1" dirty="0">
                <a:latin typeface="Calibri" pitchFamily="34" charset="0"/>
              </a:rPr>
              <a:t>	</a:t>
            </a:r>
            <a:r>
              <a:rPr lang="en-US" sz="2000" b="1" dirty="0" smtClean="0">
                <a:latin typeface="Calibri" pitchFamily="34" charset="0"/>
              </a:rPr>
              <a:t>	; copy word</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	STR	</a:t>
            </a:r>
            <a:r>
              <a:rPr lang="en-US" sz="2000" b="1" dirty="0">
                <a:latin typeface="Calibri" pitchFamily="34" charset="0"/>
              </a:rPr>
              <a:t>R</a:t>
            </a:r>
            <a:r>
              <a:rPr lang="en-US" sz="2000" b="1" dirty="0" smtClean="0">
                <a:latin typeface="Calibri" pitchFamily="34" charset="0"/>
              </a:rPr>
              <a:t>0, [R2]</a:t>
            </a:r>
            <a:r>
              <a:rPr lang="en-US" sz="2000" b="1" dirty="0">
                <a:latin typeface="Calibri" pitchFamily="34" charset="0"/>
              </a:rPr>
              <a:t>	</a:t>
            </a:r>
          </a:p>
          <a:p>
            <a:pPr algn="l" defTabSz="360000">
              <a:defRPr/>
            </a:pPr>
            <a:r>
              <a:rPr lang="en-US" sz="2000" b="1" dirty="0">
                <a:latin typeface="Calibri" pitchFamily="34" charset="0"/>
              </a:rPr>
              <a:t>		</a:t>
            </a:r>
            <a:r>
              <a:rPr lang="en-US" sz="2000" b="1" dirty="0" smtClean="0">
                <a:latin typeface="Calibri" pitchFamily="34" charset="0"/>
              </a:rPr>
              <a:t>	ADD 	R2, R2, #4		; move to next word</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	ADD</a:t>
            </a:r>
            <a:r>
              <a:rPr lang="en-US" sz="2000" b="1" dirty="0">
                <a:latin typeface="Calibri" pitchFamily="34" charset="0"/>
              </a:rPr>
              <a:t>	</a:t>
            </a:r>
            <a:r>
              <a:rPr lang="en-US" sz="2000" b="1" dirty="0" smtClean="0">
                <a:latin typeface="Calibri" pitchFamily="34" charset="0"/>
              </a:rPr>
              <a:t>R</a:t>
            </a:r>
            <a:r>
              <a:rPr lang="en-US" sz="2000" b="1" dirty="0">
                <a:latin typeface="Calibri" pitchFamily="34" charset="0"/>
              </a:rPr>
              <a:t>1</a:t>
            </a:r>
            <a:r>
              <a:rPr lang="en-US" sz="2000" b="1" dirty="0" smtClean="0">
                <a:latin typeface="Calibri" pitchFamily="34" charset="0"/>
              </a:rPr>
              <a:t>, R1, #4</a:t>
            </a:r>
            <a:r>
              <a:rPr lang="en-US" sz="2000" b="1" dirty="0">
                <a:latin typeface="Calibri" pitchFamily="34" charset="0"/>
              </a:rPr>
              <a:t>	</a:t>
            </a: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CMP 	R1, R3			; have we finished?</a:t>
            </a:r>
            <a:endParaRPr lang="en-US" sz="2000" b="1" dirty="0">
              <a:latin typeface="Calibri" pitchFamily="34" charset="0"/>
            </a:endParaRPr>
          </a:p>
          <a:p>
            <a:pPr algn="l" defTabSz="360000">
              <a:defRPr/>
            </a:pPr>
            <a:r>
              <a:rPr lang="en-US" sz="2000" b="1" dirty="0" smtClean="0">
                <a:latin typeface="Calibri" pitchFamily="34" charset="0"/>
              </a:rPr>
              <a:t>			BNE 	CLOOP			; loop if not finished</a:t>
            </a:r>
            <a:endParaRPr lang="en-US" sz="2000" b="1" dirty="0">
              <a:latin typeface="Calibri" pitchFamily="34" charset="0"/>
            </a:endParaRPr>
          </a:p>
          <a:p>
            <a:pPr algn="l" defTabSz="360000">
              <a:defRPr/>
            </a:pP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solidFill>
                  <a:srgbClr val="0070C0"/>
                </a:solidFill>
                <a:latin typeface="Calibri" pitchFamily="34" charset="0"/>
              </a:rPr>
              <a:t>TABLE1	</a:t>
            </a:r>
            <a:r>
              <a:rPr lang="en-US" sz="2000" b="1" dirty="0" smtClean="0">
                <a:solidFill>
                  <a:srgbClr val="0070C0"/>
                </a:solidFill>
                <a:latin typeface="Calibri" pitchFamily="34" charset="0"/>
              </a:rPr>
              <a:t>DCD 31,402,53,888 </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4 words data</a:t>
            </a:r>
            <a:endParaRPr lang="en-US" sz="2000" b="1" dirty="0">
              <a:solidFill>
                <a:srgbClr val="0070C0"/>
              </a:solidFill>
              <a:latin typeface="Calibri" pitchFamily="34" charset="0"/>
            </a:endParaRPr>
          </a:p>
          <a:p>
            <a:pPr algn="l" defTabSz="360000">
              <a:defRPr/>
            </a:pPr>
            <a:r>
              <a:rPr lang="en-US" sz="2000" b="1" dirty="0" smtClean="0">
                <a:solidFill>
                  <a:srgbClr val="0070C0"/>
                </a:solidFill>
                <a:latin typeface="Calibri" pitchFamily="34" charset="0"/>
              </a:rPr>
              <a:t>			....</a:t>
            </a:r>
            <a:endParaRPr lang="en-US" sz="2000" b="1" dirty="0">
              <a:solidFill>
                <a:srgbClr val="0070C0"/>
              </a:solidFill>
              <a:latin typeface="Calibri" pitchFamily="34" charset="0"/>
            </a:endParaRPr>
          </a:p>
          <a:p>
            <a:pPr algn="l" defTabSz="360000">
              <a:defRPr/>
            </a:pPr>
            <a:r>
              <a:rPr lang="en-US" sz="2000" b="1" dirty="0">
                <a:solidFill>
                  <a:srgbClr val="0070C0"/>
                </a:solidFill>
                <a:latin typeface="Calibri" pitchFamily="34" charset="0"/>
              </a:rPr>
              <a:t>TABLE2   </a:t>
            </a:r>
            <a:r>
              <a:rPr lang="en-US" sz="2000" b="1" dirty="0" smtClean="0">
                <a:solidFill>
                  <a:srgbClr val="0070C0"/>
                </a:solidFill>
                <a:latin typeface="Calibri" pitchFamily="34" charset="0"/>
              </a:rPr>
              <a:t> 	FILL 16</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16 bytes (4 words) data</a:t>
            </a:r>
            <a:endParaRPr lang="en-US" sz="2000" b="1" dirty="0">
              <a:solidFill>
                <a:srgbClr val="0070C0"/>
              </a:solidFill>
              <a:latin typeface="Calibri" pitchFamily="34" charset="0"/>
            </a:endParaRPr>
          </a:p>
        </p:txBody>
      </p:sp>
    </p:spTree>
    <p:extLst>
      <p:ext uri="{BB962C8B-B14F-4D97-AF65-F5344CB8AC3E}">
        <p14:creationId xmlns:p14="http://schemas.microsoft.com/office/powerpoint/2010/main" val="38321387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77416"/>
            <a:ext cx="8229600" cy="663352"/>
          </a:xfrm>
        </p:spPr>
        <p:txBody>
          <a:bodyPr>
            <a:noAutofit/>
          </a:bodyPr>
          <a:lstStyle/>
          <a:p>
            <a:r>
              <a:rPr lang="en-GB" dirty="0" smtClean="0"/>
              <a:t>Example 3b: copy using loop with post-indexed immediate offset addressing</a:t>
            </a:r>
            <a:endParaRPr lang="en-GB" dirty="0"/>
          </a:p>
        </p:txBody>
      </p:sp>
      <p:sp>
        <p:nvSpPr>
          <p:cNvPr id="3" name="Content Placeholder 2"/>
          <p:cNvSpPr>
            <a:spLocks noGrp="1"/>
          </p:cNvSpPr>
          <p:nvPr>
            <p:ph idx="1"/>
          </p:nvPr>
        </p:nvSpPr>
        <p:spPr>
          <a:xfrm>
            <a:off x="144016" y="5805264"/>
            <a:ext cx="8676456" cy="1008112"/>
          </a:xfrm>
        </p:spPr>
        <p:txBody>
          <a:bodyPr>
            <a:normAutofit fontScale="92500"/>
          </a:bodyPr>
          <a:lstStyle/>
          <a:p>
            <a:r>
              <a:rPr lang="en-GB" dirty="0" smtClean="0"/>
              <a:t>Very useful addressing mode changes base register after it is used</a:t>
            </a:r>
          </a:p>
          <a:p>
            <a:r>
              <a:rPr lang="en-GB" dirty="0" smtClean="0"/>
              <a:t>Remove two instructions from previous code</a:t>
            </a:r>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66</a:t>
            </a:fld>
            <a:endParaRPr lang="en-US" dirty="0"/>
          </a:p>
        </p:txBody>
      </p:sp>
      <p:sp>
        <p:nvSpPr>
          <p:cNvPr id="7" name="Text Box 4"/>
          <p:cNvSpPr txBox="1">
            <a:spLocks noChangeArrowheads="1"/>
          </p:cNvSpPr>
          <p:nvPr/>
        </p:nvSpPr>
        <p:spPr bwMode="auto">
          <a:xfrm>
            <a:off x="251520" y="1967349"/>
            <a:ext cx="8640960" cy="3477875"/>
          </a:xfrm>
          <a:prstGeom prst="rect">
            <a:avLst/>
          </a:prstGeom>
          <a:solidFill>
            <a:srgbClr val="FFDB69"/>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defTabSz="360000">
              <a:defRPr/>
            </a:pPr>
            <a:r>
              <a:rPr lang="en-US" sz="2000" b="1" dirty="0">
                <a:latin typeface="Calibri" pitchFamily="34" charset="0"/>
              </a:rPr>
              <a:t> </a:t>
            </a:r>
            <a:r>
              <a:rPr lang="en-US" sz="2000" b="1" dirty="0" smtClean="0">
                <a:latin typeface="Calibri" pitchFamily="34" charset="0"/>
              </a:rPr>
              <a:t>COPY		</a:t>
            </a:r>
            <a:r>
              <a:rPr lang="en-US" sz="2000" b="1" dirty="0" smtClean="0">
                <a:solidFill>
                  <a:srgbClr val="C00000"/>
                </a:solidFill>
                <a:latin typeface="Calibri" pitchFamily="34" charset="0"/>
              </a:rPr>
              <a:t>ADR	R1, TABLE1	; </a:t>
            </a:r>
            <a:r>
              <a:rPr lang="en-US" sz="2000" b="1" dirty="0" err="1" smtClean="0">
                <a:solidFill>
                  <a:srgbClr val="C00000"/>
                </a:solidFill>
                <a:latin typeface="Calibri" pitchFamily="34" charset="0"/>
              </a:rPr>
              <a:t>initialise</a:t>
            </a:r>
            <a:r>
              <a:rPr lang="en-US" sz="2000" b="1" dirty="0" smtClean="0">
                <a:solidFill>
                  <a:srgbClr val="C00000"/>
                </a:solidFill>
                <a:latin typeface="Calibri" pitchFamily="34" charset="0"/>
              </a:rPr>
              <a:t> R1</a:t>
            </a:r>
          </a:p>
          <a:p>
            <a:pPr algn="l" defTabSz="360000">
              <a:defRPr/>
            </a:pPr>
            <a:r>
              <a:rPr lang="en-US" sz="2000" b="1" dirty="0">
                <a:latin typeface="Calibri" pitchFamily="34" charset="0"/>
              </a:rPr>
              <a:t>	</a:t>
            </a:r>
            <a:r>
              <a:rPr lang="en-US" sz="2000" b="1" dirty="0" smtClean="0">
                <a:latin typeface="Calibri" pitchFamily="34" charset="0"/>
              </a:rPr>
              <a:t>		</a:t>
            </a:r>
            <a:r>
              <a:rPr lang="en-US" sz="2000" b="1" dirty="0" smtClean="0">
                <a:solidFill>
                  <a:srgbClr val="C00000"/>
                </a:solidFill>
                <a:latin typeface="Calibri" pitchFamily="34" charset="0"/>
              </a:rPr>
              <a:t>ADR	R2, TABLE2	; </a:t>
            </a:r>
            <a:r>
              <a:rPr lang="en-US" sz="2000" b="1" dirty="0" err="1" smtClean="0">
                <a:solidFill>
                  <a:srgbClr val="C00000"/>
                </a:solidFill>
                <a:latin typeface="Calibri" pitchFamily="34" charset="0"/>
              </a:rPr>
              <a:t>initialise</a:t>
            </a:r>
            <a:r>
              <a:rPr lang="en-US" sz="2000" b="1" dirty="0" smtClean="0">
                <a:solidFill>
                  <a:srgbClr val="C00000"/>
                </a:solidFill>
                <a:latin typeface="Calibri" pitchFamily="34" charset="0"/>
              </a:rPr>
              <a:t> R2</a:t>
            </a:r>
          </a:p>
          <a:p>
            <a:pPr algn="l" defTabSz="360000">
              <a:defRPr/>
            </a:pPr>
            <a:r>
              <a:rPr lang="en-US" sz="2000" b="1" dirty="0">
                <a:solidFill>
                  <a:srgbClr val="C00000"/>
                </a:solidFill>
                <a:latin typeface="Calibri" pitchFamily="34" charset="0"/>
              </a:rPr>
              <a:t>	</a:t>
            </a:r>
            <a:r>
              <a:rPr lang="en-US" sz="2000" b="1" dirty="0" smtClean="0">
                <a:solidFill>
                  <a:srgbClr val="C00000"/>
                </a:solidFill>
                <a:latin typeface="Calibri" pitchFamily="34" charset="0"/>
              </a:rPr>
              <a:t>		ADR	R3, TABLE1+16</a:t>
            </a:r>
          </a:p>
          <a:p>
            <a:pPr algn="l" defTabSz="360000">
              <a:defRPr/>
            </a:pPr>
            <a:r>
              <a:rPr lang="en-US" sz="2000" b="1" dirty="0" smtClean="0">
                <a:latin typeface="Calibri" pitchFamily="34" charset="0"/>
              </a:rPr>
              <a:t>CLOOP</a:t>
            </a:r>
            <a:r>
              <a:rPr lang="en-US" sz="2000" b="1" dirty="0">
                <a:latin typeface="Calibri" pitchFamily="34" charset="0"/>
              </a:rPr>
              <a:t>		</a:t>
            </a:r>
            <a:r>
              <a:rPr lang="en-US" sz="2000" b="1" dirty="0" smtClean="0">
                <a:latin typeface="Calibri" pitchFamily="34" charset="0"/>
              </a:rPr>
              <a:t>LDR</a:t>
            </a:r>
            <a:r>
              <a:rPr lang="en-US" sz="2000" b="1" dirty="0">
                <a:latin typeface="Calibri" pitchFamily="34" charset="0"/>
              </a:rPr>
              <a:t>	R</a:t>
            </a:r>
            <a:r>
              <a:rPr lang="en-US" sz="2000" b="1" dirty="0" smtClean="0">
                <a:latin typeface="Calibri" pitchFamily="34" charset="0"/>
              </a:rPr>
              <a:t>0, [R1], #4</a:t>
            </a:r>
            <a:r>
              <a:rPr lang="en-US" sz="2000" b="1" dirty="0">
                <a:latin typeface="Calibri" pitchFamily="34" charset="0"/>
              </a:rPr>
              <a:t>	</a:t>
            </a:r>
            <a:r>
              <a:rPr lang="en-US" sz="2000" b="1" dirty="0" smtClean="0">
                <a:latin typeface="Calibri" pitchFamily="34" charset="0"/>
              </a:rPr>
              <a:t>; load word to R0, post-indexed R1</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	STR	</a:t>
            </a:r>
            <a:r>
              <a:rPr lang="en-US" sz="2000" b="1" dirty="0">
                <a:latin typeface="Calibri" pitchFamily="34" charset="0"/>
              </a:rPr>
              <a:t>R</a:t>
            </a:r>
            <a:r>
              <a:rPr lang="en-US" sz="2000" b="1" dirty="0" smtClean="0">
                <a:latin typeface="Calibri" pitchFamily="34" charset="0"/>
              </a:rPr>
              <a:t>0, [R2], #4</a:t>
            </a:r>
            <a:r>
              <a:rPr lang="en-US" sz="2000" b="1" dirty="0">
                <a:latin typeface="Calibri" pitchFamily="34" charset="0"/>
              </a:rPr>
              <a:t>	</a:t>
            </a:r>
            <a:r>
              <a:rPr lang="en-US" sz="2000" b="1" dirty="0" smtClean="0">
                <a:latin typeface="Calibri" pitchFamily="34" charset="0"/>
              </a:rPr>
              <a:t>; store from R0 to word, post-indexed R2</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CMP 	R1, R3			; have we finished?</a:t>
            </a:r>
            <a:endParaRPr lang="en-US" sz="2000" b="1" dirty="0">
              <a:latin typeface="Calibri" pitchFamily="34" charset="0"/>
            </a:endParaRPr>
          </a:p>
          <a:p>
            <a:pPr algn="l" defTabSz="360000">
              <a:defRPr/>
            </a:pPr>
            <a:r>
              <a:rPr lang="en-US" sz="2000" b="1" dirty="0" smtClean="0">
                <a:latin typeface="Calibri" pitchFamily="34" charset="0"/>
              </a:rPr>
              <a:t>			BNE CLOOP			; loop if not finished</a:t>
            </a:r>
            <a:endParaRPr lang="en-US" sz="2000" b="1" dirty="0">
              <a:latin typeface="Calibri" pitchFamily="34" charset="0"/>
            </a:endParaRPr>
          </a:p>
          <a:p>
            <a:pPr algn="l" defTabSz="360000">
              <a:defRPr/>
            </a:pP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solidFill>
                  <a:srgbClr val="0070C0"/>
                </a:solidFill>
                <a:latin typeface="Calibri" pitchFamily="34" charset="0"/>
              </a:rPr>
              <a:t>TABLE1	</a:t>
            </a:r>
            <a:r>
              <a:rPr lang="en-US" sz="2000" b="1" dirty="0" smtClean="0">
                <a:solidFill>
                  <a:srgbClr val="0070C0"/>
                </a:solidFill>
                <a:latin typeface="Calibri" pitchFamily="34" charset="0"/>
              </a:rPr>
              <a:t>DCD 31,402,53,888 </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4 words data</a:t>
            </a:r>
            <a:endParaRPr lang="en-US" sz="2000" b="1" dirty="0">
              <a:solidFill>
                <a:srgbClr val="0070C0"/>
              </a:solidFill>
              <a:latin typeface="Calibri" pitchFamily="34" charset="0"/>
            </a:endParaRPr>
          </a:p>
          <a:p>
            <a:pPr algn="l" defTabSz="360000">
              <a:defRPr/>
            </a:pPr>
            <a:r>
              <a:rPr lang="en-US" sz="2000" b="1" dirty="0" smtClean="0">
                <a:solidFill>
                  <a:srgbClr val="0070C0"/>
                </a:solidFill>
                <a:latin typeface="Calibri" pitchFamily="34" charset="0"/>
              </a:rPr>
              <a:t>			....</a:t>
            </a:r>
            <a:endParaRPr lang="en-US" sz="2000" b="1" dirty="0">
              <a:solidFill>
                <a:srgbClr val="0070C0"/>
              </a:solidFill>
              <a:latin typeface="Calibri" pitchFamily="34" charset="0"/>
            </a:endParaRPr>
          </a:p>
          <a:p>
            <a:pPr algn="l" defTabSz="360000">
              <a:defRPr/>
            </a:pPr>
            <a:r>
              <a:rPr lang="en-US" sz="2000" b="1" dirty="0">
                <a:solidFill>
                  <a:srgbClr val="0070C0"/>
                </a:solidFill>
                <a:latin typeface="Calibri" pitchFamily="34" charset="0"/>
              </a:rPr>
              <a:t>TABLE2   </a:t>
            </a:r>
            <a:r>
              <a:rPr lang="en-US" sz="2000" b="1" dirty="0" smtClean="0">
                <a:solidFill>
                  <a:srgbClr val="0070C0"/>
                </a:solidFill>
                <a:latin typeface="Calibri" pitchFamily="34" charset="0"/>
              </a:rPr>
              <a:t> 	FILL 16</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16 bytes (4 words) data</a:t>
            </a:r>
            <a:endParaRPr lang="en-US" sz="2000" b="1" dirty="0">
              <a:solidFill>
                <a:srgbClr val="0070C0"/>
              </a:solidFill>
              <a:latin typeface="Calibri" pitchFamily="34" charset="0"/>
            </a:endParaRPr>
          </a:p>
        </p:txBody>
      </p:sp>
    </p:spTree>
    <p:extLst>
      <p:ext uri="{BB962C8B-B14F-4D97-AF65-F5344CB8AC3E}">
        <p14:creationId xmlns:p14="http://schemas.microsoft.com/office/powerpoint/2010/main" val="2658148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77416"/>
            <a:ext cx="8229600" cy="663352"/>
          </a:xfrm>
        </p:spPr>
        <p:txBody>
          <a:bodyPr>
            <a:noAutofit/>
          </a:bodyPr>
          <a:lstStyle/>
          <a:p>
            <a:r>
              <a:rPr lang="en-GB" dirty="0" smtClean="0"/>
              <a:t>Example 3c: copy using loop with pre-indexed immediate offset addressing</a:t>
            </a:r>
            <a:endParaRPr lang="en-GB" dirty="0"/>
          </a:p>
        </p:txBody>
      </p:sp>
      <p:sp>
        <p:nvSpPr>
          <p:cNvPr id="3" name="Content Placeholder 2"/>
          <p:cNvSpPr>
            <a:spLocks noGrp="1"/>
          </p:cNvSpPr>
          <p:nvPr>
            <p:ph idx="1"/>
          </p:nvPr>
        </p:nvSpPr>
        <p:spPr>
          <a:xfrm>
            <a:off x="107504" y="5805264"/>
            <a:ext cx="8676456" cy="1008112"/>
          </a:xfrm>
        </p:spPr>
        <p:txBody>
          <a:bodyPr>
            <a:normAutofit/>
          </a:bodyPr>
          <a:lstStyle/>
          <a:p>
            <a:r>
              <a:rPr lang="en-GB" dirty="0" smtClean="0"/>
              <a:t>Alternative to post-indexed</a:t>
            </a:r>
          </a:p>
          <a:p>
            <a:r>
              <a:rPr lang="en-GB" dirty="0" smtClean="0"/>
              <a:t>In some cases can be easier to use</a:t>
            </a:r>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67</a:t>
            </a:fld>
            <a:endParaRPr lang="en-US" dirty="0"/>
          </a:p>
        </p:txBody>
      </p:sp>
      <p:sp>
        <p:nvSpPr>
          <p:cNvPr id="7" name="Text Box 4"/>
          <p:cNvSpPr txBox="1">
            <a:spLocks noChangeArrowheads="1"/>
          </p:cNvSpPr>
          <p:nvPr/>
        </p:nvSpPr>
        <p:spPr bwMode="auto">
          <a:xfrm>
            <a:off x="251520" y="1967349"/>
            <a:ext cx="8640960" cy="3477875"/>
          </a:xfrm>
          <a:prstGeom prst="rect">
            <a:avLst/>
          </a:prstGeom>
          <a:solidFill>
            <a:srgbClr val="FFDB69"/>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defTabSz="360000">
              <a:defRPr/>
            </a:pPr>
            <a:r>
              <a:rPr lang="en-US" sz="2000" b="1" dirty="0">
                <a:latin typeface="Calibri" pitchFamily="34" charset="0"/>
              </a:rPr>
              <a:t> </a:t>
            </a:r>
            <a:r>
              <a:rPr lang="en-US" sz="2000" b="1" dirty="0" smtClean="0">
                <a:latin typeface="Calibri" pitchFamily="34" charset="0"/>
              </a:rPr>
              <a:t>COPY		</a:t>
            </a:r>
            <a:r>
              <a:rPr lang="en-US" sz="2000" b="1" dirty="0" smtClean="0">
                <a:solidFill>
                  <a:srgbClr val="C00000"/>
                </a:solidFill>
                <a:latin typeface="Calibri" pitchFamily="34" charset="0"/>
              </a:rPr>
              <a:t>ADR	R1, TABLE1-4	; </a:t>
            </a:r>
            <a:r>
              <a:rPr lang="en-US" sz="2000" b="1" dirty="0" err="1" smtClean="0">
                <a:solidFill>
                  <a:srgbClr val="C00000"/>
                </a:solidFill>
                <a:latin typeface="Calibri" pitchFamily="34" charset="0"/>
              </a:rPr>
              <a:t>initialise</a:t>
            </a:r>
            <a:r>
              <a:rPr lang="en-US" sz="2000" b="1" dirty="0" smtClean="0">
                <a:solidFill>
                  <a:srgbClr val="C00000"/>
                </a:solidFill>
                <a:latin typeface="Calibri" pitchFamily="34" charset="0"/>
              </a:rPr>
              <a:t> R1 4 bytes below first word</a:t>
            </a:r>
          </a:p>
          <a:p>
            <a:pPr algn="l" defTabSz="360000">
              <a:defRPr/>
            </a:pPr>
            <a:r>
              <a:rPr lang="en-US" sz="2000" b="1" dirty="0">
                <a:latin typeface="Calibri" pitchFamily="34" charset="0"/>
              </a:rPr>
              <a:t>	</a:t>
            </a:r>
            <a:r>
              <a:rPr lang="en-US" sz="2000" b="1" dirty="0" smtClean="0">
                <a:latin typeface="Calibri" pitchFamily="34" charset="0"/>
              </a:rPr>
              <a:t>		</a:t>
            </a:r>
            <a:r>
              <a:rPr lang="en-US" sz="2000" b="1" dirty="0" smtClean="0">
                <a:solidFill>
                  <a:srgbClr val="C00000"/>
                </a:solidFill>
                <a:latin typeface="Calibri" pitchFamily="34" charset="0"/>
              </a:rPr>
              <a:t>ADR	R2, TABLE2-4	; </a:t>
            </a:r>
            <a:r>
              <a:rPr lang="en-US" sz="2000" b="1" dirty="0" err="1" smtClean="0">
                <a:solidFill>
                  <a:srgbClr val="C00000"/>
                </a:solidFill>
                <a:latin typeface="Calibri" pitchFamily="34" charset="0"/>
              </a:rPr>
              <a:t>initialise</a:t>
            </a:r>
            <a:r>
              <a:rPr lang="en-US" sz="2000" b="1" dirty="0" smtClean="0">
                <a:solidFill>
                  <a:srgbClr val="C00000"/>
                </a:solidFill>
                <a:latin typeface="Calibri" pitchFamily="34" charset="0"/>
              </a:rPr>
              <a:t> R2 4 bytes below first word</a:t>
            </a:r>
          </a:p>
          <a:p>
            <a:pPr algn="l" defTabSz="360000">
              <a:defRPr/>
            </a:pPr>
            <a:r>
              <a:rPr lang="en-US" sz="2000" b="1" dirty="0">
                <a:solidFill>
                  <a:srgbClr val="C00000"/>
                </a:solidFill>
                <a:latin typeface="Calibri" pitchFamily="34" charset="0"/>
              </a:rPr>
              <a:t>	</a:t>
            </a:r>
            <a:r>
              <a:rPr lang="en-US" sz="2000" b="1" dirty="0" smtClean="0">
                <a:solidFill>
                  <a:srgbClr val="C00000"/>
                </a:solidFill>
                <a:latin typeface="Calibri" pitchFamily="34" charset="0"/>
              </a:rPr>
              <a:t>		ADR	R3, TABLE1+12</a:t>
            </a:r>
          </a:p>
          <a:p>
            <a:pPr algn="l" defTabSz="360000">
              <a:defRPr/>
            </a:pPr>
            <a:r>
              <a:rPr lang="en-US" sz="2000" b="1" dirty="0" smtClean="0">
                <a:latin typeface="Calibri" pitchFamily="34" charset="0"/>
              </a:rPr>
              <a:t>CLOOP</a:t>
            </a:r>
            <a:r>
              <a:rPr lang="en-US" sz="2000" b="1" dirty="0">
                <a:latin typeface="Calibri" pitchFamily="34" charset="0"/>
              </a:rPr>
              <a:t>		</a:t>
            </a:r>
            <a:r>
              <a:rPr lang="en-US" sz="2000" b="1" dirty="0" smtClean="0">
                <a:latin typeface="Calibri" pitchFamily="34" charset="0"/>
              </a:rPr>
              <a:t>LDR</a:t>
            </a:r>
            <a:r>
              <a:rPr lang="en-US" sz="2000" b="1" dirty="0">
                <a:latin typeface="Calibri" pitchFamily="34" charset="0"/>
              </a:rPr>
              <a:t>	R</a:t>
            </a:r>
            <a:r>
              <a:rPr lang="en-US" sz="2000" b="1" dirty="0" smtClean="0">
                <a:latin typeface="Calibri" pitchFamily="34" charset="0"/>
              </a:rPr>
              <a:t>0, [R1,#4]!</a:t>
            </a:r>
            <a:r>
              <a:rPr lang="en-US" sz="2000" b="1" dirty="0">
                <a:latin typeface="Calibri" pitchFamily="34" charset="0"/>
              </a:rPr>
              <a:t>	</a:t>
            </a:r>
            <a:r>
              <a:rPr lang="en-US" sz="2000" b="1" dirty="0" smtClean="0">
                <a:latin typeface="Calibri" pitchFamily="34" charset="0"/>
              </a:rPr>
              <a:t>; load word to R0, pre-indexed R1</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	STR	</a:t>
            </a:r>
            <a:r>
              <a:rPr lang="en-US" sz="2000" b="1" dirty="0">
                <a:latin typeface="Calibri" pitchFamily="34" charset="0"/>
              </a:rPr>
              <a:t>R</a:t>
            </a:r>
            <a:r>
              <a:rPr lang="en-US" sz="2000" b="1" dirty="0" smtClean="0">
                <a:latin typeface="Calibri" pitchFamily="34" charset="0"/>
              </a:rPr>
              <a:t>0, [R2,#4]!</a:t>
            </a:r>
            <a:r>
              <a:rPr lang="en-US" sz="2000" b="1" dirty="0">
                <a:latin typeface="Calibri" pitchFamily="34" charset="0"/>
              </a:rPr>
              <a:t>	</a:t>
            </a:r>
            <a:r>
              <a:rPr lang="en-US" sz="2000" b="1" dirty="0" smtClean="0">
                <a:latin typeface="Calibri" pitchFamily="34" charset="0"/>
              </a:rPr>
              <a:t>; store from R0 to word, pre-indexed R2</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CMP 	R1, R3			; have we finished?</a:t>
            </a:r>
            <a:endParaRPr lang="en-US" sz="2000" b="1" dirty="0">
              <a:latin typeface="Calibri" pitchFamily="34" charset="0"/>
            </a:endParaRPr>
          </a:p>
          <a:p>
            <a:pPr algn="l" defTabSz="360000">
              <a:defRPr/>
            </a:pPr>
            <a:r>
              <a:rPr lang="en-US" sz="2000" b="1" dirty="0" smtClean="0">
                <a:latin typeface="Calibri" pitchFamily="34" charset="0"/>
              </a:rPr>
              <a:t>			BNE CLOOP			; loop if not finished</a:t>
            </a:r>
            <a:endParaRPr lang="en-US" sz="2000" b="1" dirty="0">
              <a:latin typeface="Calibri" pitchFamily="34" charset="0"/>
            </a:endParaRPr>
          </a:p>
          <a:p>
            <a:pPr algn="l" defTabSz="360000">
              <a:defRPr/>
            </a:pP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solidFill>
                  <a:srgbClr val="0070C0"/>
                </a:solidFill>
                <a:latin typeface="Calibri" pitchFamily="34" charset="0"/>
              </a:rPr>
              <a:t>TABLE1	</a:t>
            </a:r>
            <a:r>
              <a:rPr lang="en-US" sz="2000" b="1" dirty="0" smtClean="0">
                <a:solidFill>
                  <a:srgbClr val="0070C0"/>
                </a:solidFill>
                <a:latin typeface="Calibri" pitchFamily="34" charset="0"/>
              </a:rPr>
              <a:t>DCD 31,402,53,888 </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4 words data</a:t>
            </a:r>
            <a:endParaRPr lang="en-US" sz="2000" b="1" dirty="0">
              <a:solidFill>
                <a:srgbClr val="0070C0"/>
              </a:solidFill>
              <a:latin typeface="Calibri" pitchFamily="34" charset="0"/>
            </a:endParaRPr>
          </a:p>
          <a:p>
            <a:pPr algn="l" defTabSz="360000">
              <a:defRPr/>
            </a:pPr>
            <a:r>
              <a:rPr lang="en-US" sz="2000" b="1" dirty="0" smtClean="0">
                <a:solidFill>
                  <a:srgbClr val="0070C0"/>
                </a:solidFill>
                <a:latin typeface="Calibri" pitchFamily="34" charset="0"/>
              </a:rPr>
              <a:t>			....</a:t>
            </a:r>
            <a:endParaRPr lang="en-US" sz="2000" b="1" dirty="0">
              <a:solidFill>
                <a:srgbClr val="0070C0"/>
              </a:solidFill>
              <a:latin typeface="Calibri" pitchFamily="34" charset="0"/>
            </a:endParaRPr>
          </a:p>
          <a:p>
            <a:pPr algn="l" defTabSz="360000">
              <a:defRPr/>
            </a:pPr>
            <a:r>
              <a:rPr lang="en-US" sz="2000" b="1" dirty="0">
                <a:solidFill>
                  <a:srgbClr val="0070C0"/>
                </a:solidFill>
                <a:latin typeface="Calibri" pitchFamily="34" charset="0"/>
              </a:rPr>
              <a:t>TABLE2   </a:t>
            </a:r>
            <a:r>
              <a:rPr lang="en-US" sz="2000" b="1" dirty="0" smtClean="0">
                <a:solidFill>
                  <a:srgbClr val="0070C0"/>
                </a:solidFill>
                <a:latin typeface="Calibri" pitchFamily="34" charset="0"/>
              </a:rPr>
              <a:t> 	FILL 16</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16 bytes (4 words) data</a:t>
            </a:r>
            <a:endParaRPr lang="en-US" sz="2000" b="1" dirty="0">
              <a:solidFill>
                <a:srgbClr val="0070C0"/>
              </a:solidFill>
              <a:latin typeface="Calibri" pitchFamily="34" charset="0"/>
            </a:endParaRPr>
          </a:p>
        </p:txBody>
      </p:sp>
    </p:spTree>
    <p:extLst>
      <p:ext uri="{BB962C8B-B14F-4D97-AF65-F5344CB8AC3E}">
        <p14:creationId xmlns:p14="http://schemas.microsoft.com/office/powerpoint/2010/main" val="27149893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61392"/>
            <a:ext cx="8928992" cy="663352"/>
          </a:xfrm>
        </p:spPr>
        <p:txBody>
          <a:bodyPr>
            <a:noAutofit/>
          </a:bodyPr>
          <a:lstStyle/>
          <a:p>
            <a:pPr>
              <a:lnSpc>
                <a:spcPts val="3040"/>
              </a:lnSpc>
            </a:pPr>
            <a:r>
              <a:rPr lang="en-GB" sz="2800" dirty="0" smtClean="0"/>
              <a:t>Example 3d: copy using loop with register-offset addressing</a:t>
            </a:r>
            <a:endParaRPr lang="en-GB" sz="2800" dirty="0"/>
          </a:p>
        </p:txBody>
      </p:sp>
      <p:sp>
        <p:nvSpPr>
          <p:cNvPr id="3" name="Content Placeholder 2"/>
          <p:cNvSpPr>
            <a:spLocks noGrp="1"/>
          </p:cNvSpPr>
          <p:nvPr>
            <p:ph idx="1"/>
          </p:nvPr>
        </p:nvSpPr>
        <p:spPr>
          <a:xfrm>
            <a:off x="107504" y="5085184"/>
            <a:ext cx="8404042" cy="1772816"/>
          </a:xfrm>
        </p:spPr>
        <p:txBody>
          <a:bodyPr>
            <a:normAutofit fontScale="85000" lnSpcReduction="20000"/>
          </a:bodyPr>
          <a:lstStyle/>
          <a:p>
            <a:pPr>
              <a:spcBef>
                <a:spcPts val="1200"/>
              </a:spcBef>
            </a:pPr>
            <a:r>
              <a:rPr lang="en-GB" dirty="0" smtClean="0"/>
              <a:t>Can use two registers to compute each address, one for base address, one (R4) for offset</a:t>
            </a:r>
          </a:p>
          <a:p>
            <a:pPr>
              <a:spcBef>
                <a:spcPts val="1200"/>
              </a:spcBef>
            </a:pPr>
            <a:r>
              <a:rPr lang="en-GB" dirty="0" smtClean="0"/>
              <a:t>In this case the comparison can be done with a literal</a:t>
            </a:r>
          </a:p>
          <a:p>
            <a:pPr>
              <a:spcBef>
                <a:spcPts val="1200"/>
              </a:spcBef>
            </a:pPr>
            <a:r>
              <a:rPr lang="en-GB" dirty="0" smtClean="0"/>
              <a:t>Only one addition is needed</a:t>
            </a:r>
          </a:p>
          <a:p>
            <a:pPr>
              <a:spcBef>
                <a:spcPts val="1200"/>
              </a:spcBef>
            </a:pPr>
            <a:r>
              <a:rPr lang="en-GB" dirty="0" smtClean="0"/>
              <a:t>Post-indexed and pre-indexed register offset is also possible</a:t>
            </a:r>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68</a:t>
            </a:fld>
            <a:endParaRPr lang="en-US" dirty="0"/>
          </a:p>
        </p:txBody>
      </p:sp>
      <p:sp>
        <p:nvSpPr>
          <p:cNvPr id="7" name="Text Box 4"/>
          <p:cNvSpPr txBox="1">
            <a:spLocks noChangeArrowheads="1"/>
          </p:cNvSpPr>
          <p:nvPr/>
        </p:nvSpPr>
        <p:spPr bwMode="auto">
          <a:xfrm>
            <a:off x="251520" y="1124744"/>
            <a:ext cx="8640960" cy="3785652"/>
          </a:xfrm>
          <a:prstGeom prst="rect">
            <a:avLst/>
          </a:prstGeom>
          <a:solidFill>
            <a:srgbClr val="FFDB69"/>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defTabSz="360000">
              <a:defRPr/>
            </a:pPr>
            <a:r>
              <a:rPr lang="en-US" sz="2000" b="1" dirty="0">
                <a:latin typeface="Calibri" pitchFamily="34" charset="0"/>
              </a:rPr>
              <a:t> </a:t>
            </a:r>
            <a:r>
              <a:rPr lang="en-US" sz="2000" b="1" dirty="0" smtClean="0">
                <a:latin typeface="Calibri" pitchFamily="34" charset="0"/>
              </a:rPr>
              <a:t>COPY		MOV R4, #0</a:t>
            </a:r>
          </a:p>
          <a:p>
            <a:pPr algn="l" defTabSz="360000">
              <a:defRPr/>
            </a:pPr>
            <a:r>
              <a:rPr lang="en-US" sz="2000" b="1" dirty="0">
                <a:solidFill>
                  <a:srgbClr val="C00000"/>
                </a:solidFill>
                <a:latin typeface="Calibri" pitchFamily="34" charset="0"/>
              </a:rPr>
              <a:t>	</a:t>
            </a:r>
            <a:r>
              <a:rPr lang="en-US" sz="2000" b="1" dirty="0" smtClean="0">
                <a:solidFill>
                  <a:srgbClr val="C00000"/>
                </a:solidFill>
                <a:latin typeface="Calibri" pitchFamily="34" charset="0"/>
              </a:rPr>
              <a:t>		ADR	R1, TABLE1	; </a:t>
            </a:r>
            <a:r>
              <a:rPr lang="en-US" sz="2000" b="1" dirty="0" err="1" smtClean="0">
                <a:solidFill>
                  <a:srgbClr val="C00000"/>
                </a:solidFill>
                <a:latin typeface="Calibri" pitchFamily="34" charset="0"/>
              </a:rPr>
              <a:t>initialise</a:t>
            </a:r>
            <a:r>
              <a:rPr lang="en-US" sz="2000" b="1" dirty="0" smtClean="0">
                <a:solidFill>
                  <a:srgbClr val="C00000"/>
                </a:solidFill>
                <a:latin typeface="Calibri" pitchFamily="34" charset="0"/>
              </a:rPr>
              <a:t> R1 to address of  first source word</a:t>
            </a:r>
          </a:p>
          <a:p>
            <a:pPr algn="l" defTabSz="360000">
              <a:defRPr/>
            </a:pPr>
            <a:r>
              <a:rPr lang="en-US" sz="2000" b="1" dirty="0">
                <a:latin typeface="Calibri" pitchFamily="34" charset="0"/>
              </a:rPr>
              <a:t>	</a:t>
            </a:r>
            <a:r>
              <a:rPr lang="en-US" sz="2000" b="1" dirty="0" smtClean="0">
                <a:latin typeface="Calibri" pitchFamily="34" charset="0"/>
              </a:rPr>
              <a:t>		</a:t>
            </a:r>
            <a:r>
              <a:rPr lang="en-US" sz="2000" b="1" dirty="0" smtClean="0">
                <a:solidFill>
                  <a:srgbClr val="C00000"/>
                </a:solidFill>
                <a:latin typeface="Calibri" pitchFamily="34" charset="0"/>
              </a:rPr>
              <a:t>ADR	R2, TABLE2	; </a:t>
            </a:r>
            <a:r>
              <a:rPr lang="en-US" sz="2000" b="1" dirty="0" err="1" smtClean="0">
                <a:solidFill>
                  <a:srgbClr val="C00000"/>
                </a:solidFill>
                <a:latin typeface="Calibri" pitchFamily="34" charset="0"/>
              </a:rPr>
              <a:t>initialise</a:t>
            </a:r>
            <a:r>
              <a:rPr lang="en-US" sz="2000" b="1" dirty="0" smtClean="0">
                <a:solidFill>
                  <a:srgbClr val="C00000"/>
                </a:solidFill>
                <a:latin typeface="Calibri" pitchFamily="34" charset="0"/>
              </a:rPr>
              <a:t> R2 to address of  first destination word</a:t>
            </a:r>
          </a:p>
          <a:p>
            <a:pPr algn="l" defTabSz="360000">
              <a:defRPr/>
            </a:pPr>
            <a:r>
              <a:rPr lang="en-US" sz="2000" b="1" dirty="0" smtClean="0">
                <a:latin typeface="Calibri" pitchFamily="34" charset="0"/>
              </a:rPr>
              <a:t>CLOOP</a:t>
            </a:r>
            <a:r>
              <a:rPr lang="en-US" sz="2000" b="1" dirty="0">
                <a:latin typeface="Calibri" pitchFamily="34" charset="0"/>
              </a:rPr>
              <a:t>		</a:t>
            </a:r>
            <a:r>
              <a:rPr lang="en-US" sz="2000" b="1" dirty="0" smtClean="0">
                <a:latin typeface="Calibri" pitchFamily="34" charset="0"/>
              </a:rPr>
              <a:t>LDR</a:t>
            </a:r>
            <a:r>
              <a:rPr lang="en-US" sz="2000" b="1" dirty="0">
                <a:latin typeface="Calibri" pitchFamily="34" charset="0"/>
              </a:rPr>
              <a:t>	R</a:t>
            </a:r>
            <a:r>
              <a:rPr lang="en-US" sz="2000" b="1" dirty="0" smtClean="0">
                <a:latin typeface="Calibri" pitchFamily="34" charset="0"/>
              </a:rPr>
              <a:t>0, [R1,R4]</a:t>
            </a:r>
            <a:r>
              <a:rPr lang="en-US" sz="2000" b="1" dirty="0">
                <a:latin typeface="Calibri" pitchFamily="34" charset="0"/>
              </a:rPr>
              <a:t>	</a:t>
            </a:r>
            <a:r>
              <a:rPr lang="en-US" sz="2000" b="1" dirty="0" smtClean="0">
                <a:latin typeface="Calibri" pitchFamily="34" charset="0"/>
              </a:rPr>
              <a:t>; load word to R0, pre-indexed R1</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	STR	</a:t>
            </a:r>
            <a:r>
              <a:rPr lang="en-US" sz="2000" b="1" dirty="0">
                <a:latin typeface="Calibri" pitchFamily="34" charset="0"/>
              </a:rPr>
              <a:t>R</a:t>
            </a:r>
            <a:r>
              <a:rPr lang="en-US" sz="2000" b="1" dirty="0" smtClean="0">
                <a:latin typeface="Calibri" pitchFamily="34" charset="0"/>
              </a:rPr>
              <a:t>0, [R2,R4]</a:t>
            </a:r>
            <a:r>
              <a:rPr lang="en-US" sz="2000" b="1" dirty="0">
                <a:latin typeface="Calibri" pitchFamily="34" charset="0"/>
              </a:rPr>
              <a:t>	</a:t>
            </a:r>
            <a:r>
              <a:rPr lang="en-US" sz="2000" b="1" dirty="0" smtClean="0">
                <a:latin typeface="Calibri" pitchFamily="34" charset="0"/>
              </a:rPr>
              <a:t>; store from R0 to word, pre-indexed R2</a:t>
            </a:r>
          </a:p>
          <a:p>
            <a:pPr algn="l" defTabSz="360000">
              <a:defRPr/>
            </a:pPr>
            <a:r>
              <a:rPr lang="en-US" sz="2000" b="1" dirty="0">
                <a:latin typeface="Calibri" pitchFamily="34" charset="0"/>
              </a:rPr>
              <a:t>	</a:t>
            </a:r>
            <a:r>
              <a:rPr lang="en-US" sz="2000" b="1" dirty="0" smtClean="0">
                <a:latin typeface="Calibri" pitchFamily="34" charset="0"/>
              </a:rPr>
              <a:t>		ADD 	R4, R4, #4</a:t>
            </a:r>
            <a:endParaRPr lang="en-US" sz="2000" b="1" dirty="0">
              <a:latin typeface="Calibri" pitchFamily="34" charset="0"/>
            </a:endParaRPr>
          </a:p>
          <a:p>
            <a:pPr algn="l" defTabSz="360000">
              <a:defRPr/>
            </a:pPr>
            <a:r>
              <a:rPr lang="en-US" sz="2000" b="1" dirty="0">
                <a:latin typeface="Calibri" pitchFamily="34" charset="0"/>
              </a:rPr>
              <a:t>			</a:t>
            </a:r>
            <a:r>
              <a:rPr lang="en-US" sz="2000" b="1" dirty="0" smtClean="0">
                <a:latin typeface="Calibri" pitchFamily="34" charset="0"/>
              </a:rPr>
              <a:t>CMP 	R4, #16			; have we finished?</a:t>
            </a:r>
            <a:endParaRPr lang="en-US" sz="2000" b="1" dirty="0">
              <a:latin typeface="Calibri" pitchFamily="34" charset="0"/>
            </a:endParaRPr>
          </a:p>
          <a:p>
            <a:pPr algn="l" defTabSz="360000">
              <a:defRPr/>
            </a:pPr>
            <a:r>
              <a:rPr lang="en-US" sz="2000" b="1" dirty="0" smtClean="0">
                <a:latin typeface="Calibri" pitchFamily="34" charset="0"/>
              </a:rPr>
              <a:t>			BNE CLOOP			; loop if not finished</a:t>
            </a:r>
            <a:endParaRPr lang="en-US" sz="2000" b="1" dirty="0">
              <a:latin typeface="Calibri" pitchFamily="34" charset="0"/>
            </a:endParaRPr>
          </a:p>
          <a:p>
            <a:pPr algn="l" defTabSz="360000">
              <a:defRPr/>
            </a:pPr>
            <a:r>
              <a:rPr lang="en-US" sz="2000" b="1" dirty="0" smtClean="0">
                <a:latin typeface="Calibri" pitchFamily="34" charset="0"/>
              </a:rPr>
              <a:t>	....</a:t>
            </a:r>
            <a:endParaRPr lang="en-US" sz="2000" b="1" dirty="0">
              <a:latin typeface="Calibri" pitchFamily="34" charset="0"/>
            </a:endParaRPr>
          </a:p>
          <a:p>
            <a:pPr algn="l" defTabSz="360000">
              <a:defRPr/>
            </a:pPr>
            <a:r>
              <a:rPr lang="en-US" sz="2000" b="1" dirty="0">
                <a:solidFill>
                  <a:srgbClr val="0070C0"/>
                </a:solidFill>
                <a:latin typeface="Calibri" pitchFamily="34" charset="0"/>
              </a:rPr>
              <a:t>TABLE1	</a:t>
            </a:r>
            <a:r>
              <a:rPr lang="en-US" sz="2000" b="1" dirty="0" smtClean="0">
                <a:solidFill>
                  <a:srgbClr val="0070C0"/>
                </a:solidFill>
                <a:latin typeface="Calibri" pitchFamily="34" charset="0"/>
              </a:rPr>
              <a:t>DCD 31,402,53,888 </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4 words data</a:t>
            </a:r>
            <a:endParaRPr lang="en-US" sz="2000" b="1" dirty="0">
              <a:solidFill>
                <a:srgbClr val="0070C0"/>
              </a:solidFill>
              <a:latin typeface="Calibri" pitchFamily="34" charset="0"/>
            </a:endParaRPr>
          </a:p>
          <a:p>
            <a:pPr algn="l" defTabSz="360000">
              <a:defRPr/>
            </a:pPr>
            <a:r>
              <a:rPr lang="en-US" sz="2000" b="1" dirty="0" smtClean="0">
                <a:solidFill>
                  <a:srgbClr val="0070C0"/>
                </a:solidFill>
                <a:latin typeface="Calibri" pitchFamily="34" charset="0"/>
              </a:rPr>
              <a:t>			....</a:t>
            </a:r>
            <a:endParaRPr lang="en-US" sz="2000" b="1" dirty="0">
              <a:solidFill>
                <a:srgbClr val="0070C0"/>
              </a:solidFill>
              <a:latin typeface="Calibri" pitchFamily="34" charset="0"/>
            </a:endParaRPr>
          </a:p>
          <a:p>
            <a:pPr algn="l" defTabSz="360000">
              <a:defRPr/>
            </a:pPr>
            <a:r>
              <a:rPr lang="en-US" sz="2000" b="1" dirty="0">
                <a:solidFill>
                  <a:srgbClr val="0070C0"/>
                </a:solidFill>
                <a:latin typeface="Calibri" pitchFamily="34" charset="0"/>
              </a:rPr>
              <a:t>TABLE2   </a:t>
            </a:r>
            <a:r>
              <a:rPr lang="en-US" sz="2000" b="1" dirty="0" smtClean="0">
                <a:solidFill>
                  <a:srgbClr val="0070C0"/>
                </a:solidFill>
                <a:latin typeface="Calibri" pitchFamily="34" charset="0"/>
              </a:rPr>
              <a:t> 	FILL 16</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16 bytes (4 words) data</a:t>
            </a:r>
            <a:endParaRPr lang="en-US" sz="2000" b="1" dirty="0">
              <a:solidFill>
                <a:srgbClr val="0070C0"/>
              </a:solidFill>
              <a:latin typeface="Calibri" pitchFamily="34" charset="0"/>
            </a:endParaRPr>
          </a:p>
        </p:txBody>
      </p:sp>
    </p:spTree>
    <p:extLst>
      <p:ext uri="{BB962C8B-B14F-4D97-AF65-F5344CB8AC3E}">
        <p14:creationId xmlns:p14="http://schemas.microsoft.com/office/powerpoint/2010/main" val="42728627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229600" cy="663352"/>
          </a:xfrm>
        </p:spPr>
        <p:txBody>
          <a:bodyPr>
            <a:normAutofit/>
          </a:bodyPr>
          <a:lstStyle/>
          <a:p>
            <a:r>
              <a:rPr lang="en-GB" sz="2400" b="1" dirty="0" smtClean="0">
                <a:latin typeface="Calibri" pitchFamily="34" charset="0"/>
              </a:rPr>
              <a:t>LOAD/STORE Reference</a:t>
            </a:r>
            <a:endParaRPr lang="en-GB" sz="2400" b="1" dirty="0">
              <a:latin typeface="Calibri"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72850544"/>
              </p:ext>
            </p:extLst>
          </p:nvPr>
        </p:nvGraphicFramePr>
        <p:xfrm>
          <a:off x="107504" y="1274870"/>
          <a:ext cx="8964488" cy="3378265"/>
        </p:xfrm>
        <a:graphic>
          <a:graphicData uri="http://schemas.openxmlformats.org/drawingml/2006/table">
            <a:tbl>
              <a:tblPr firstRow="1" bandRow="1">
                <a:tableStyleId>{912C8C85-51F0-491E-9774-3900AFEF0FD7}</a:tableStyleId>
              </a:tblPr>
              <a:tblGrid>
                <a:gridCol w="2160240"/>
                <a:gridCol w="2232248"/>
                <a:gridCol w="2952328"/>
                <a:gridCol w="1619672"/>
              </a:tblGrid>
              <a:tr h="394079">
                <a:tc>
                  <a:txBody>
                    <a:bodyPr/>
                    <a:lstStyle/>
                    <a:p>
                      <a:r>
                        <a:rPr lang="en-GB" sz="1600" b="1" dirty="0" smtClean="0">
                          <a:latin typeface="Calibri" pitchFamily="34" charset="0"/>
                        </a:rPr>
                        <a:t>Assembler</a:t>
                      </a:r>
                      <a:endParaRPr lang="en-GB" sz="1600" b="1" dirty="0">
                        <a:latin typeface="Calibri" pitchFamily="34" charset="0"/>
                      </a:endParaRPr>
                    </a:p>
                  </a:txBody>
                  <a:tcPr/>
                </a:tc>
                <a:tc>
                  <a:txBody>
                    <a:bodyPr/>
                    <a:lstStyle/>
                    <a:p>
                      <a:r>
                        <a:rPr lang="en-GB" sz="1600" b="1" dirty="0" smtClean="0">
                          <a:latin typeface="Calibri" pitchFamily="34" charset="0"/>
                        </a:rPr>
                        <a:t>Meaning</a:t>
                      </a:r>
                      <a:endParaRPr lang="en-GB" sz="1600" b="1" dirty="0">
                        <a:latin typeface="Calibri" pitchFamily="34" charset="0"/>
                      </a:endParaRPr>
                    </a:p>
                  </a:txBody>
                  <a:tcPr/>
                </a:tc>
                <a:tc>
                  <a:txBody>
                    <a:bodyPr/>
                    <a:lstStyle/>
                    <a:p>
                      <a:r>
                        <a:rPr lang="en-GB" sz="1600" b="1" dirty="0" smtClean="0">
                          <a:latin typeface="Calibri" pitchFamily="34" charset="0"/>
                        </a:rPr>
                        <a:t>Name</a:t>
                      </a:r>
                      <a:endParaRPr lang="en-GB" sz="1600" b="1" dirty="0">
                        <a:latin typeface="Calibri" pitchFamily="34" charset="0"/>
                      </a:endParaRPr>
                    </a:p>
                  </a:txBody>
                  <a:tcPr/>
                </a:tc>
                <a:tc>
                  <a:txBody>
                    <a:bodyPr/>
                    <a:lstStyle/>
                    <a:p>
                      <a:r>
                        <a:rPr lang="en-GB" sz="1400" b="1" dirty="0" smtClean="0">
                          <a:latin typeface="Calibri" pitchFamily="34" charset="0"/>
                        </a:rPr>
                        <a:t>Effective Address</a:t>
                      </a:r>
                      <a:endParaRPr lang="en-GB" sz="1400" b="1" dirty="0">
                        <a:latin typeface="Calibri" pitchFamily="34" charset="0"/>
                      </a:endParaRPr>
                    </a:p>
                  </a:txBody>
                  <a:tcPr/>
                </a:tc>
              </a:tr>
              <a:tr h="394079">
                <a:tc>
                  <a:txBody>
                    <a:bodyPr/>
                    <a:lstStyle/>
                    <a:p>
                      <a:r>
                        <a:rPr lang="en-GB" sz="1600" b="1" dirty="0" smtClean="0">
                          <a:latin typeface="Calibri" pitchFamily="34" charset="0"/>
                        </a:rPr>
                        <a:t>LDR Ra,</a:t>
                      </a:r>
                      <a:r>
                        <a:rPr lang="en-GB" sz="1600" b="1" baseline="0" dirty="0" smtClean="0">
                          <a:latin typeface="Calibri" pitchFamily="34" charset="0"/>
                        </a:rPr>
                        <a:t> [</a:t>
                      </a:r>
                      <a:r>
                        <a:rPr lang="en-GB" sz="1600" b="1" baseline="0" dirty="0" err="1" smtClean="0">
                          <a:latin typeface="Calibri" pitchFamily="34" charset="0"/>
                        </a:rPr>
                        <a:t>Rb</a:t>
                      </a:r>
                      <a:r>
                        <a:rPr lang="en-GB" sz="1600" b="1" baseline="0" dirty="0" smtClean="0">
                          <a:latin typeface="Calibri" pitchFamily="34" charset="0"/>
                        </a:rPr>
                        <a:t>]</a:t>
                      </a:r>
                      <a:endParaRPr lang="en-GB" sz="1600" b="1" dirty="0">
                        <a:latin typeface="Calibri" pitchFamily="34" charset="0"/>
                      </a:endParaRPr>
                    </a:p>
                  </a:txBody>
                  <a:tcPr/>
                </a:tc>
                <a:tc>
                  <a:txBody>
                    <a:bodyPr/>
                    <a:lstStyle/>
                    <a:p>
                      <a:r>
                        <a:rPr lang="en-GB" sz="1600" b="1" dirty="0" smtClean="0">
                          <a:latin typeface="Calibri" pitchFamily="34" charset="0"/>
                        </a:rPr>
                        <a:t>Ra := mem32[</a:t>
                      </a:r>
                      <a:r>
                        <a:rPr lang="en-GB" sz="1600" b="1" dirty="0" err="1" smtClean="0">
                          <a:latin typeface="Calibri" pitchFamily="34" charset="0"/>
                        </a:rPr>
                        <a:t>Rb</a:t>
                      </a:r>
                      <a:r>
                        <a:rPr lang="en-GB" sz="1600" b="1" dirty="0" smtClean="0">
                          <a:latin typeface="Calibri" pitchFamily="34" charset="0"/>
                        </a:rPr>
                        <a:t>]</a:t>
                      </a:r>
                      <a:endParaRPr lang="en-GB" sz="1600" b="1" dirty="0">
                        <a:latin typeface="Calibri" pitchFamily="34" charset="0"/>
                      </a:endParaRPr>
                    </a:p>
                  </a:txBody>
                  <a:tcPr/>
                </a:tc>
                <a:tc>
                  <a:txBody>
                    <a:bodyPr/>
                    <a:lstStyle/>
                    <a:p>
                      <a:r>
                        <a:rPr lang="en-GB" sz="1600" b="1" dirty="0" smtClean="0">
                          <a:latin typeface="Calibri" pitchFamily="34" charset="0"/>
                        </a:rPr>
                        <a:t>register addressing</a:t>
                      </a:r>
                      <a:endParaRPr lang="en-GB" sz="1600" b="1" dirty="0">
                        <a:latin typeface="Calibri" pitchFamily="34" charset="0"/>
                      </a:endParaRPr>
                    </a:p>
                  </a:txBody>
                  <a:tcPr/>
                </a:tc>
                <a:tc>
                  <a:txBody>
                    <a:bodyPr/>
                    <a:lstStyle/>
                    <a:p>
                      <a:r>
                        <a:rPr lang="en-GB" sz="1600" b="1" dirty="0" err="1" smtClean="0">
                          <a:solidFill>
                            <a:schemeClr val="tx1"/>
                          </a:solidFill>
                          <a:latin typeface="Calibri" pitchFamily="34" charset="0"/>
                        </a:rPr>
                        <a:t>Rb</a:t>
                      </a:r>
                      <a:endParaRPr lang="en-GB" sz="1600" b="1" dirty="0">
                        <a:solidFill>
                          <a:schemeClr val="tx1"/>
                        </a:solidFill>
                        <a:latin typeface="Calibri" pitchFamily="34" charset="0"/>
                      </a:endParaRPr>
                    </a:p>
                  </a:txBody>
                  <a:tcPr/>
                </a:tc>
              </a:tr>
              <a:tr h="394079">
                <a:tc>
                  <a:txBody>
                    <a:bodyPr/>
                    <a:lstStyle/>
                    <a:p>
                      <a:r>
                        <a:rPr lang="en-GB" sz="1600" b="1" dirty="0" smtClean="0">
                          <a:solidFill>
                            <a:srgbClr val="C00000"/>
                          </a:solidFill>
                          <a:latin typeface="Calibri" pitchFamily="34" charset="0"/>
                        </a:rPr>
                        <a:t>LDR Ra, [</a:t>
                      </a:r>
                      <a:r>
                        <a:rPr lang="en-GB" sz="1600" b="1" dirty="0" err="1" smtClean="0">
                          <a:solidFill>
                            <a:srgbClr val="C00000"/>
                          </a:solidFill>
                          <a:latin typeface="Calibri" pitchFamily="34" charset="0"/>
                        </a:rPr>
                        <a:t>Rb</a:t>
                      </a:r>
                      <a:r>
                        <a:rPr lang="en-GB" sz="1600" b="1" dirty="0" smtClean="0">
                          <a:solidFill>
                            <a:srgbClr val="C00000"/>
                          </a:solidFill>
                          <a:latin typeface="Calibri" pitchFamily="34" charset="0"/>
                        </a:rPr>
                        <a:t>, #N]</a:t>
                      </a:r>
                      <a:endParaRPr lang="en-GB" sz="1600" b="1" dirty="0">
                        <a:solidFill>
                          <a:srgbClr val="C00000"/>
                        </a:solidFill>
                        <a:latin typeface="Calibri" pitchFamily="34" charset="0"/>
                      </a:endParaRPr>
                    </a:p>
                  </a:txBody>
                  <a:tcPr/>
                </a:tc>
                <a:tc>
                  <a:txBody>
                    <a:bodyPr/>
                    <a:lstStyle/>
                    <a:p>
                      <a:r>
                        <a:rPr lang="en-GB" sz="1600" b="1" dirty="0" smtClean="0">
                          <a:solidFill>
                            <a:srgbClr val="C00000"/>
                          </a:solidFill>
                          <a:latin typeface="Calibri" pitchFamily="34" charset="0"/>
                        </a:rPr>
                        <a:t>Ra := mem32[</a:t>
                      </a:r>
                      <a:r>
                        <a:rPr lang="en-GB" sz="1600" b="1" dirty="0" err="1" smtClean="0">
                          <a:solidFill>
                            <a:srgbClr val="C00000"/>
                          </a:solidFill>
                          <a:latin typeface="Calibri" pitchFamily="34" charset="0"/>
                        </a:rPr>
                        <a:t>Rb+N</a:t>
                      </a:r>
                      <a:r>
                        <a:rPr lang="en-GB" sz="1600" b="1" dirty="0" smtClean="0">
                          <a:solidFill>
                            <a:srgbClr val="C00000"/>
                          </a:solidFill>
                          <a:latin typeface="Calibri" pitchFamily="34" charset="0"/>
                        </a:rPr>
                        <a:t>]</a:t>
                      </a:r>
                      <a:endParaRPr lang="en-GB" sz="1600" b="1" dirty="0">
                        <a:solidFill>
                          <a:srgbClr val="C00000"/>
                        </a:solidFill>
                        <a:latin typeface="Calibri" pitchFamily="34" charset="0"/>
                      </a:endParaRPr>
                    </a:p>
                  </a:txBody>
                  <a:tcPr/>
                </a:tc>
                <a:tc>
                  <a:txBody>
                    <a:bodyPr/>
                    <a:lstStyle/>
                    <a:p>
                      <a:r>
                        <a:rPr lang="en-GB" sz="1600" b="1" dirty="0" smtClean="0">
                          <a:solidFill>
                            <a:srgbClr val="C00000"/>
                          </a:solidFill>
                          <a:latin typeface="Calibri" pitchFamily="34" charset="0"/>
                        </a:rPr>
                        <a:t>Immediate-offset addressing</a:t>
                      </a:r>
                      <a:endParaRPr lang="en-GB" sz="1600" b="1" dirty="0">
                        <a:solidFill>
                          <a:srgbClr val="C00000"/>
                        </a:solidFill>
                        <a:latin typeface="Calibri" pitchFamily="34" charset="0"/>
                      </a:endParaRPr>
                    </a:p>
                  </a:txBody>
                  <a:tcPr/>
                </a:tc>
                <a:tc>
                  <a:txBody>
                    <a:bodyPr/>
                    <a:lstStyle/>
                    <a:p>
                      <a:r>
                        <a:rPr lang="en-GB" sz="1600" b="1" dirty="0" err="1" smtClean="0">
                          <a:solidFill>
                            <a:srgbClr val="C00000"/>
                          </a:solidFill>
                          <a:latin typeface="Calibri" pitchFamily="34" charset="0"/>
                        </a:rPr>
                        <a:t>Rb</a:t>
                      </a:r>
                      <a:r>
                        <a:rPr lang="en-GB" sz="1600" b="1" dirty="0" smtClean="0">
                          <a:solidFill>
                            <a:srgbClr val="C00000"/>
                          </a:solidFill>
                          <a:latin typeface="Calibri" pitchFamily="34" charset="0"/>
                        </a:rPr>
                        <a:t> + N</a:t>
                      </a:r>
                      <a:endParaRPr lang="en-GB" sz="1600" b="1" dirty="0">
                        <a:solidFill>
                          <a:srgbClr val="C00000"/>
                        </a:solidFill>
                        <a:latin typeface="Calibri" pitchFamily="34" charset="0"/>
                      </a:endParaRPr>
                    </a:p>
                  </a:txBody>
                  <a:tcPr/>
                </a:tc>
              </a:tr>
              <a:tr h="680682">
                <a:tc>
                  <a:txBody>
                    <a:bodyPr/>
                    <a:lstStyle/>
                    <a:p>
                      <a:r>
                        <a:rPr lang="en-GB" sz="1600" b="1" dirty="0" smtClean="0">
                          <a:solidFill>
                            <a:srgbClr val="C00000"/>
                          </a:solidFill>
                          <a:latin typeface="Calibri" pitchFamily="34" charset="0"/>
                        </a:rPr>
                        <a:t>LDR Ra, [</a:t>
                      </a:r>
                      <a:r>
                        <a:rPr lang="en-GB" sz="1600" b="1" dirty="0" err="1" smtClean="0">
                          <a:solidFill>
                            <a:srgbClr val="C00000"/>
                          </a:solidFill>
                          <a:latin typeface="Calibri" pitchFamily="34" charset="0"/>
                        </a:rPr>
                        <a:t>Rb</a:t>
                      </a:r>
                      <a:r>
                        <a:rPr lang="en-GB" sz="1600" b="1" dirty="0" smtClean="0">
                          <a:solidFill>
                            <a:srgbClr val="C00000"/>
                          </a:solidFill>
                          <a:latin typeface="Calibri" pitchFamily="34" charset="0"/>
                        </a:rPr>
                        <a:t>],</a:t>
                      </a:r>
                      <a:r>
                        <a:rPr lang="en-GB" sz="1600" b="1" baseline="0" dirty="0" smtClean="0">
                          <a:solidFill>
                            <a:srgbClr val="C00000"/>
                          </a:solidFill>
                          <a:latin typeface="Calibri" pitchFamily="34" charset="0"/>
                        </a:rPr>
                        <a:t> #N</a:t>
                      </a:r>
                      <a:endParaRPr lang="en-GB" sz="1600" b="1" dirty="0">
                        <a:solidFill>
                          <a:srgbClr val="C00000"/>
                        </a:solidFill>
                        <a:latin typeface="Calibri" pitchFamily="34" charset="0"/>
                      </a:endParaRPr>
                    </a:p>
                  </a:txBody>
                  <a:tcPr/>
                </a:tc>
                <a:tc>
                  <a:txBody>
                    <a:bodyPr/>
                    <a:lstStyle/>
                    <a:p>
                      <a:r>
                        <a:rPr lang="en-GB" sz="1600" b="1" dirty="0" smtClean="0">
                          <a:solidFill>
                            <a:srgbClr val="C00000"/>
                          </a:solidFill>
                          <a:latin typeface="Calibri" pitchFamily="34" charset="0"/>
                        </a:rPr>
                        <a:t>Ra := mem32[</a:t>
                      </a:r>
                      <a:r>
                        <a:rPr lang="en-GB" sz="1600" b="1" dirty="0" err="1" smtClean="0">
                          <a:solidFill>
                            <a:srgbClr val="C00000"/>
                          </a:solidFill>
                          <a:latin typeface="Calibri" pitchFamily="34" charset="0"/>
                        </a:rPr>
                        <a:t>Rb</a:t>
                      </a:r>
                      <a:r>
                        <a:rPr lang="en-GB" sz="1600" b="1" dirty="0" smtClean="0">
                          <a:solidFill>
                            <a:srgbClr val="C00000"/>
                          </a:solidFill>
                          <a:latin typeface="Calibri" pitchFamily="34" charset="0"/>
                        </a:rPr>
                        <a:t>]</a:t>
                      </a:r>
                    </a:p>
                    <a:p>
                      <a:r>
                        <a:rPr lang="en-GB" sz="1600" b="1" dirty="0" err="1" smtClean="0">
                          <a:solidFill>
                            <a:srgbClr val="C00000"/>
                          </a:solidFill>
                          <a:latin typeface="Calibri" pitchFamily="34" charset="0"/>
                        </a:rPr>
                        <a:t>Rb</a:t>
                      </a:r>
                      <a:r>
                        <a:rPr lang="en-GB" sz="1600" b="1" baseline="0" dirty="0" smtClean="0">
                          <a:solidFill>
                            <a:srgbClr val="C00000"/>
                          </a:solidFill>
                          <a:latin typeface="Calibri" pitchFamily="34" charset="0"/>
                        </a:rPr>
                        <a:t> := </a:t>
                      </a:r>
                      <a:r>
                        <a:rPr lang="en-GB" sz="1600" b="1" baseline="0" dirty="0" err="1" smtClean="0">
                          <a:solidFill>
                            <a:srgbClr val="C00000"/>
                          </a:solidFill>
                          <a:latin typeface="Calibri" pitchFamily="34" charset="0"/>
                        </a:rPr>
                        <a:t>Rb</a:t>
                      </a:r>
                      <a:r>
                        <a:rPr lang="en-GB" sz="1600" b="1" baseline="0" dirty="0" smtClean="0">
                          <a:solidFill>
                            <a:srgbClr val="C00000"/>
                          </a:solidFill>
                          <a:latin typeface="Calibri" pitchFamily="34" charset="0"/>
                        </a:rPr>
                        <a:t> + N</a:t>
                      </a:r>
                      <a:endParaRPr lang="en-GB" sz="1600" b="1" dirty="0">
                        <a:solidFill>
                          <a:srgbClr val="C00000"/>
                        </a:solidFill>
                        <a:latin typeface="Calibri" pitchFamily="34" charset="0"/>
                      </a:endParaRPr>
                    </a:p>
                  </a:txBody>
                  <a:tcPr/>
                </a:tc>
                <a:tc>
                  <a:txBody>
                    <a:bodyPr/>
                    <a:lstStyle/>
                    <a:p>
                      <a:r>
                        <a:rPr lang="en-GB" sz="1600" b="1" baseline="0" dirty="0" smtClean="0">
                          <a:solidFill>
                            <a:srgbClr val="C00000"/>
                          </a:solidFill>
                          <a:latin typeface="Calibri" pitchFamily="34" charset="0"/>
                        </a:rPr>
                        <a:t>Post-indexed immediate-offset addressing</a:t>
                      </a:r>
                      <a:endParaRPr lang="en-GB" sz="1600" b="1" dirty="0">
                        <a:solidFill>
                          <a:srgbClr val="C00000"/>
                        </a:solidFill>
                        <a:latin typeface="Calibri" pitchFamily="34" charset="0"/>
                      </a:endParaRPr>
                    </a:p>
                  </a:txBody>
                  <a:tcPr/>
                </a:tc>
                <a:tc>
                  <a:txBody>
                    <a:bodyPr/>
                    <a:lstStyle/>
                    <a:p>
                      <a:r>
                        <a:rPr lang="en-GB" sz="1600" b="1" dirty="0" err="1" smtClean="0">
                          <a:solidFill>
                            <a:srgbClr val="C00000"/>
                          </a:solidFill>
                          <a:latin typeface="Calibri" pitchFamily="34" charset="0"/>
                        </a:rPr>
                        <a:t>Rb</a:t>
                      </a:r>
                      <a:endParaRPr lang="en-GB" sz="1600" b="1" dirty="0">
                        <a:solidFill>
                          <a:srgbClr val="C00000"/>
                        </a:solidFill>
                        <a:latin typeface="Calibri" pitchFamily="34" charset="0"/>
                      </a:endParaRPr>
                    </a:p>
                  </a:txBody>
                  <a:tcPr/>
                </a:tc>
              </a:tr>
              <a:tr h="680682">
                <a:tc>
                  <a:txBody>
                    <a:bodyPr/>
                    <a:lstStyle/>
                    <a:p>
                      <a:r>
                        <a:rPr lang="en-GB" sz="1600" b="1" dirty="0" smtClean="0">
                          <a:solidFill>
                            <a:srgbClr val="C00000"/>
                          </a:solidFill>
                          <a:latin typeface="Calibri" pitchFamily="34" charset="0"/>
                        </a:rPr>
                        <a:t>LDR Ra, [</a:t>
                      </a:r>
                      <a:r>
                        <a:rPr lang="en-GB" sz="1600" b="1" dirty="0" err="1" smtClean="0">
                          <a:solidFill>
                            <a:srgbClr val="C00000"/>
                          </a:solidFill>
                          <a:latin typeface="Calibri" pitchFamily="34" charset="0"/>
                        </a:rPr>
                        <a:t>Rb</a:t>
                      </a:r>
                      <a:r>
                        <a:rPr lang="en-GB" sz="1600" b="1" dirty="0" smtClean="0">
                          <a:solidFill>
                            <a:srgbClr val="C00000"/>
                          </a:solidFill>
                          <a:latin typeface="Calibri" pitchFamily="34" charset="0"/>
                        </a:rPr>
                        <a:t>,#N]!</a:t>
                      </a:r>
                      <a:endParaRPr lang="en-GB" sz="1600" b="1" dirty="0">
                        <a:solidFill>
                          <a:srgbClr val="C00000"/>
                        </a:solidFill>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err="1" smtClean="0">
                          <a:solidFill>
                            <a:srgbClr val="C00000"/>
                          </a:solidFill>
                          <a:latin typeface="Calibri" pitchFamily="34" charset="0"/>
                        </a:rPr>
                        <a:t>Rb</a:t>
                      </a:r>
                      <a:r>
                        <a:rPr lang="en-GB" sz="1600" b="1" baseline="0" dirty="0" smtClean="0">
                          <a:solidFill>
                            <a:srgbClr val="C00000"/>
                          </a:solidFill>
                          <a:latin typeface="Calibri" pitchFamily="34" charset="0"/>
                        </a:rPr>
                        <a:t> := </a:t>
                      </a:r>
                      <a:r>
                        <a:rPr lang="en-GB" sz="1600" b="1" baseline="0" dirty="0" err="1" smtClean="0">
                          <a:solidFill>
                            <a:srgbClr val="C00000"/>
                          </a:solidFill>
                          <a:latin typeface="Calibri" pitchFamily="34" charset="0"/>
                        </a:rPr>
                        <a:t>Rb</a:t>
                      </a:r>
                      <a:r>
                        <a:rPr lang="en-GB" sz="1600" b="1" baseline="0" dirty="0" smtClean="0">
                          <a:solidFill>
                            <a:srgbClr val="C00000"/>
                          </a:solidFill>
                          <a:latin typeface="Calibri" pitchFamily="34" charset="0"/>
                        </a:rPr>
                        <a:t> + N</a:t>
                      </a:r>
                      <a:endParaRPr lang="en-GB" sz="1600" b="1" dirty="0" smtClean="0">
                        <a:solidFill>
                          <a:srgbClr val="C00000"/>
                        </a:solidFill>
                        <a:latin typeface="Calibri" pitchFamily="34" charset="0"/>
                      </a:endParaRPr>
                    </a:p>
                    <a:p>
                      <a:r>
                        <a:rPr lang="en-GB" sz="1600" b="1" dirty="0" smtClean="0">
                          <a:solidFill>
                            <a:srgbClr val="C00000"/>
                          </a:solidFill>
                          <a:latin typeface="Calibri" pitchFamily="34" charset="0"/>
                        </a:rPr>
                        <a:t>Ra := mem32[</a:t>
                      </a:r>
                      <a:r>
                        <a:rPr lang="en-GB" sz="1600" b="1" dirty="0" err="1" smtClean="0">
                          <a:solidFill>
                            <a:srgbClr val="C00000"/>
                          </a:solidFill>
                          <a:latin typeface="Calibri" pitchFamily="34" charset="0"/>
                        </a:rPr>
                        <a:t>Rb</a:t>
                      </a:r>
                      <a:r>
                        <a:rPr lang="en-GB" sz="1600" b="1" dirty="0" smtClean="0">
                          <a:solidFill>
                            <a:srgbClr val="C00000"/>
                          </a:solidFill>
                          <a:latin typeface="Calibri" pitchFamily="34" charset="0"/>
                        </a:rPr>
                        <a:t>]</a:t>
                      </a:r>
                    </a:p>
                  </a:txBody>
                  <a:tcPr/>
                </a:tc>
                <a:tc>
                  <a:txBody>
                    <a:bodyPr/>
                    <a:lstStyle/>
                    <a:p>
                      <a:r>
                        <a:rPr lang="en-GB" sz="1600" b="1" dirty="0" smtClean="0">
                          <a:solidFill>
                            <a:srgbClr val="C00000"/>
                          </a:solidFill>
                          <a:latin typeface="Calibri" pitchFamily="34" charset="0"/>
                        </a:rPr>
                        <a:t>Pre-indexed immediate-offset addressing</a:t>
                      </a:r>
                      <a:endParaRPr lang="en-GB" sz="1600" b="1" dirty="0">
                        <a:solidFill>
                          <a:srgbClr val="C00000"/>
                        </a:solidFill>
                        <a:latin typeface="Calibri" pitchFamily="34" charset="0"/>
                      </a:endParaRPr>
                    </a:p>
                  </a:txBody>
                  <a:tcPr/>
                </a:tc>
                <a:tc>
                  <a:txBody>
                    <a:bodyPr/>
                    <a:lstStyle/>
                    <a:p>
                      <a:r>
                        <a:rPr lang="en-GB" sz="1600" b="1" dirty="0" err="1" smtClean="0">
                          <a:solidFill>
                            <a:srgbClr val="C00000"/>
                          </a:solidFill>
                          <a:latin typeface="Calibri" pitchFamily="34" charset="0"/>
                        </a:rPr>
                        <a:t>Rb</a:t>
                      </a:r>
                      <a:r>
                        <a:rPr lang="en-GB" sz="1600" b="1" dirty="0" smtClean="0">
                          <a:solidFill>
                            <a:srgbClr val="C00000"/>
                          </a:solidFill>
                          <a:latin typeface="Calibri" pitchFamily="34" charset="0"/>
                        </a:rPr>
                        <a:t> + N</a:t>
                      </a:r>
                      <a:endParaRPr lang="en-GB" sz="1600" b="1" dirty="0">
                        <a:solidFill>
                          <a:srgbClr val="C00000"/>
                        </a:solidFill>
                        <a:latin typeface="Calibri" pitchFamily="34" charset="0"/>
                      </a:endParaRPr>
                    </a:p>
                  </a:txBody>
                  <a:tcPr/>
                </a:tc>
              </a:tr>
              <a:tr h="394079">
                <a:tc>
                  <a:txBody>
                    <a:bodyPr/>
                    <a:lstStyle/>
                    <a:p>
                      <a:r>
                        <a:rPr lang="en-GB" sz="1600" b="1" dirty="0" smtClean="0">
                          <a:solidFill>
                            <a:srgbClr val="002060"/>
                          </a:solidFill>
                          <a:latin typeface="Calibri" pitchFamily="34" charset="0"/>
                        </a:rPr>
                        <a:t>LDR Ra, [</a:t>
                      </a:r>
                      <a:r>
                        <a:rPr lang="en-GB" sz="1600" b="1" dirty="0" err="1" smtClean="0">
                          <a:solidFill>
                            <a:srgbClr val="002060"/>
                          </a:solidFill>
                          <a:latin typeface="Calibri" pitchFamily="34" charset="0"/>
                        </a:rPr>
                        <a:t>Rb</a:t>
                      </a:r>
                      <a:r>
                        <a:rPr lang="en-GB" sz="1600" b="1" dirty="0" smtClean="0">
                          <a:solidFill>
                            <a:srgbClr val="002060"/>
                          </a:solidFill>
                          <a:latin typeface="Calibri" pitchFamily="34" charset="0"/>
                        </a:rPr>
                        <a:t>, </a:t>
                      </a:r>
                      <a:r>
                        <a:rPr lang="en-GB" sz="1600" b="1" dirty="0" err="1" smtClean="0">
                          <a:solidFill>
                            <a:srgbClr val="002060"/>
                          </a:solidFill>
                          <a:latin typeface="Calibri" pitchFamily="34" charset="0"/>
                        </a:rPr>
                        <a:t>Rc</a:t>
                      </a:r>
                      <a:r>
                        <a:rPr lang="en-GB" sz="1600" b="1" dirty="0" smtClean="0">
                          <a:solidFill>
                            <a:srgbClr val="002060"/>
                          </a:solidFill>
                          <a:latin typeface="Calibri" pitchFamily="34" charset="0"/>
                        </a:rPr>
                        <a:t>]</a:t>
                      </a:r>
                      <a:endParaRPr lang="en-GB" sz="1600" b="1" dirty="0">
                        <a:solidFill>
                          <a:srgbClr val="002060"/>
                        </a:solidFill>
                        <a:latin typeface="Calibri" pitchFamily="34" charset="0"/>
                      </a:endParaRPr>
                    </a:p>
                  </a:txBody>
                  <a:tcPr/>
                </a:tc>
                <a:tc>
                  <a:txBody>
                    <a:bodyPr/>
                    <a:lstStyle/>
                    <a:p>
                      <a:r>
                        <a:rPr lang="en-GB" sz="1600" b="1" dirty="0" smtClean="0">
                          <a:solidFill>
                            <a:srgbClr val="002060"/>
                          </a:solidFill>
                          <a:latin typeface="Calibri" pitchFamily="34" charset="0"/>
                        </a:rPr>
                        <a:t>Ra := mem32[</a:t>
                      </a:r>
                      <a:r>
                        <a:rPr lang="en-GB" sz="1600" b="1" dirty="0" err="1" smtClean="0">
                          <a:solidFill>
                            <a:srgbClr val="002060"/>
                          </a:solidFill>
                          <a:latin typeface="Calibri" pitchFamily="34" charset="0"/>
                        </a:rPr>
                        <a:t>Rb+Rc</a:t>
                      </a:r>
                      <a:r>
                        <a:rPr lang="en-GB" sz="1600" b="1" dirty="0" smtClean="0">
                          <a:solidFill>
                            <a:srgbClr val="002060"/>
                          </a:solidFill>
                          <a:latin typeface="Calibri" pitchFamily="34" charset="0"/>
                        </a:rPr>
                        <a:t>]</a:t>
                      </a:r>
                      <a:endParaRPr lang="en-GB" sz="1600" b="1" dirty="0">
                        <a:solidFill>
                          <a:srgbClr val="002060"/>
                        </a:solidFill>
                        <a:latin typeface="Calibri" pitchFamily="34" charset="0"/>
                      </a:endParaRPr>
                    </a:p>
                  </a:txBody>
                  <a:tcPr/>
                </a:tc>
                <a:tc>
                  <a:txBody>
                    <a:bodyPr/>
                    <a:lstStyle/>
                    <a:p>
                      <a:r>
                        <a:rPr lang="en-GB" sz="1600" b="1" dirty="0" smtClean="0">
                          <a:solidFill>
                            <a:srgbClr val="002060"/>
                          </a:solidFill>
                          <a:latin typeface="Calibri" pitchFamily="34" charset="0"/>
                        </a:rPr>
                        <a:t>Register-offset addressing</a:t>
                      </a:r>
                      <a:endParaRPr lang="en-GB" sz="1600" b="1" dirty="0">
                        <a:solidFill>
                          <a:srgbClr val="002060"/>
                        </a:solidFill>
                        <a:latin typeface="Calibri" pitchFamily="34" charset="0"/>
                      </a:endParaRPr>
                    </a:p>
                  </a:txBody>
                  <a:tcPr/>
                </a:tc>
                <a:tc>
                  <a:txBody>
                    <a:bodyPr/>
                    <a:lstStyle/>
                    <a:p>
                      <a:r>
                        <a:rPr lang="en-GB" sz="1600" b="1" dirty="0" err="1" smtClean="0">
                          <a:solidFill>
                            <a:srgbClr val="002060"/>
                          </a:solidFill>
                          <a:latin typeface="Calibri" pitchFamily="34" charset="0"/>
                        </a:rPr>
                        <a:t>Rb</a:t>
                      </a:r>
                      <a:r>
                        <a:rPr lang="en-GB" sz="1600" b="1" dirty="0" smtClean="0">
                          <a:solidFill>
                            <a:srgbClr val="002060"/>
                          </a:solidFill>
                          <a:latin typeface="Calibri" pitchFamily="34" charset="0"/>
                        </a:rPr>
                        <a:t> + </a:t>
                      </a:r>
                      <a:r>
                        <a:rPr lang="en-GB" sz="1600" b="1" dirty="0" err="1" smtClean="0">
                          <a:solidFill>
                            <a:srgbClr val="002060"/>
                          </a:solidFill>
                          <a:latin typeface="Calibri" pitchFamily="34" charset="0"/>
                        </a:rPr>
                        <a:t>Rc</a:t>
                      </a:r>
                      <a:endParaRPr lang="en-GB" sz="1600" b="1" dirty="0">
                        <a:solidFill>
                          <a:srgbClr val="002060"/>
                        </a:solidFill>
                        <a:latin typeface="Calibri" pitchFamily="34" charset="0"/>
                      </a:endParaRPr>
                    </a:p>
                  </a:txBody>
                  <a:tcPr/>
                </a:tc>
              </a:tr>
              <a:tr h="440585">
                <a:tc>
                  <a:txBody>
                    <a:bodyPr/>
                    <a:lstStyle/>
                    <a:p>
                      <a:r>
                        <a:rPr lang="en-GB" sz="1600" b="1" dirty="0" smtClean="0">
                          <a:solidFill>
                            <a:srgbClr val="002060"/>
                          </a:solidFill>
                          <a:latin typeface="Calibri" pitchFamily="34" charset="0"/>
                        </a:rPr>
                        <a:t>LDR Ra, [</a:t>
                      </a:r>
                      <a:r>
                        <a:rPr lang="en-GB" sz="1600" b="1" dirty="0" err="1" smtClean="0">
                          <a:solidFill>
                            <a:srgbClr val="002060"/>
                          </a:solidFill>
                          <a:latin typeface="Calibri" pitchFamily="34" charset="0"/>
                        </a:rPr>
                        <a:t>Rb,Rc</a:t>
                      </a:r>
                      <a:r>
                        <a:rPr lang="en-GB" sz="1600" b="1" dirty="0" smtClean="0">
                          <a:solidFill>
                            <a:srgbClr val="002060"/>
                          </a:solidFill>
                          <a:latin typeface="Calibri" pitchFamily="34" charset="0"/>
                        </a:rPr>
                        <a:t>, LSR #s]</a:t>
                      </a:r>
                      <a:endParaRPr lang="en-GB" sz="1600" b="1" dirty="0">
                        <a:solidFill>
                          <a:srgbClr val="002060"/>
                        </a:solidFill>
                        <a:latin typeface="Calibri" pitchFamily="34" charset="0"/>
                      </a:endParaRPr>
                    </a:p>
                  </a:txBody>
                  <a:tcPr/>
                </a:tc>
                <a:tc>
                  <a:txBody>
                    <a:bodyPr/>
                    <a:lstStyle/>
                    <a:p>
                      <a:r>
                        <a:rPr lang="en-GB" sz="1600" b="1" dirty="0" smtClean="0">
                          <a:solidFill>
                            <a:srgbClr val="002060"/>
                          </a:solidFill>
                          <a:latin typeface="Calibri" pitchFamily="34" charset="0"/>
                        </a:rPr>
                        <a:t>Ra := mem32[</a:t>
                      </a:r>
                      <a:r>
                        <a:rPr lang="en-GB" sz="1600" b="1" dirty="0" err="1" smtClean="0">
                          <a:solidFill>
                            <a:srgbClr val="002060"/>
                          </a:solidFill>
                          <a:latin typeface="Calibri" pitchFamily="34" charset="0"/>
                        </a:rPr>
                        <a:t>Rb+Rc</a:t>
                      </a:r>
                      <a:r>
                        <a:rPr lang="en-GB" sz="1600" b="1" dirty="0" smtClean="0">
                          <a:solidFill>
                            <a:srgbClr val="002060"/>
                          </a:solidFill>
                          <a:latin typeface="Calibri" pitchFamily="34" charset="0"/>
                        </a:rPr>
                        <a:t>*2</a:t>
                      </a:r>
                      <a:r>
                        <a:rPr lang="en-GB" sz="1600" b="1" baseline="30000" dirty="0" smtClean="0">
                          <a:solidFill>
                            <a:srgbClr val="002060"/>
                          </a:solidFill>
                          <a:latin typeface="Calibri" pitchFamily="34" charset="0"/>
                        </a:rPr>
                        <a:t>s</a:t>
                      </a:r>
                      <a:r>
                        <a:rPr lang="en-GB" sz="1600" b="1" dirty="0" smtClean="0">
                          <a:solidFill>
                            <a:srgbClr val="002060"/>
                          </a:solidFill>
                          <a:latin typeface="Calibri" pitchFamily="34" charset="0"/>
                        </a:rPr>
                        <a:t>]</a:t>
                      </a:r>
                    </a:p>
                  </a:txBody>
                  <a:tcPr/>
                </a:tc>
                <a:tc>
                  <a:txBody>
                    <a:bodyPr/>
                    <a:lstStyle/>
                    <a:p>
                      <a:r>
                        <a:rPr lang="en-GB" sz="1600" b="1" dirty="0" smtClean="0">
                          <a:solidFill>
                            <a:srgbClr val="002060"/>
                          </a:solidFill>
                          <a:latin typeface="Calibri" pitchFamily="34" charset="0"/>
                        </a:rPr>
                        <a:t>Scaled</a:t>
                      </a:r>
                      <a:r>
                        <a:rPr lang="en-GB" sz="1600" b="1" baseline="0" dirty="0" smtClean="0">
                          <a:solidFill>
                            <a:srgbClr val="002060"/>
                          </a:solidFill>
                          <a:latin typeface="Calibri" pitchFamily="34" charset="0"/>
                        </a:rPr>
                        <a:t> </a:t>
                      </a:r>
                      <a:r>
                        <a:rPr lang="en-GB" sz="1600" b="1" dirty="0" smtClean="0">
                          <a:solidFill>
                            <a:srgbClr val="002060"/>
                          </a:solidFill>
                          <a:latin typeface="Calibri" pitchFamily="34" charset="0"/>
                        </a:rPr>
                        <a:t>register-offset addressing</a:t>
                      </a:r>
                      <a:endParaRPr lang="en-GB" sz="1600" b="1" dirty="0">
                        <a:solidFill>
                          <a:srgbClr val="002060"/>
                        </a:solidFill>
                        <a:latin typeface="Calibri" pitchFamily="34" charset="0"/>
                      </a:endParaRPr>
                    </a:p>
                  </a:txBody>
                  <a:tcPr/>
                </a:tc>
                <a:tc>
                  <a:txBody>
                    <a:bodyPr/>
                    <a:lstStyle/>
                    <a:p>
                      <a:r>
                        <a:rPr lang="en-GB" sz="1600" b="1" dirty="0" err="1" smtClean="0">
                          <a:solidFill>
                            <a:srgbClr val="002060"/>
                          </a:solidFill>
                          <a:latin typeface="Calibri" pitchFamily="34" charset="0"/>
                        </a:rPr>
                        <a:t>Rb</a:t>
                      </a:r>
                      <a:r>
                        <a:rPr lang="en-GB" sz="1600" b="1" dirty="0" smtClean="0">
                          <a:solidFill>
                            <a:srgbClr val="002060"/>
                          </a:solidFill>
                          <a:latin typeface="Calibri" pitchFamily="34" charset="0"/>
                        </a:rPr>
                        <a:t> + </a:t>
                      </a:r>
                      <a:r>
                        <a:rPr lang="en-GB" sz="1600" b="1" dirty="0" err="1" smtClean="0">
                          <a:solidFill>
                            <a:srgbClr val="002060"/>
                          </a:solidFill>
                          <a:latin typeface="Calibri" pitchFamily="34" charset="0"/>
                        </a:rPr>
                        <a:t>Rc</a:t>
                      </a:r>
                      <a:r>
                        <a:rPr lang="en-GB" sz="1600" b="1" dirty="0" smtClean="0">
                          <a:solidFill>
                            <a:srgbClr val="002060"/>
                          </a:solidFill>
                          <a:latin typeface="Calibri" pitchFamily="34" charset="0"/>
                        </a:rPr>
                        <a:t>*2</a:t>
                      </a:r>
                      <a:r>
                        <a:rPr lang="en-GB" sz="1600" b="1" baseline="30000" dirty="0" smtClean="0">
                          <a:solidFill>
                            <a:srgbClr val="002060"/>
                          </a:solidFill>
                          <a:latin typeface="Calibri" pitchFamily="34" charset="0"/>
                        </a:rPr>
                        <a:t>s</a:t>
                      </a:r>
                      <a:endParaRPr lang="en-GB" sz="1600" b="1" baseline="30000" dirty="0">
                        <a:solidFill>
                          <a:srgbClr val="002060"/>
                        </a:solidFill>
                        <a:latin typeface="Calibri" pitchFamily="34" charset="0"/>
                      </a:endParaRPr>
                    </a:p>
                  </a:txBody>
                  <a:tcPr/>
                </a:tc>
              </a:tr>
            </a:tbl>
          </a:graphicData>
        </a:graphic>
      </p:graphicFrame>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69</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80255248"/>
              </p:ext>
            </p:extLst>
          </p:nvPr>
        </p:nvGraphicFramePr>
        <p:xfrm>
          <a:off x="107504" y="4941168"/>
          <a:ext cx="6768753" cy="1219200"/>
        </p:xfrm>
        <a:graphic>
          <a:graphicData uri="http://schemas.openxmlformats.org/drawingml/2006/table">
            <a:tbl>
              <a:tblPr firstRow="1" bandRow="1">
                <a:tableStyleId>{5940675A-B579-460E-94D1-54222C63F5DA}</a:tableStyleId>
              </a:tblPr>
              <a:tblGrid>
                <a:gridCol w="737191"/>
                <a:gridCol w="3417885"/>
                <a:gridCol w="2613677"/>
              </a:tblGrid>
              <a:tr h="269100">
                <a:tc>
                  <a:txBody>
                    <a:bodyPr/>
                    <a:lstStyle/>
                    <a:p>
                      <a:r>
                        <a:rPr lang="en-GB" sz="1400" b="1" dirty="0" smtClean="0">
                          <a:latin typeface="Calibri" pitchFamily="34" charset="0"/>
                        </a:rPr>
                        <a:t>LDR</a:t>
                      </a:r>
                      <a:endParaRPr lang="en-GB" sz="1400" b="1" dirty="0">
                        <a:latin typeface="Calibri" pitchFamily="34" charset="0"/>
                      </a:endParaRPr>
                    </a:p>
                  </a:txBody>
                  <a:tcPr/>
                </a:tc>
                <a:tc>
                  <a:txBody>
                    <a:bodyPr/>
                    <a:lstStyle/>
                    <a:p>
                      <a:r>
                        <a:rPr lang="en-GB" sz="1400" dirty="0" smtClean="0">
                          <a:latin typeface="Calibri" pitchFamily="34" charset="0"/>
                        </a:rPr>
                        <a:t>Load word from memory to register</a:t>
                      </a:r>
                      <a:endParaRPr lang="en-GB" sz="1400" dirty="0">
                        <a:latin typeface="Calibri" pitchFamily="34" charset="0"/>
                      </a:endParaRPr>
                    </a:p>
                  </a:txBody>
                  <a:tcPr/>
                </a:tc>
                <a:tc rowSpan="2">
                  <a:txBody>
                    <a:bodyPr/>
                    <a:lstStyle/>
                    <a:p>
                      <a:r>
                        <a:rPr lang="en-GB" sz="1400" dirty="0" smtClean="0">
                          <a:latin typeface="Calibri" pitchFamily="34" charset="0"/>
                        </a:rPr>
                        <a:t>Effective Address must be multiple of 4</a:t>
                      </a:r>
                      <a:endParaRPr lang="en-GB" sz="1400" dirty="0">
                        <a:latin typeface="Calibri" pitchFamily="34" charset="0"/>
                      </a:endParaRPr>
                    </a:p>
                  </a:txBody>
                  <a:tcPr/>
                </a:tc>
              </a:tr>
              <a:tr h="269100">
                <a:tc>
                  <a:txBody>
                    <a:bodyPr/>
                    <a:lstStyle/>
                    <a:p>
                      <a:r>
                        <a:rPr lang="en-GB" sz="1400" b="1" dirty="0" smtClean="0">
                          <a:latin typeface="Calibri" pitchFamily="34" charset="0"/>
                        </a:rPr>
                        <a:t>STR</a:t>
                      </a:r>
                      <a:endParaRPr lang="en-GB" sz="1400" b="1" dirty="0">
                        <a:latin typeface="Calibri" pitchFamily="34" charset="0"/>
                      </a:endParaRPr>
                    </a:p>
                  </a:txBody>
                  <a:tcPr/>
                </a:tc>
                <a:tc>
                  <a:txBody>
                    <a:bodyPr/>
                    <a:lstStyle/>
                    <a:p>
                      <a:r>
                        <a:rPr lang="en-GB" sz="1400" dirty="0" smtClean="0">
                          <a:latin typeface="Calibri" pitchFamily="34" charset="0"/>
                        </a:rPr>
                        <a:t>Store</a:t>
                      </a:r>
                      <a:r>
                        <a:rPr lang="en-GB" sz="1400" baseline="0" dirty="0" smtClean="0">
                          <a:latin typeface="Calibri" pitchFamily="34" charset="0"/>
                        </a:rPr>
                        <a:t> word from register to memory</a:t>
                      </a:r>
                      <a:endParaRPr lang="en-GB" sz="1400" dirty="0">
                        <a:latin typeface="Calibri" pitchFamily="34" charset="0"/>
                      </a:endParaRPr>
                    </a:p>
                  </a:txBody>
                  <a:tcPr/>
                </a:tc>
                <a:tc vMerge="1">
                  <a:txBody>
                    <a:bodyPr/>
                    <a:lstStyle/>
                    <a:p>
                      <a:endParaRPr lang="en-GB" sz="1600" dirty="0"/>
                    </a:p>
                  </a:txBody>
                  <a:tcPr/>
                </a:tc>
              </a:tr>
              <a:tr h="269100">
                <a:tc>
                  <a:txBody>
                    <a:bodyPr/>
                    <a:lstStyle/>
                    <a:p>
                      <a:r>
                        <a:rPr lang="en-GB" sz="1400" b="1" dirty="0" smtClean="0">
                          <a:latin typeface="Calibri" pitchFamily="34" charset="0"/>
                        </a:rPr>
                        <a:t>LDRB</a:t>
                      </a:r>
                      <a:endParaRPr lang="en-GB" sz="1400" b="1" dirty="0">
                        <a:latin typeface="Calibri" pitchFamily="34" charset="0"/>
                      </a:endParaRPr>
                    </a:p>
                  </a:txBody>
                  <a:tcPr/>
                </a:tc>
                <a:tc>
                  <a:txBody>
                    <a:bodyPr/>
                    <a:lstStyle/>
                    <a:p>
                      <a:r>
                        <a:rPr lang="en-GB" sz="1400" dirty="0" smtClean="0">
                          <a:latin typeface="Calibri" pitchFamily="34" charset="0"/>
                        </a:rPr>
                        <a:t>Load byte from memory to</a:t>
                      </a:r>
                      <a:r>
                        <a:rPr lang="en-GB" sz="1400" baseline="0" dirty="0" smtClean="0">
                          <a:latin typeface="Calibri" pitchFamily="34" charset="0"/>
                        </a:rPr>
                        <a:t> register</a:t>
                      </a:r>
                      <a:endParaRPr lang="en-GB" sz="1400" dirty="0">
                        <a:latin typeface="Calibri" pitchFamily="34" charset="0"/>
                      </a:endParaRPr>
                    </a:p>
                  </a:txBody>
                  <a:tcPr/>
                </a:tc>
                <a:tc rowSpan="2">
                  <a:txBody>
                    <a:bodyPr/>
                    <a:lstStyle/>
                    <a:p>
                      <a:r>
                        <a:rPr lang="en-GB" sz="1400" dirty="0" smtClean="0">
                          <a:latin typeface="Calibri" pitchFamily="34" charset="0"/>
                        </a:rPr>
                        <a:t>Effective</a:t>
                      </a:r>
                      <a:r>
                        <a:rPr lang="en-GB" sz="1400" baseline="0" dirty="0" smtClean="0">
                          <a:latin typeface="Calibri" pitchFamily="34" charset="0"/>
                        </a:rPr>
                        <a:t> Address</a:t>
                      </a:r>
                      <a:r>
                        <a:rPr lang="en-GB" sz="1400" dirty="0" smtClean="0">
                          <a:latin typeface="Calibri" pitchFamily="34" charset="0"/>
                        </a:rPr>
                        <a:t> unrestricted</a:t>
                      </a:r>
                      <a:endParaRPr lang="en-GB" sz="1400" dirty="0">
                        <a:latin typeface="Calibri" pitchFamily="34" charset="0"/>
                      </a:endParaRPr>
                    </a:p>
                  </a:txBody>
                  <a:tcPr/>
                </a:tc>
              </a:tr>
              <a:tr h="269100">
                <a:tc>
                  <a:txBody>
                    <a:bodyPr/>
                    <a:lstStyle/>
                    <a:p>
                      <a:r>
                        <a:rPr lang="en-GB" sz="1400" b="1" dirty="0" smtClean="0">
                          <a:latin typeface="Calibri" pitchFamily="34" charset="0"/>
                        </a:rPr>
                        <a:t>STRB</a:t>
                      </a:r>
                      <a:endParaRPr lang="en-GB" sz="1400" b="1" dirty="0">
                        <a:latin typeface="Calibri" pitchFamily="34" charset="0"/>
                      </a:endParaRPr>
                    </a:p>
                  </a:txBody>
                  <a:tcPr/>
                </a:tc>
                <a:tc>
                  <a:txBody>
                    <a:bodyPr/>
                    <a:lstStyle/>
                    <a:p>
                      <a:r>
                        <a:rPr lang="en-GB" sz="1400" dirty="0" smtClean="0">
                          <a:latin typeface="Calibri" pitchFamily="34" charset="0"/>
                        </a:rPr>
                        <a:t>Store byte from register to memory</a:t>
                      </a:r>
                      <a:endParaRPr lang="en-GB" sz="1400" dirty="0">
                        <a:latin typeface="Calibri" pitchFamily="34" charset="0"/>
                      </a:endParaRPr>
                    </a:p>
                  </a:txBody>
                  <a:tcPr/>
                </a:tc>
                <a:tc vMerge="1">
                  <a:txBody>
                    <a:bodyPr/>
                    <a:lstStyle/>
                    <a:p>
                      <a:endParaRPr lang="en-GB" sz="1600" dirty="0">
                        <a:latin typeface="Calibri" pitchFamily="34" charset="0"/>
                      </a:endParaRPr>
                    </a:p>
                  </a:txBody>
                  <a:tcPr/>
                </a:tc>
              </a:tr>
            </a:tbl>
          </a:graphicData>
        </a:graphic>
      </p:graphicFrame>
      <p:sp>
        <p:nvSpPr>
          <p:cNvPr id="3" name="TextBox 2"/>
          <p:cNvSpPr txBox="1"/>
          <p:nvPr/>
        </p:nvSpPr>
        <p:spPr>
          <a:xfrm>
            <a:off x="7164288" y="5085184"/>
            <a:ext cx="1907704" cy="923330"/>
          </a:xfrm>
          <a:prstGeom prst="rect">
            <a:avLst/>
          </a:prstGeom>
          <a:solidFill>
            <a:schemeClr val="bg2"/>
          </a:solidFill>
          <a:ln w="19050">
            <a:solidFill>
              <a:schemeClr val="accent1"/>
            </a:solidFill>
          </a:ln>
          <a:effectLst>
            <a:outerShdw blurRad="50800" dist="38100" dir="8100000" algn="tr" rotWithShape="0">
              <a:prstClr val="black">
                <a:alpha val="40000"/>
              </a:prstClr>
            </a:outerShdw>
          </a:effectLst>
        </p:spPr>
        <p:txBody>
          <a:bodyPr wrap="square" rtlCol="0">
            <a:spAutoFit/>
          </a:bodyPr>
          <a:lstStyle/>
          <a:p>
            <a:r>
              <a:rPr lang="en-GB" b="1" dirty="0" smtClean="0">
                <a:latin typeface="Calibri" pitchFamily="34" charset="0"/>
              </a:rPr>
              <a:t>see slide 2.75 for allowed values of N</a:t>
            </a:r>
            <a:endParaRPr lang="en-GB" b="1" dirty="0">
              <a:latin typeface="Calibri" pitchFamily="34" charset="0"/>
            </a:endParaRPr>
          </a:p>
        </p:txBody>
      </p:sp>
    </p:spTree>
    <p:extLst>
      <p:ext uri="{BB962C8B-B14F-4D97-AF65-F5344CB8AC3E}">
        <p14:creationId xmlns:p14="http://schemas.microsoft.com/office/powerpoint/2010/main" val="1928094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323850" y="286544"/>
            <a:ext cx="8640763" cy="838200"/>
          </a:xfrm>
        </p:spPr>
        <p:txBody>
          <a:bodyPr>
            <a:normAutofit/>
          </a:bodyPr>
          <a:lstStyle/>
          <a:p>
            <a:r>
              <a:rPr lang="en-GB" sz="3200" dirty="0" smtClean="0"/>
              <a:t>Data processing machine </a:t>
            </a:r>
            <a:r>
              <a:rPr lang="en-GB" sz="3200" smtClean="0"/>
              <a:t>word format</a:t>
            </a:r>
            <a:endParaRPr lang="en-US" sz="3200" dirty="0" smtClean="0"/>
          </a:p>
        </p:txBody>
      </p:sp>
      <p:sp>
        <p:nvSpPr>
          <p:cNvPr id="15363" name="Rectangle 4"/>
          <p:cNvSpPr>
            <a:spLocks noChangeArrowheads="1"/>
          </p:cNvSpPr>
          <p:nvPr/>
        </p:nvSpPr>
        <p:spPr bwMode="auto">
          <a:xfrm>
            <a:off x="395536" y="2012950"/>
            <a:ext cx="72072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15364" name="Rectangle 5"/>
          <p:cNvSpPr>
            <a:spLocks noChangeArrowheads="1"/>
          </p:cNvSpPr>
          <p:nvPr/>
        </p:nvSpPr>
        <p:spPr bwMode="auto">
          <a:xfrm>
            <a:off x="1114674" y="2012950"/>
            <a:ext cx="28892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15365" name="Rectangle 6"/>
          <p:cNvSpPr>
            <a:spLocks noChangeArrowheads="1"/>
          </p:cNvSpPr>
          <p:nvPr/>
        </p:nvSpPr>
        <p:spPr bwMode="auto">
          <a:xfrm>
            <a:off x="1402011" y="2012950"/>
            <a:ext cx="28892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15366" name="Rectangle 7"/>
          <p:cNvSpPr>
            <a:spLocks noChangeArrowheads="1"/>
          </p:cNvSpPr>
          <p:nvPr/>
        </p:nvSpPr>
        <p:spPr bwMode="auto">
          <a:xfrm>
            <a:off x="1689349" y="2012950"/>
            <a:ext cx="28892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rgbClr val="FF0000"/>
                </a:solidFill>
                <a:latin typeface="Arial" charset="0"/>
              </a:rPr>
              <a:t>1</a:t>
            </a:r>
            <a:endParaRPr lang="en-US" sz="2000">
              <a:solidFill>
                <a:srgbClr val="FF0000"/>
              </a:solidFill>
              <a:latin typeface="Arial" charset="0"/>
            </a:endParaRPr>
          </a:p>
        </p:txBody>
      </p:sp>
      <p:sp>
        <p:nvSpPr>
          <p:cNvPr id="15367" name="Rectangle 8"/>
          <p:cNvSpPr>
            <a:spLocks noChangeArrowheads="1"/>
          </p:cNvSpPr>
          <p:nvPr/>
        </p:nvSpPr>
        <p:spPr bwMode="auto">
          <a:xfrm>
            <a:off x="1979861" y="2012950"/>
            <a:ext cx="863600"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Op</a:t>
            </a:r>
            <a:endParaRPr lang="en-US" sz="2000">
              <a:solidFill>
                <a:schemeClr val="accent2"/>
              </a:solidFill>
              <a:latin typeface="Arial" charset="0"/>
            </a:endParaRPr>
          </a:p>
        </p:txBody>
      </p:sp>
      <p:sp>
        <p:nvSpPr>
          <p:cNvPr id="15368" name="Rectangle 12"/>
          <p:cNvSpPr>
            <a:spLocks noChangeArrowheads="1"/>
          </p:cNvSpPr>
          <p:nvPr/>
        </p:nvSpPr>
        <p:spPr bwMode="auto">
          <a:xfrm>
            <a:off x="3126036" y="2012950"/>
            <a:ext cx="798513"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Rn</a:t>
            </a:r>
            <a:endParaRPr lang="en-US" sz="2000">
              <a:solidFill>
                <a:schemeClr val="accent2"/>
              </a:solidFill>
              <a:latin typeface="Arial" charset="0"/>
            </a:endParaRPr>
          </a:p>
        </p:txBody>
      </p:sp>
      <p:sp>
        <p:nvSpPr>
          <p:cNvPr id="15369" name="Rectangle 27"/>
          <p:cNvSpPr>
            <a:spLocks noChangeArrowheads="1"/>
          </p:cNvSpPr>
          <p:nvPr/>
        </p:nvSpPr>
        <p:spPr bwMode="auto">
          <a:xfrm>
            <a:off x="3924549" y="2012950"/>
            <a:ext cx="798512"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Rd</a:t>
            </a:r>
            <a:endParaRPr lang="en-US" sz="2000">
              <a:solidFill>
                <a:schemeClr val="accent2"/>
              </a:solidFill>
              <a:latin typeface="Arial" charset="0"/>
            </a:endParaRPr>
          </a:p>
        </p:txBody>
      </p:sp>
      <p:sp>
        <p:nvSpPr>
          <p:cNvPr id="15370" name="Rectangle 29"/>
          <p:cNvSpPr>
            <a:spLocks noChangeArrowheads="1"/>
          </p:cNvSpPr>
          <p:nvPr/>
        </p:nvSpPr>
        <p:spPr bwMode="auto">
          <a:xfrm>
            <a:off x="5364411" y="2012950"/>
            <a:ext cx="1366838"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K</a:t>
            </a:r>
            <a:endParaRPr lang="en-US" sz="2000">
              <a:solidFill>
                <a:schemeClr val="accent2"/>
              </a:solidFill>
              <a:latin typeface="Arial" charset="0"/>
            </a:endParaRPr>
          </a:p>
        </p:txBody>
      </p:sp>
      <p:sp>
        <p:nvSpPr>
          <p:cNvPr id="15371" name="Rectangle 37"/>
          <p:cNvSpPr>
            <a:spLocks noChangeArrowheads="1"/>
          </p:cNvSpPr>
          <p:nvPr/>
        </p:nvSpPr>
        <p:spPr bwMode="auto">
          <a:xfrm>
            <a:off x="4716711" y="2444750"/>
            <a:ext cx="122237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Shift</a:t>
            </a:r>
            <a:endParaRPr lang="en-US" sz="2000">
              <a:solidFill>
                <a:schemeClr val="accent2"/>
              </a:solidFill>
              <a:latin typeface="Arial" charset="0"/>
            </a:endParaRPr>
          </a:p>
        </p:txBody>
      </p:sp>
      <p:sp>
        <p:nvSpPr>
          <p:cNvPr id="15372" name="Rectangle 38"/>
          <p:cNvSpPr>
            <a:spLocks noChangeArrowheads="1"/>
          </p:cNvSpPr>
          <p:nvPr/>
        </p:nvSpPr>
        <p:spPr bwMode="auto">
          <a:xfrm>
            <a:off x="1692524" y="2444750"/>
            <a:ext cx="28892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rgbClr val="FF0000"/>
                </a:solidFill>
                <a:latin typeface="Arial" charset="0"/>
              </a:rPr>
              <a:t>0</a:t>
            </a:r>
            <a:endParaRPr lang="en-US" sz="2000">
              <a:solidFill>
                <a:srgbClr val="FF0000"/>
              </a:solidFill>
              <a:latin typeface="Arial" charset="0"/>
            </a:endParaRPr>
          </a:p>
        </p:txBody>
      </p:sp>
      <p:sp>
        <p:nvSpPr>
          <p:cNvPr id="15373" name="Rectangle 39"/>
          <p:cNvSpPr>
            <a:spLocks noChangeArrowheads="1"/>
          </p:cNvSpPr>
          <p:nvPr/>
        </p:nvSpPr>
        <p:spPr bwMode="auto">
          <a:xfrm>
            <a:off x="5939086" y="2444750"/>
            <a:ext cx="798513"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Rm</a:t>
            </a:r>
            <a:endParaRPr lang="en-US" sz="2000">
              <a:solidFill>
                <a:schemeClr val="accent2"/>
              </a:solidFill>
              <a:latin typeface="Arial" charset="0"/>
            </a:endParaRPr>
          </a:p>
        </p:txBody>
      </p:sp>
      <p:sp>
        <p:nvSpPr>
          <p:cNvPr id="15374" name="Rectangle 40"/>
          <p:cNvSpPr>
            <a:spLocks noChangeArrowheads="1"/>
          </p:cNvSpPr>
          <p:nvPr/>
        </p:nvSpPr>
        <p:spPr bwMode="auto">
          <a:xfrm>
            <a:off x="6731249" y="2012950"/>
            <a:ext cx="1655762" cy="287338"/>
          </a:xfrm>
          <a:prstGeom prst="rect">
            <a:avLst/>
          </a:prstGeom>
          <a:noFill/>
          <a:ln w="19050">
            <a:noFill/>
            <a:miter lim="800000"/>
            <a:headEnd type="none" w="sm" len="sm"/>
            <a:tailEnd type="none" w="sm" len="sm"/>
          </a:ln>
        </p:spPr>
        <p:txBody>
          <a:bodyPr wrap="none" anchor="ctr"/>
          <a:lstStyle/>
          <a:p>
            <a:pPr algn="l"/>
            <a:r>
              <a:rPr lang="en-GB" sz="1800">
                <a:solidFill>
                  <a:srgbClr val="FF0000"/>
                </a:solidFill>
                <a:latin typeface="Arial" charset="0"/>
              </a:rPr>
              <a:t>Rd := Rn Op K</a:t>
            </a:r>
            <a:endParaRPr lang="en-US" sz="1800">
              <a:solidFill>
                <a:srgbClr val="FF0000"/>
              </a:solidFill>
              <a:latin typeface="Arial" charset="0"/>
            </a:endParaRPr>
          </a:p>
        </p:txBody>
      </p:sp>
      <p:sp>
        <p:nvSpPr>
          <p:cNvPr id="15375" name="Rectangle 41"/>
          <p:cNvSpPr>
            <a:spLocks noChangeArrowheads="1"/>
          </p:cNvSpPr>
          <p:nvPr/>
        </p:nvSpPr>
        <p:spPr bwMode="auto">
          <a:xfrm>
            <a:off x="6731249" y="2444750"/>
            <a:ext cx="1944687" cy="287338"/>
          </a:xfrm>
          <a:prstGeom prst="rect">
            <a:avLst/>
          </a:prstGeom>
          <a:noFill/>
          <a:ln w="19050">
            <a:noFill/>
            <a:miter lim="800000"/>
            <a:headEnd type="none" w="sm" len="sm"/>
            <a:tailEnd type="none" w="sm" len="sm"/>
          </a:ln>
        </p:spPr>
        <p:txBody>
          <a:bodyPr wrap="none" anchor="ctr"/>
          <a:lstStyle/>
          <a:p>
            <a:pPr algn="l"/>
            <a:r>
              <a:rPr lang="en-GB" sz="1800">
                <a:solidFill>
                  <a:srgbClr val="FF0000"/>
                </a:solidFill>
                <a:latin typeface="Arial" charset="0"/>
              </a:rPr>
              <a:t>Rd := Rn Op Rm</a:t>
            </a:r>
            <a:endParaRPr lang="en-US" sz="1800">
              <a:solidFill>
                <a:srgbClr val="FF0000"/>
              </a:solidFill>
              <a:latin typeface="Arial Black" pitchFamily="34" charset="0"/>
            </a:endParaRPr>
          </a:p>
        </p:txBody>
      </p:sp>
      <p:sp>
        <p:nvSpPr>
          <p:cNvPr id="15376" name="Line 83"/>
          <p:cNvSpPr>
            <a:spLocks noChangeShapeType="1"/>
          </p:cNvSpPr>
          <p:nvPr/>
        </p:nvSpPr>
        <p:spPr bwMode="auto">
          <a:xfrm flipV="1">
            <a:off x="2556124" y="2371725"/>
            <a:ext cx="0" cy="360363"/>
          </a:xfrm>
          <a:prstGeom prst="line">
            <a:avLst/>
          </a:prstGeom>
          <a:noFill/>
          <a:ln w="28575">
            <a:solidFill>
              <a:srgbClr val="FF0000"/>
            </a:solidFill>
            <a:round/>
            <a:headEnd type="none" w="sm" len="sm"/>
            <a:tailEnd type="triangle" w="sm" len="sm"/>
          </a:ln>
        </p:spPr>
        <p:txBody>
          <a:bodyPr/>
          <a:lstStyle/>
          <a:p>
            <a:endParaRPr lang="en-GB"/>
          </a:p>
        </p:txBody>
      </p:sp>
      <p:sp>
        <p:nvSpPr>
          <p:cNvPr id="15377" name="Text Box 84"/>
          <p:cNvSpPr txBox="1">
            <a:spLocks noChangeArrowheads="1"/>
          </p:cNvSpPr>
          <p:nvPr/>
        </p:nvSpPr>
        <p:spPr bwMode="auto">
          <a:xfrm>
            <a:off x="2122736" y="2660650"/>
            <a:ext cx="1481138" cy="336550"/>
          </a:xfrm>
          <a:prstGeom prst="rect">
            <a:avLst/>
          </a:prstGeom>
          <a:noFill/>
          <a:ln w="12700">
            <a:noFill/>
            <a:miter lim="800000"/>
            <a:headEnd type="none" w="sm" len="sm"/>
            <a:tailEnd type="none" w="sm" len="sm"/>
          </a:ln>
        </p:spPr>
        <p:txBody>
          <a:bodyPr wrap="none">
            <a:spAutoFit/>
          </a:bodyPr>
          <a:lstStyle/>
          <a:p>
            <a:pPr algn="l"/>
            <a:r>
              <a:rPr lang="en-GB" sz="1600" b="0" i="1">
                <a:solidFill>
                  <a:srgbClr val="FF0000"/>
                </a:solidFill>
                <a:latin typeface="Arial" charset="0"/>
              </a:rPr>
              <a:t>ALU operation</a:t>
            </a:r>
            <a:endParaRPr lang="en-US" sz="1600" b="0" i="1">
              <a:solidFill>
                <a:srgbClr val="FF0000"/>
              </a:solidFill>
              <a:latin typeface="Arial" charset="0"/>
            </a:endParaRPr>
          </a:p>
        </p:txBody>
      </p:sp>
      <p:sp>
        <p:nvSpPr>
          <p:cNvPr id="15378" name="Text Box 57"/>
          <p:cNvSpPr txBox="1">
            <a:spLocks noChangeArrowheads="1"/>
          </p:cNvSpPr>
          <p:nvPr/>
        </p:nvSpPr>
        <p:spPr bwMode="auto">
          <a:xfrm>
            <a:off x="552450" y="3068638"/>
            <a:ext cx="8123238" cy="3139321"/>
          </a:xfrm>
          <a:prstGeom prst="rect">
            <a:avLst/>
          </a:prstGeom>
          <a:noFill/>
          <a:ln w="12700" algn="ctr">
            <a:noFill/>
            <a:miter lim="800000"/>
            <a:headEnd/>
            <a:tailEnd/>
          </a:ln>
        </p:spPr>
        <p:txBody>
          <a:bodyPr>
            <a:spAutoFit/>
          </a:bodyPr>
          <a:lstStyle/>
          <a:p>
            <a:pPr algn="l"/>
            <a:r>
              <a:rPr lang="en-GB" dirty="0">
                <a:latin typeface="Calibri" pitchFamily="34" charset="0"/>
              </a:rPr>
              <a:t>S bit = 1 =&gt; </a:t>
            </a:r>
            <a:r>
              <a:rPr lang="en-GB" dirty="0" smtClean="0">
                <a:latin typeface="Calibri" pitchFamily="34" charset="0"/>
              </a:rPr>
              <a:t>NZ </a:t>
            </a:r>
            <a:r>
              <a:rPr lang="en-GB" dirty="0">
                <a:latin typeface="Calibri" pitchFamily="34" charset="0"/>
              </a:rPr>
              <a:t>are </a:t>
            </a:r>
            <a:r>
              <a:rPr lang="en-GB" dirty="0" smtClean="0">
                <a:latin typeface="Calibri" pitchFamily="34" charset="0"/>
              </a:rPr>
              <a:t>written, CV are written for arithmetic</a:t>
            </a:r>
            <a:endParaRPr lang="en-GB" dirty="0">
              <a:latin typeface="Calibri" pitchFamily="34" charset="0"/>
            </a:endParaRPr>
          </a:p>
          <a:p>
            <a:pPr algn="l"/>
            <a:r>
              <a:rPr lang="en-GB" dirty="0">
                <a:latin typeface="Calibri" pitchFamily="34" charset="0"/>
              </a:rPr>
              <a:t>S bit = 0 =&gt; </a:t>
            </a:r>
            <a:r>
              <a:rPr lang="en-GB" dirty="0" smtClean="0">
                <a:latin typeface="Calibri" pitchFamily="34" charset="0"/>
              </a:rPr>
              <a:t>NZCV unchanged</a:t>
            </a:r>
          </a:p>
          <a:p>
            <a:pPr algn="l"/>
            <a:r>
              <a:rPr lang="en-GB" dirty="0" smtClean="0">
                <a:latin typeface="Calibri" pitchFamily="34" charset="0"/>
              </a:rPr>
              <a:t>(exception, CMP condition codes </a:t>
            </a:r>
            <a:r>
              <a:rPr lang="en-GB" dirty="0" err="1" smtClean="0">
                <a:latin typeface="Calibri" pitchFamily="34" charset="0"/>
              </a:rPr>
              <a:t>arealways</a:t>
            </a:r>
            <a:r>
              <a:rPr lang="en-GB" dirty="0" smtClean="0">
                <a:latin typeface="Calibri" pitchFamily="34" charset="0"/>
              </a:rPr>
              <a:t> changed)</a:t>
            </a:r>
            <a:endParaRPr lang="en-GB" dirty="0">
              <a:latin typeface="Calibri" pitchFamily="34" charset="0"/>
            </a:endParaRPr>
          </a:p>
          <a:p>
            <a:pPr algn="l"/>
            <a:endParaRPr lang="en-GB" dirty="0">
              <a:latin typeface="Calibri" pitchFamily="34" charset="0"/>
            </a:endParaRPr>
          </a:p>
          <a:p>
            <a:pPr algn="l"/>
            <a:r>
              <a:rPr lang="en-GB" dirty="0">
                <a:latin typeface="Calibri" pitchFamily="34" charset="0"/>
              </a:rPr>
              <a:t>The first operand, </a:t>
            </a:r>
            <a:r>
              <a:rPr lang="en-GB" b="1" dirty="0">
                <a:latin typeface="Calibri" pitchFamily="34" charset="0"/>
              </a:rPr>
              <a:t>op1</a:t>
            </a:r>
            <a:r>
              <a:rPr lang="en-GB" dirty="0">
                <a:latin typeface="Calibri" pitchFamily="34" charset="0"/>
              </a:rPr>
              <a:t>, is always register </a:t>
            </a:r>
            <a:r>
              <a:rPr lang="en-GB" dirty="0" err="1">
                <a:latin typeface="Calibri" pitchFamily="34" charset="0"/>
              </a:rPr>
              <a:t>Rn</a:t>
            </a:r>
            <a:endParaRPr lang="en-GB" dirty="0">
              <a:latin typeface="Calibri" pitchFamily="34" charset="0"/>
            </a:endParaRPr>
          </a:p>
          <a:p>
            <a:pPr algn="l"/>
            <a:endParaRPr lang="en-GB" dirty="0">
              <a:latin typeface="Calibri" pitchFamily="34" charset="0"/>
            </a:endParaRPr>
          </a:p>
          <a:p>
            <a:pPr algn="l"/>
            <a:r>
              <a:rPr lang="en-GB" dirty="0">
                <a:latin typeface="Calibri" pitchFamily="34" charset="0"/>
              </a:rPr>
              <a:t>The second operand, </a:t>
            </a:r>
            <a:r>
              <a:rPr lang="en-GB" b="1" dirty="0">
                <a:latin typeface="Calibri" pitchFamily="34" charset="0"/>
              </a:rPr>
              <a:t>op2</a:t>
            </a:r>
            <a:r>
              <a:rPr lang="en-GB" dirty="0">
                <a:latin typeface="Calibri" pitchFamily="34" charset="0"/>
              </a:rPr>
              <a:t>, is either a constant K or register </a:t>
            </a:r>
            <a:r>
              <a:rPr lang="en-GB" dirty="0" err="1">
                <a:latin typeface="Calibri" pitchFamily="34" charset="0"/>
              </a:rPr>
              <a:t>Rm</a:t>
            </a:r>
            <a:endParaRPr lang="en-GB" dirty="0">
              <a:latin typeface="Calibri" pitchFamily="34" charset="0"/>
            </a:endParaRPr>
          </a:p>
          <a:p>
            <a:pPr algn="l"/>
            <a:endParaRPr lang="en-GB" dirty="0">
              <a:latin typeface="Calibri" pitchFamily="34" charset="0"/>
            </a:endParaRPr>
          </a:p>
          <a:p>
            <a:pPr algn="l"/>
            <a:r>
              <a:rPr lang="en-GB" dirty="0">
                <a:latin typeface="Calibri" pitchFamily="34" charset="0"/>
              </a:rPr>
              <a:t>This lecture: assume Shift=0, Rot=0, for </a:t>
            </a:r>
            <a:r>
              <a:rPr lang="en-GB" dirty="0" err="1">
                <a:latin typeface="Calibri" pitchFamily="34" charset="0"/>
              </a:rPr>
              <a:t>unshifted</a:t>
            </a:r>
            <a:r>
              <a:rPr lang="en-GB" dirty="0">
                <a:latin typeface="Calibri" pitchFamily="34" charset="0"/>
              </a:rPr>
              <a:t> </a:t>
            </a:r>
            <a:r>
              <a:rPr lang="en-GB" dirty="0" err="1">
                <a:latin typeface="Calibri" pitchFamily="34" charset="0"/>
              </a:rPr>
              <a:t>Rm</a:t>
            </a:r>
            <a:r>
              <a:rPr lang="en-GB" dirty="0">
                <a:latin typeface="Calibri" pitchFamily="34" charset="0"/>
              </a:rPr>
              <a:t> or immediate constant K</a:t>
            </a:r>
          </a:p>
          <a:p>
            <a:pPr algn="l"/>
            <a:endParaRPr lang="en-GB" dirty="0">
              <a:latin typeface="Calibri" pitchFamily="34" charset="0"/>
            </a:endParaRPr>
          </a:p>
          <a:p>
            <a:pPr algn="l"/>
            <a:endParaRPr lang="en-US" dirty="0">
              <a:latin typeface="Calibri" pitchFamily="34" charset="0"/>
            </a:endParaRPr>
          </a:p>
        </p:txBody>
      </p:sp>
      <p:sp>
        <p:nvSpPr>
          <p:cNvPr id="15379" name="Rectangle 37"/>
          <p:cNvSpPr>
            <a:spLocks noChangeArrowheads="1"/>
          </p:cNvSpPr>
          <p:nvPr/>
        </p:nvSpPr>
        <p:spPr bwMode="auto">
          <a:xfrm>
            <a:off x="4715124" y="2012950"/>
            <a:ext cx="649287"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Rot</a:t>
            </a:r>
            <a:endParaRPr lang="en-US" sz="2000">
              <a:solidFill>
                <a:schemeClr val="accent2"/>
              </a:solidFill>
              <a:latin typeface="Arial" charset="0"/>
            </a:endParaRPr>
          </a:p>
        </p:txBody>
      </p:sp>
      <p:sp>
        <p:nvSpPr>
          <p:cNvPr id="15380" name="Text Box 59"/>
          <p:cNvSpPr txBox="1">
            <a:spLocks noChangeArrowheads="1"/>
          </p:cNvSpPr>
          <p:nvPr/>
        </p:nvSpPr>
        <p:spPr bwMode="auto">
          <a:xfrm>
            <a:off x="538411" y="1628775"/>
            <a:ext cx="6192838" cy="396875"/>
          </a:xfrm>
          <a:prstGeom prst="rect">
            <a:avLst/>
          </a:prstGeom>
          <a:noFill/>
          <a:ln w="12700" algn="ctr">
            <a:noFill/>
            <a:miter lim="800000"/>
            <a:headEnd/>
            <a:tailEnd/>
          </a:ln>
        </p:spPr>
        <p:txBody>
          <a:bodyPr>
            <a:spAutoFit/>
          </a:bodyPr>
          <a:lstStyle/>
          <a:p>
            <a:pPr algn="l"/>
            <a:r>
              <a:rPr lang="en-GB" sz="2000">
                <a:solidFill>
                  <a:schemeClr val="accent2"/>
                </a:solidFill>
                <a:latin typeface="Arial" charset="0"/>
              </a:rPr>
              <a:t>4      1  1  1       4     1      4         4        4             8</a:t>
            </a:r>
            <a:endParaRPr lang="en-US" sz="2000">
              <a:solidFill>
                <a:schemeClr val="accent2"/>
              </a:solidFill>
              <a:latin typeface="Arial" charset="0"/>
            </a:endParaRPr>
          </a:p>
        </p:txBody>
      </p:sp>
      <p:sp>
        <p:nvSpPr>
          <p:cNvPr id="15381" name="Text Box 60"/>
          <p:cNvSpPr txBox="1">
            <a:spLocks noChangeArrowheads="1"/>
          </p:cNvSpPr>
          <p:nvPr/>
        </p:nvSpPr>
        <p:spPr bwMode="auto">
          <a:xfrm>
            <a:off x="5219949" y="2671763"/>
            <a:ext cx="1368425" cy="396875"/>
          </a:xfrm>
          <a:prstGeom prst="rect">
            <a:avLst/>
          </a:prstGeom>
          <a:noFill/>
          <a:ln w="12700" algn="ctr">
            <a:noFill/>
            <a:miter lim="800000"/>
            <a:headEnd/>
            <a:tailEnd/>
          </a:ln>
        </p:spPr>
        <p:txBody>
          <a:bodyPr>
            <a:spAutoFit/>
          </a:bodyPr>
          <a:lstStyle/>
          <a:p>
            <a:pPr algn="l"/>
            <a:r>
              <a:rPr lang="en-GB" sz="2000">
                <a:solidFill>
                  <a:schemeClr val="accent2"/>
                </a:solidFill>
                <a:latin typeface="Arial" charset="0"/>
              </a:rPr>
              <a:t>8            4</a:t>
            </a:r>
            <a:endParaRPr lang="en-US" sz="2000">
              <a:solidFill>
                <a:schemeClr val="accent2"/>
              </a:solidFill>
              <a:latin typeface="Arial" charset="0"/>
            </a:endParaRPr>
          </a:p>
        </p:txBody>
      </p:sp>
      <p:sp>
        <p:nvSpPr>
          <p:cNvPr id="15382" name="Rectangle 8"/>
          <p:cNvSpPr>
            <a:spLocks noChangeArrowheads="1"/>
          </p:cNvSpPr>
          <p:nvPr/>
        </p:nvSpPr>
        <p:spPr bwMode="auto">
          <a:xfrm>
            <a:off x="2843461" y="2012950"/>
            <a:ext cx="282575" cy="287338"/>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a:t>
            </a:r>
            <a:endParaRPr lang="en-US" sz="2000">
              <a:solidFill>
                <a:schemeClr val="accent2"/>
              </a:solidFill>
              <a:latin typeface="Arial" charset="0"/>
            </a:endParaRPr>
          </a:p>
        </p:txBody>
      </p:sp>
      <p:sp>
        <p:nvSpPr>
          <p:cNvPr id="15383" name="Text Box 62"/>
          <p:cNvSpPr txBox="1">
            <a:spLocks noChangeArrowheads="1"/>
          </p:cNvSpPr>
          <p:nvPr/>
        </p:nvSpPr>
        <p:spPr bwMode="auto">
          <a:xfrm>
            <a:off x="7636124" y="981075"/>
            <a:ext cx="1327150" cy="701675"/>
          </a:xfrm>
          <a:prstGeom prst="rect">
            <a:avLst/>
          </a:prstGeom>
          <a:noFill/>
          <a:ln w="12700" algn="ctr">
            <a:noFill/>
            <a:miter lim="800000"/>
            <a:headEnd/>
            <a:tailEnd/>
          </a:ln>
        </p:spPr>
        <p:txBody>
          <a:bodyPr wrap="none">
            <a:spAutoFit/>
          </a:bodyPr>
          <a:lstStyle/>
          <a:p>
            <a:r>
              <a:rPr lang="en-GB" sz="2000">
                <a:latin typeface="Calibri" pitchFamily="34" charset="0"/>
              </a:rPr>
              <a:t>immediate</a:t>
            </a:r>
          </a:p>
          <a:p>
            <a:r>
              <a:rPr lang="en-GB" sz="2000">
                <a:latin typeface="Calibri" pitchFamily="34" charset="0"/>
              </a:rPr>
              <a:t>value</a:t>
            </a:r>
            <a:endParaRPr lang="en-US" sz="2000">
              <a:latin typeface="Calibri" pitchFamily="34" charset="0"/>
            </a:endParaRPr>
          </a:p>
        </p:txBody>
      </p:sp>
      <p:sp>
        <p:nvSpPr>
          <p:cNvPr id="15384" name="Line 63"/>
          <p:cNvSpPr>
            <a:spLocks noChangeShapeType="1"/>
          </p:cNvSpPr>
          <p:nvPr/>
        </p:nvSpPr>
        <p:spPr bwMode="auto">
          <a:xfrm>
            <a:off x="8315574" y="1604963"/>
            <a:ext cx="0" cy="384175"/>
          </a:xfrm>
          <a:prstGeom prst="line">
            <a:avLst/>
          </a:prstGeom>
          <a:noFill/>
          <a:ln w="38100">
            <a:solidFill>
              <a:schemeClr val="tx1"/>
            </a:solidFill>
            <a:round/>
            <a:headEnd/>
            <a:tailEnd type="triangle" w="med" len="med"/>
          </a:ln>
        </p:spPr>
        <p:txBody>
          <a:bodyPr wrap="none" anchor="ctr"/>
          <a:lstStyle/>
          <a:p>
            <a:endParaRPr lang="en-GB"/>
          </a:p>
        </p:txBody>
      </p:sp>
      <p:grpSp>
        <p:nvGrpSpPr>
          <p:cNvPr id="2" name="Group 32"/>
          <p:cNvGrpSpPr>
            <a:grpSpLocks/>
          </p:cNvGrpSpPr>
          <p:nvPr/>
        </p:nvGrpSpPr>
        <p:grpSpPr bwMode="auto">
          <a:xfrm>
            <a:off x="3126036" y="1157288"/>
            <a:ext cx="3605213" cy="692150"/>
            <a:chOff x="1788" y="729"/>
            <a:chExt cx="2271" cy="436"/>
          </a:xfrm>
        </p:grpSpPr>
        <p:sp>
          <p:nvSpPr>
            <p:cNvPr id="15387" name="Text Box 26"/>
            <p:cNvSpPr txBox="1">
              <a:spLocks noChangeArrowheads="1"/>
            </p:cNvSpPr>
            <p:nvPr/>
          </p:nvSpPr>
          <p:spPr bwMode="auto">
            <a:xfrm>
              <a:off x="1846" y="729"/>
              <a:ext cx="1754" cy="288"/>
            </a:xfrm>
            <a:prstGeom prst="rect">
              <a:avLst/>
            </a:prstGeom>
            <a:noFill/>
            <a:ln w="12700" algn="ctr">
              <a:noFill/>
              <a:miter lim="800000"/>
              <a:headEnd/>
              <a:tailEnd/>
            </a:ln>
          </p:spPr>
          <p:txBody>
            <a:bodyPr wrap="none">
              <a:spAutoFit/>
            </a:bodyPr>
            <a:lstStyle/>
            <a:p>
              <a:pPr algn="l"/>
              <a:r>
                <a:rPr lang="en-GB">
                  <a:solidFill>
                    <a:srgbClr val="CC0000"/>
                  </a:solidFill>
                  <a:latin typeface="Calibri" pitchFamily="34" charset="0"/>
                </a:rPr>
                <a:t>op1   dest             op2</a:t>
              </a:r>
              <a:endParaRPr lang="en-US">
                <a:solidFill>
                  <a:srgbClr val="CC0000"/>
                </a:solidFill>
                <a:latin typeface="Calibri" pitchFamily="34" charset="0"/>
              </a:endParaRPr>
            </a:p>
          </p:txBody>
        </p:sp>
        <p:grpSp>
          <p:nvGrpSpPr>
            <p:cNvPr id="3" name="Group 31"/>
            <p:cNvGrpSpPr>
              <a:grpSpLocks/>
            </p:cNvGrpSpPr>
            <p:nvPr/>
          </p:nvGrpSpPr>
          <p:grpSpPr bwMode="auto">
            <a:xfrm>
              <a:off x="1788" y="969"/>
              <a:ext cx="2271" cy="196"/>
              <a:chOff x="1788" y="969"/>
              <a:chExt cx="2271" cy="196"/>
            </a:xfrm>
          </p:grpSpPr>
          <p:sp>
            <p:nvSpPr>
              <p:cNvPr id="15389" name="AutoShape 27"/>
              <p:cNvSpPr>
                <a:spLocks/>
              </p:cNvSpPr>
              <p:nvPr/>
            </p:nvSpPr>
            <p:spPr bwMode="auto">
              <a:xfrm rot="-5400000">
                <a:off x="3336" y="427"/>
                <a:ext cx="181" cy="1265"/>
              </a:xfrm>
              <a:prstGeom prst="rightBrace">
                <a:avLst>
                  <a:gd name="adj1" fmla="val 58241"/>
                  <a:gd name="adj2" fmla="val 50000"/>
                </a:avLst>
              </a:prstGeom>
              <a:noFill/>
              <a:ln w="28575">
                <a:solidFill>
                  <a:srgbClr val="CC0000"/>
                </a:solidFill>
                <a:round/>
                <a:headEnd/>
                <a:tailEnd/>
              </a:ln>
            </p:spPr>
            <p:txBody>
              <a:bodyPr wrap="none" anchor="ctr"/>
              <a:lstStyle/>
              <a:p>
                <a:endParaRPr lang="en-GB"/>
              </a:p>
            </p:txBody>
          </p:sp>
          <p:sp>
            <p:nvSpPr>
              <p:cNvPr id="15390" name="AutoShape 28"/>
              <p:cNvSpPr>
                <a:spLocks/>
              </p:cNvSpPr>
              <p:nvPr/>
            </p:nvSpPr>
            <p:spPr bwMode="auto">
              <a:xfrm rot="-5400000">
                <a:off x="2442" y="818"/>
                <a:ext cx="196" cy="498"/>
              </a:xfrm>
              <a:prstGeom prst="rightBrace">
                <a:avLst>
                  <a:gd name="adj1" fmla="val 21173"/>
                  <a:gd name="adj2" fmla="val 50000"/>
                </a:avLst>
              </a:prstGeom>
              <a:noFill/>
              <a:ln w="28575">
                <a:solidFill>
                  <a:srgbClr val="CC0000"/>
                </a:solidFill>
                <a:round/>
                <a:headEnd/>
                <a:tailEnd/>
              </a:ln>
            </p:spPr>
            <p:txBody>
              <a:bodyPr wrap="none" anchor="ctr"/>
              <a:lstStyle/>
              <a:p>
                <a:endParaRPr lang="en-GB"/>
              </a:p>
            </p:txBody>
          </p:sp>
          <p:sp>
            <p:nvSpPr>
              <p:cNvPr id="15391" name="AutoShape 29"/>
              <p:cNvSpPr>
                <a:spLocks/>
              </p:cNvSpPr>
              <p:nvPr/>
            </p:nvSpPr>
            <p:spPr bwMode="auto">
              <a:xfrm rot="-5400000">
                <a:off x="1939" y="818"/>
                <a:ext cx="196" cy="498"/>
              </a:xfrm>
              <a:prstGeom prst="rightBrace">
                <a:avLst>
                  <a:gd name="adj1" fmla="val 21173"/>
                  <a:gd name="adj2" fmla="val 50000"/>
                </a:avLst>
              </a:prstGeom>
              <a:noFill/>
              <a:ln w="28575">
                <a:solidFill>
                  <a:srgbClr val="CC0000"/>
                </a:solidFill>
                <a:round/>
                <a:headEnd/>
                <a:tailEnd/>
              </a:ln>
            </p:spPr>
            <p:txBody>
              <a:bodyPr wrap="none" anchor="ctr"/>
              <a:lstStyle/>
              <a:p>
                <a:endParaRPr lang="en-GB"/>
              </a:p>
            </p:txBody>
          </p:sp>
        </p:grpSp>
      </p:grpSp>
      <p:sp>
        <p:nvSpPr>
          <p:cNvPr id="17438" name="Text Box 30"/>
          <p:cNvSpPr txBox="1">
            <a:spLocks noChangeArrowheads="1"/>
          </p:cNvSpPr>
          <p:nvPr/>
        </p:nvSpPr>
        <p:spPr bwMode="auto">
          <a:xfrm>
            <a:off x="6011738" y="3529384"/>
            <a:ext cx="2952750" cy="547688"/>
          </a:xfrm>
          <a:prstGeom prst="rect">
            <a:avLst/>
          </a:prstGeom>
          <a:noFill/>
          <a:ln w="28575" algn="ctr">
            <a:solidFill>
              <a:srgbClr val="CC0000"/>
            </a:solidFill>
            <a:miter lim="800000"/>
            <a:headEnd/>
            <a:tailEnd/>
          </a:ln>
        </p:spPr>
        <p:txBody>
          <a:bodyPr wrap="none">
            <a:spAutoFit/>
          </a:bodyPr>
          <a:lstStyle/>
          <a:p>
            <a:pPr algn="l"/>
            <a:r>
              <a:rPr lang="en-GB" sz="2800">
                <a:solidFill>
                  <a:srgbClr val="CC0000"/>
                </a:solidFill>
                <a:latin typeface="Calibri" pitchFamily="34" charset="0"/>
              </a:rPr>
              <a:t>dest := op1 op op2</a:t>
            </a:r>
            <a:endParaRPr lang="en-US" sz="2800">
              <a:solidFill>
                <a:srgbClr val="CC0000"/>
              </a:solidFill>
              <a:latin typeface="Calibri" pitchFamily="34" charset="0"/>
            </a:endParaRPr>
          </a:p>
        </p:txBody>
      </p:sp>
      <p:sp>
        <p:nvSpPr>
          <p:cNvPr id="32" name="Date Placeholder 31"/>
          <p:cNvSpPr>
            <a:spLocks noGrp="1"/>
          </p:cNvSpPr>
          <p:nvPr>
            <p:ph type="dt" sz="half" idx="10"/>
          </p:nvPr>
        </p:nvSpPr>
        <p:spPr/>
        <p:txBody>
          <a:bodyPr/>
          <a:lstStyle/>
          <a:p>
            <a:fld id="{6A74C144-E341-4B30-8A4D-0D266EBE5D76}" type="datetime1">
              <a:rPr lang="en-US" smtClean="0"/>
              <a:pPr/>
              <a:t>12/2/2015</a:t>
            </a:fld>
            <a:endParaRPr lang="en-US"/>
          </a:p>
        </p:txBody>
      </p:sp>
      <p:sp>
        <p:nvSpPr>
          <p:cNvPr id="33" name="Slide Number Placeholder 32"/>
          <p:cNvSpPr>
            <a:spLocks noGrp="1"/>
          </p:cNvSpPr>
          <p:nvPr>
            <p:ph type="sldNum" sz="quarter" idx="12"/>
          </p:nvPr>
        </p:nvSpPr>
        <p:spPr/>
        <p:txBody>
          <a:bodyPr/>
          <a:lstStyle/>
          <a:p>
            <a:r>
              <a:rPr lang="en-US" dirty="0" smtClean="0"/>
              <a:t>2.</a:t>
            </a:r>
            <a:fld id="{0CFEC368-1D7A-4F81-ABF6-AE0E36BAF64C}" type="slidenum">
              <a:rPr lang="en-US" smtClean="0"/>
              <a:pPr/>
              <a:t>7</a:t>
            </a:fld>
            <a:endParaRPr lang="en-US" dirty="0"/>
          </a:p>
        </p:txBody>
      </p:sp>
      <p:sp>
        <p:nvSpPr>
          <p:cNvPr id="34" name="Footer Placeholder 33"/>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38"/>
                                        </p:tgtEl>
                                        <p:attrNameLst>
                                          <p:attrName>style.visibility</p:attrName>
                                        </p:attrNameLst>
                                      </p:cBhvr>
                                      <p:to>
                                        <p:strVal val="visible"/>
                                      </p:to>
                                    </p:set>
                                    <p:animEffect transition="in" filter="blinds(horizontal)">
                                      <p:cBhvr>
                                        <p:cTn id="7" dur="500"/>
                                        <p:tgtEl>
                                          <p:spTgt spid="17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07504" y="404664"/>
            <a:ext cx="8229600" cy="663352"/>
          </a:xfrm>
        </p:spPr>
        <p:txBody>
          <a:bodyPr/>
          <a:lstStyle/>
          <a:p>
            <a:r>
              <a:rPr lang="en-GB" dirty="0" smtClean="0"/>
              <a:t>Example4: 64-bit checksum</a:t>
            </a:r>
            <a:endParaRPr lang="en-US" dirty="0" smtClean="0"/>
          </a:p>
        </p:txBody>
      </p:sp>
      <p:sp>
        <p:nvSpPr>
          <p:cNvPr id="1028" name="Rectangle 3"/>
          <p:cNvSpPr>
            <a:spLocks noGrp="1" noChangeArrowheads="1"/>
          </p:cNvSpPr>
          <p:nvPr>
            <p:ph type="body" idx="1"/>
          </p:nvPr>
        </p:nvSpPr>
        <p:spPr>
          <a:xfrm>
            <a:off x="107504" y="1510779"/>
            <a:ext cx="4825107" cy="2854325"/>
          </a:xfrm>
        </p:spPr>
        <p:txBody>
          <a:bodyPr>
            <a:noAutofit/>
          </a:bodyPr>
          <a:lstStyle/>
          <a:p>
            <a:pPr>
              <a:spcBef>
                <a:spcPts val="1200"/>
              </a:spcBef>
            </a:pPr>
            <a:r>
              <a:rPr lang="en-GB" sz="2000" dirty="0" smtClean="0"/>
              <a:t>A </a:t>
            </a:r>
            <a:r>
              <a:rPr lang="en-GB" sz="2000" b="1" dirty="0" smtClean="0"/>
              <a:t>checksum</a:t>
            </a:r>
            <a:r>
              <a:rPr lang="en-GB" sz="2000" dirty="0" smtClean="0"/>
              <a:t> is often calculated to check that data has not been corrupted.</a:t>
            </a:r>
          </a:p>
          <a:p>
            <a:pPr marL="0" indent="0">
              <a:spcBef>
                <a:spcPts val="1200"/>
              </a:spcBef>
              <a:buNone/>
            </a:pPr>
            <a:endParaRPr lang="en-GB" sz="2000" dirty="0" smtClean="0"/>
          </a:p>
          <a:p>
            <a:pPr>
              <a:spcBef>
                <a:spcPts val="1200"/>
              </a:spcBef>
            </a:pPr>
            <a:r>
              <a:rPr lang="en-GB" sz="2000" dirty="0" smtClean="0"/>
              <a:t>In this example 200 bytes of data is stored in memory in a buffer with start address initially in </a:t>
            </a:r>
            <a:r>
              <a:rPr lang="en-GB" sz="2000" b="1" dirty="0" smtClean="0"/>
              <a:t>R2</a:t>
            </a:r>
            <a:r>
              <a:rPr lang="en-GB" sz="2000" dirty="0" smtClean="0"/>
              <a:t>. Each 8 contiguous bytes (2 words) are interpreted as a 64 bit number </a:t>
            </a:r>
            <a:r>
              <a:rPr lang="en-GB" sz="2000" i="1" dirty="0" smtClean="0">
                <a:latin typeface="Times New Roman" pitchFamily="18" charset="0"/>
              </a:rPr>
              <a:t>d</a:t>
            </a:r>
            <a:r>
              <a:rPr lang="en-GB" sz="2000" i="1" baseline="-25000" dirty="0" smtClean="0">
                <a:latin typeface="Times New Roman" pitchFamily="18" charset="0"/>
              </a:rPr>
              <a:t>i</a:t>
            </a:r>
            <a:r>
              <a:rPr lang="en-GB" sz="2000" dirty="0" smtClean="0"/>
              <a:t>.</a:t>
            </a:r>
          </a:p>
          <a:p>
            <a:pPr>
              <a:spcBef>
                <a:spcPts val="1200"/>
              </a:spcBef>
            </a:pPr>
            <a:r>
              <a:rPr lang="en-GB" sz="2000" dirty="0" smtClean="0"/>
              <a:t>We will use post-indexed immediate offset addressing in a loop to add each </a:t>
            </a:r>
            <a:r>
              <a:rPr lang="en-GB" sz="2000" i="1" dirty="0" smtClean="0">
                <a:latin typeface="Times New Roman" pitchFamily="18" charset="0"/>
                <a:cs typeface="Times New Roman" pitchFamily="18" charset="0"/>
              </a:rPr>
              <a:t>d</a:t>
            </a:r>
            <a:r>
              <a:rPr lang="en-GB" sz="2000" i="1" baseline="-25000" dirty="0" smtClean="0">
                <a:latin typeface="Times New Roman" pitchFamily="18" charset="0"/>
                <a:cs typeface="Times New Roman" pitchFamily="18" charset="0"/>
              </a:rPr>
              <a:t>i</a:t>
            </a:r>
            <a:r>
              <a:rPr lang="en-GB" sz="2000" dirty="0" smtClean="0"/>
              <a:t> number into a 64 bit sum C held in </a:t>
            </a:r>
            <a:r>
              <a:rPr lang="en-GB" sz="2000" b="1" dirty="0" smtClean="0"/>
              <a:t>R3:R4</a:t>
            </a:r>
            <a:r>
              <a:rPr lang="en-GB" sz="2000" dirty="0" smtClean="0"/>
              <a:t> .</a:t>
            </a:r>
          </a:p>
          <a:p>
            <a:pPr>
              <a:spcBef>
                <a:spcPts val="1200"/>
              </a:spcBef>
            </a:pPr>
            <a:r>
              <a:rPr lang="en-GB" sz="2000" dirty="0" smtClean="0"/>
              <a:t>Overflow from the 64 bit sum will be ignored.</a:t>
            </a:r>
            <a:endParaRPr lang="en-US" sz="2000" dirty="0" smtClean="0"/>
          </a:p>
        </p:txBody>
      </p:sp>
      <p:graphicFrame>
        <p:nvGraphicFramePr>
          <p:cNvPr id="1026" name="Object 16"/>
          <p:cNvGraphicFramePr>
            <a:graphicFrameLocks noChangeAspect="1"/>
          </p:cNvGraphicFramePr>
          <p:nvPr>
            <p:extLst>
              <p:ext uri="{D42A27DB-BD31-4B8C-83A1-F6EECF244321}">
                <p14:modId xmlns:p14="http://schemas.microsoft.com/office/powerpoint/2010/main" val="3042222562"/>
              </p:ext>
            </p:extLst>
          </p:nvPr>
        </p:nvGraphicFramePr>
        <p:xfrm>
          <a:off x="2267744" y="2291085"/>
          <a:ext cx="1411288" cy="777875"/>
        </p:xfrm>
        <a:graphic>
          <a:graphicData uri="http://schemas.openxmlformats.org/presentationml/2006/ole">
            <mc:AlternateContent xmlns:mc="http://schemas.openxmlformats.org/markup-compatibility/2006">
              <mc:Choice xmlns:v="urn:schemas-microsoft-com:vml" Requires="v">
                <p:oleObj spid="_x0000_s11467" name="Equation" r:id="rId4" imgW="621760" imgH="342603" progId="Equation.3">
                  <p:embed/>
                </p:oleObj>
              </mc:Choice>
              <mc:Fallback>
                <p:oleObj name="Equation" r:id="rId4" imgW="621760" imgH="342603" progId="Equation.3">
                  <p:embed/>
                  <p:pic>
                    <p:nvPicPr>
                      <p:cNvPr id="0" name="Picture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2291085"/>
                        <a:ext cx="1411288"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12"/>
          <p:cNvSpPr>
            <a:spLocks noChangeArrowheads="1"/>
          </p:cNvSpPr>
          <p:nvPr/>
        </p:nvSpPr>
        <p:spPr bwMode="auto">
          <a:xfrm>
            <a:off x="6156325" y="2060575"/>
            <a:ext cx="1692275" cy="360363"/>
          </a:xfrm>
          <a:prstGeom prst="rect">
            <a:avLst/>
          </a:prstGeom>
          <a:solidFill>
            <a:schemeClr val="bg1"/>
          </a:solidFill>
          <a:ln w="12700" algn="ctr">
            <a:solidFill>
              <a:schemeClr val="tx1"/>
            </a:solidFill>
            <a:round/>
            <a:headEnd/>
            <a:tailEnd/>
          </a:ln>
        </p:spPr>
        <p:txBody>
          <a:bodyPr wrap="none" anchor="ctr"/>
          <a:lstStyle/>
          <a:p>
            <a:r>
              <a:rPr lang="en-GB" sz="1700" dirty="0">
                <a:latin typeface="Arial"/>
                <a:cs typeface="Arial"/>
              </a:rPr>
              <a:t>31    	         0</a:t>
            </a:r>
          </a:p>
        </p:txBody>
      </p:sp>
      <p:sp>
        <p:nvSpPr>
          <p:cNvPr id="1030" name="Rectangle 13"/>
          <p:cNvSpPr>
            <a:spLocks noChangeArrowheads="1"/>
          </p:cNvSpPr>
          <p:nvPr/>
        </p:nvSpPr>
        <p:spPr bwMode="auto">
          <a:xfrm>
            <a:off x="6156325" y="2420938"/>
            <a:ext cx="1692275" cy="360362"/>
          </a:xfrm>
          <a:prstGeom prst="rect">
            <a:avLst/>
          </a:prstGeom>
          <a:solidFill>
            <a:schemeClr val="bg1"/>
          </a:solidFill>
          <a:ln w="12700" algn="ctr">
            <a:solidFill>
              <a:schemeClr val="tx1"/>
            </a:solidFill>
            <a:round/>
            <a:headEnd/>
            <a:tailEnd/>
          </a:ln>
        </p:spPr>
        <p:txBody>
          <a:bodyPr wrap="none" anchor="ctr"/>
          <a:lstStyle/>
          <a:p>
            <a:r>
              <a:rPr lang="en-GB" sz="1700">
                <a:latin typeface="Arial"/>
                <a:cs typeface="Arial"/>
              </a:rPr>
              <a:t>63	        32</a:t>
            </a:r>
          </a:p>
        </p:txBody>
      </p:sp>
      <p:sp>
        <p:nvSpPr>
          <p:cNvPr id="1031" name="Rectangle 14"/>
          <p:cNvSpPr>
            <a:spLocks noChangeArrowheads="1"/>
          </p:cNvSpPr>
          <p:nvPr/>
        </p:nvSpPr>
        <p:spPr bwMode="auto">
          <a:xfrm>
            <a:off x="6156325" y="2781300"/>
            <a:ext cx="1692275" cy="360363"/>
          </a:xfrm>
          <a:prstGeom prst="rect">
            <a:avLst/>
          </a:prstGeom>
          <a:solidFill>
            <a:schemeClr val="bg1"/>
          </a:solidFill>
          <a:ln w="12700" algn="ctr">
            <a:solidFill>
              <a:schemeClr val="tx1"/>
            </a:solidFill>
            <a:round/>
            <a:headEnd/>
            <a:tailEnd/>
          </a:ln>
        </p:spPr>
        <p:txBody>
          <a:bodyPr wrap="none" anchor="ctr"/>
          <a:lstStyle/>
          <a:p>
            <a:r>
              <a:rPr lang="en-GB" sz="1700">
                <a:latin typeface="Arial"/>
                <a:cs typeface="Arial"/>
              </a:rPr>
              <a:t>31	         0</a:t>
            </a:r>
          </a:p>
        </p:txBody>
      </p:sp>
      <p:sp>
        <p:nvSpPr>
          <p:cNvPr id="1032" name="Rectangle 15"/>
          <p:cNvSpPr>
            <a:spLocks noChangeArrowheads="1"/>
          </p:cNvSpPr>
          <p:nvPr/>
        </p:nvSpPr>
        <p:spPr bwMode="auto">
          <a:xfrm>
            <a:off x="6156325" y="3141663"/>
            <a:ext cx="1692275" cy="358775"/>
          </a:xfrm>
          <a:prstGeom prst="rect">
            <a:avLst/>
          </a:prstGeom>
          <a:solidFill>
            <a:schemeClr val="bg1"/>
          </a:solidFill>
          <a:ln w="12700" algn="ctr">
            <a:solidFill>
              <a:schemeClr val="tx1"/>
            </a:solidFill>
            <a:round/>
            <a:headEnd/>
            <a:tailEnd/>
          </a:ln>
        </p:spPr>
        <p:txBody>
          <a:bodyPr wrap="none" anchor="ctr"/>
          <a:lstStyle/>
          <a:p>
            <a:r>
              <a:rPr lang="en-GB" sz="1700">
                <a:latin typeface="Arial"/>
                <a:cs typeface="Arial"/>
              </a:rPr>
              <a:t>63	        32</a:t>
            </a:r>
          </a:p>
        </p:txBody>
      </p:sp>
      <p:sp>
        <p:nvSpPr>
          <p:cNvPr id="1033" name="Rectangle 16"/>
          <p:cNvSpPr>
            <a:spLocks noChangeArrowheads="1"/>
          </p:cNvSpPr>
          <p:nvPr/>
        </p:nvSpPr>
        <p:spPr bwMode="auto">
          <a:xfrm>
            <a:off x="6156325" y="3500438"/>
            <a:ext cx="1692275" cy="360362"/>
          </a:xfrm>
          <a:prstGeom prst="rect">
            <a:avLst/>
          </a:prstGeom>
          <a:solidFill>
            <a:schemeClr val="bg1"/>
          </a:solidFill>
          <a:ln w="12700" algn="ctr">
            <a:solidFill>
              <a:schemeClr val="tx1"/>
            </a:solidFill>
            <a:round/>
            <a:headEnd/>
            <a:tailEnd/>
          </a:ln>
        </p:spPr>
        <p:txBody>
          <a:bodyPr wrap="none" anchor="ctr"/>
          <a:lstStyle/>
          <a:p>
            <a:r>
              <a:rPr lang="en-GB" sz="1700">
                <a:latin typeface="Arial"/>
                <a:cs typeface="Arial"/>
              </a:rPr>
              <a:t>31	         0</a:t>
            </a:r>
          </a:p>
        </p:txBody>
      </p:sp>
      <p:sp>
        <p:nvSpPr>
          <p:cNvPr id="1034" name="Rectangle 17"/>
          <p:cNvSpPr>
            <a:spLocks noChangeArrowheads="1"/>
          </p:cNvSpPr>
          <p:nvPr/>
        </p:nvSpPr>
        <p:spPr bwMode="auto">
          <a:xfrm>
            <a:off x="6156325" y="3860800"/>
            <a:ext cx="1692275" cy="360363"/>
          </a:xfrm>
          <a:prstGeom prst="rect">
            <a:avLst/>
          </a:prstGeom>
          <a:solidFill>
            <a:schemeClr val="bg1"/>
          </a:solidFill>
          <a:ln w="12700" algn="ctr">
            <a:solidFill>
              <a:schemeClr val="tx1"/>
            </a:solidFill>
            <a:round/>
            <a:headEnd/>
            <a:tailEnd/>
          </a:ln>
        </p:spPr>
        <p:txBody>
          <a:bodyPr wrap="none" anchor="ctr"/>
          <a:lstStyle/>
          <a:p>
            <a:r>
              <a:rPr lang="en-GB" sz="1700">
                <a:latin typeface="Arial"/>
                <a:cs typeface="Arial"/>
              </a:rPr>
              <a:t>63	       32</a:t>
            </a:r>
          </a:p>
        </p:txBody>
      </p:sp>
      <p:sp>
        <p:nvSpPr>
          <p:cNvPr id="1035" name="Rectangle 18"/>
          <p:cNvSpPr>
            <a:spLocks noChangeArrowheads="1"/>
          </p:cNvSpPr>
          <p:nvPr/>
        </p:nvSpPr>
        <p:spPr bwMode="auto">
          <a:xfrm>
            <a:off x="6156325" y="4221163"/>
            <a:ext cx="1692275" cy="360362"/>
          </a:xfrm>
          <a:prstGeom prst="rect">
            <a:avLst/>
          </a:prstGeom>
          <a:solidFill>
            <a:schemeClr val="bg1"/>
          </a:solidFill>
          <a:ln w="12700" algn="ctr">
            <a:solidFill>
              <a:schemeClr val="tx1"/>
            </a:solidFill>
            <a:round/>
            <a:headEnd/>
            <a:tailEnd/>
          </a:ln>
        </p:spPr>
        <p:txBody>
          <a:bodyPr wrap="none" anchor="ctr"/>
          <a:lstStyle/>
          <a:p>
            <a:r>
              <a:rPr lang="en-GB" sz="1700">
                <a:latin typeface="Arial"/>
                <a:cs typeface="Arial"/>
              </a:rPr>
              <a:t>31	         0</a:t>
            </a:r>
          </a:p>
        </p:txBody>
      </p:sp>
      <p:sp>
        <p:nvSpPr>
          <p:cNvPr id="1036" name="Rectangle 19"/>
          <p:cNvSpPr>
            <a:spLocks noChangeArrowheads="1"/>
          </p:cNvSpPr>
          <p:nvPr/>
        </p:nvSpPr>
        <p:spPr bwMode="auto">
          <a:xfrm>
            <a:off x="6156325" y="4581525"/>
            <a:ext cx="1692275" cy="360363"/>
          </a:xfrm>
          <a:prstGeom prst="rect">
            <a:avLst/>
          </a:prstGeom>
          <a:solidFill>
            <a:schemeClr val="bg1"/>
          </a:solidFill>
          <a:ln w="12700" algn="ctr">
            <a:solidFill>
              <a:schemeClr val="tx1"/>
            </a:solidFill>
            <a:round/>
            <a:headEnd/>
            <a:tailEnd/>
          </a:ln>
        </p:spPr>
        <p:txBody>
          <a:bodyPr wrap="none" anchor="ctr"/>
          <a:lstStyle/>
          <a:p>
            <a:r>
              <a:rPr lang="en-GB" sz="1700">
                <a:latin typeface="Arial"/>
                <a:cs typeface="Arial"/>
              </a:rPr>
              <a:t>63	         32</a:t>
            </a:r>
          </a:p>
        </p:txBody>
      </p:sp>
      <p:cxnSp>
        <p:nvCxnSpPr>
          <p:cNvPr id="1037" name="Straight Connector 21"/>
          <p:cNvCxnSpPr>
            <a:cxnSpLocks noChangeShapeType="1"/>
          </p:cNvCxnSpPr>
          <p:nvPr/>
        </p:nvCxnSpPr>
        <p:spPr bwMode="auto">
          <a:xfrm>
            <a:off x="8027988" y="2781300"/>
            <a:ext cx="647700" cy="0"/>
          </a:xfrm>
          <a:prstGeom prst="line">
            <a:avLst/>
          </a:prstGeom>
          <a:noFill/>
          <a:ln w="12700" algn="ctr">
            <a:solidFill>
              <a:schemeClr val="tx1"/>
            </a:solidFill>
            <a:round/>
            <a:headEnd/>
            <a:tailEnd/>
          </a:ln>
        </p:spPr>
      </p:cxnSp>
      <p:cxnSp>
        <p:nvCxnSpPr>
          <p:cNvPr id="1038" name="Straight Connector 22"/>
          <p:cNvCxnSpPr>
            <a:cxnSpLocks noChangeShapeType="1"/>
          </p:cNvCxnSpPr>
          <p:nvPr/>
        </p:nvCxnSpPr>
        <p:spPr bwMode="auto">
          <a:xfrm>
            <a:off x="8027988" y="3500438"/>
            <a:ext cx="647700" cy="0"/>
          </a:xfrm>
          <a:prstGeom prst="line">
            <a:avLst/>
          </a:prstGeom>
          <a:noFill/>
          <a:ln w="12700" algn="ctr">
            <a:solidFill>
              <a:schemeClr val="tx1"/>
            </a:solidFill>
            <a:round/>
            <a:headEnd/>
            <a:tailEnd/>
          </a:ln>
        </p:spPr>
      </p:cxnSp>
      <p:cxnSp>
        <p:nvCxnSpPr>
          <p:cNvPr id="1039" name="Straight Connector 23"/>
          <p:cNvCxnSpPr>
            <a:cxnSpLocks noChangeShapeType="1"/>
          </p:cNvCxnSpPr>
          <p:nvPr/>
        </p:nvCxnSpPr>
        <p:spPr bwMode="auto">
          <a:xfrm>
            <a:off x="8027988" y="4221163"/>
            <a:ext cx="647700" cy="0"/>
          </a:xfrm>
          <a:prstGeom prst="line">
            <a:avLst/>
          </a:prstGeom>
          <a:noFill/>
          <a:ln w="12700" algn="ctr">
            <a:solidFill>
              <a:schemeClr val="tx1"/>
            </a:solidFill>
            <a:round/>
            <a:headEnd/>
            <a:tailEnd/>
          </a:ln>
        </p:spPr>
      </p:cxnSp>
      <p:cxnSp>
        <p:nvCxnSpPr>
          <p:cNvPr id="1040" name="Straight Connector 24"/>
          <p:cNvCxnSpPr>
            <a:cxnSpLocks noChangeShapeType="1"/>
          </p:cNvCxnSpPr>
          <p:nvPr/>
        </p:nvCxnSpPr>
        <p:spPr bwMode="auto">
          <a:xfrm>
            <a:off x="8027988" y="4941888"/>
            <a:ext cx="647700" cy="0"/>
          </a:xfrm>
          <a:prstGeom prst="line">
            <a:avLst/>
          </a:prstGeom>
          <a:noFill/>
          <a:ln w="12700" algn="ctr">
            <a:solidFill>
              <a:schemeClr val="tx1"/>
            </a:solidFill>
            <a:round/>
            <a:headEnd/>
            <a:tailEnd/>
          </a:ln>
        </p:spPr>
      </p:cxnSp>
      <p:cxnSp>
        <p:nvCxnSpPr>
          <p:cNvPr id="1041" name="Straight Connector 25"/>
          <p:cNvCxnSpPr>
            <a:cxnSpLocks noChangeShapeType="1"/>
          </p:cNvCxnSpPr>
          <p:nvPr/>
        </p:nvCxnSpPr>
        <p:spPr bwMode="auto">
          <a:xfrm>
            <a:off x="8027988" y="2060575"/>
            <a:ext cx="647700" cy="0"/>
          </a:xfrm>
          <a:prstGeom prst="line">
            <a:avLst/>
          </a:prstGeom>
          <a:noFill/>
          <a:ln w="12700" algn="ctr">
            <a:solidFill>
              <a:schemeClr val="tx1"/>
            </a:solidFill>
            <a:round/>
            <a:headEnd/>
            <a:tailEnd/>
          </a:ln>
        </p:spPr>
      </p:cxnSp>
      <p:sp>
        <p:nvSpPr>
          <p:cNvPr id="1042" name="TextBox 26"/>
          <p:cNvSpPr txBox="1">
            <a:spLocks noChangeArrowheads="1"/>
          </p:cNvSpPr>
          <p:nvPr/>
        </p:nvSpPr>
        <p:spPr bwMode="auto">
          <a:xfrm>
            <a:off x="8091488" y="2174875"/>
            <a:ext cx="441325" cy="461963"/>
          </a:xfrm>
          <a:prstGeom prst="rect">
            <a:avLst/>
          </a:prstGeom>
          <a:noFill/>
          <a:ln w="9525">
            <a:noFill/>
            <a:miter lim="800000"/>
            <a:headEnd/>
            <a:tailEnd/>
          </a:ln>
        </p:spPr>
        <p:txBody>
          <a:bodyPr wrap="none">
            <a:spAutoFit/>
          </a:bodyPr>
          <a:lstStyle/>
          <a:p>
            <a:r>
              <a:rPr lang="en-GB" i="1"/>
              <a:t>d</a:t>
            </a:r>
            <a:r>
              <a:rPr lang="en-GB" i="1" baseline="-25000"/>
              <a:t>0</a:t>
            </a:r>
          </a:p>
        </p:txBody>
      </p:sp>
      <p:sp>
        <p:nvSpPr>
          <p:cNvPr id="1043" name="TextBox 27"/>
          <p:cNvSpPr txBox="1">
            <a:spLocks noChangeArrowheads="1"/>
          </p:cNvSpPr>
          <p:nvPr/>
        </p:nvSpPr>
        <p:spPr bwMode="auto">
          <a:xfrm>
            <a:off x="8101013" y="2895600"/>
            <a:ext cx="439737" cy="461963"/>
          </a:xfrm>
          <a:prstGeom prst="rect">
            <a:avLst/>
          </a:prstGeom>
          <a:noFill/>
          <a:ln w="9525">
            <a:noFill/>
            <a:miter lim="800000"/>
            <a:headEnd/>
            <a:tailEnd/>
          </a:ln>
        </p:spPr>
        <p:txBody>
          <a:bodyPr wrap="none">
            <a:spAutoFit/>
          </a:bodyPr>
          <a:lstStyle/>
          <a:p>
            <a:r>
              <a:rPr lang="en-GB" i="1"/>
              <a:t>d</a:t>
            </a:r>
            <a:r>
              <a:rPr lang="en-GB" i="1" baseline="-25000"/>
              <a:t>1</a:t>
            </a:r>
          </a:p>
        </p:txBody>
      </p:sp>
      <p:sp>
        <p:nvSpPr>
          <p:cNvPr id="1044" name="TextBox 28"/>
          <p:cNvSpPr txBox="1">
            <a:spLocks noChangeArrowheads="1"/>
          </p:cNvSpPr>
          <p:nvPr/>
        </p:nvSpPr>
        <p:spPr bwMode="auto">
          <a:xfrm>
            <a:off x="8108950" y="3614738"/>
            <a:ext cx="441325" cy="461962"/>
          </a:xfrm>
          <a:prstGeom prst="rect">
            <a:avLst/>
          </a:prstGeom>
          <a:noFill/>
          <a:ln w="9525">
            <a:noFill/>
            <a:miter lim="800000"/>
            <a:headEnd/>
            <a:tailEnd/>
          </a:ln>
        </p:spPr>
        <p:txBody>
          <a:bodyPr wrap="none">
            <a:spAutoFit/>
          </a:bodyPr>
          <a:lstStyle/>
          <a:p>
            <a:r>
              <a:rPr lang="en-GB" i="1"/>
              <a:t>d</a:t>
            </a:r>
            <a:r>
              <a:rPr lang="en-GB" i="1" baseline="-25000"/>
              <a:t>2</a:t>
            </a:r>
          </a:p>
        </p:txBody>
      </p:sp>
      <p:sp>
        <p:nvSpPr>
          <p:cNvPr id="1045" name="TextBox 29"/>
          <p:cNvSpPr txBox="1">
            <a:spLocks noChangeArrowheads="1"/>
          </p:cNvSpPr>
          <p:nvPr/>
        </p:nvSpPr>
        <p:spPr bwMode="auto">
          <a:xfrm>
            <a:off x="8118475" y="4335463"/>
            <a:ext cx="441325" cy="461962"/>
          </a:xfrm>
          <a:prstGeom prst="rect">
            <a:avLst/>
          </a:prstGeom>
          <a:noFill/>
          <a:ln w="9525">
            <a:noFill/>
            <a:miter lim="800000"/>
            <a:headEnd/>
            <a:tailEnd/>
          </a:ln>
        </p:spPr>
        <p:txBody>
          <a:bodyPr wrap="none">
            <a:spAutoFit/>
          </a:bodyPr>
          <a:lstStyle/>
          <a:p>
            <a:r>
              <a:rPr lang="en-GB" i="1"/>
              <a:t>d</a:t>
            </a:r>
            <a:r>
              <a:rPr lang="en-GB" i="1" baseline="-25000"/>
              <a:t>3</a:t>
            </a:r>
          </a:p>
        </p:txBody>
      </p:sp>
      <p:sp>
        <p:nvSpPr>
          <p:cNvPr id="1046" name="TextBox 30"/>
          <p:cNvSpPr txBox="1">
            <a:spLocks noChangeArrowheads="1"/>
          </p:cNvSpPr>
          <p:nvPr/>
        </p:nvSpPr>
        <p:spPr bwMode="auto">
          <a:xfrm>
            <a:off x="5292080" y="1988840"/>
            <a:ext cx="776174" cy="2973122"/>
          </a:xfrm>
          <a:prstGeom prst="rect">
            <a:avLst/>
          </a:prstGeom>
          <a:noFill/>
          <a:ln w="9525">
            <a:noFill/>
            <a:miter lim="800000"/>
            <a:headEnd/>
            <a:tailEnd/>
          </a:ln>
        </p:spPr>
        <p:txBody>
          <a:bodyPr wrap="none">
            <a:spAutoFit/>
          </a:bodyPr>
          <a:lstStyle/>
          <a:p>
            <a:pPr algn="r">
              <a:lnSpc>
                <a:spcPct val="130000"/>
              </a:lnSpc>
            </a:pPr>
            <a:r>
              <a:rPr lang="en-GB" sz="1800" b="1">
                <a:solidFill>
                  <a:srgbClr val="FF0000"/>
                </a:solidFill>
                <a:latin typeface="Calibri" pitchFamily="34" charset="0"/>
              </a:rPr>
              <a:t>R2</a:t>
            </a:r>
          </a:p>
          <a:p>
            <a:pPr algn="r">
              <a:lnSpc>
                <a:spcPct val="130000"/>
              </a:lnSpc>
            </a:pPr>
            <a:r>
              <a:rPr lang="en-GB" sz="1800" b="1">
                <a:solidFill>
                  <a:srgbClr val="FF0000"/>
                </a:solidFill>
                <a:latin typeface="Calibri" pitchFamily="34" charset="0"/>
              </a:rPr>
              <a:t>R2+4</a:t>
            </a:r>
          </a:p>
          <a:p>
            <a:pPr algn="r">
              <a:lnSpc>
                <a:spcPct val="130000"/>
              </a:lnSpc>
            </a:pPr>
            <a:r>
              <a:rPr lang="en-GB" sz="1800" b="1">
                <a:solidFill>
                  <a:srgbClr val="FF0000"/>
                </a:solidFill>
                <a:latin typeface="Calibri" pitchFamily="34" charset="0"/>
              </a:rPr>
              <a:t>R2+8</a:t>
            </a:r>
          </a:p>
          <a:p>
            <a:pPr algn="r">
              <a:lnSpc>
                <a:spcPct val="130000"/>
              </a:lnSpc>
            </a:pPr>
            <a:r>
              <a:rPr lang="en-GB" sz="1800" b="1">
                <a:solidFill>
                  <a:srgbClr val="FF0000"/>
                </a:solidFill>
                <a:latin typeface="Calibri" pitchFamily="34" charset="0"/>
              </a:rPr>
              <a:t>R2+12</a:t>
            </a:r>
          </a:p>
          <a:p>
            <a:pPr algn="r">
              <a:lnSpc>
                <a:spcPct val="130000"/>
              </a:lnSpc>
            </a:pPr>
            <a:r>
              <a:rPr lang="en-GB" sz="1800" b="1">
                <a:solidFill>
                  <a:srgbClr val="FF0000"/>
                </a:solidFill>
                <a:latin typeface="Calibri" pitchFamily="34" charset="0"/>
              </a:rPr>
              <a:t>R2+16</a:t>
            </a:r>
          </a:p>
          <a:p>
            <a:pPr algn="r">
              <a:lnSpc>
                <a:spcPct val="130000"/>
              </a:lnSpc>
            </a:pPr>
            <a:r>
              <a:rPr lang="en-GB" sz="1800" b="1">
                <a:solidFill>
                  <a:srgbClr val="FF0000"/>
                </a:solidFill>
                <a:latin typeface="Calibri" pitchFamily="34" charset="0"/>
              </a:rPr>
              <a:t>R2+20</a:t>
            </a:r>
          </a:p>
          <a:p>
            <a:pPr algn="r">
              <a:lnSpc>
                <a:spcPct val="130000"/>
              </a:lnSpc>
            </a:pPr>
            <a:r>
              <a:rPr lang="en-GB" sz="1800" b="1">
                <a:solidFill>
                  <a:srgbClr val="FF0000"/>
                </a:solidFill>
                <a:latin typeface="Calibri" pitchFamily="34" charset="0"/>
              </a:rPr>
              <a:t>R2+24</a:t>
            </a:r>
          </a:p>
          <a:p>
            <a:pPr algn="r">
              <a:lnSpc>
                <a:spcPct val="130000"/>
              </a:lnSpc>
            </a:pPr>
            <a:r>
              <a:rPr lang="en-GB" sz="1800" b="1">
                <a:solidFill>
                  <a:srgbClr val="FF0000"/>
                </a:solidFill>
                <a:latin typeface="Calibri" pitchFamily="34" charset="0"/>
              </a:rPr>
              <a:t>R2+28</a:t>
            </a:r>
          </a:p>
        </p:txBody>
      </p:sp>
      <p:sp>
        <p:nvSpPr>
          <p:cNvPr id="1047" name="TextBox 31"/>
          <p:cNvSpPr txBox="1">
            <a:spLocks noChangeArrowheads="1"/>
          </p:cNvSpPr>
          <p:nvPr/>
        </p:nvSpPr>
        <p:spPr bwMode="auto">
          <a:xfrm>
            <a:off x="6539572" y="1557338"/>
            <a:ext cx="979755" cy="353943"/>
          </a:xfrm>
          <a:prstGeom prst="rect">
            <a:avLst/>
          </a:prstGeom>
          <a:noFill/>
          <a:ln w="9525">
            <a:noFill/>
            <a:miter lim="800000"/>
            <a:headEnd/>
            <a:tailEnd/>
          </a:ln>
        </p:spPr>
        <p:txBody>
          <a:bodyPr wrap="none">
            <a:spAutoFit/>
          </a:bodyPr>
          <a:lstStyle/>
          <a:p>
            <a:r>
              <a:rPr lang="en-GB" sz="1700">
                <a:latin typeface="Arial"/>
                <a:cs typeface="Arial"/>
              </a:rPr>
              <a:t>Memory</a:t>
            </a:r>
          </a:p>
        </p:txBody>
      </p:sp>
      <p:sp>
        <p:nvSpPr>
          <p:cNvPr id="1048" name="Rectangle 18"/>
          <p:cNvSpPr>
            <a:spLocks noChangeArrowheads="1"/>
          </p:cNvSpPr>
          <p:nvPr/>
        </p:nvSpPr>
        <p:spPr bwMode="auto">
          <a:xfrm>
            <a:off x="6156325" y="5445125"/>
            <a:ext cx="1692275" cy="360363"/>
          </a:xfrm>
          <a:prstGeom prst="rect">
            <a:avLst/>
          </a:prstGeom>
          <a:solidFill>
            <a:schemeClr val="bg1"/>
          </a:solidFill>
          <a:ln w="12700" algn="ctr">
            <a:solidFill>
              <a:schemeClr val="tx1"/>
            </a:solidFill>
            <a:round/>
            <a:headEnd/>
            <a:tailEnd/>
          </a:ln>
        </p:spPr>
        <p:txBody>
          <a:bodyPr wrap="none" anchor="ctr"/>
          <a:lstStyle/>
          <a:p>
            <a:r>
              <a:rPr lang="en-GB" sz="1700">
                <a:latin typeface="Arial"/>
                <a:cs typeface="Arial"/>
              </a:rPr>
              <a:t>31	         0</a:t>
            </a:r>
          </a:p>
        </p:txBody>
      </p:sp>
      <p:sp>
        <p:nvSpPr>
          <p:cNvPr id="1049" name="Rectangle 19"/>
          <p:cNvSpPr>
            <a:spLocks noChangeArrowheads="1"/>
          </p:cNvSpPr>
          <p:nvPr/>
        </p:nvSpPr>
        <p:spPr bwMode="auto">
          <a:xfrm>
            <a:off x="6156325" y="5805488"/>
            <a:ext cx="1692275" cy="360362"/>
          </a:xfrm>
          <a:prstGeom prst="rect">
            <a:avLst/>
          </a:prstGeom>
          <a:solidFill>
            <a:schemeClr val="bg1"/>
          </a:solidFill>
          <a:ln w="12700" algn="ctr">
            <a:solidFill>
              <a:schemeClr val="tx1"/>
            </a:solidFill>
            <a:round/>
            <a:headEnd/>
            <a:tailEnd/>
          </a:ln>
        </p:spPr>
        <p:txBody>
          <a:bodyPr wrap="none" anchor="ctr"/>
          <a:lstStyle/>
          <a:p>
            <a:r>
              <a:rPr lang="en-GB" sz="1700">
                <a:latin typeface="Arial"/>
                <a:cs typeface="Arial"/>
              </a:rPr>
              <a:t>63	         32</a:t>
            </a:r>
          </a:p>
        </p:txBody>
      </p:sp>
      <p:cxnSp>
        <p:nvCxnSpPr>
          <p:cNvPr id="1050" name="Straight Connector 23"/>
          <p:cNvCxnSpPr>
            <a:cxnSpLocks noChangeShapeType="1"/>
          </p:cNvCxnSpPr>
          <p:nvPr/>
        </p:nvCxnSpPr>
        <p:spPr bwMode="auto">
          <a:xfrm>
            <a:off x="8027988" y="5445125"/>
            <a:ext cx="647700" cy="0"/>
          </a:xfrm>
          <a:prstGeom prst="line">
            <a:avLst/>
          </a:prstGeom>
          <a:noFill/>
          <a:ln w="12700" algn="ctr">
            <a:solidFill>
              <a:schemeClr val="tx1"/>
            </a:solidFill>
            <a:round/>
            <a:headEnd/>
            <a:tailEnd/>
          </a:ln>
        </p:spPr>
      </p:cxnSp>
      <p:cxnSp>
        <p:nvCxnSpPr>
          <p:cNvPr id="1051" name="Straight Connector 24"/>
          <p:cNvCxnSpPr>
            <a:cxnSpLocks noChangeShapeType="1"/>
          </p:cNvCxnSpPr>
          <p:nvPr/>
        </p:nvCxnSpPr>
        <p:spPr bwMode="auto">
          <a:xfrm>
            <a:off x="8027988" y="6165850"/>
            <a:ext cx="647700" cy="0"/>
          </a:xfrm>
          <a:prstGeom prst="line">
            <a:avLst/>
          </a:prstGeom>
          <a:noFill/>
          <a:ln w="12700" algn="ctr">
            <a:solidFill>
              <a:schemeClr val="tx1"/>
            </a:solidFill>
            <a:round/>
            <a:headEnd/>
            <a:tailEnd/>
          </a:ln>
        </p:spPr>
      </p:cxnSp>
      <p:sp>
        <p:nvSpPr>
          <p:cNvPr id="1052" name="TextBox 29"/>
          <p:cNvSpPr txBox="1">
            <a:spLocks noChangeArrowheads="1"/>
          </p:cNvSpPr>
          <p:nvPr/>
        </p:nvSpPr>
        <p:spPr bwMode="auto">
          <a:xfrm>
            <a:off x="8067675" y="5559425"/>
            <a:ext cx="542925" cy="461963"/>
          </a:xfrm>
          <a:prstGeom prst="rect">
            <a:avLst/>
          </a:prstGeom>
          <a:noFill/>
          <a:ln w="9525">
            <a:noFill/>
            <a:miter lim="800000"/>
            <a:headEnd/>
            <a:tailEnd/>
          </a:ln>
        </p:spPr>
        <p:txBody>
          <a:bodyPr wrap="none">
            <a:spAutoFit/>
          </a:bodyPr>
          <a:lstStyle/>
          <a:p>
            <a:r>
              <a:rPr lang="en-GB" i="1"/>
              <a:t>d</a:t>
            </a:r>
            <a:r>
              <a:rPr lang="en-GB" i="1" baseline="-25000"/>
              <a:t>24</a:t>
            </a:r>
          </a:p>
        </p:txBody>
      </p:sp>
      <p:sp>
        <p:nvSpPr>
          <p:cNvPr id="1053" name="TextBox 30"/>
          <p:cNvSpPr txBox="1">
            <a:spLocks noChangeArrowheads="1"/>
          </p:cNvSpPr>
          <p:nvPr/>
        </p:nvSpPr>
        <p:spPr bwMode="auto">
          <a:xfrm>
            <a:off x="5170299" y="5336878"/>
            <a:ext cx="893193" cy="812530"/>
          </a:xfrm>
          <a:prstGeom prst="rect">
            <a:avLst/>
          </a:prstGeom>
          <a:noFill/>
          <a:ln w="9525">
            <a:noFill/>
            <a:miter lim="800000"/>
            <a:headEnd/>
            <a:tailEnd/>
          </a:ln>
        </p:spPr>
        <p:txBody>
          <a:bodyPr wrap="none">
            <a:spAutoFit/>
          </a:bodyPr>
          <a:lstStyle/>
          <a:p>
            <a:pPr algn="r">
              <a:lnSpc>
                <a:spcPct val="130000"/>
              </a:lnSpc>
            </a:pPr>
            <a:r>
              <a:rPr lang="en-GB" sz="1800" b="1">
                <a:solidFill>
                  <a:srgbClr val="FF0000"/>
                </a:solidFill>
                <a:latin typeface="Calibri" pitchFamily="34" charset="0"/>
              </a:rPr>
              <a:t>R2+192</a:t>
            </a:r>
          </a:p>
          <a:p>
            <a:pPr algn="r">
              <a:lnSpc>
                <a:spcPct val="130000"/>
              </a:lnSpc>
            </a:pPr>
            <a:r>
              <a:rPr lang="en-GB" sz="1800" b="1">
                <a:solidFill>
                  <a:srgbClr val="FF0000"/>
                </a:solidFill>
                <a:latin typeface="Calibri" pitchFamily="34" charset="0"/>
              </a:rPr>
              <a:t>R2+196</a:t>
            </a:r>
          </a:p>
        </p:txBody>
      </p:sp>
      <p:sp>
        <p:nvSpPr>
          <p:cNvPr id="31" name="Date Placeholder 30"/>
          <p:cNvSpPr>
            <a:spLocks noGrp="1"/>
          </p:cNvSpPr>
          <p:nvPr>
            <p:ph type="dt" sz="half" idx="10"/>
          </p:nvPr>
        </p:nvSpPr>
        <p:spPr/>
        <p:txBody>
          <a:bodyPr/>
          <a:lstStyle/>
          <a:p>
            <a:fld id="{30CBBB04-971A-4712-B8F5-7B90988FD005}" type="datetime1">
              <a:rPr lang="en-US" smtClean="0"/>
              <a:pPr/>
              <a:t>12/2/2015</a:t>
            </a:fld>
            <a:endParaRPr lang="en-US"/>
          </a:p>
        </p:txBody>
      </p:sp>
      <p:sp>
        <p:nvSpPr>
          <p:cNvPr id="32" name="Slide Number Placeholder 31"/>
          <p:cNvSpPr>
            <a:spLocks noGrp="1"/>
          </p:cNvSpPr>
          <p:nvPr>
            <p:ph type="sldNum" sz="quarter" idx="12"/>
          </p:nvPr>
        </p:nvSpPr>
        <p:spPr/>
        <p:txBody>
          <a:bodyPr/>
          <a:lstStyle/>
          <a:p>
            <a:r>
              <a:rPr lang="en-US" dirty="0" smtClean="0"/>
              <a:t>2.</a:t>
            </a:r>
            <a:fld id="{0CFEC368-1D7A-4F81-ABF6-AE0E36BAF64C}" type="slidenum">
              <a:rPr lang="en-US" smtClean="0"/>
              <a:pPr/>
              <a:t>70</a:t>
            </a:fld>
            <a:endParaRPr lang="en-US" dirty="0"/>
          </a:p>
        </p:txBody>
      </p:sp>
      <p:sp>
        <p:nvSpPr>
          <p:cNvPr id="33" name="Footer Placeholder 32"/>
          <p:cNvSpPr>
            <a:spLocks noGrp="1"/>
          </p:cNvSpPr>
          <p:nvPr>
            <p:ph type="ftr" sz="quarter" idx="11"/>
          </p:nvPr>
        </p:nvSpPr>
        <p:spPr/>
        <p:txBody>
          <a:bodyPr/>
          <a:lstStyle/>
          <a:p>
            <a:pPr algn="r"/>
            <a:r>
              <a:rPr lang="en-GB" smtClean="0"/>
              <a:t>Introduction to Computer Architecture: Part 2</a:t>
            </a:r>
            <a:endParaRPr lang="en-US" dirty="0"/>
          </a:p>
        </p:txBody>
      </p:sp>
      <p:sp>
        <p:nvSpPr>
          <p:cNvPr id="2" name="TextBox 1"/>
          <p:cNvSpPr txBox="1"/>
          <p:nvPr/>
        </p:nvSpPr>
        <p:spPr>
          <a:xfrm>
            <a:off x="6783104" y="4941168"/>
            <a:ext cx="548084" cy="353943"/>
          </a:xfrm>
          <a:prstGeom prst="rect">
            <a:avLst/>
          </a:prstGeom>
          <a:noFill/>
        </p:spPr>
        <p:txBody>
          <a:bodyPr wrap="none" rtlCol="0">
            <a:spAutoFit/>
          </a:bodyPr>
          <a:lstStyle/>
          <a:p>
            <a:r>
              <a:rPr lang="en-GB" sz="1700" dirty="0" smtClean="0">
                <a:latin typeface="Arial"/>
                <a:cs typeface="Arial"/>
              </a:rPr>
              <a:t>......</a:t>
            </a:r>
            <a:endParaRPr lang="en-GB" sz="1700" dirty="0">
              <a:latin typeface="Arial"/>
              <a:cs typeface="Arial"/>
            </a:endParaRPr>
          </a:p>
        </p:txBody>
      </p:sp>
    </p:spTree>
    <p:extLst>
      <p:ext uri="{BB962C8B-B14F-4D97-AF65-F5344CB8AC3E}">
        <p14:creationId xmlns:p14="http://schemas.microsoft.com/office/powerpoint/2010/main" val="24687699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250825" y="4782245"/>
            <a:ext cx="7705551" cy="1959123"/>
          </a:xfrm>
          <a:ln w="38100">
            <a:solidFill>
              <a:schemeClr val="accent2"/>
            </a:solidFill>
          </a:ln>
        </p:spPr>
        <p:txBody>
          <a:bodyPr>
            <a:normAutofit/>
          </a:bodyPr>
          <a:lstStyle/>
          <a:p>
            <a:pPr>
              <a:lnSpc>
                <a:spcPct val="90000"/>
              </a:lnSpc>
            </a:pPr>
            <a:r>
              <a:rPr lang="en-GB" sz="1800" b="1" dirty="0" smtClean="0"/>
              <a:t>R2 -&gt; current word</a:t>
            </a:r>
          </a:p>
          <a:p>
            <a:pPr>
              <a:lnSpc>
                <a:spcPct val="90000"/>
              </a:lnSpc>
            </a:pPr>
            <a:r>
              <a:rPr lang="en-GB" sz="1800" b="1" dirty="0" smtClean="0"/>
              <a:t>R3,R4 -&gt; 64 bit sum</a:t>
            </a:r>
          </a:p>
          <a:p>
            <a:pPr>
              <a:lnSpc>
                <a:spcPct val="90000"/>
              </a:lnSpc>
            </a:pPr>
            <a:r>
              <a:rPr lang="en-GB" sz="1800" b="1" dirty="0" smtClean="0"/>
              <a:t>R6 -&gt; value of R2 at which we will stop (word after 50 words)</a:t>
            </a:r>
          </a:p>
          <a:p>
            <a:pPr>
              <a:lnSpc>
                <a:spcPct val="90000"/>
              </a:lnSpc>
            </a:pPr>
            <a:r>
              <a:rPr lang="en-GB" sz="1800" b="1" dirty="0" smtClean="0"/>
              <a:t>post-indexed memory load makes this code more efficient</a:t>
            </a:r>
          </a:p>
          <a:p>
            <a:pPr>
              <a:lnSpc>
                <a:spcPct val="90000"/>
              </a:lnSpc>
            </a:pPr>
            <a:r>
              <a:rPr lang="en-GB" sz="1800" b="1" dirty="0" smtClean="0"/>
              <a:t>Note that 64 bit result may overflow because MSW C is discarded</a:t>
            </a:r>
          </a:p>
          <a:p>
            <a:pPr>
              <a:lnSpc>
                <a:spcPct val="90000"/>
              </a:lnSpc>
            </a:pPr>
            <a:r>
              <a:rPr lang="en-GB" sz="1800" b="1" dirty="0" smtClean="0"/>
              <a:t>Why is R6 calculated at start, not inside loop?</a:t>
            </a:r>
          </a:p>
        </p:txBody>
      </p:sp>
      <p:sp>
        <p:nvSpPr>
          <p:cNvPr id="31747" name="Text Box 4"/>
          <p:cNvSpPr txBox="1">
            <a:spLocks noChangeArrowheads="1"/>
          </p:cNvSpPr>
          <p:nvPr/>
        </p:nvSpPr>
        <p:spPr bwMode="auto">
          <a:xfrm>
            <a:off x="251520" y="476672"/>
            <a:ext cx="8351838" cy="4154984"/>
          </a:xfrm>
          <a:prstGeom prst="rect">
            <a:avLst/>
          </a:prstGeom>
          <a:noFill/>
          <a:ln w="12700">
            <a:noFill/>
            <a:miter lim="800000"/>
            <a:headEnd type="none" w="sm" len="sm"/>
            <a:tailEnd type="none" w="sm" len="sm"/>
          </a:ln>
        </p:spPr>
        <p:txBody>
          <a:bodyPr>
            <a:spAutoFit/>
          </a:bodyPr>
          <a:lstStyle/>
          <a:p>
            <a:pPr algn="l"/>
            <a:r>
              <a:rPr lang="en-GB" sz="2200" b="1" dirty="0" smtClean="0">
                <a:latin typeface="Calibri" pitchFamily="34" charset="0"/>
              </a:rPr>
              <a:t>CHECKSUM64			</a:t>
            </a:r>
            <a:r>
              <a:rPr lang="en-GB" sz="2200" b="1" dirty="0" smtClean="0">
                <a:solidFill>
                  <a:srgbClr val="FF0000"/>
                </a:solidFill>
                <a:latin typeface="Calibri" pitchFamily="34" charset="0"/>
              </a:rPr>
              <a:t>; Label applies to next statement</a:t>
            </a:r>
          </a:p>
          <a:p>
            <a:pPr algn="l"/>
            <a:r>
              <a:rPr lang="en-GB" sz="2200" b="1" dirty="0">
                <a:solidFill>
                  <a:srgbClr val="FF0000"/>
                </a:solidFill>
                <a:latin typeface="Calibri" pitchFamily="34" charset="0"/>
              </a:rPr>
              <a:t>	</a:t>
            </a:r>
            <a:r>
              <a:rPr lang="en-GB" sz="2200" b="1" dirty="0" smtClean="0">
                <a:latin typeface="Calibri" pitchFamily="34" charset="0"/>
              </a:rPr>
              <a:t>; on entry R2 contains address of start of 50 word block</a:t>
            </a:r>
            <a:endParaRPr lang="en-GB" sz="2200" b="1" dirty="0">
              <a:latin typeface="Calibri" pitchFamily="34" charset="0"/>
            </a:endParaRPr>
          </a:p>
          <a:p>
            <a:pPr algn="l"/>
            <a:r>
              <a:rPr lang="en-GB" sz="2200" b="1" dirty="0">
                <a:latin typeface="Calibri" pitchFamily="34" charset="0"/>
              </a:rPr>
              <a:t>  	</a:t>
            </a:r>
            <a:r>
              <a:rPr lang="en-GB" sz="2200" b="1" dirty="0">
                <a:solidFill>
                  <a:srgbClr val="292934"/>
                </a:solidFill>
                <a:latin typeface="Calibri" pitchFamily="34" charset="0"/>
              </a:rPr>
              <a:t>MOV 	</a:t>
            </a:r>
            <a:r>
              <a:rPr lang="en-GB" sz="2200" b="1" dirty="0" smtClean="0">
                <a:solidFill>
                  <a:srgbClr val="292934"/>
                </a:solidFill>
                <a:latin typeface="Calibri" pitchFamily="34" charset="0"/>
              </a:rPr>
              <a:t>R3</a:t>
            </a:r>
            <a:r>
              <a:rPr lang="en-GB" sz="2200" b="1" dirty="0">
                <a:solidFill>
                  <a:srgbClr val="292934"/>
                </a:solidFill>
                <a:latin typeface="Calibri" pitchFamily="34" charset="0"/>
              </a:rPr>
              <a:t>, #0   		; bits 31:0 of sum</a:t>
            </a:r>
          </a:p>
          <a:p>
            <a:pPr algn="l"/>
            <a:r>
              <a:rPr lang="en-GB" sz="2200" b="1" dirty="0">
                <a:solidFill>
                  <a:srgbClr val="292934"/>
                </a:solidFill>
                <a:latin typeface="Calibri" pitchFamily="34" charset="0"/>
              </a:rPr>
              <a:t>  	MOV 	</a:t>
            </a:r>
            <a:r>
              <a:rPr lang="en-GB" sz="2200" b="1" dirty="0" smtClean="0">
                <a:solidFill>
                  <a:srgbClr val="292934"/>
                </a:solidFill>
                <a:latin typeface="Calibri" pitchFamily="34" charset="0"/>
              </a:rPr>
              <a:t>R4</a:t>
            </a:r>
            <a:r>
              <a:rPr lang="en-GB" sz="2200" b="1" dirty="0">
                <a:solidFill>
                  <a:srgbClr val="292934"/>
                </a:solidFill>
                <a:latin typeface="Calibri" pitchFamily="34" charset="0"/>
              </a:rPr>
              <a:t>, #0       </a:t>
            </a:r>
            <a:r>
              <a:rPr lang="en-GB" sz="2200" b="1" dirty="0">
                <a:latin typeface="Calibri" pitchFamily="34" charset="0"/>
              </a:rPr>
              <a:t>	; bits 63:32 of sum</a:t>
            </a:r>
          </a:p>
          <a:p>
            <a:pPr algn="l"/>
            <a:r>
              <a:rPr lang="en-GB" sz="2200" b="1" dirty="0">
                <a:latin typeface="Calibri" pitchFamily="34" charset="0"/>
              </a:rPr>
              <a:t>  	ADD	</a:t>
            </a:r>
            <a:r>
              <a:rPr lang="en-GB" sz="2200" b="1" dirty="0" smtClean="0">
                <a:latin typeface="Calibri" pitchFamily="34" charset="0"/>
              </a:rPr>
              <a:t>R6</a:t>
            </a:r>
            <a:r>
              <a:rPr lang="en-GB" sz="2200" b="1" dirty="0">
                <a:latin typeface="Calibri" pitchFamily="34" charset="0"/>
              </a:rPr>
              <a:t>, </a:t>
            </a:r>
            <a:r>
              <a:rPr lang="en-GB" sz="2200" b="1" dirty="0" smtClean="0">
                <a:latin typeface="Calibri" pitchFamily="34" charset="0"/>
              </a:rPr>
              <a:t>R2</a:t>
            </a:r>
            <a:r>
              <a:rPr lang="en-GB" sz="2200" b="1" dirty="0">
                <a:latin typeface="Calibri" pitchFamily="34" charset="0"/>
              </a:rPr>
              <a:t>, #200	; address of first word not </a:t>
            </a:r>
            <a:r>
              <a:rPr lang="en-GB" sz="2200" b="1" dirty="0" smtClean="0">
                <a:latin typeface="Calibri" pitchFamily="34" charset="0"/>
              </a:rPr>
              <a:t>added</a:t>
            </a:r>
            <a:endParaRPr lang="en-GB" sz="2200" b="1" dirty="0">
              <a:latin typeface="Calibri" pitchFamily="34" charset="0"/>
            </a:endParaRPr>
          </a:p>
          <a:p>
            <a:pPr algn="l"/>
            <a:r>
              <a:rPr lang="en-GB" sz="2200" b="1" dirty="0" smtClean="0">
                <a:latin typeface="Calibri" pitchFamily="34" charset="0"/>
              </a:rPr>
              <a:t>LOOP  </a:t>
            </a:r>
            <a:r>
              <a:rPr lang="en-GB" sz="2200" b="1" dirty="0">
                <a:latin typeface="Calibri" pitchFamily="34" charset="0"/>
              </a:rPr>
              <a:t>	LDR 	</a:t>
            </a:r>
            <a:r>
              <a:rPr lang="en-GB" sz="2200" b="1" dirty="0" smtClean="0">
                <a:latin typeface="Calibri" pitchFamily="34" charset="0"/>
              </a:rPr>
              <a:t>R0</a:t>
            </a:r>
            <a:r>
              <a:rPr lang="en-GB" sz="2200" b="1" dirty="0">
                <a:latin typeface="Calibri" pitchFamily="34" charset="0"/>
              </a:rPr>
              <a:t>, </a:t>
            </a:r>
            <a:r>
              <a:rPr lang="en-GB" sz="2200" b="1" dirty="0" smtClean="0">
                <a:latin typeface="Calibri" pitchFamily="34" charset="0"/>
              </a:rPr>
              <a:t>[R2], #4      </a:t>
            </a:r>
            <a:r>
              <a:rPr lang="en-GB" sz="2200" b="1" dirty="0">
                <a:latin typeface="Calibri" pitchFamily="34" charset="0"/>
              </a:rPr>
              <a:t>	; load 31:0 of current 64 bit word</a:t>
            </a:r>
          </a:p>
          <a:p>
            <a:pPr algn="l"/>
            <a:r>
              <a:rPr lang="en-GB" sz="2200" b="1" dirty="0">
                <a:latin typeface="Calibri" pitchFamily="34" charset="0"/>
              </a:rPr>
              <a:t>	LDR 	</a:t>
            </a:r>
            <a:r>
              <a:rPr lang="en-GB" sz="2200" b="1" dirty="0" smtClean="0">
                <a:latin typeface="Calibri" pitchFamily="34" charset="0"/>
              </a:rPr>
              <a:t>R1</a:t>
            </a:r>
            <a:r>
              <a:rPr lang="en-GB" sz="2200" b="1" dirty="0">
                <a:latin typeface="Calibri" pitchFamily="34" charset="0"/>
              </a:rPr>
              <a:t>, </a:t>
            </a:r>
            <a:r>
              <a:rPr lang="en-GB" sz="2200" b="1" dirty="0" smtClean="0">
                <a:latin typeface="Calibri" pitchFamily="34" charset="0"/>
              </a:rPr>
              <a:t>[</a:t>
            </a:r>
            <a:r>
              <a:rPr lang="en-GB" sz="2200" b="1" dirty="0">
                <a:latin typeface="Calibri" pitchFamily="34" charset="0"/>
              </a:rPr>
              <a:t>R</a:t>
            </a:r>
            <a:r>
              <a:rPr lang="en-GB" sz="2200" b="1" dirty="0" smtClean="0">
                <a:latin typeface="Calibri" pitchFamily="34" charset="0"/>
              </a:rPr>
              <a:t>2], #4  	; </a:t>
            </a:r>
            <a:r>
              <a:rPr lang="en-GB" sz="2200" b="1" dirty="0">
                <a:latin typeface="Calibri" pitchFamily="34" charset="0"/>
              </a:rPr>
              <a:t>load </a:t>
            </a:r>
            <a:r>
              <a:rPr lang="en-GB" sz="2200" b="1" dirty="0" smtClean="0">
                <a:latin typeface="Calibri" pitchFamily="34" charset="0"/>
              </a:rPr>
              <a:t>63:32 of current 64 bit word</a:t>
            </a:r>
            <a:endParaRPr lang="en-GB" sz="2200" b="1" dirty="0">
              <a:latin typeface="Calibri" pitchFamily="34" charset="0"/>
            </a:endParaRPr>
          </a:p>
          <a:p>
            <a:pPr algn="l"/>
            <a:r>
              <a:rPr lang="en-GB" sz="2200" b="1" dirty="0">
                <a:latin typeface="Calibri" pitchFamily="34" charset="0"/>
              </a:rPr>
              <a:t>	</a:t>
            </a:r>
            <a:r>
              <a:rPr lang="en-GB" sz="2200" b="1" dirty="0">
                <a:solidFill>
                  <a:srgbClr val="292934"/>
                </a:solidFill>
                <a:latin typeface="Calibri" pitchFamily="34" charset="0"/>
              </a:rPr>
              <a:t>ADDS 	</a:t>
            </a:r>
            <a:r>
              <a:rPr lang="en-GB" sz="2200" b="1" dirty="0" smtClean="0">
                <a:solidFill>
                  <a:srgbClr val="292934"/>
                </a:solidFill>
                <a:latin typeface="Calibri" pitchFamily="34" charset="0"/>
              </a:rPr>
              <a:t>R3</a:t>
            </a:r>
            <a:r>
              <a:rPr lang="en-GB" sz="2200" b="1" dirty="0">
                <a:solidFill>
                  <a:srgbClr val="292934"/>
                </a:solidFill>
                <a:latin typeface="Calibri" pitchFamily="34" charset="0"/>
              </a:rPr>
              <a:t>, </a:t>
            </a:r>
            <a:r>
              <a:rPr lang="en-GB" sz="2200" b="1" dirty="0" smtClean="0">
                <a:solidFill>
                  <a:srgbClr val="292934"/>
                </a:solidFill>
                <a:latin typeface="Calibri" pitchFamily="34" charset="0"/>
              </a:rPr>
              <a:t>R3</a:t>
            </a:r>
            <a:r>
              <a:rPr lang="en-GB" sz="2200" b="1" dirty="0">
                <a:solidFill>
                  <a:srgbClr val="292934"/>
                </a:solidFill>
                <a:latin typeface="Calibri" pitchFamily="34" charset="0"/>
              </a:rPr>
              <a:t>, </a:t>
            </a:r>
            <a:r>
              <a:rPr lang="en-GB" sz="2200" b="1" dirty="0" smtClean="0">
                <a:solidFill>
                  <a:srgbClr val="292934"/>
                </a:solidFill>
                <a:latin typeface="Calibri" pitchFamily="34" charset="0"/>
              </a:rPr>
              <a:t>R0 </a:t>
            </a:r>
            <a:r>
              <a:rPr lang="en-GB" sz="2200" b="1" dirty="0">
                <a:solidFill>
                  <a:srgbClr val="292934"/>
                </a:solidFill>
                <a:latin typeface="Calibri" pitchFamily="34" charset="0"/>
              </a:rPr>
              <a:t>	; </a:t>
            </a:r>
            <a:r>
              <a:rPr lang="en-GB" sz="2200" b="1" dirty="0" smtClean="0">
                <a:solidFill>
                  <a:srgbClr val="292934"/>
                </a:solidFill>
                <a:latin typeface="Calibri" pitchFamily="34" charset="0"/>
              </a:rPr>
              <a:t>add bits 31:0 </a:t>
            </a:r>
            <a:r>
              <a:rPr lang="en-GB" sz="2200" b="1" dirty="0">
                <a:solidFill>
                  <a:srgbClr val="292934"/>
                </a:solidFill>
                <a:latin typeface="Calibri" pitchFamily="34" charset="0"/>
              </a:rPr>
              <a:t>of 64 bit addition, set C</a:t>
            </a:r>
          </a:p>
          <a:p>
            <a:pPr algn="l"/>
            <a:r>
              <a:rPr lang="en-GB" sz="2200" b="1" dirty="0">
                <a:solidFill>
                  <a:srgbClr val="292934"/>
                </a:solidFill>
                <a:latin typeface="Calibri" pitchFamily="34" charset="0"/>
              </a:rPr>
              <a:t>  	</a:t>
            </a:r>
            <a:r>
              <a:rPr lang="en-GB" sz="2200" b="1" dirty="0" smtClean="0">
                <a:solidFill>
                  <a:srgbClr val="292934"/>
                </a:solidFill>
                <a:latin typeface="Calibri" pitchFamily="34" charset="0"/>
              </a:rPr>
              <a:t>ADC </a:t>
            </a:r>
            <a:r>
              <a:rPr lang="en-GB" sz="2200" b="1" dirty="0">
                <a:solidFill>
                  <a:srgbClr val="292934"/>
                </a:solidFill>
                <a:latin typeface="Calibri" pitchFamily="34" charset="0"/>
              </a:rPr>
              <a:t>	</a:t>
            </a:r>
            <a:r>
              <a:rPr lang="en-GB" sz="2200" b="1" dirty="0" smtClean="0">
                <a:solidFill>
                  <a:srgbClr val="292934"/>
                </a:solidFill>
                <a:latin typeface="Calibri" pitchFamily="34" charset="0"/>
              </a:rPr>
              <a:t>R4</a:t>
            </a:r>
            <a:r>
              <a:rPr lang="en-GB" sz="2200" b="1" dirty="0">
                <a:solidFill>
                  <a:srgbClr val="292934"/>
                </a:solidFill>
                <a:latin typeface="Calibri" pitchFamily="34" charset="0"/>
              </a:rPr>
              <a:t>, </a:t>
            </a:r>
            <a:r>
              <a:rPr lang="en-GB" sz="2200" b="1" dirty="0" smtClean="0">
                <a:solidFill>
                  <a:srgbClr val="292934"/>
                </a:solidFill>
                <a:latin typeface="Calibri" pitchFamily="34" charset="0"/>
              </a:rPr>
              <a:t>R4</a:t>
            </a:r>
            <a:r>
              <a:rPr lang="en-GB" sz="2200" b="1" dirty="0">
                <a:solidFill>
                  <a:srgbClr val="292934"/>
                </a:solidFill>
                <a:latin typeface="Calibri" pitchFamily="34" charset="0"/>
              </a:rPr>
              <a:t>, </a:t>
            </a:r>
            <a:r>
              <a:rPr lang="en-GB" sz="2200" b="1" dirty="0" smtClean="0">
                <a:solidFill>
                  <a:srgbClr val="292934"/>
                </a:solidFill>
                <a:latin typeface="Calibri" pitchFamily="34" charset="0"/>
              </a:rPr>
              <a:t>R1 </a:t>
            </a:r>
            <a:r>
              <a:rPr lang="en-GB" sz="2200" b="1" dirty="0">
                <a:latin typeface="Calibri" pitchFamily="34" charset="0"/>
              </a:rPr>
              <a:t>	; add bits 63:32, with C</a:t>
            </a:r>
          </a:p>
          <a:p>
            <a:pPr algn="l"/>
            <a:r>
              <a:rPr lang="en-GB" sz="2200" b="1" dirty="0">
                <a:latin typeface="Calibri" pitchFamily="34" charset="0"/>
              </a:rPr>
              <a:t>	CMP 	</a:t>
            </a:r>
            <a:r>
              <a:rPr lang="en-GB" sz="2200" b="1" dirty="0" smtClean="0">
                <a:latin typeface="Calibri" pitchFamily="34" charset="0"/>
              </a:rPr>
              <a:t>R2</a:t>
            </a:r>
            <a:r>
              <a:rPr lang="en-GB" sz="2200" b="1" dirty="0">
                <a:latin typeface="Calibri" pitchFamily="34" charset="0"/>
              </a:rPr>
              <a:t>, </a:t>
            </a:r>
            <a:r>
              <a:rPr lang="en-GB" sz="2200" b="1" dirty="0" smtClean="0">
                <a:latin typeface="Calibri" pitchFamily="34" charset="0"/>
              </a:rPr>
              <a:t>R6</a:t>
            </a:r>
            <a:r>
              <a:rPr lang="en-GB" sz="2200" b="1" dirty="0">
                <a:latin typeface="Calibri" pitchFamily="34" charset="0"/>
              </a:rPr>
              <a:t>		; see if next 64 bits should be added</a:t>
            </a:r>
          </a:p>
          <a:p>
            <a:pPr algn="l"/>
            <a:r>
              <a:rPr lang="en-GB" sz="2200" b="1" dirty="0">
                <a:latin typeface="Calibri" pitchFamily="34" charset="0"/>
              </a:rPr>
              <a:t>  	BNE LOOP 		; if not finished add next 64 </a:t>
            </a:r>
            <a:r>
              <a:rPr lang="en-GB" sz="2200" b="1" dirty="0" smtClean="0">
                <a:latin typeface="Calibri" pitchFamily="34" charset="0"/>
              </a:rPr>
              <a:t>bits</a:t>
            </a:r>
          </a:p>
          <a:p>
            <a:pPr algn="l"/>
            <a:r>
              <a:rPr lang="en-GB" sz="2200" b="1" dirty="0">
                <a:latin typeface="Calibri" pitchFamily="34" charset="0"/>
              </a:rPr>
              <a:t>	</a:t>
            </a:r>
            <a:r>
              <a:rPr lang="en-GB" sz="2200" b="1" dirty="0" smtClean="0">
                <a:latin typeface="Calibri" pitchFamily="34" charset="0"/>
              </a:rPr>
              <a:t>			; 64 bit checksum in R4:3</a:t>
            </a:r>
            <a:endParaRPr lang="en-US" sz="2200" b="1" dirty="0">
              <a:latin typeface="Calibri" pitchFamily="34" charset="0"/>
            </a:endParaRPr>
          </a:p>
        </p:txBody>
      </p:sp>
      <p:sp>
        <p:nvSpPr>
          <p:cNvPr id="4" name="Date Placeholder 3"/>
          <p:cNvSpPr>
            <a:spLocks noGrp="1"/>
          </p:cNvSpPr>
          <p:nvPr>
            <p:ph type="dt" sz="half" idx="10"/>
          </p:nvPr>
        </p:nvSpPr>
        <p:spPr/>
        <p:txBody>
          <a:bodyPr/>
          <a:lstStyle/>
          <a:p>
            <a:fld id="{D3A951C4-A736-4937-945D-EA497481336F}" type="datetime1">
              <a:rPr lang="en-US" smtClean="0"/>
              <a:pPr/>
              <a:t>12/2/2015</a:t>
            </a:fld>
            <a:endParaRPr lang="en-US"/>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71</a:t>
            </a:fld>
            <a:endParaRPr lang="en-US" dirty="0"/>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
        <p:nvSpPr>
          <p:cNvPr id="2" name="TextBox 1"/>
          <p:cNvSpPr txBox="1"/>
          <p:nvPr/>
        </p:nvSpPr>
        <p:spPr>
          <a:xfrm>
            <a:off x="4590453" y="4636208"/>
            <a:ext cx="4372159" cy="707886"/>
          </a:xfrm>
          <a:prstGeom prst="rect">
            <a:avLst/>
          </a:prstGeom>
          <a:solidFill>
            <a:schemeClr val="accent1"/>
          </a:solidFill>
          <a:ln w="28575">
            <a:solidFill>
              <a:schemeClr val="tx1"/>
            </a:solidFill>
          </a:ln>
        </p:spPr>
        <p:txBody>
          <a:bodyPr wrap="square" rtlCol="0">
            <a:spAutoFit/>
          </a:bodyPr>
          <a:lstStyle/>
          <a:p>
            <a:r>
              <a:rPr lang="en-GB" sz="2000" b="1" dirty="0" smtClean="0">
                <a:latin typeface="Calibri" pitchFamily="34" charset="0"/>
              </a:rPr>
              <a:t>How would you change the code to generate a full 96 bit result?</a:t>
            </a:r>
            <a:endParaRPr lang="en-GB" sz="2000" b="1" dirty="0">
              <a:latin typeface="Calibri" pitchFamily="34" charset="0"/>
            </a:endParaRPr>
          </a:p>
        </p:txBody>
      </p:sp>
    </p:spTree>
    <p:extLst>
      <p:ext uri="{BB962C8B-B14F-4D97-AF65-F5344CB8AC3E}">
        <p14:creationId xmlns:p14="http://schemas.microsoft.com/office/powerpoint/2010/main" val="37753738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04664"/>
            <a:ext cx="7481455" cy="663352"/>
          </a:xfrm>
        </p:spPr>
        <p:txBody>
          <a:bodyPr/>
          <a:lstStyle/>
          <a:p>
            <a:r>
              <a:rPr lang="en-GB" dirty="0" smtClean="0"/>
              <a:t>Example 5: pointers and array addressing</a:t>
            </a:r>
            <a:endParaRPr lang="en-GB" dirty="0"/>
          </a:p>
        </p:txBody>
      </p:sp>
      <p:sp>
        <p:nvSpPr>
          <p:cNvPr id="3" name="Content Placeholder 2"/>
          <p:cNvSpPr>
            <a:spLocks noGrp="1"/>
          </p:cNvSpPr>
          <p:nvPr>
            <p:ph idx="1"/>
          </p:nvPr>
        </p:nvSpPr>
        <p:spPr>
          <a:xfrm>
            <a:off x="3203848" y="1196752"/>
            <a:ext cx="5760640" cy="4464495"/>
          </a:xfrm>
        </p:spPr>
        <p:txBody>
          <a:bodyPr>
            <a:noAutofit/>
          </a:bodyPr>
          <a:lstStyle/>
          <a:p>
            <a:pPr>
              <a:spcBef>
                <a:spcPts val="1200"/>
              </a:spcBef>
            </a:pPr>
            <a:r>
              <a:rPr lang="en-GB" sz="2000" dirty="0" smtClean="0"/>
              <a:t>This example illustrates the key concept of </a:t>
            </a:r>
            <a:r>
              <a:rPr lang="en-GB" sz="2000" b="1" dirty="0" smtClean="0"/>
              <a:t>indirection</a:t>
            </a:r>
            <a:r>
              <a:rPr lang="en-GB" sz="2000" dirty="0" smtClean="0"/>
              <a:t>: storing a memory address in memory</a:t>
            </a:r>
          </a:p>
          <a:p>
            <a:pPr>
              <a:spcBef>
                <a:spcPts val="1200"/>
              </a:spcBef>
            </a:pPr>
            <a:r>
              <a:rPr lang="en-GB" sz="2000" dirty="0" smtClean="0"/>
              <a:t>In a high level language an array may be represented by a </a:t>
            </a:r>
            <a:r>
              <a:rPr lang="en-GB" sz="2000" i="1" dirty="0" smtClean="0"/>
              <a:t>header</a:t>
            </a:r>
            <a:r>
              <a:rPr lang="en-GB" sz="2000" dirty="0" smtClean="0"/>
              <a:t> of two memory locations</a:t>
            </a:r>
          </a:p>
          <a:p>
            <a:pPr>
              <a:spcBef>
                <a:spcPts val="1200"/>
              </a:spcBef>
            </a:pPr>
            <a:r>
              <a:rPr lang="en-GB" sz="2000" dirty="0" smtClean="0"/>
              <a:t>How do we access element  with index </a:t>
            </a:r>
            <a:r>
              <a:rPr lang="en-GB" sz="2000" b="1" dirty="0" smtClean="0"/>
              <a:t>x</a:t>
            </a:r>
            <a:r>
              <a:rPr lang="en-GB" sz="2000" dirty="0" smtClean="0"/>
              <a:t> in the array from a memory location with label ARRAY which contains a </a:t>
            </a:r>
            <a:r>
              <a:rPr lang="en-GB" sz="2000" b="1" dirty="0" smtClean="0"/>
              <a:t>pointer</a:t>
            </a:r>
            <a:r>
              <a:rPr lang="en-GB" sz="2000" dirty="0" smtClean="0"/>
              <a:t> to the array header?</a:t>
            </a:r>
          </a:p>
          <a:p>
            <a:pPr lvl="1">
              <a:spcBef>
                <a:spcPts val="1200"/>
              </a:spcBef>
            </a:pPr>
            <a:r>
              <a:rPr lang="en-GB" sz="1800" dirty="0" smtClean="0"/>
              <a:t>The numeric value of symbol ARRAY is the address of the memory location containing the address of the header</a:t>
            </a:r>
          </a:p>
          <a:p>
            <a:pPr lvl="1">
              <a:spcBef>
                <a:spcPts val="1200"/>
              </a:spcBef>
            </a:pPr>
            <a:r>
              <a:rPr lang="en-GB" sz="1800" dirty="0" smtClean="0"/>
              <a:t>We need to check that </a:t>
            </a:r>
            <a:r>
              <a:rPr lang="en-GB" sz="1800" b="1" dirty="0" smtClean="0"/>
              <a:t>x</a:t>
            </a:r>
            <a:r>
              <a:rPr lang="en-GB" sz="1800" dirty="0" smtClean="0"/>
              <a:t> &gt;= 0 and </a:t>
            </a:r>
            <a:r>
              <a:rPr lang="en-GB" sz="1800" b="1" dirty="0" smtClean="0"/>
              <a:t>x</a:t>
            </a:r>
            <a:r>
              <a:rPr lang="en-GB" sz="1800" dirty="0" smtClean="0"/>
              <a:t> &lt; size of array as contained in header</a:t>
            </a:r>
            <a:endParaRPr lang="en-GB" sz="1800"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72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29060759"/>
              </p:ext>
            </p:extLst>
          </p:nvPr>
        </p:nvGraphicFramePr>
        <p:xfrm>
          <a:off x="1300759" y="1878590"/>
          <a:ext cx="1728192" cy="2966720"/>
        </p:xfrm>
        <a:graphic>
          <a:graphicData uri="http://schemas.openxmlformats.org/drawingml/2006/table">
            <a:tbl>
              <a:tblPr firstRow="1" bandRow="1">
                <a:tableStyleId>{5940675A-B579-460E-94D1-54222C63F5DA}</a:tableStyleId>
              </a:tblPr>
              <a:tblGrid>
                <a:gridCol w="1728192"/>
              </a:tblGrid>
              <a:tr h="370840">
                <a:tc>
                  <a:txBody>
                    <a:bodyPr/>
                    <a:lstStyle/>
                    <a:p>
                      <a:r>
                        <a:rPr lang="en-GB" dirty="0" smtClean="0"/>
                        <a:t>1</a:t>
                      </a:r>
                      <a:r>
                        <a:rPr lang="en-GB" baseline="30000" dirty="0" smtClean="0"/>
                        <a:t>st</a:t>
                      </a:r>
                      <a:r>
                        <a:rPr lang="en-GB" dirty="0" smtClean="0"/>
                        <a:t> array item</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a:t>
                      </a:r>
                      <a:r>
                        <a:rPr lang="en-GB" baseline="30000" dirty="0" smtClean="0"/>
                        <a:t>nd</a:t>
                      </a:r>
                      <a:r>
                        <a:rPr lang="en-GB" dirty="0" smtClean="0"/>
                        <a:t> array item</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3</a:t>
                      </a:r>
                      <a:r>
                        <a:rPr lang="en-GB" baseline="30000" dirty="0" smtClean="0"/>
                        <a:t>rd</a:t>
                      </a:r>
                      <a:r>
                        <a:rPr lang="en-GB" dirty="0" smtClean="0"/>
                        <a:t> array item</a:t>
                      </a:r>
                    </a:p>
                  </a:txBody>
                  <a:tcPr/>
                </a:tc>
              </a:tr>
              <a:tr h="370840">
                <a:tc>
                  <a:txBody>
                    <a:bodyPr/>
                    <a:lstStyle/>
                    <a:p>
                      <a:endParaRPr lang="en-GB"/>
                    </a:p>
                  </a:txBody>
                  <a:tcPr/>
                </a:tc>
              </a:tr>
              <a:tr h="370840">
                <a:tc>
                  <a:txBody>
                    <a:bodyPr/>
                    <a:lstStyle/>
                    <a:p>
                      <a:endParaRPr lang="en-GB" dirty="0"/>
                    </a:p>
                  </a:txBody>
                  <a:tcPr/>
                </a:tc>
              </a:tr>
              <a:tr h="370840">
                <a:tc>
                  <a:txBody>
                    <a:bodyPr/>
                    <a:lstStyle/>
                    <a:p>
                      <a:endParaRPr lang="en-GB"/>
                    </a:p>
                  </a:txBody>
                  <a:tcPr/>
                </a:tc>
              </a:tr>
              <a:tr h="370840">
                <a:tc>
                  <a:txBody>
                    <a:bodyPr/>
                    <a:lstStyle/>
                    <a:p>
                      <a:endParaRPr lang="en-GB"/>
                    </a:p>
                  </a:txBody>
                  <a:tcPr/>
                </a:tc>
              </a:tr>
              <a:tr h="370840">
                <a:tc>
                  <a:txBody>
                    <a:bodyPr/>
                    <a:lstStyle/>
                    <a:p>
                      <a:endParaRPr lang="en-GB"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24117095"/>
              </p:ext>
            </p:extLst>
          </p:nvPr>
        </p:nvGraphicFramePr>
        <p:xfrm>
          <a:off x="1300759" y="5984194"/>
          <a:ext cx="1728192" cy="741680"/>
        </p:xfrm>
        <a:graphic>
          <a:graphicData uri="http://schemas.openxmlformats.org/drawingml/2006/table">
            <a:tbl>
              <a:tblPr firstRow="1" bandRow="1">
                <a:tableStyleId>{5940675A-B579-460E-94D1-54222C63F5DA}</a:tableStyleId>
              </a:tblPr>
              <a:tblGrid>
                <a:gridCol w="1728192"/>
              </a:tblGrid>
              <a:tr h="370840">
                <a:tc>
                  <a:txBody>
                    <a:bodyPr/>
                    <a:lstStyle/>
                    <a:p>
                      <a:pPr algn="r"/>
                      <a:r>
                        <a:rPr lang="en-GB" dirty="0" smtClean="0"/>
                        <a:t>0x1108</a:t>
                      </a:r>
                      <a:endParaRPr lang="en-GB" dirty="0"/>
                    </a:p>
                  </a:txBody>
                  <a:tcPr/>
                </a:tc>
              </a:tr>
              <a:tr h="370840">
                <a:tc>
                  <a:txBody>
                    <a:bodyPr/>
                    <a:lstStyle/>
                    <a:p>
                      <a:pPr algn="r"/>
                      <a:r>
                        <a:rPr lang="en-GB" dirty="0" smtClean="0"/>
                        <a:t>100</a:t>
                      </a:r>
                      <a:endParaRPr lang="en-GB" dirty="0"/>
                    </a:p>
                  </a:txBody>
                  <a:tcPr/>
                </a:tc>
              </a:tr>
            </a:tbl>
          </a:graphicData>
        </a:graphic>
      </p:graphicFrame>
      <p:sp>
        <p:nvSpPr>
          <p:cNvPr id="9" name="TextBox 8"/>
          <p:cNvSpPr txBox="1"/>
          <p:nvPr/>
        </p:nvSpPr>
        <p:spPr>
          <a:xfrm>
            <a:off x="107930" y="1878590"/>
            <a:ext cx="1133644" cy="1836400"/>
          </a:xfrm>
          <a:prstGeom prst="rect">
            <a:avLst/>
          </a:prstGeom>
          <a:noFill/>
        </p:spPr>
        <p:txBody>
          <a:bodyPr wrap="none" rtlCol="0">
            <a:spAutoFit/>
          </a:bodyPr>
          <a:lstStyle/>
          <a:p>
            <a:pPr>
              <a:spcBef>
                <a:spcPts val="700"/>
              </a:spcBef>
            </a:pPr>
            <a:r>
              <a:rPr lang="en-GB" dirty="0" smtClean="0"/>
              <a:t>0x1108</a:t>
            </a:r>
          </a:p>
          <a:p>
            <a:pPr>
              <a:spcBef>
                <a:spcPts val="700"/>
              </a:spcBef>
            </a:pPr>
            <a:r>
              <a:rPr lang="en-GB" dirty="0" smtClean="0"/>
              <a:t>0x110C</a:t>
            </a:r>
          </a:p>
          <a:p>
            <a:pPr>
              <a:spcBef>
                <a:spcPts val="700"/>
              </a:spcBef>
            </a:pPr>
            <a:r>
              <a:rPr lang="en-GB" dirty="0" smtClean="0"/>
              <a:t>0x1110</a:t>
            </a:r>
          </a:p>
          <a:p>
            <a:pPr>
              <a:spcBef>
                <a:spcPts val="700"/>
              </a:spcBef>
            </a:pPr>
            <a:r>
              <a:rPr lang="en-GB" dirty="0" smtClean="0"/>
              <a:t>0x1114</a:t>
            </a:r>
          </a:p>
          <a:p>
            <a:pPr>
              <a:spcBef>
                <a:spcPts val="700"/>
              </a:spcBef>
            </a:pPr>
            <a:r>
              <a:rPr lang="en-GB" dirty="0" smtClean="0"/>
              <a:t>0x1118</a:t>
            </a:r>
            <a:endParaRPr lang="en-GB" dirty="0"/>
          </a:p>
        </p:txBody>
      </p:sp>
      <p:sp>
        <p:nvSpPr>
          <p:cNvPr id="11" name="TextBox 10"/>
          <p:cNvSpPr txBox="1"/>
          <p:nvPr/>
        </p:nvSpPr>
        <p:spPr>
          <a:xfrm>
            <a:off x="129631" y="5974902"/>
            <a:ext cx="1107997" cy="369332"/>
          </a:xfrm>
          <a:prstGeom prst="rect">
            <a:avLst/>
          </a:prstGeom>
          <a:noFill/>
        </p:spPr>
        <p:txBody>
          <a:bodyPr wrap="none" rtlCol="0">
            <a:spAutoFit/>
          </a:bodyPr>
          <a:lstStyle/>
          <a:p>
            <a:r>
              <a:rPr lang="en-GB" dirty="0" smtClean="0"/>
              <a:t>0x6104</a:t>
            </a:r>
            <a:endParaRPr lang="en-GB" dirty="0"/>
          </a:p>
        </p:txBody>
      </p:sp>
      <p:sp>
        <p:nvSpPr>
          <p:cNvPr id="12" name="TextBox 11"/>
          <p:cNvSpPr txBox="1"/>
          <p:nvPr/>
        </p:nvSpPr>
        <p:spPr>
          <a:xfrm>
            <a:off x="148631" y="6370372"/>
            <a:ext cx="1107997" cy="369332"/>
          </a:xfrm>
          <a:prstGeom prst="rect">
            <a:avLst/>
          </a:prstGeom>
          <a:noFill/>
        </p:spPr>
        <p:txBody>
          <a:bodyPr wrap="none" rtlCol="0">
            <a:spAutoFit/>
          </a:bodyPr>
          <a:lstStyle/>
          <a:p>
            <a:r>
              <a:rPr lang="en-GB" dirty="0" smtClean="0"/>
              <a:t>0x6108</a:t>
            </a:r>
            <a:endParaRPr lang="en-GB" dirty="0"/>
          </a:p>
        </p:txBody>
      </p:sp>
      <p:sp>
        <p:nvSpPr>
          <p:cNvPr id="14" name="TextBox 13"/>
          <p:cNvSpPr txBox="1"/>
          <p:nvPr/>
        </p:nvSpPr>
        <p:spPr>
          <a:xfrm>
            <a:off x="3100959" y="6018093"/>
            <a:ext cx="2696764" cy="723275"/>
          </a:xfrm>
          <a:prstGeom prst="rect">
            <a:avLst/>
          </a:prstGeom>
          <a:noFill/>
        </p:spPr>
        <p:txBody>
          <a:bodyPr wrap="square" rtlCol="0">
            <a:spAutoFit/>
          </a:bodyPr>
          <a:lstStyle/>
          <a:p>
            <a:pPr algn="l">
              <a:spcBef>
                <a:spcPts val="600"/>
              </a:spcBef>
            </a:pPr>
            <a:r>
              <a:rPr lang="en-GB" dirty="0" smtClean="0"/>
              <a:t>array start</a:t>
            </a:r>
          </a:p>
          <a:p>
            <a:pPr algn="l">
              <a:spcBef>
                <a:spcPts val="600"/>
              </a:spcBef>
            </a:pPr>
            <a:r>
              <a:rPr lang="en-GB" dirty="0" smtClean="0"/>
              <a:t>array size </a:t>
            </a:r>
            <a:r>
              <a:rPr lang="en-GB" dirty="0"/>
              <a:t>(</a:t>
            </a:r>
            <a:r>
              <a:rPr lang="en-GB" dirty="0" smtClean="0"/>
              <a:t>in items)</a:t>
            </a:r>
          </a:p>
        </p:txBody>
      </p:sp>
      <p:sp>
        <p:nvSpPr>
          <p:cNvPr id="15" name="Rectangle 14"/>
          <p:cNvSpPr/>
          <p:nvPr/>
        </p:nvSpPr>
        <p:spPr>
          <a:xfrm>
            <a:off x="1288452" y="5262966"/>
            <a:ext cx="1740499"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0x6104</a:t>
            </a:r>
            <a:endParaRPr lang="en-GB" b="1" dirty="0"/>
          </a:p>
        </p:txBody>
      </p:sp>
      <p:sp>
        <p:nvSpPr>
          <p:cNvPr id="16" name="TextBox 15"/>
          <p:cNvSpPr txBox="1"/>
          <p:nvPr/>
        </p:nvSpPr>
        <p:spPr>
          <a:xfrm>
            <a:off x="166024" y="5253674"/>
            <a:ext cx="1062727" cy="369332"/>
          </a:xfrm>
          <a:prstGeom prst="rect">
            <a:avLst/>
          </a:prstGeom>
          <a:noFill/>
        </p:spPr>
        <p:txBody>
          <a:bodyPr wrap="none" rtlCol="0">
            <a:spAutoFit/>
          </a:bodyPr>
          <a:lstStyle/>
          <a:p>
            <a:r>
              <a:rPr lang="en-GB" dirty="0" smtClean="0"/>
              <a:t>ARRAY</a:t>
            </a:r>
            <a:endParaRPr lang="en-GB" dirty="0"/>
          </a:p>
        </p:txBody>
      </p:sp>
      <p:cxnSp>
        <p:nvCxnSpPr>
          <p:cNvPr id="18" name="Straight Arrow Connector 17"/>
          <p:cNvCxnSpPr/>
          <p:nvPr/>
        </p:nvCxnSpPr>
        <p:spPr>
          <a:xfrm>
            <a:off x="1588791" y="5442986"/>
            <a:ext cx="174897" cy="57830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107504" y="2090084"/>
            <a:ext cx="1224136" cy="4147228"/>
          </a:xfrm>
          <a:custGeom>
            <a:avLst/>
            <a:gdLst>
              <a:gd name="connsiteX0" fmla="*/ 1415635 w 1415635"/>
              <a:gd name="connsiteY0" fmla="*/ 4055165 h 4055165"/>
              <a:gd name="connsiteX1" fmla="*/ 275948 w 1415635"/>
              <a:gd name="connsiteY1" fmla="*/ 2769705 h 4055165"/>
              <a:gd name="connsiteX2" fmla="*/ 77166 w 1415635"/>
              <a:gd name="connsiteY2" fmla="*/ 1007165 h 4055165"/>
              <a:gd name="connsiteX3" fmla="*/ 1336122 w 1415635"/>
              <a:gd name="connsiteY3" fmla="*/ 0 h 4055165"/>
            </a:gdLst>
            <a:ahLst/>
            <a:cxnLst>
              <a:cxn ang="0">
                <a:pos x="connsiteX0" y="connsiteY0"/>
              </a:cxn>
              <a:cxn ang="0">
                <a:pos x="connsiteX1" y="connsiteY1"/>
              </a:cxn>
              <a:cxn ang="0">
                <a:pos x="connsiteX2" y="connsiteY2"/>
              </a:cxn>
              <a:cxn ang="0">
                <a:pos x="connsiteX3" y="connsiteY3"/>
              </a:cxn>
            </a:cxnLst>
            <a:rect l="l" t="t" r="r" b="b"/>
            <a:pathLst>
              <a:path w="1415635" h="4055165">
                <a:moveTo>
                  <a:pt x="1415635" y="4055165"/>
                </a:moveTo>
                <a:cubicBezTo>
                  <a:pt x="957330" y="3666435"/>
                  <a:pt x="499026" y="3277705"/>
                  <a:pt x="275948" y="2769705"/>
                </a:cubicBezTo>
                <a:cubicBezTo>
                  <a:pt x="52870" y="2261705"/>
                  <a:pt x="-99530" y="1468782"/>
                  <a:pt x="77166" y="1007165"/>
                </a:cubicBezTo>
                <a:cubicBezTo>
                  <a:pt x="253862" y="545547"/>
                  <a:pt x="794992" y="272773"/>
                  <a:pt x="1336122"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78460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73</a:t>
            </a:fld>
            <a:endParaRPr lang="en-US" dirty="0"/>
          </a:p>
        </p:txBody>
      </p:sp>
      <p:sp>
        <p:nvSpPr>
          <p:cNvPr id="7" name="Text Box 4"/>
          <p:cNvSpPr txBox="1">
            <a:spLocks noChangeArrowheads="1"/>
          </p:cNvSpPr>
          <p:nvPr/>
        </p:nvSpPr>
        <p:spPr bwMode="auto">
          <a:xfrm>
            <a:off x="251520" y="764704"/>
            <a:ext cx="8784976" cy="5940088"/>
          </a:xfrm>
          <a:prstGeom prst="rect">
            <a:avLst/>
          </a:prstGeom>
          <a:solidFill>
            <a:schemeClr val="bg2"/>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defTabSz="360000">
              <a:defRPr/>
            </a:pPr>
            <a:r>
              <a:rPr lang="en-US" sz="2000" b="1" dirty="0">
                <a:latin typeface="Calibri" pitchFamily="34" charset="0"/>
              </a:rPr>
              <a:t> </a:t>
            </a:r>
            <a:r>
              <a:rPr lang="en-US" sz="2000" b="1" dirty="0" smtClean="0">
                <a:latin typeface="Calibri" pitchFamily="34" charset="0"/>
              </a:rPr>
              <a:t>LOOKUP				; R0 contains array index X (starting from 0)</a:t>
            </a:r>
          </a:p>
          <a:p>
            <a:pPr algn="l" defTabSz="360000">
              <a:defRPr/>
            </a:pPr>
            <a:r>
              <a:rPr lang="en-US" sz="2000" b="1" dirty="0">
                <a:latin typeface="Calibri" pitchFamily="34" charset="0"/>
              </a:rPr>
              <a:t>	</a:t>
            </a:r>
            <a:r>
              <a:rPr lang="en-US" sz="2000" b="1" dirty="0" smtClean="0">
                <a:latin typeface="Calibri" pitchFamily="34" charset="0"/>
              </a:rPr>
              <a:t>		ADR		R1, ARRAY	; R1 now points to array word</a:t>
            </a:r>
          </a:p>
          <a:p>
            <a:pPr algn="l" defTabSz="360000">
              <a:defRPr/>
            </a:pPr>
            <a:r>
              <a:rPr lang="en-US" sz="2000" b="1" dirty="0" smtClean="0">
                <a:latin typeface="Calibri" pitchFamily="34" charset="0"/>
              </a:rPr>
              <a:t>			LDR		R1, [R1]		; R1 now points to array header (two words)</a:t>
            </a:r>
          </a:p>
          <a:p>
            <a:pPr algn="l" defTabSz="360000">
              <a:defRPr/>
            </a:pPr>
            <a:r>
              <a:rPr lang="en-US" sz="2000" b="1" dirty="0">
                <a:latin typeface="Calibri" pitchFamily="34" charset="0"/>
              </a:rPr>
              <a:t>	</a:t>
            </a:r>
            <a:r>
              <a:rPr lang="en-US" sz="2000" b="1" dirty="0" smtClean="0">
                <a:latin typeface="Calibri" pitchFamily="34" charset="0"/>
              </a:rPr>
              <a:t>		LDR		R2, [R1]		; R2 now points to start of array data</a:t>
            </a:r>
          </a:p>
          <a:p>
            <a:pPr algn="l" defTabSz="360000">
              <a:defRPr/>
            </a:pPr>
            <a:r>
              <a:rPr lang="en-US" sz="2000" b="1" dirty="0">
                <a:latin typeface="Calibri" pitchFamily="34" charset="0"/>
              </a:rPr>
              <a:t>			</a:t>
            </a:r>
            <a:r>
              <a:rPr lang="en-US" sz="2000" b="1" dirty="0" smtClean="0">
                <a:latin typeface="Calibri" pitchFamily="34" charset="0"/>
              </a:rPr>
              <a:t>LDR		R4, [R1,#4]</a:t>
            </a:r>
            <a:r>
              <a:rPr lang="en-US" sz="2000" b="1" dirty="0">
                <a:latin typeface="Calibri" pitchFamily="34" charset="0"/>
              </a:rPr>
              <a:t>	</a:t>
            </a:r>
            <a:r>
              <a:rPr lang="en-US" sz="2000" b="1" dirty="0" smtClean="0">
                <a:latin typeface="Calibri" pitchFamily="34" charset="0"/>
              </a:rPr>
              <a:t>; R4 now contains number of array items </a:t>
            </a:r>
            <a:r>
              <a:rPr lang="en-US" sz="2000" b="1" dirty="0" smtClean="0">
                <a:solidFill>
                  <a:srgbClr val="00B050"/>
                </a:solidFill>
                <a:latin typeface="Calibri" pitchFamily="34" charset="0"/>
              </a:rPr>
              <a:t>(size)</a:t>
            </a:r>
          </a:p>
          <a:p>
            <a:pPr algn="l" defTabSz="360000">
              <a:defRPr/>
            </a:pPr>
            <a:r>
              <a:rPr lang="en-US" sz="2000" b="1" dirty="0">
                <a:solidFill>
                  <a:srgbClr val="C00000"/>
                </a:solidFill>
                <a:latin typeface="Calibri" pitchFamily="34" charset="0"/>
              </a:rPr>
              <a:t>	</a:t>
            </a:r>
            <a:r>
              <a:rPr lang="en-US" sz="2000" b="1" dirty="0" smtClean="0">
                <a:solidFill>
                  <a:srgbClr val="C00000"/>
                </a:solidFill>
                <a:latin typeface="Calibri" pitchFamily="34" charset="0"/>
              </a:rPr>
              <a:t>		CMP 		R0, #-1		; Set LE condition if X &lt; 0</a:t>
            </a:r>
          </a:p>
          <a:p>
            <a:pPr algn="l" defTabSz="360000">
              <a:defRPr/>
            </a:pPr>
            <a:r>
              <a:rPr lang="en-US" sz="2000" b="1" dirty="0">
                <a:solidFill>
                  <a:srgbClr val="C00000"/>
                </a:solidFill>
                <a:latin typeface="Calibri" pitchFamily="34" charset="0"/>
              </a:rPr>
              <a:t>	</a:t>
            </a:r>
            <a:r>
              <a:rPr lang="en-US" sz="2000" b="1" dirty="0" smtClean="0">
                <a:solidFill>
                  <a:srgbClr val="C00000"/>
                </a:solidFill>
                <a:latin typeface="Calibri" pitchFamily="34" charset="0"/>
              </a:rPr>
              <a:t>									; if X &gt;= 0 (GT) check X &lt; size</a:t>
            </a:r>
          </a:p>
          <a:p>
            <a:pPr algn="l" defTabSz="360000">
              <a:defRPr/>
            </a:pPr>
            <a:r>
              <a:rPr lang="en-US" sz="2000" b="1" dirty="0">
                <a:solidFill>
                  <a:srgbClr val="C00000"/>
                </a:solidFill>
                <a:latin typeface="Calibri" pitchFamily="34" charset="0"/>
              </a:rPr>
              <a:t>	</a:t>
            </a:r>
            <a:r>
              <a:rPr lang="en-US" sz="2000" b="1" dirty="0" smtClean="0">
                <a:solidFill>
                  <a:srgbClr val="C00000"/>
                </a:solidFill>
                <a:latin typeface="Calibri" pitchFamily="34" charset="0"/>
              </a:rPr>
              <a:t>		CMPGT 	R4, R0			; </a:t>
            </a:r>
            <a:r>
              <a:rPr lang="en-US" sz="2000" b="1" dirty="0">
                <a:solidFill>
                  <a:srgbClr val="C00000"/>
                </a:solidFill>
                <a:latin typeface="Calibri" pitchFamily="34" charset="0"/>
              </a:rPr>
              <a:t>S</a:t>
            </a:r>
            <a:r>
              <a:rPr lang="en-US" sz="2000" b="1" dirty="0" smtClean="0">
                <a:solidFill>
                  <a:srgbClr val="C00000"/>
                </a:solidFill>
                <a:latin typeface="Calibri" pitchFamily="34" charset="0"/>
              </a:rPr>
              <a:t>et LE condition if size </a:t>
            </a:r>
            <a:r>
              <a:rPr lang="en-US" sz="2000" b="1" dirty="0" smtClean="0">
                <a:solidFill>
                  <a:srgbClr val="00B050"/>
                </a:solidFill>
                <a:latin typeface="Calibri" pitchFamily="34" charset="0"/>
              </a:rPr>
              <a:t>&gt;</a:t>
            </a:r>
            <a:r>
              <a:rPr lang="en-US" sz="2000" b="1" dirty="0" smtClean="0">
                <a:solidFill>
                  <a:srgbClr val="C00000"/>
                </a:solidFill>
                <a:latin typeface="Calibri" pitchFamily="34" charset="0"/>
              </a:rPr>
              <a:t>= X - clever ARM code</a:t>
            </a:r>
          </a:p>
          <a:p>
            <a:pPr algn="l" defTabSz="360000">
              <a:defRPr/>
            </a:pPr>
            <a:r>
              <a:rPr lang="en-US" sz="2000" b="1" dirty="0">
                <a:solidFill>
                  <a:srgbClr val="C00000"/>
                </a:solidFill>
                <a:latin typeface="Calibri" pitchFamily="34" charset="0"/>
              </a:rPr>
              <a:t>	</a:t>
            </a:r>
            <a:r>
              <a:rPr lang="en-US" sz="2000" b="1" dirty="0" smtClean="0">
                <a:solidFill>
                  <a:srgbClr val="C00000"/>
                </a:solidFill>
                <a:latin typeface="Calibri" pitchFamily="34" charset="0"/>
              </a:rPr>
              <a:t>									; LE condition =&gt; X &lt; 0 or X &gt;= size</a:t>
            </a:r>
          </a:p>
          <a:p>
            <a:pPr algn="l" defTabSz="360000">
              <a:defRPr/>
            </a:pPr>
            <a:r>
              <a:rPr lang="en-US" sz="2000" b="1" dirty="0">
                <a:solidFill>
                  <a:srgbClr val="C00000"/>
                </a:solidFill>
                <a:latin typeface="Calibri" pitchFamily="34" charset="0"/>
              </a:rPr>
              <a:t>	</a:t>
            </a:r>
            <a:r>
              <a:rPr lang="en-US" sz="2000" b="1" dirty="0" smtClean="0">
                <a:solidFill>
                  <a:srgbClr val="C00000"/>
                </a:solidFill>
                <a:latin typeface="Calibri" pitchFamily="34" charset="0"/>
              </a:rPr>
              <a:t>		BLE ARRAY_ACCESS_ERROR 	; if X &gt;= size or X &lt; 0</a:t>
            </a:r>
          </a:p>
          <a:p>
            <a:pPr algn="l" defTabSz="360000">
              <a:defRPr/>
            </a:pPr>
            <a:r>
              <a:rPr lang="en-US" sz="2000" b="1" dirty="0">
                <a:latin typeface="Calibri" pitchFamily="34" charset="0"/>
              </a:rPr>
              <a:t>	</a:t>
            </a:r>
            <a:r>
              <a:rPr lang="en-US" sz="2000" b="1" dirty="0" smtClean="0">
                <a:latin typeface="Calibri" pitchFamily="34" charset="0"/>
              </a:rPr>
              <a:t>		LDR R3, [R2, R0, LSL #2]	; load array item data into R3</a:t>
            </a:r>
            <a:endParaRPr lang="en-US" sz="2000" b="1" dirty="0">
              <a:latin typeface="Calibri" pitchFamily="34" charset="0"/>
            </a:endParaRPr>
          </a:p>
          <a:p>
            <a:pPr algn="l" defTabSz="360000">
              <a:defRPr/>
            </a:pPr>
            <a:r>
              <a:rPr lang="en-US" sz="2000" b="1" dirty="0" smtClean="0">
                <a:latin typeface="Calibri" pitchFamily="34" charset="0"/>
              </a:rPr>
              <a:t>										; EA = mem32[mem32[ARRAY]]+4*X</a:t>
            </a:r>
            <a:endParaRPr lang="en-US" sz="2000" b="1" dirty="0">
              <a:latin typeface="Calibri" pitchFamily="34" charset="0"/>
            </a:endParaRPr>
          </a:p>
          <a:p>
            <a:pPr algn="l" defTabSz="360000">
              <a:defRPr/>
            </a:pPr>
            <a:r>
              <a:rPr lang="en-US" sz="2000" b="1" dirty="0" smtClean="0">
                <a:latin typeface="Calibri" pitchFamily="34" charset="0"/>
              </a:rPr>
              <a:t>			;....							</a:t>
            </a:r>
            <a:endParaRPr lang="en-US" sz="2000" b="1" dirty="0">
              <a:latin typeface="Calibri" pitchFamily="34" charset="0"/>
            </a:endParaRPr>
          </a:p>
          <a:p>
            <a:pPr algn="l" defTabSz="360000">
              <a:defRPr/>
            </a:pPr>
            <a:r>
              <a:rPr lang="en-US" sz="2000" b="1" dirty="0" smtClean="0">
                <a:solidFill>
                  <a:srgbClr val="0070C0"/>
                </a:solidFill>
                <a:latin typeface="Calibri" pitchFamily="34" charset="0"/>
              </a:rPr>
              <a:t>ARRAY		DCD HEADER</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 1 word equal to address of  array header</a:t>
            </a:r>
            <a:endParaRPr lang="en-US" sz="2000" b="1" dirty="0">
              <a:solidFill>
                <a:srgbClr val="0070C0"/>
              </a:solidFill>
              <a:latin typeface="Calibri" pitchFamily="34" charset="0"/>
            </a:endParaRPr>
          </a:p>
          <a:p>
            <a:pPr algn="l" defTabSz="360000">
              <a:defRPr/>
            </a:pPr>
            <a:r>
              <a:rPr lang="en-US" sz="2000" b="1" dirty="0" smtClean="0">
                <a:solidFill>
                  <a:srgbClr val="0070C0"/>
                </a:solidFill>
                <a:latin typeface="Calibri" pitchFamily="34" charset="0"/>
              </a:rPr>
              <a:t>			;....							</a:t>
            </a:r>
            <a:endParaRPr lang="en-US" sz="2000" b="1" dirty="0">
              <a:solidFill>
                <a:srgbClr val="0070C0"/>
              </a:solidFill>
              <a:latin typeface="Calibri" pitchFamily="34" charset="0"/>
            </a:endParaRPr>
          </a:p>
          <a:p>
            <a:pPr algn="l" defTabSz="360000">
              <a:defRPr/>
            </a:pPr>
            <a:r>
              <a:rPr lang="en-US" sz="2000" b="1" dirty="0" smtClean="0">
                <a:solidFill>
                  <a:srgbClr val="0070C0"/>
                </a:solidFill>
                <a:latin typeface="Calibri" pitchFamily="34" charset="0"/>
              </a:rPr>
              <a:t>HEADER    DCD ADATA</a:t>
            </a:r>
            <a:r>
              <a:rPr lang="en-US" sz="2000" b="1" dirty="0">
                <a:solidFill>
                  <a:srgbClr val="0070C0"/>
                </a:solidFill>
                <a:latin typeface="Calibri" pitchFamily="34" charset="0"/>
              </a:rPr>
              <a:t>			</a:t>
            </a:r>
            <a:r>
              <a:rPr lang="en-US" sz="2000" b="1" dirty="0" smtClean="0">
                <a:solidFill>
                  <a:srgbClr val="0070C0"/>
                </a:solidFill>
                <a:latin typeface="Calibri" pitchFamily="34" charset="0"/>
              </a:rPr>
              <a:t>	; define 1</a:t>
            </a:r>
            <a:r>
              <a:rPr lang="en-US" sz="2000" b="1" baseline="30000" dirty="0" smtClean="0">
                <a:solidFill>
                  <a:srgbClr val="0070C0"/>
                </a:solidFill>
                <a:latin typeface="Calibri" pitchFamily="34" charset="0"/>
              </a:rPr>
              <a:t>st</a:t>
            </a:r>
            <a:r>
              <a:rPr lang="en-US" sz="2000" b="1" dirty="0" smtClean="0">
                <a:solidFill>
                  <a:srgbClr val="0070C0"/>
                </a:solidFill>
                <a:latin typeface="Calibri" pitchFamily="34" charset="0"/>
              </a:rPr>
              <a:t> word of array header</a:t>
            </a:r>
          </a:p>
          <a:p>
            <a:pPr algn="l" defTabSz="360000">
              <a:defRPr/>
            </a:pPr>
            <a:r>
              <a:rPr lang="en-US" sz="2000" b="1" dirty="0">
                <a:solidFill>
                  <a:srgbClr val="0070C0"/>
                </a:solidFill>
                <a:latin typeface="Calibri" pitchFamily="34" charset="0"/>
              </a:rPr>
              <a:t>	</a:t>
            </a:r>
            <a:r>
              <a:rPr lang="en-US" sz="2000" b="1" dirty="0" smtClean="0">
                <a:solidFill>
                  <a:srgbClr val="0070C0"/>
                </a:solidFill>
                <a:latin typeface="Calibri" pitchFamily="34" charset="0"/>
              </a:rPr>
              <a:t>		DCD 100					; size</a:t>
            </a:r>
          </a:p>
          <a:p>
            <a:pPr algn="l" defTabSz="360000">
              <a:defRPr/>
            </a:pPr>
            <a:r>
              <a:rPr lang="en-US" sz="2000" b="1" dirty="0" smtClean="0">
                <a:solidFill>
                  <a:srgbClr val="0070C0"/>
                </a:solidFill>
                <a:latin typeface="Calibri" pitchFamily="34" charset="0"/>
              </a:rPr>
              <a:t>			;....</a:t>
            </a:r>
            <a:endParaRPr lang="en-US" sz="2000" b="1" dirty="0">
              <a:solidFill>
                <a:srgbClr val="0070C0"/>
              </a:solidFill>
              <a:latin typeface="Calibri" pitchFamily="34" charset="0"/>
            </a:endParaRPr>
          </a:p>
          <a:p>
            <a:pPr algn="l" defTabSz="360000">
              <a:defRPr/>
            </a:pPr>
            <a:r>
              <a:rPr lang="en-US" sz="2000" b="1" dirty="0" smtClean="0">
                <a:solidFill>
                  <a:srgbClr val="0070C0"/>
                </a:solidFill>
                <a:latin typeface="Calibri" pitchFamily="34" charset="0"/>
              </a:rPr>
              <a:t>ADATA		FILL 100*4				; allocate space for 100 items in array</a:t>
            </a:r>
            <a:endParaRPr lang="en-US" sz="2000" b="1" dirty="0">
              <a:solidFill>
                <a:srgbClr val="0070C0"/>
              </a:solidFill>
              <a:latin typeface="Calibri" pitchFamily="34" charset="0"/>
            </a:endParaRPr>
          </a:p>
        </p:txBody>
      </p:sp>
    </p:spTree>
    <p:extLst>
      <p:ext uri="{BB962C8B-B14F-4D97-AF65-F5344CB8AC3E}">
        <p14:creationId xmlns:p14="http://schemas.microsoft.com/office/powerpoint/2010/main" val="35560142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663352"/>
          </a:xfrm>
        </p:spPr>
        <p:txBody>
          <a:bodyPr/>
          <a:lstStyle/>
          <a:p>
            <a:r>
              <a:rPr lang="en-GB" dirty="0" smtClean="0"/>
              <a:t>PC-relative addressing</a:t>
            </a:r>
            <a:endParaRPr lang="en-GB" dirty="0"/>
          </a:p>
        </p:txBody>
      </p:sp>
      <p:sp>
        <p:nvSpPr>
          <p:cNvPr id="3" name="Content Placeholder 2"/>
          <p:cNvSpPr>
            <a:spLocks noGrp="1"/>
          </p:cNvSpPr>
          <p:nvPr>
            <p:ph idx="1"/>
          </p:nvPr>
        </p:nvSpPr>
        <p:spPr>
          <a:xfrm>
            <a:off x="457200" y="1124744"/>
            <a:ext cx="8229600" cy="2160240"/>
          </a:xfrm>
        </p:spPr>
        <p:txBody>
          <a:bodyPr>
            <a:normAutofit fontScale="70000" lnSpcReduction="20000"/>
          </a:bodyPr>
          <a:lstStyle/>
          <a:p>
            <a:pPr>
              <a:spcBef>
                <a:spcPts val="1200"/>
              </a:spcBef>
            </a:pPr>
            <a:r>
              <a:rPr lang="en-GB" dirty="0" smtClean="0"/>
              <a:t>We have used two assembler instructions which use assembler labels. </a:t>
            </a:r>
          </a:p>
          <a:p>
            <a:pPr>
              <a:spcBef>
                <a:spcPts val="1200"/>
              </a:spcBef>
            </a:pPr>
            <a:r>
              <a:rPr lang="en-GB" dirty="0" smtClean="0"/>
              <a:t>These are translated by the assembler program into ARM instructions we have already met!</a:t>
            </a:r>
          </a:p>
          <a:p>
            <a:pPr>
              <a:spcBef>
                <a:spcPts val="1200"/>
              </a:spcBef>
            </a:pPr>
            <a:r>
              <a:rPr lang="en-GB" dirty="0" smtClean="0"/>
              <a:t>They work when the memory address used is close to the current instruction.</a:t>
            </a:r>
          </a:p>
          <a:p>
            <a:pPr>
              <a:spcBef>
                <a:spcPts val="1200"/>
              </a:spcBef>
            </a:pPr>
            <a:r>
              <a:rPr lang="en-GB" dirty="0" smtClean="0"/>
              <a:t>You don't need to calculate X, but it must be fairly small – </a:t>
            </a:r>
            <a:r>
              <a:rPr lang="en-GB" dirty="0" err="1" smtClean="0"/>
              <a:t>e.g</a:t>
            </a:r>
            <a:r>
              <a:rPr lang="en-GB" dirty="0" smtClean="0"/>
              <a:t> memory location address must be close to instruction address</a:t>
            </a:r>
          </a:p>
          <a:p>
            <a:pPr marL="0" indent="0">
              <a:spcBef>
                <a:spcPts val="1200"/>
              </a:spcBef>
              <a:buNone/>
            </a:pPr>
            <a:endParaRPr lang="en-GB" dirty="0" smtClean="0"/>
          </a:p>
          <a:p>
            <a:pPr>
              <a:spcBef>
                <a:spcPts val="1200"/>
              </a:spcBef>
            </a:pP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74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75023601"/>
              </p:ext>
            </p:extLst>
          </p:nvPr>
        </p:nvGraphicFramePr>
        <p:xfrm>
          <a:off x="107505" y="3356992"/>
          <a:ext cx="8928991" cy="3418840"/>
        </p:xfrm>
        <a:graphic>
          <a:graphicData uri="http://schemas.openxmlformats.org/drawingml/2006/table">
            <a:tbl>
              <a:tblPr firstRow="1" bandRow="1">
                <a:tableStyleId>{7E9639D4-E3E2-4D34-9284-5A2195B3D0D7}</a:tableStyleId>
              </a:tblPr>
              <a:tblGrid>
                <a:gridCol w="1656183"/>
                <a:gridCol w="2088232"/>
                <a:gridCol w="2160240"/>
                <a:gridCol w="3024336"/>
              </a:tblGrid>
              <a:tr h="370840">
                <a:tc>
                  <a:txBody>
                    <a:bodyPr/>
                    <a:lstStyle/>
                    <a:p>
                      <a:r>
                        <a:rPr lang="en-GB" dirty="0" smtClean="0"/>
                        <a:t>Assembler</a:t>
                      </a:r>
                      <a:endParaRPr lang="en-GB" dirty="0"/>
                    </a:p>
                  </a:txBody>
                  <a:tcPr/>
                </a:tc>
                <a:tc>
                  <a:txBody>
                    <a:bodyPr/>
                    <a:lstStyle/>
                    <a:p>
                      <a:r>
                        <a:rPr lang="en-GB" dirty="0" smtClean="0"/>
                        <a:t>Meaning</a:t>
                      </a:r>
                      <a:endParaRPr lang="en-GB" dirty="0"/>
                    </a:p>
                  </a:txBody>
                  <a:tcPr/>
                </a:tc>
                <a:tc>
                  <a:txBody>
                    <a:bodyPr/>
                    <a:lstStyle/>
                    <a:p>
                      <a:r>
                        <a:rPr lang="en-GB" dirty="0" smtClean="0"/>
                        <a:t>ARM instruction</a:t>
                      </a:r>
                      <a:endParaRPr lang="en-GB" dirty="0"/>
                    </a:p>
                  </a:txBody>
                  <a:tcPr/>
                </a:tc>
                <a:tc>
                  <a:txBody>
                    <a:bodyPr/>
                    <a:lstStyle/>
                    <a:p>
                      <a:r>
                        <a:rPr lang="en-GB" dirty="0" smtClean="0"/>
                        <a:t>Notes</a:t>
                      </a:r>
                      <a:endParaRPr lang="en-GB" dirty="0"/>
                    </a:p>
                  </a:txBody>
                  <a:tcPr/>
                </a:tc>
              </a:tr>
              <a:tr h="370840">
                <a:tc>
                  <a:txBody>
                    <a:bodyPr/>
                    <a:lstStyle/>
                    <a:p>
                      <a:r>
                        <a:rPr lang="en-GB" b="1" dirty="0" smtClean="0">
                          <a:solidFill>
                            <a:srgbClr val="FF0000"/>
                          </a:solidFill>
                          <a:latin typeface="Calibri" pitchFamily="34" charset="0"/>
                        </a:rPr>
                        <a:t>LDR R1, TABLE</a:t>
                      </a:r>
                      <a:endParaRPr lang="en-GB" b="1" dirty="0">
                        <a:solidFill>
                          <a:srgbClr val="FF0000"/>
                        </a:solidFill>
                        <a:latin typeface="Calibri" pitchFamily="34" charset="0"/>
                      </a:endParaRPr>
                    </a:p>
                  </a:txBody>
                  <a:tcPr/>
                </a:tc>
                <a:tc>
                  <a:txBody>
                    <a:bodyPr/>
                    <a:lstStyle/>
                    <a:p>
                      <a:r>
                        <a:rPr lang="en-GB" b="1" dirty="0" smtClean="0">
                          <a:solidFill>
                            <a:srgbClr val="FF0000"/>
                          </a:solidFill>
                          <a:latin typeface="Calibri" pitchFamily="34" charset="0"/>
                        </a:rPr>
                        <a:t>load R0 with value in memory location with address TABLE</a:t>
                      </a:r>
                      <a:endParaRPr lang="en-GB" b="1" dirty="0">
                        <a:solidFill>
                          <a:srgbClr val="FF0000"/>
                        </a:solidFill>
                        <a:latin typeface="Calibri" pitchFamily="34" charset="0"/>
                      </a:endParaRPr>
                    </a:p>
                  </a:txBody>
                  <a:tcPr/>
                </a:tc>
                <a:tc>
                  <a:txBody>
                    <a:bodyPr/>
                    <a:lstStyle/>
                    <a:p>
                      <a:r>
                        <a:rPr lang="en-GB" b="1" dirty="0" smtClean="0">
                          <a:solidFill>
                            <a:srgbClr val="FF0000"/>
                          </a:solidFill>
                          <a:latin typeface="Calibri" pitchFamily="34" charset="0"/>
                        </a:rPr>
                        <a:t>LDR R1, [R15, #X]</a:t>
                      </a:r>
                      <a:endParaRPr lang="en-GB" b="1" dirty="0">
                        <a:solidFill>
                          <a:srgbClr val="FF0000"/>
                        </a:solidFill>
                        <a:latin typeface="Calibri" pitchFamily="34" charset="0"/>
                      </a:endParaRPr>
                    </a:p>
                  </a:txBody>
                  <a:tcPr/>
                </a:tc>
                <a:tc>
                  <a:txBody>
                    <a:bodyPr/>
                    <a:lstStyle/>
                    <a:p>
                      <a:r>
                        <a:rPr lang="en-GB" sz="1600" b="1" dirty="0" smtClean="0">
                          <a:solidFill>
                            <a:srgbClr val="FF0000"/>
                          </a:solidFill>
                          <a:latin typeface="Calibri" pitchFamily="34" charset="0"/>
                        </a:rPr>
                        <a:t>X is calculated as the offset between the PC and LABEL</a:t>
                      </a:r>
                      <a:endParaRPr lang="en-GB" sz="1600" b="1" dirty="0">
                        <a:solidFill>
                          <a:srgbClr val="FF0000"/>
                        </a:solidFill>
                        <a:latin typeface="Calibri" pitchFamily="34" charset="0"/>
                      </a:endParaRPr>
                    </a:p>
                  </a:txBody>
                  <a:tcPr/>
                </a:tc>
              </a:tr>
              <a:tr h="370840">
                <a:tc>
                  <a:txBody>
                    <a:bodyPr/>
                    <a:lstStyle/>
                    <a:p>
                      <a:r>
                        <a:rPr lang="en-GB" b="1" dirty="0" smtClean="0">
                          <a:latin typeface="Calibri" pitchFamily="34" charset="0"/>
                        </a:rPr>
                        <a:t>ADR</a:t>
                      </a:r>
                      <a:r>
                        <a:rPr lang="en-GB" b="1" baseline="0" dirty="0" smtClean="0">
                          <a:latin typeface="Calibri" pitchFamily="34" charset="0"/>
                        </a:rPr>
                        <a:t> R0, TABLE</a:t>
                      </a:r>
                      <a:endParaRPr lang="en-GB" b="1" dirty="0">
                        <a:latin typeface="Calibri" pitchFamily="34" charset="0"/>
                      </a:endParaRPr>
                    </a:p>
                  </a:txBody>
                  <a:tcPr/>
                </a:tc>
                <a:tc>
                  <a:txBody>
                    <a:bodyPr/>
                    <a:lstStyle/>
                    <a:p>
                      <a:r>
                        <a:rPr lang="en-GB" b="1" dirty="0" smtClean="0">
                          <a:latin typeface="Calibri" pitchFamily="34" charset="0"/>
                        </a:rPr>
                        <a:t>load R0 with the address</a:t>
                      </a:r>
                      <a:r>
                        <a:rPr lang="en-GB" b="1" baseline="0" dirty="0" smtClean="0">
                          <a:latin typeface="Calibri" pitchFamily="34" charset="0"/>
                        </a:rPr>
                        <a:t> of TABLE</a:t>
                      </a:r>
                      <a:endParaRPr lang="en-GB" b="1" dirty="0">
                        <a:latin typeface="Calibri" pitchFamily="34" charset="0"/>
                      </a:endParaRPr>
                    </a:p>
                  </a:txBody>
                  <a:tcPr/>
                </a:tc>
                <a:tc>
                  <a:txBody>
                    <a:bodyPr/>
                    <a:lstStyle/>
                    <a:p>
                      <a:r>
                        <a:rPr lang="en-GB" b="1" dirty="0" smtClean="0">
                          <a:latin typeface="Calibri" pitchFamily="34" charset="0"/>
                        </a:rPr>
                        <a:t>ADD</a:t>
                      </a:r>
                      <a:r>
                        <a:rPr lang="en-GB" b="1" baseline="0" dirty="0" smtClean="0">
                          <a:latin typeface="Calibri" pitchFamily="34" charset="0"/>
                        </a:rPr>
                        <a:t> R0, R15, #X</a:t>
                      </a:r>
                      <a:endParaRPr lang="en-GB" b="1" dirty="0">
                        <a:latin typeface="Calibri" pitchFamily="34" charset="0"/>
                      </a:endParaRPr>
                    </a:p>
                  </a:txBody>
                  <a:tcPr/>
                </a:tc>
                <a:tc>
                  <a:txBody>
                    <a:bodyPr/>
                    <a:lstStyle/>
                    <a:p>
                      <a:r>
                        <a:rPr lang="en-GB" sz="1600" b="1" dirty="0" smtClean="0">
                          <a:latin typeface="Calibri" pitchFamily="34" charset="0"/>
                        </a:rPr>
                        <a:t>This is not memory reference, it is used to load an</a:t>
                      </a:r>
                      <a:r>
                        <a:rPr lang="en-GB" sz="1600" b="1" baseline="0" dirty="0" smtClean="0">
                          <a:latin typeface="Calibri" pitchFamily="34" charset="0"/>
                        </a:rPr>
                        <a:t> address into a base register. Note MOV is not suitable because the address is typically large</a:t>
                      </a:r>
                      <a:endParaRPr lang="en-GB" sz="1600" b="1" dirty="0">
                        <a:latin typeface="Calibri" pitchFamily="34" charset="0"/>
                      </a:endParaRPr>
                    </a:p>
                  </a:txBody>
                  <a:tcPr/>
                </a:tc>
              </a:tr>
              <a:tr h="370840">
                <a:tc>
                  <a:txBody>
                    <a:bodyPr/>
                    <a:lstStyle/>
                    <a:p>
                      <a:r>
                        <a:rPr lang="en-GB" b="1" dirty="0" smtClean="0">
                          <a:latin typeface="Calibri" pitchFamily="34" charset="0"/>
                        </a:rPr>
                        <a:t>LDR R0, =TABLE</a:t>
                      </a:r>
                      <a:endParaRPr lang="en-GB" b="1" dirty="0">
                        <a:latin typeface="Calibri" pitchFamily="34" charset="0"/>
                      </a:endParaRPr>
                    </a:p>
                  </a:txBody>
                  <a:tcPr/>
                </a:tc>
                <a:tc>
                  <a:txBody>
                    <a:bodyPr/>
                    <a:lstStyle/>
                    <a:p>
                      <a:r>
                        <a:rPr lang="en-GB" b="1" dirty="0" smtClean="0">
                          <a:latin typeface="Calibri" pitchFamily="34" charset="0"/>
                        </a:rPr>
                        <a:t>as above,</a:t>
                      </a:r>
                      <a:r>
                        <a:rPr lang="en-GB" b="1" baseline="0" dirty="0" smtClean="0">
                          <a:latin typeface="Calibri" pitchFamily="34" charset="0"/>
                        </a:rPr>
                        <a:t> no limitation on TABLE</a:t>
                      </a:r>
                      <a:endParaRPr lang="en-GB" b="1" dirty="0">
                        <a:latin typeface="Calibri" pitchFamily="34" charset="0"/>
                      </a:endParaRPr>
                    </a:p>
                  </a:txBody>
                  <a:tcPr/>
                </a:tc>
                <a:tc>
                  <a:txBody>
                    <a:bodyPr/>
                    <a:lstStyle/>
                    <a:p>
                      <a:r>
                        <a:rPr lang="en-GB" b="1" dirty="0" smtClean="0">
                          <a:latin typeface="Calibri" pitchFamily="34" charset="0"/>
                        </a:rPr>
                        <a:t>LDR</a:t>
                      </a:r>
                      <a:r>
                        <a:rPr lang="en-GB" b="1" baseline="0" dirty="0" smtClean="0">
                          <a:latin typeface="Calibri" pitchFamily="34" charset="0"/>
                        </a:rPr>
                        <a:t> R0, &lt;_internal&gt;</a:t>
                      </a:r>
                      <a:endParaRPr lang="en-GB" b="1" dirty="0">
                        <a:latin typeface="Calibri" pitchFamily="34" charset="0"/>
                      </a:endParaRPr>
                    </a:p>
                  </a:txBody>
                  <a:tcPr/>
                </a:tc>
                <a:tc>
                  <a:txBody>
                    <a:bodyPr/>
                    <a:lstStyle/>
                    <a:p>
                      <a:r>
                        <a:rPr lang="en-GB" sz="1600" b="1" dirty="0" smtClean="0">
                          <a:latin typeface="Calibri" pitchFamily="34" charset="0"/>
                        </a:rPr>
                        <a:t>a constant</a:t>
                      </a:r>
                      <a:r>
                        <a:rPr lang="en-GB" sz="1600" b="1" baseline="0" dirty="0" smtClean="0">
                          <a:latin typeface="Calibri" pitchFamily="34" charset="0"/>
                        </a:rPr>
                        <a:t> word with address &lt;_internal&gt; and data TABLE is defined by the assembler</a:t>
                      </a:r>
                      <a:endParaRPr lang="en-GB" sz="1600" b="1" dirty="0">
                        <a:latin typeface="Calibri" pitchFamily="34" charset="0"/>
                      </a:endParaRPr>
                    </a:p>
                  </a:txBody>
                  <a:tcPr/>
                </a:tc>
              </a:tr>
            </a:tbl>
          </a:graphicData>
        </a:graphic>
      </p:graphicFrame>
      <p:sp>
        <p:nvSpPr>
          <p:cNvPr id="8" name="TextBox 7"/>
          <p:cNvSpPr txBox="1"/>
          <p:nvPr/>
        </p:nvSpPr>
        <p:spPr>
          <a:xfrm>
            <a:off x="3852165" y="4221088"/>
            <a:ext cx="3456139" cy="369332"/>
          </a:xfrm>
          <a:prstGeom prst="rect">
            <a:avLst/>
          </a:prstGeom>
          <a:noFill/>
        </p:spPr>
        <p:txBody>
          <a:bodyPr wrap="none" rtlCol="0">
            <a:spAutoFit/>
          </a:bodyPr>
          <a:lstStyle/>
          <a:p>
            <a:r>
              <a:rPr lang="en-GB" dirty="0" smtClean="0">
                <a:solidFill>
                  <a:srgbClr val="FF0000"/>
                </a:solidFill>
              </a:rPr>
              <a:t>NOT supported by </a:t>
            </a:r>
            <a:r>
              <a:rPr lang="en-GB" dirty="0" err="1" smtClean="0">
                <a:solidFill>
                  <a:srgbClr val="FF0000"/>
                </a:solidFill>
              </a:rPr>
              <a:t>VisUAL</a:t>
            </a:r>
            <a:endParaRPr lang="en-GB" dirty="0">
              <a:solidFill>
                <a:srgbClr val="FF0000"/>
              </a:solidFill>
            </a:endParaRPr>
          </a:p>
        </p:txBody>
      </p:sp>
    </p:spTree>
    <p:extLst>
      <p:ext uri="{BB962C8B-B14F-4D97-AF65-F5344CB8AC3E}">
        <p14:creationId xmlns:p14="http://schemas.microsoft.com/office/powerpoint/2010/main" val="42399800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33400"/>
            <a:ext cx="8229600" cy="663352"/>
          </a:xfrm>
        </p:spPr>
        <p:txBody>
          <a:bodyPr>
            <a:normAutofit fontScale="90000"/>
          </a:bodyPr>
          <a:lstStyle/>
          <a:p>
            <a:r>
              <a:rPr lang="en-GB" dirty="0" smtClean="0"/>
              <a:t>Data Transfer </a:t>
            </a:r>
            <a:r>
              <a:rPr lang="en-GB" dirty="0"/>
              <a:t>I</a:t>
            </a:r>
            <a:r>
              <a:rPr lang="en-GB" dirty="0" smtClean="0"/>
              <a:t>nstructions revisited: immediate offset</a:t>
            </a:r>
            <a:endParaRPr lang="en-GB" dirty="0"/>
          </a:p>
        </p:txBody>
      </p:sp>
      <p:sp>
        <p:nvSpPr>
          <p:cNvPr id="3" name="Content Placeholder 2"/>
          <p:cNvSpPr>
            <a:spLocks noGrp="1"/>
          </p:cNvSpPr>
          <p:nvPr>
            <p:ph idx="1"/>
          </p:nvPr>
        </p:nvSpPr>
        <p:spPr>
          <a:xfrm>
            <a:off x="107504" y="1340768"/>
            <a:ext cx="6192688" cy="5517232"/>
          </a:xfrm>
        </p:spPr>
        <p:txBody>
          <a:bodyPr>
            <a:normAutofit fontScale="70000" lnSpcReduction="20000"/>
          </a:bodyPr>
          <a:lstStyle/>
          <a:p>
            <a:pPr>
              <a:spcBef>
                <a:spcPts val="1800"/>
              </a:spcBef>
            </a:pPr>
            <a:r>
              <a:rPr lang="en-GB" dirty="0" smtClean="0"/>
              <a:t>The immediate offset from data transfer instructions comes from a number 0 ≤N≤4095</a:t>
            </a:r>
            <a:r>
              <a:rPr lang="en-GB" dirty="0" smtClean="0">
                <a:solidFill>
                  <a:srgbClr val="FF0000"/>
                </a:solidFill>
              </a:rPr>
              <a:t> </a:t>
            </a:r>
            <a:r>
              <a:rPr lang="en-GB" dirty="0" smtClean="0"/>
              <a:t>which can either be added or subtracted from the base register. This allows effective addresses (EAs) in range:</a:t>
            </a:r>
          </a:p>
          <a:p>
            <a:pPr lvl="1">
              <a:spcBef>
                <a:spcPts val="1800"/>
              </a:spcBef>
            </a:pPr>
            <a:r>
              <a:rPr lang="en-GB" b="1" dirty="0" smtClean="0"/>
              <a:t>Byte</a:t>
            </a:r>
            <a:r>
              <a:rPr lang="en-GB" dirty="0" smtClean="0"/>
              <a:t>: </a:t>
            </a:r>
            <a:r>
              <a:rPr lang="en-GB" dirty="0" err="1" smtClean="0"/>
              <a:t>Rm</a:t>
            </a:r>
            <a:r>
              <a:rPr lang="en-GB" dirty="0" smtClean="0"/>
              <a:t> - #4095,  </a:t>
            </a:r>
            <a:r>
              <a:rPr lang="en-GB" dirty="0" err="1" smtClean="0"/>
              <a:t>Rm</a:t>
            </a:r>
            <a:r>
              <a:rPr lang="en-GB" dirty="0" smtClean="0"/>
              <a:t> + #4095</a:t>
            </a:r>
          </a:p>
          <a:p>
            <a:pPr lvl="1">
              <a:spcBef>
                <a:spcPts val="1800"/>
              </a:spcBef>
            </a:pPr>
            <a:r>
              <a:rPr lang="en-GB" b="1" dirty="0" smtClean="0"/>
              <a:t>Word</a:t>
            </a:r>
            <a:r>
              <a:rPr lang="en-GB" dirty="0" smtClean="0"/>
              <a:t>: </a:t>
            </a:r>
            <a:r>
              <a:rPr lang="en-GB" dirty="0" err="1" smtClean="0"/>
              <a:t>Rm</a:t>
            </a:r>
            <a:r>
              <a:rPr lang="en-GB" dirty="0" smtClean="0"/>
              <a:t> - #4095, </a:t>
            </a:r>
            <a:r>
              <a:rPr lang="en-GB" dirty="0" err="1" smtClean="0"/>
              <a:t>Rm</a:t>
            </a:r>
            <a:r>
              <a:rPr lang="en-GB" dirty="0" smtClean="0"/>
              <a:t> + #4095</a:t>
            </a:r>
          </a:p>
          <a:p>
            <a:pPr>
              <a:spcBef>
                <a:spcPts val="1800"/>
              </a:spcBef>
            </a:pPr>
            <a:r>
              <a:rPr lang="en-GB" dirty="0" smtClean="0"/>
              <a:t>Similarly limits apply to PC relative addressing (LDR R0, LABEL). </a:t>
            </a:r>
          </a:p>
          <a:p>
            <a:pPr lvl="1">
              <a:spcBef>
                <a:spcPts val="1800"/>
              </a:spcBef>
            </a:pPr>
            <a:r>
              <a:rPr lang="en-GB" b="1" dirty="0"/>
              <a:t>T</a:t>
            </a:r>
            <a:r>
              <a:rPr lang="en-GB" b="1" dirty="0" smtClean="0"/>
              <a:t>he values are +8 because PC is read </a:t>
            </a:r>
            <a:r>
              <a:rPr lang="en-GB" b="1" dirty="0"/>
              <a:t>a</a:t>
            </a:r>
            <a:r>
              <a:rPr lang="en-GB" b="1" dirty="0" smtClean="0"/>
              <a:t>s current instruction address + 8 , see Part 3 for why.</a:t>
            </a:r>
          </a:p>
          <a:p>
            <a:pPr>
              <a:spcBef>
                <a:spcPts val="1800"/>
              </a:spcBef>
            </a:pPr>
            <a:r>
              <a:rPr lang="en-GB" dirty="0" smtClean="0"/>
              <a:t>ADR assembles to ADD or SUB with op1 PC. The op2 immediate offset is used which can be shifted by 4 if the target is a word (divisible by 4).</a:t>
            </a:r>
          </a:p>
          <a:p>
            <a:pPr lvl="1">
              <a:spcBef>
                <a:spcPts val="1800"/>
              </a:spcBef>
            </a:pPr>
            <a:r>
              <a:rPr lang="en-GB" dirty="0" smtClean="0"/>
              <a:t>PC is read as </a:t>
            </a:r>
            <a:r>
              <a:rPr lang="en-GB" b="1" dirty="0" smtClean="0"/>
              <a:t>current instruction address +8</a:t>
            </a:r>
            <a:endParaRPr lang="en-GB" dirty="0" smtClean="0"/>
          </a:p>
          <a:p>
            <a:pPr lvl="1">
              <a:spcBef>
                <a:spcPts val="1800"/>
              </a:spcBef>
            </a:pPr>
            <a:r>
              <a:rPr lang="en-GB" dirty="0"/>
              <a:t>S</a:t>
            </a:r>
            <a:r>
              <a:rPr lang="en-GB" dirty="0" smtClean="0"/>
              <a:t>ome targets outside these limits are also possible (</a:t>
            </a:r>
            <a:r>
              <a:rPr lang="en-GB" dirty="0" err="1" smtClean="0"/>
              <a:t>e.g</a:t>
            </a:r>
            <a:r>
              <a:rPr lang="en-GB" dirty="0" smtClean="0"/>
              <a:t> even offsets)</a:t>
            </a:r>
          </a:p>
          <a:p>
            <a:pPr lvl="1">
              <a:spcBef>
                <a:spcPts val="1800"/>
              </a:spcBef>
            </a:pPr>
            <a:r>
              <a:rPr lang="en-GB" b="1" dirty="0" smtClean="0">
                <a:solidFill>
                  <a:srgbClr val="FF0000"/>
                </a:solidFill>
              </a:rPr>
              <a:t>ADR</a:t>
            </a:r>
            <a:r>
              <a:rPr lang="en-GB" b="1" dirty="0" smtClean="0"/>
              <a:t> Byte address</a:t>
            </a:r>
            <a:r>
              <a:rPr lang="en-GB" dirty="0" smtClean="0"/>
              <a:t>: any offset of up to +/-256 always possible</a:t>
            </a:r>
          </a:p>
          <a:p>
            <a:pPr lvl="1">
              <a:spcBef>
                <a:spcPts val="1800"/>
              </a:spcBef>
            </a:pPr>
            <a:r>
              <a:rPr lang="en-GB" b="1" dirty="0" smtClean="0">
                <a:solidFill>
                  <a:srgbClr val="FF0000"/>
                </a:solidFill>
              </a:rPr>
              <a:t>ADR</a:t>
            </a:r>
            <a:r>
              <a:rPr lang="en-GB" b="1" dirty="0" smtClean="0"/>
              <a:t> Word </a:t>
            </a:r>
            <a:r>
              <a:rPr lang="en-GB" b="1" dirty="0"/>
              <a:t>a</a:t>
            </a:r>
            <a:r>
              <a:rPr lang="en-GB" b="1" dirty="0" smtClean="0"/>
              <a:t>ddress</a:t>
            </a:r>
            <a:r>
              <a:rPr lang="en-GB" dirty="0" smtClean="0"/>
              <a:t>: any offset of up to +/-1024 always possible</a:t>
            </a:r>
            <a:endParaRPr lang="en-GB" dirty="0"/>
          </a:p>
          <a:p>
            <a:pPr lvl="1">
              <a:spcBef>
                <a:spcPts val="1800"/>
              </a:spcBef>
            </a:pPr>
            <a:endParaRPr lang="en-GB" dirty="0"/>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75</a:t>
            </a:fld>
            <a:endParaRPr lang="en-US" dirty="0"/>
          </a:p>
        </p:txBody>
      </p:sp>
      <p:sp>
        <p:nvSpPr>
          <p:cNvPr id="7" name="TextBox 6"/>
          <p:cNvSpPr txBox="1"/>
          <p:nvPr/>
        </p:nvSpPr>
        <p:spPr>
          <a:xfrm>
            <a:off x="6187469" y="3068960"/>
            <a:ext cx="2849027" cy="923330"/>
          </a:xfrm>
          <a:prstGeom prst="rect">
            <a:avLst/>
          </a:prstGeom>
          <a:noFill/>
          <a:ln w="19050">
            <a:solidFill>
              <a:srgbClr val="FF0000"/>
            </a:solidFill>
          </a:ln>
        </p:spPr>
        <p:txBody>
          <a:bodyPr wrap="square" rtlCol="0">
            <a:spAutoFit/>
          </a:bodyPr>
          <a:lstStyle/>
          <a:p>
            <a:r>
              <a:rPr lang="en-GB" dirty="0" smtClean="0">
                <a:solidFill>
                  <a:schemeClr val="accent4"/>
                </a:solidFill>
              </a:rPr>
              <a:t>LDR/STR Rd, LABEL</a:t>
            </a:r>
          </a:p>
          <a:p>
            <a:r>
              <a:rPr lang="en-GB" dirty="0" smtClean="0">
                <a:solidFill>
                  <a:srgbClr val="FF0000"/>
                </a:solidFill>
              </a:rPr>
              <a:t> (byte and word):</a:t>
            </a:r>
          </a:p>
          <a:p>
            <a:r>
              <a:rPr lang="en-GB" dirty="0" smtClean="0">
                <a:solidFill>
                  <a:srgbClr val="FF0000"/>
                </a:solidFill>
              </a:rPr>
              <a:t>PC-4087, PC+4103</a:t>
            </a:r>
            <a:endParaRPr lang="en-GB" dirty="0">
              <a:solidFill>
                <a:srgbClr val="FF0000"/>
              </a:solidFill>
            </a:endParaRPr>
          </a:p>
        </p:txBody>
      </p:sp>
      <p:sp>
        <p:nvSpPr>
          <p:cNvPr id="8" name="TextBox 7"/>
          <p:cNvSpPr txBox="1"/>
          <p:nvPr/>
        </p:nvSpPr>
        <p:spPr>
          <a:xfrm>
            <a:off x="5436096" y="1977153"/>
            <a:ext cx="3600400" cy="923330"/>
          </a:xfrm>
          <a:prstGeom prst="rect">
            <a:avLst/>
          </a:prstGeom>
          <a:noFill/>
          <a:ln w="19050">
            <a:solidFill>
              <a:srgbClr val="FF0000"/>
            </a:solidFill>
          </a:ln>
        </p:spPr>
        <p:txBody>
          <a:bodyPr wrap="square" rtlCol="0">
            <a:spAutoFit/>
          </a:bodyPr>
          <a:lstStyle/>
          <a:p>
            <a:r>
              <a:rPr lang="en-GB" dirty="0" smtClean="0">
                <a:solidFill>
                  <a:schemeClr val="accent4"/>
                </a:solidFill>
              </a:rPr>
              <a:t>LDR/STR Rd, [</a:t>
            </a:r>
            <a:r>
              <a:rPr lang="en-GB" dirty="0" err="1" smtClean="0">
                <a:solidFill>
                  <a:schemeClr val="accent4"/>
                </a:solidFill>
              </a:rPr>
              <a:t>Rm,#N</a:t>
            </a:r>
            <a:r>
              <a:rPr lang="en-GB" dirty="0" smtClean="0">
                <a:solidFill>
                  <a:schemeClr val="accent4"/>
                </a:solidFill>
              </a:rPr>
              <a:t>]</a:t>
            </a:r>
          </a:p>
          <a:p>
            <a:r>
              <a:rPr lang="en-GB" dirty="0" smtClean="0">
                <a:solidFill>
                  <a:srgbClr val="FF0000"/>
                </a:solidFill>
              </a:rPr>
              <a:t> (byte and word):</a:t>
            </a:r>
          </a:p>
          <a:p>
            <a:r>
              <a:rPr lang="en-GB" dirty="0" smtClean="0">
                <a:solidFill>
                  <a:srgbClr val="0070C0"/>
                </a:solidFill>
              </a:rPr>
              <a:t>Rm</a:t>
            </a:r>
            <a:r>
              <a:rPr lang="en-GB" dirty="0" smtClean="0">
                <a:solidFill>
                  <a:srgbClr val="FF0000"/>
                </a:solidFill>
              </a:rPr>
              <a:t>-4095, </a:t>
            </a:r>
            <a:r>
              <a:rPr lang="en-GB" dirty="0" smtClean="0">
                <a:solidFill>
                  <a:srgbClr val="0070C0"/>
                </a:solidFill>
              </a:rPr>
              <a:t>Rm</a:t>
            </a:r>
            <a:r>
              <a:rPr lang="en-GB" dirty="0" smtClean="0">
                <a:solidFill>
                  <a:srgbClr val="FF0000"/>
                </a:solidFill>
              </a:rPr>
              <a:t>+4095</a:t>
            </a:r>
            <a:endParaRPr lang="en-GB" dirty="0">
              <a:solidFill>
                <a:srgbClr val="FF0000"/>
              </a:solidFill>
            </a:endParaRPr>
          </a:p>
        </p:txBody>
      </p:sp>
      <p:sp>
        <p:nvSpPr>
          <p:cNvPr id="9" name="TextBox 8"/>
          <p:cNvSpPr txBox="1"/>
          <p:nvPr/>
        </p:nvSpPr>
        <p:spPr>
          <a:xfrm>
            <a:off x="6012161" y="5157192"/>
            <a:ext cx="3024335" cy="646331"/>
          </a:xfrm>
          <a:prstGeom prst="rect">
            <a:avLst/>
          </a:prstGeom>
          <a:noFill/>
          <a:ln w="19050">
            <a:solidFill>
              <a:srgbClr val="FF0000"/>
            </a:solidFill>
          </a:ln>
        </p:spPr>
        <p:txBody>
          <a:bodyPr wrap="square" rtlCol="0">
            <a:spAutoFit/>
          </a:bodyPr>
          <a:lstStyle/>
          <a:p>
            <a:r>
              <a:rPr lang="en-GB" dirty="0" smtClean="0">
                <a:solidFill>
                  <a:schemeClr val="accent4"/>
                </a:solidFill>
              </a:rPr>
              <a:t>ADR R0, BYTE_LABEL</a:t>
            </a:r>
          </a:p>
          <a:p>
            <a:r>
              <a:rPr lang="en-GB" dirty="0" smtClean="0">
                <a:solidFill>
                  <a:srgbClr val="FF0000"/>
                </a:solidFill>
              </a:rPr>
              <a:t> PC - #247 – PC+#263</a:t>
            </a:r>
          </a:p>
        </p:txBody>
      </p:sp>
      <p:sp>
        <p:nvSpPr>
          <p:cNvPr id="10" name="TextBox 9"/>
          <p:cNvSpPr txBox="1"/>
          <p:nvPr/>
        </p:nvSpPr>
        <p:spPr>
          <a:xfrm>
            <a:off x="6012161" y="6023029"/>
            <a:ext cx="3024336" cy="646331"/>
          </a:xfrm>
          <a:prstGeom prst="rect">
            <a:avLst/>
          </a:prstGeom>
          <a:noFill/>
          <a:ln w="19050">
            <a:solidFill>
              <a:srgbClr val="FF0000"/>
            </a:solidFill>
          </a:ln>
        </p:spPr>
        <p:txBody>
          <a:bodyPr wrap="square" rtlCol="0">
            <a:spAutoFit/>
          </a:bodyPr>
          <a:lstStyle/>
          <a:p>
            <a:r>
              <a:rPr lang="en-GB" dirty="0" smtClean="0">
                <a:solidFill>
                  <a:schemeClr val="accent4"/>
                </a:solidFill>
              </a:rPr>
              <a:t>ADR R0, WORD_LABEL</a:t>
            </a:r>
          </a:p>
          <a:p>
            <a:r>
              <a:rPr lang="en-GB" dirty="0" smtClean="0">
                <a:solidFill>
                  <a:srgbClr val="FF0000"/>
                </a:solidFill>
              </a:rPr>
              <a:t>PC-#1012, PC+#1028</a:t>
            </a:r>
            <a:endParaRPr lang="en-GB" dirty="0">
              <a:solidFill>
                <a:srgbClr val="FF0000"/>
              </a:solidFill>
            </a:endParaRPr>
          </a:p>
        </p:txBody>
      </p:sp>
      <p:sp>
        <p:nvSpPr>
          <p:cNvPr id="14" name="TextBox 13"/>
          <p:cNvSpPr txBox="1"/>
          <p:nvPr/>
        </p:nvSpPr>
        <p:spPr>
          <a:xfrm>
            <a:off x="6285034" y="1181392"/>
            <a:ext cx="2751462" cy="646331"/>
          </a:xfrm>
          <a:prstGeom prst="rect">
            <a:avLst/>
          </a:prstGeom>
          <a:noFill/>
        </p:spPr>
        <p:txBody>
          <a:bodyPr wrap="square" rtlCol="0">
            <a:spAutoFit/>
          </a:bodyPr>
          <a:lstStyle/>
          <a:p>
            <a:r>
              <a:rPr lang="en-GB" dirty="0" smtClean="0"/>
              <a:t>This slide need not be remembered</a:t>
            </a:r>
            <a:endParaRPr lang="en-GB" dirty="0"/>
          </a:p>
        </p:txBody>
      </p:sp>
    </p:spTree>
    <p:extLst>
      <p:ext uri="{BB962C8B-B14F-4D97-AF65-F5344CB8AC3E}">
        <p14:creationId xmlns:p14="http://schemas.microsoft.com/office/powerpoint/2010/main" val="26198865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438919"/>
            <a:ext cx="8229600" cy="901849"/>
          </a:xfrm>
        </p:spPr>
        <p:txBody>
          <a:bodyPr>
            <a:noAutofit/>
          </a:bodyPr>
          <a:lstStyle/>
          <a:p>
            <a:r>
              <a:rPr lang="en-US" dirty="0"/>
              <a:t>S</a:t>
            </a:r>
            <a:r>
              <a:rPr lang="en-US" dirty="0" smtClean="0"/>
              <a:t>caled register-offset addressing</a:t>
            </a:r>
            <a:endParaRPr lang="en-US" i="1" dirty="0" smtClean="0"/>
          </a:p>
        </p:txBody>
      </p:sp>
      <p:sp>
        <p:nvSpPr>
          <p:cNvPr id="66563" name="Rectangle 3"/>
          <p:cNvSpPr>
            <a:spLocks noGrp="1" noChangeArrowheads="1"/>
          </p:cNvSpPr>
          <p:nvPr>
            <p:ph type="body" idx="1"/>
          </p:nvPr>
        </p:nvSpPr>
        <p:spPr>
          <a:xfrm>
            <a:off x="395536" y="2276847"/>
            <a:ext cx="8569077" cy="1368177"/>
          </a:xfrm>
        </p:spPr>
        <p:txBody>
          <a:bodyPr>
            <a:normAutofit/>
          </a:bodyPr>
          <a:lstStyle/>
          <a:p>
            <a:pPr>
              <a:lnSpc>
                <a:spcPct val="90000"/>
              </a:lnSpc>
              <a:spcBef>
                <a:spcPts val="1200"/>
              </a:spcBef>
            </a:pPr>
            <a:r>
              <a:rPr lang="en-GB" dirty="0" smtClean="0">
                <a:latin typeface="Calibri" pitchFamily="34" charset="0"/>
              </a:rPr>
              <a:t>The second (index) register can have an optional shift – useful in this case so that it can count words (bytes*4) directly</a:t>
            </a:r>
          </a:p>
          <a:p>
            <a:pPr lvl="1">
              <a:lnSpc>
                <a:spcPct val="90000"/>
              </a:lnSpc>
              <a:spcBef>
                <a:spcPts val="1200"/>
              </a:spcBef>
            </a:pPr>
            <a:r>
              <a:rPr lang="en-GB" sz="2400" b="1" dirty="0" smtClean="0">
                <a:latin typeface="Calibri" pitchFamily="34" charset="0"/>
              </a:rPr>
              <a:t>LSL #2</a:t>
            </a:r>
            <a:r>
              <a:rPr lang="en-GB" sz="2400" dirty="0" smtClean="0">
                <a:latin typeface="Calibri" pitchFamily="34" charset="0"/>
              </a:rPr>
              <a:t> used here multiplies by a scale factor of 2</a:t>
            </a:r>
            <a:r>
              <a:rPr lang="en-GB" sz="2400" baseline="30000" dirty="0">
                <a:latin typeface="Calibri" pitchFamily="34" charset="0"/>
              </a:rPr>
              <a:t>2</a:t>
            </a:r>
            <a:endParaRPr lang="en-US" sz="2400" dirty="0" smtClean="0">
              <a:latin typeface="Calibri" pitchFamily="34" charset="0"/>
            </a:endParaRPr>
          </a:p>
        </p:txBody>
      </p:sp>
      <p:sp>
        <p:nvSpPr>
          <p:cNvPr id="61444" name="Text Box 4"/>
          <p:cNvSpPr txBox="1">
            <a:spLocks noChangeArrowheads="1"/>
          </p:cNvSpPr>
          <p:nvPr/>
        </p:nvSpPr>
        <p:spPr bwMode="auto">
          <a:xfrm>
            <a:off x="251520" y="3860800"/>
            <a:ext cx="8712968" cy="2862322"/>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a:defRPr/>
            </a:pPr>
            <a:r>
              <a:rPr lang="en-US" b="1" dirty="0" smtClean="0">
                <a:latin typeface="Calibri" pitchFamily="34" charset="0"/>
              </a:rPr>
              <a:t>COPY</a:t>
            </a:r>
            <a:r>
              <a:rPr lang="en-US" sz="1800" b="1" dirty="0">
                <a:latin typeface="Calibri" pitchFamily="34" charset="0"/>
              </a:rPr>
              <a:t>		ADR	</a:t>
            </a:r>
            <a:r>
              <a:rPr lang="en-US" sz="1800" b="1" dirty="0" smtClean="0">
                <a:latin typeface="Calibri" pitchFamily="34" charset="0"/>
              </a:rPr>
              <a:t>R1</a:t>
            </a:r>
            <a:r>
              <a:rPr lang="en-US" sz="1800" b="1" dirty="0">
                <a:latin typeface="Calibri" pitchFamily="34" charset="0"/>
              </a:rPr>
              <a:t>, TABLE1	</a:t>
            </a:r>
            <a:r>
              <a:rPr lang="en-US" sz="1800" b="1" dirty="0" smtClean="0">
                <a:latin typeface="Calibri" pitchFamily="34" charset="0"/>
              </a:rPr>
              <a:t>  ; R1 </a:t>
            </a:r>
            <a:r>
              <a:rPr lang="en-US" sz="1800" b="1" dirty="0">
                <a:latin typeface="Calibri" pitchFamily="34" charset="0"/>
              </a:rPr>
              <a:t>points to TABLE1</a:t>
            </a:r>
          </a:p>
          <a:p>
            <a:pPr algn="l">
              <a:defRPr/>
            </a:pPr>
            <a:r>
              <a:rPr lang="en-US" sz="1800" b="1" dirty="0">
                <a:latin typeface="Calibri" pitchFamily="34" charset="0"/>
              </a:rPr>
              <a:t>		ADR	</a:t>
            </a:r>
            <a:r>
              <a:rPr lang="en-US" sz="1800" b="1" dirty="0" smtClean="0">
                <a:latin typeface="Calibri" pitchFamily="34" charset="0"/>
              </a:rPr>
              <a:t>R2</a:t>
            </a:r>
            <a:r>
              <a:rPr lang="en-US" sz="1800" b="1" dirty="0">
                <a:latin typeface="Calibri" pitchFamily="34" charset="0"/>
              </a:rPr>
              <a:t>, TABLE2	</a:t>
            </a:r>
            <a:r>
              <a:rPr lang="en-US" sz="1800" b="1" dirty="0" smtClean="0">
                <a:latin typeface="Calibri" pitchFamily="34" charset="0"/>
              </a:rPr>
              <a:t>  ; R2 </a:t>
            </a:r>
            <a:r>
              <a:rPr lang="en-US" sz="1800" b="1" dirty="0">
                <a:latin typeface="Calibri" pitchFamily="34" charset="0"/>
              </a:rPr>
              <a:t>points to TABLE2</a:t>
            </a:r>
          </a:p>
          <a:p>
            <a:pPr algn="l">
              <a:defRPr/>
            </a:pPr>
            <a:r>
              <a:rPr lang="en-GB" sz="1800" b="1" dirty="0">
                <a:latin typeface="Calibri" pitchFamily="34" charset="0"/>
              </a:rPr>
              <a:t>		MOV	</a:t>
            </a:r>
            <a:r>
              <a:rPr lang="en-GB" sz="1800" b="1" dirty="0" smtClean="0">
                <a:latin typeface="Calibri" pitchFamily="34" charset="0"/>
              </a:rPr>
              <a:t>R3</a:t>
            </a:r>
            <a:r>
              <a:rPr lang="en-GB" sz="1800" b="1" dirty="0">
                <a:latin typeface="Calibri" pitchFamily="34" charset="0"/>
              </a:rPr>
              <a:t>,#0</a:t>
            </a:r>
            <a:endParaRPr lang="en-US" sz="1800" b="1" dirty="0">
              <a:latin typeface="Calibri" pitchFamily="34" charset="0"/>
            </a:endParaRPr>
          </a:p>
          <a:p>
            <a:pPr algn="l">
              <a:defRPr/>
            </a:pPr>
            <a:r>
              <a:rPr lang="en-US" b="1" dirty="0" smtClean="0">
                <a:latin typeface="Calibri" pitchFamily="34" charset="0"/>
              </a:rPr>
              <a:t>LOOP</a:t>
            </a:r>
            <a:r>
              <a:rPr lang="en-US" sz="1800" b="1" dirty="0">
                <a:latin typeface="Calibri" pitchFamily="34" charset="0"/>
              </a:rPr>
              <a:t>		LDR	</a:t>
            </a:r>
            <a:r>
              <a:rPr lang="en-US" sz="1800" b="1" dirty="0" smtClean="0">
                <a:latin typeface="Calibri" pitchFamily="34" charset="0"/>
              </a:rPr>
              <a:t>R0</a:t>
            </a:r>
            <a:r>
              <a:rPr lang="en-US" sz="1800" b="1" dirty="0">
                <a:latin typeface="Calibri" pitchFamily="34" charset="0"/>
              </a:rPr>
              <a:t>, </a:t>
            </a:r>
            <a:r>
              <a:rPr lang="en-US" sz="1800" b="1" dirty="0" smtClean="0">
                <a:latin typeface="Calibri" pitchFamily="34" charset="0"/>
              </a:rPr>
              <a:t>[R1</a:t>
            </a:r>
            <a:r>
              <a:rPr lang="en-US" sz="1800" b="1" dirty="0">
                <a:latin typeface="Calibri" pitchFamily="34" charset="0"/>
              </a:rPr>
              <a:t>, </a:t>
            </a:r>
            <a:r>
              <a:rPr lang="en-US" sz="1800" b="1" dirty="0" smtClean="0">
                <a:latin typeface="Calibri" pitchFamily="34" charset="0"/>
              </a:rPr>
              <a:t>R3</a:t>
            </a:r>
            <a:r>
              <a:rPr lang="en-US" sz="1800" b="1" dirty="0">
                <a:latin typeface="Calibri" pitchFamily="34" charset="0"/>
              </a:rPr>
              <a:t>, </a:t>
            </a:r>
            <a:r>
              <a:rPr lang="en-US" b="1" dirty="0" smtClean="0">
                <a:latin typeface="Calibri" pitchFamily="34" charset="0"/>
              </a:rPr>
              <a:t>LSL</a:t>
            </a:r>
            <a:r>
              <a:rPr lang="en-US" sz="1800" b="1" dirty="0" smtClean="0">
                <a:latin typeface="Calibri" pitchFamily="34" charset="0"/>
              </a:rPr>
              <a:t> </a:t>
            </a:r>
            <a:r>
              <a:rPr lang="en-US" sz="1800" b="1" dirty="0">
                <a:latin typeface="Calibri" pitchFamily="34" charset="0"/>
              </a:rPr>
              <a:t>#2</a:t>
            </a:r>
            <a:r>
              <a:rPr lang="en-US" sz="1800" b="1" dirty="0" smtClean="0">
                <a:latin typeface="Calibri" pitchFamily="34" charset="0"/>
              </a:rPr>
              <a:t>]  ;get </a:t>
            </a:r>
            <a:r>
              <a:rPr lang="en-US" sz="1800" b="1" dirty="0">
                <a:latin typeface="Calibri" pitchFamily="34" charset="0"/>
              </a:rPr>
              <a:t>TABLE1 1st word ….</a:t>
            </a:r>
          </a:p>
          <a:p>
            <a:pPr algn="l">
              <a:defRPr/>
            </a:pPr>
            <a:r>
              <a:rPr lang="en-US" sz="1800" b="1" dirty="0">
                <a:latin typeface="Calibri" pitchFamily="34" charset="0"/>
              </a:rPr>
              <a:t>		STR	</a:t>
            </a:r>
            <a:r>
              <a:rPr lang="en-US" sz="1800" b="1" dirty="0" smtClean="0">
                <a:latin typeface="Calibri" pitchFamily="34" charset="0"/>
              </a:rPr>
              <a:t>R0</a:t>
            </a:r>
            <a:r>
              <a:rPr lang="en-US" sz="1800" b="1" dirty="0">
                <a:latin typeface="Calibri" pitchFamily="34" charset="0"/>
              </a:rPr>
              <a:t>, </a:t>
            </a:r>
            <a:r>
              <a:rPr lang="en-US" sz="1800" b="1" dirty="0" smtClean="0">
                <a:latin typeface="Calibri" pitchFamily="34" charset="0"/>
              </a:rPr>
              <a:t>[R2</a:t>
            </a:r>
            <a:r>
              <a:rPr lang="en-US" sz="1800" b="1" dirty="0">
                <a:latin typeface="Calibri" pitchFamily="34" charset="0"/>
              </a:rPr>
              <a:t>, </a:t>
            </a:r>
            <a:r>
              <a:rPr lang="en-US" sz="1800" b="1" dirty="0" smtClean="0">
                <a:latin typeface="Calibri" pitchFamily="34" charset="0"/>
              </a:rPr>
              <a:t>R3</a:t>
            </a:r>
            <a:r>
              <a:rPr lang="en-US" sz="1800" b="1" dirty="0">
                <a:latin typeface="Calibri" pitchFamily="34" charset="0"/>
              </a:rPr>
              <a:t>, </a:t>
            </a:r>
            <a:r>
              <a:rPr lang="en-US" b="1" dirty="0" smtClean="0">
                <a:latin typeface="Calibri" pitchFamily="34" charset="0"/>
              </a:rPr>
              <a:t>LSL</a:t>
            </a:r>
            <a:r>
              <a:rPr lang="en-US" sz="1800" b="1" dirty="0" smtClean="0">
                <a:latin typeface="Calibri" pitchFamily="34" charset="0"/>
              </a:rPr>
              <a:t> </a:t>
            </a:r>
            <a:r>
              <a:rPr lang="en-US" sz="1800" b="1" dirty="0">
                <a:latin typeface="Calibri" pitchFamily="34" charset="0"/>
              </a:rPr>
              <a:t>#2</a:t>
            </a:r>
            <a:r>
              <a:rPr lang="en-US" sz="1800" b="1" dirty="0" smtClean="0">
                <a:latin typeface="Calibri" pitchFamily="34" charset="0"/>
              </a:rPr>
              <a:t>]   ;copy </a:t>
            </a:r>
            <a:r>
              <a:rPr lang="en-US" sz="1800" b="1" dirty="0">
                <a:latin typeface="Calibri" pitchFamily="34" charset="0"/>
              </a:rPr>
              <a:t>it to TABLE2</a:t>
            </a:r>
          </a:p>
          <a:p>
            <a:pPr algn="l">
              <a:defRPr/>
            </a:pPr>
            <a:r>
              <a:rPr lang="en-US" sz="1800" b="1" dirty="0">
                <a:latin typeface="Calibri" pitchFamily="34" charset="0"/>
              </a:rPr>
              <a:t>		ADD 	</a:t>
            </a:r>
            <a:r>
              <a:rPr lang="en-US" sz="1800" b="1" dirty="0" smtClean="0">
                <a:latin typeface="Calibri" pitchFamily="34" charset="0"/>
              </a:rPr>
              <a:t>R3, R3, #</a:t>
            </a:r>
            <a:r>
              <a:rPr lang="en-US" sz="1800" b="1" dirty="0">
                <a:latin typeface="Calibri" pitchFamily="34" charset="0"/>
              </a:rPr>
              <a:t>1	</a:t>
            </a:r>
            <a:r>
              <a:rPr lang="en-US" sz="1800" b="1" dirty="0" smtClean="0">
                <a:latin typeface="Calibri" pitchFamily="34" charset="0"/>
              </a:rPr>
              <a:t>  ; </a:t>
            </a:r>
            <a:r>
              <a:rPr lang="en-US" sz="1800" b="1" dirty="0">
                <a:latin typeface="Calibri" pitchFamily="34" charset="0"/>
              </a:rPr>
              <a:t>move to next word</a:t>
            </a:r>
          </a:p>
          <a:p>
            <a:pPr algn="l">
              <a:defRPr/>
            </a:pPr>
            <a:r>
              <a:rPr lang="en-US" sz="1800" b="1" dirty="0">
                <a:latin typeface="Calibri" pitchFamily="34" charset="0"/>
              </a:rPr>
              <a:t>		CMP 	</a:t>
            </a:r>
            <a:r>
              <a:rPr lang="en-US" sz="1800" b="1" dirty="0" smtClean="0">
                <a:latin typeface="Calibri" pitchFamily="34" charset="0"/>
              </a:rPr>
              <a:t>R3</a:t>
            </a:r>
            <a:r>
              <a:rPr lang="en-US" sz="1800" b="1" dirty="0">
                <a:latin typeface="Calibri" pitchFamily="34" charset="0"/>
              </a:rPr>
              <a:t>, #50		</a:t>
            </a:r>
            <a:r>
              <a:rPr lang="en-US" sz="1800" b="1" dirty="0" smtClean="0">
                <a:latin typeface="Calibri" pitchFamily="34" charset="0"/>
              </a:rPr>
              <a:t>  ; </a:t>
            </a:r>
            <a:r>
              <a:rPr lang="en-US" sz="1800" b="1" dirty="0">
                <a:latin typeface="Calibri" pitchFamily="34" charset="0"/>
              </a:rPr>
              <a:t>if more, go back to loop</a:t>
            </a:r>
          </a:p>
          <a:p>
            <a:pPr algn="l">
              <a:defRPr/>
            </a:pPr>
            <a:r>
              <a:rPr lang="en-GB" sz="1800" b="1" dirty="0">
                <a:latin typeface="Calibri" pitchFamily="34" charset="0"/>
              </a:rPr>
              <a:t>		BNE </a:t>
            </a:r>
            <a:r>
              <a:rPr lang="en-GB" b="1" dirty="0" smtClean="0">
                <a:latin typeface="Calibri" pitchFamily="34" charset="0"/>
              </a:rPr>
              <a:t>LOOP</a:t>
            </a:r>
            <a:r>
              <a:rPr lang="en-GB" sz="1800" b="1" dirty="0">
                <a:latin typeface="Calibri" pitchFamily="34" charset="0"/>
              </a:rPr>
              <a:t>		</a:t>
            </a:r>
            <a:r>
              <a:rPr lang="en-GB" sz="1800" b="1" dirty="0" smtClean="0">
                <a:latin typeface="Calibri" pitchFamily="34" charset="0"/>
              </a:rPr>
              <a:t>  ; </a:t>
            </a:r>
            <a:r>
              <a:rPr lang="en-GB" sz="1800" b="1" dirty="0">
                <a:latin typeface="Calibri" pitchFamily="34" charset="0"/>
              </a:rPr>
              <a:t>if </a:t>
            </a:r>
            <a:r>
              <a:rPr lang="en-GB" sz="1800" b="1" dirty="0" smtClean="0">
                <a:latin typeface="Calibri" pitchFamily="34" charset="0"/>
              </a:rPr>
              <a:t>R3 </a:t>
            </a:r>
            <a:r>
              <a:rPr lang="en-GB" sz="1800" b="1" dirty="0">
                <a:latin typeface="Calibri" pitchFamily="34" charset="0"/>
                <a:sym typeface="Symbol" pitchFamily="18" charset="2"/>
              </a:rPr>
              <a:t></a:t>
            </a:r>
            <a:r>
              <a:rPr lang="en-GB" sz="1800" b="1" dirty="0">
                <a:latin typeface="Calibri" pitchFamily="34" charset="0"/>
              </a:rPr>
              <a:t> 50</a:t>
            </a:r>
            <a:endParaRPr lang="en-US" sz="1800" b="1" dirty="0">
              <a:latin typeface="Calibri" pitchFamily="34" charset="0"/>
            </a:endParaRPr>
          </a:p>
          <a:p>
            <a:pPr algn="l">
              <a:defRPr/>
            </a:pPr>
            <a:r>
              <a:rPr lang="en-US" sz="1800" b="1" dirty="0">
                <a:latin typeface="Calibri" pitchFamily="34" charset="0"/>
              </a:rPr>
              <a:t>		……		</a:t>
            </a:r>
          </a:p>
          <a:p>
            <a:pPr algn="l">
              <a:defRPr/>
            </a:pPr>
            <a:r>
              <a:rPr lang="en-US" sz="1800" b="1" dirty="0">
                <a:latin typeface="Calibri" pitchFamily="34" charset="0"/>
              </a:rPr>
              <a:t>TABLE1		……			</a:t>
            </a:r>
            <a:r>
              <a:rPr lang="en-US" sz="1800" b="1" dirty="0" smtClean="0">
                <a:latin typeface="Calibri" pitchFamily="34" charset="0"/>
              </a:rPr>
              <a:t>  ;  </a:t>
            </a:r>
            <a:r>
              <a:rPr lang="en-US" sz="1800" b="1" dirty="0">
                <a:latin typeface="Calibri" pitchFamily="34" charset="0"/>
              </a:rPr>
              <a:t>&lt; source of data &gt;</a:t>
            </a:r>
          </a:p>
        </p:txBody>
      </p:sp>
      <p:sp>
        <p:nvSpPr>
          <p:cNvPr id="61445" name="Text Box 5"/>
          <p:cNvSpPr txBox="1">
            <a:spLocks noChangeArrowheads="1"/>
          </p:cNvSpPr>
          <p:nvPr/>
        </p:nvSpPr>
        <p:spPr bwMode="auto">
          <a:xfrm>
            <a:off x="540394" y="1507257"/>
            <a:ext cx="7415982" cy="409575"/>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a:defRPr/>
            </a:pPr>
            <a:r>
              <a:rPr lang="en-US" sz="2000" b="1" dirty="0">
                <a:latin typeface="Calibri" pitchFamily="34" charset="0"/>
              </a:rPr>
              <a:t>LDR	</a:t>
            </a:r>
            <a:r>
              <a:rPr lang="en-US" sz="2000" b="1" dirty="0" smtClean="0">
                <a:latin typeface="Calibri" pitchFamily="34" charset="0"/>
              </a:rPr>
              <a:t>R0</a:t>
            </a:r>
            <a:r>
              <a:rPr lang="en-US" sz="2000" b="1" dirty="0">
                <a:latin typeface="Calibri" pitchFamily="34" charset="0"/>
              </a:rPr>
              <a:t>, </a:t>
            </a:r>
            <a:r>
              <a:rPr lang="en-US" sz="2000" b="1" dirty="0" smtClean="0">
                <a:latin typeface="Calibri" pitchFamily="34" charset="0"/>
              </a:rPr>
              <a:t>[R1,R2</a:t>
            </a:r>
            <a:r>
              <a:rPr lang="en-US" sz="2000" b="1" dirty="0">
                <a:latin typeface="Calibri" pitchFamily="34" charset="0"/>
              </a:rPr>
              <a:t>, </a:t>
            </a:r>
            <a:r>
              <a:rPr lang="en-US" sz="2000" b="1" dirty="0" smtClean="0">
                <a:latin typeface="Calibri" pitchFamily="34" charset="0"/>
              </a:rPr>
              <a:t>LSL #N]</a:t>
            </a:r>
            <a:r>
              <a:rPr lang="en-US" sz="2000" b="1" dirty="0">
                <a:latin typeface="Calibri" pitchFamily="34" charset="0"/>
              </a:rPr>
              <a:t>	;  </a:t>
            </a:r>
            <a:r>
              <a:rPr lang="en-US" sz="2000" b="1" dirty="0" smtClean="0">
                <a:latin typeface="Calibri" pitchFamily="34" charset="0"/>
              </a:rPr>
              <a:t>R0 </a:t>
            </a:r>
            <a:r>
              <a:rPr lang="en-US" sz="2000" b="1" dirty="0">
                <a:latin typeface="Calibri" pitchFamily="34" charset="0"/>
              </a:rPr>
              <a:t>: = mem</a:t>
            </a:r>
            <a:r>
              <a:rPr lang="en-US" sz="2000" b="1" baseline="-25000" dirty="0">
                <a:latin typeface="Calibri" pitchFamily="34" charset="0"/>
              </a:rPr>
              <a:t>32</a:t>
            </a:r>
            <a:r>
              <a:rPr lang="en-US" sz="2000" b="1" dirty="0">
                <a:latin typeface="Calibri" pitchFamily="34" charset="0"/>
              </a:rPr>
              <a:t> </a:t>
            </a:r>
            <a:r>
              <a:rPr lang="en-US" sz="2000" b="1" dirty="0" smtClean="0">
                <a:latin typeface="Calibri" pitchFamily="34" charset="0"/>
              </a:rPr>
              <a:t>[R1+(R2 </a:t>
            </a:r>
            <a:r>
              <a:rPr lang="en-US" sz="2000" b="1" dirty="0">
                <a:latin typeface="Calibri" pitchFamily="34" charset="0"/>
              </a:rPr>
              <a:t>* </a:t>
            </a:r>
            <a:r>
              <a:rPr lang="en-US" sz="2000" b="1" dirty="0" smtClean="0">
                <a:latin typeface="Calibri" pitchFamily="34" charset="0"/>
              </a:rPr>
              <a:t>2</a:t>
            </a:r>
            <a:r>
              <a:rPr lang="en-US" sz="2000" b="1" baseline="30000" dirty="0">
                <a:latin typeface="Calibri" pitchFamily="34" charset="0"/>
              </a:rPr>
              <a:t>N</a:t>
            </a:r>
            <a:r>
              <a:rPr lang="en-US" sz="2000" b="1" dirty="0" smtClean="0">
                <a:latin typeface="Calibri" pitchFamily="34" charset="0"/>
              </a:rPr>
              <a:t>)]</a:t>
            </a:r>
            <a:endParaRPr lang="en-US" sz="2000" b="1" dirty="0">
              <a:latin typeface="Calibri" pitchFamily="34" charset="0"/>
            </a:endParaRPr>
          </a:p>
        </p:txBody>
      </p:sp>
      <p:sp>
        <p:nvSpPr>
          <p:cNvPr id="6" name="Date Placeholder 5"/>
          <p:cNvSpPr>
            <a:spLocks noGrp="1"/>
          </p:cNvSpPr>
          <p:nvPr>
            <p:ph type="dt" sz="half" idx="10"/>
          </p:nvPr>
        </p:nvSpPr>
        <p:spPr/>
        <p:txBody>
          <a:bodyPr/>
          <a:lstStyle/>
          <a:p>
            <a:fld id="{BC8A7DB9-2EDE-45F9-9AF8-6C3FA1601DB3}" type="datetime1">
              <a:rPr lang="en-US" smtClean="0"/>
              <a:pPr/>
              <a:t>12/2/2015</a:t>
            </a:fld>
            <a:endParaRPr lang="en-US"/>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76</a:t>
            </a:fld>
            <a:endParaRPr lang="en-US" dirty="0"/>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
        <p:nvSpPr>
          <p:cNvPr id="2" name="TextBox 1"/>
          <p:cNvSpPr txBox="1"/>
          <p:nvPr/>
        </p:nvSpPr>
        <p:spPr>
          <a:xfrm>
            <a:off x="6804248" y="908720"/>
            <a:ext cx="2133918" cy="369332"/>
          </a:xfrm>
          <a:prstGeom prst="rect">
            <a:avLst/>
          </a:prstGeom>
          <a:noFill/>
        </p:spPr>
        <p:txBody>
          <a:bodyPr wrap="none" rtlCol="0">
            <a:spAutoFit/>
          </a:bodyPr>
          <a:lstStyle/>
          <a:p>
            <a:r>
              <a:rPr lang="en-GB" dirty="0" smtClean="0"/>
              <a:t>(See slide 2.69)</a:t>
            </a:r>
            <a:endParaRPr lang="en-GB"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3200" dirty="0" smtClean="0"/>
              <a:t>Part 2 Summary</a:t>
            </a:r>
            <a:endParaRPr lang="en-GB" sz="3200" dirty="0"/>
          </a:p>
        </p:txBody>
      </p:sp>
      <p:sp>
        <p:nvSpPr>
          <p:cNvPr id="8" name="Content Placeholder 7"/>
          <p:cNvSpPr>
            <a:spLocks noGrp="1"/>
          </p:cNvSpPr>
          <p:nvPr>
            <p:ph idx="1"/>
          </p:nvPr>
        </p:nvSpPr>
        <p:spPr/>
        <p:txBody>
          <a:bodyPr>
            <a:normAutofit/>
          </a:bodyPr>
          <a:lstStyle/>
          <a:p>
            <a:pPr>
              <a:spcBef>
                <a:spcPts val="1800"/>
              </a:spcBef>
              <a:buFont typeface="Wingdings" pitchFamily="2" charset="2"/>
              <a:buChar char="v"/>
            </a:pPr>
            <a:endParaRPr lang="en-GB" dirty="0" smtClean="0">
              <a:latin typeface="Calibri" pitchFamily="34" charset="0"/>
            </a:endParaRPr>
          </a:p>
          <a:p>
            <a:pPr>
              <a:spcBef>
                <a:spcPts val="1800"/>
              </a:spcBef>
              <a:buFont typeface="Wingdings" pitchFamily="2" charset="2"/>
              <a:buChar char="v"/>
            </a:pPr>
            <a:endParaRPr lang="en-GB" dirty="0">
              <a:latin typeface="Calibri" pitchFamily="34" charset="0"/>
            </a:endParaRPr>
          </a:p>
        </p:txBody>
      </p:sp>
      <p:sp>
        <p:nvSpPr>
          <p:cNvPr id="4" name="Date Placeholder 3"/>
          <p:cNvSpPr>
            <a:spLocks noGrp="1"/>
          </p:cNvSpPr>
          <p:nvPr>
            <p:ph type="dt" sz="half" idx="10"/>
          </p:nvPr>
        </p:nvSpPr>
        <p:spPr/>
        <p:txBody>
          <a:bodyPr/>
          <a:lstStyle/>
          <a:p>
            <a:fld id="{BA7B9D05-5EFA-4293-BCA3-C5B110E4795D}" type="datetime1">
              <a:rPr lang="en-US" smtClean="0"/>
              <a:pPr/>
              <a:t>12/2/2015</a:t>
            </a:fld>
            <a:endParaRPr lang="en-US"/>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
        <p:nvSpPr>
          <p:cNvPr id="6" name="Slide Number Placeholder 5"/>
          <p:cNvSpPr>
            <a:spLocks noGrp="1"/>
          </p:cNvSpPr>
          <p:nvPr>
            <p:ph type="sldNum" sz="quarter" idx="12"/>
          </p:nvPr>
        </p:nvSpPr>
        <p:spPr/>
        <p:txBody>
          <a:bodyPr/>
          <a:lstStyle/>
          <a:p>
            <a:r>
              <a:rPr lang="en-US" smtClean="0"/>
              <a:t>2.</a:t>
            </a:r>
            <a:fld id="{0CFEC368-1D7A-4F81-ABF6-AE0E36BAF64C}" type="slidenum">
              <a:rPr lang="en-US" smtClean="0"/>
              <a:pPr/>
              <a:t>77</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04079492"/>
              </p:ext>
            </p:extLst>
          </p:nvPr>
        </p:nvGraphicFramePr>
        <p:xfrm>
          <a:off x="395536" y="2276872"/>
          <a:ext cx="1751856" cy="2862318"/>
        </p:xfrm>
        <a:graphic>
          <a:graphicData uri="http://schemas.openxmlformats.org/drawingml/2006/table">
            <a:tbl>
              <a:tblPr firstRow="1" bandRow="1">
                <a:tableStyleId>{5940675A-B579-460E-94D1-54222C63F5DA}</a:tableStyleId>
              </a:tblPr>
              <a:tblGrid>
                <a:gridCol w="1751856"/>
              </a:tblGrid>
              <a:tr h="954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Calibri" pitchFamily="34" charset="0"/>
                        </a:rPr>
                        <a:t>Data Processing and shifts</a:t>
                      </a:r>
                    </a:p>
                    <a:p>
                      <a:endParaRPr lang="en-GB" dirty="0"/>
                    </a:p>
                  </a:txBody>
                  <a:tcPr/>
                </a:tc>
              </a:tr>
              <a:tr h="954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Calibri" pitchFamily="34" charset="0"/>
                        </a:rPr>
                        <a:t>Data Transfer</a:t>
                      </a:r>
                    </a:p>
                    <a:p>
                      <a:endParaRPr lang="en-GB" dirty="0"/>
                    </a:p>
                  </a:txBody>
                  <a:tcPr>
                    <a:solidFill>
                      <a:srgbClr val="FFFF00"/>
                    </a:solidFill>
                  </a:tcPr>
                </a:tc>
              </a:tr>
              <a:tr h="954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Calibri" pitchFamily="34" charset="0"/>
                        </a:rPr>
                        <a:t>Subroutines</a:t>
                      </a:r>
                    </a:p>
                    <a:p>
                      <a:endParaRPr lang="en-GB" dirty="0"/>
                    </a:p>
                  </a:txBody>
                  <a:tcPr/>
                </a:tc>
              </a:tr>
            </a:tbl>
          </a:graphicData>
        </a:graphic>
      </p:graphicFrame>
      <p:sp>
        <p:nvSpPr>
          <p:cNvPr id="9" name="Content Placeholder 7"/>
          <p:cNvSpPr txBox="1">
            <a:spLocks/>
          </p:cNvSpPr>
          <p:nvPr/>
        </p:nvSpPr>
        <p:spPr>
          <a:xfrm>
            <a:off x="3124200" y="944480"/>
            <a:ext cx="5715000" cy="55778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9pPr>
          </a:lstStyle>
          <a:p>
            <a:pPr fontAlgn="auto">
              <a:spcBef>
                <a:spcPts val="1800"/>
              </a:spcBef>
              <a:spcAft>
                <a:spcPts val="0"/>
              </a:spcAft>
              <a:buFont typeface="Wingdings" pitchFamily="2" charset="2"/>
              <a:buChar char="v"/>
            </a:pPr>
            <a:r>
              <a:rPr lang="en-GB" dirty="0" smtClean="0">
                <a:latin typeface="Calibri" pitchFamily="34" charset="0"/>
              </a:rPr>
              <a:t>ARM Addressing</a:t>
            </a:r>
          </a:p>
          <a:p>
            <a:pPr fontAlgn="auto">
              <a:spcBef>
                <a:spcPts val="1800"/>
              </a:spcBef>
              <a:spcAft>
                <a:spcPts val="0"/>
              </a:spcAft>
              <a:buFont typeface="Wingdings" pitchFamily="2" charset="2"/>
              <a:buChar char="v"/>
            </a:pPr>
            <a:r>
              <a:rPr lang="en-GB" dirty="0" smtClean="0">
                <a:latin typeface="Calibri" pitchFamily="34" charset="0"/>
              </a:rPr>
              <a:t>LOAD &amp; STORE</a:t>
            </a:r>
          </a:p>
          <a:p>
            <a:pPr fontAlgn="auto">
              <a:spcBef>
                <a:spcPts val="1800"/>
              </a:spcBef>
              <a:spcAft>
                <a:spcPts val="0"/>
              </a:spcAft>
              <a:buFont typeface="Wingdings" pitchFamily="2" charset="2"/>
              <a:buChar char="v"/>
            </a:pPr>
            <a:r>
              <a:rPr lang="en-GB" dirty="0" smtClean="0">
                <a:latin typeface="Calibri" pitchFamily="34" charset="0"/>
              </a:rPr>
              <a:t>Effective address &amp; addressing Modes</a:t>
            </a:r>
          </a:p>
          <a:p>
            <a:pPr fontAlgn="auto">
              <a:spcBef>
                <a:spcPts val="1800"/>
              </a:spcBef>
              <a:spcAft>
                <a:spcPts val="0"/>
              </a:spcAft>
              <a:buFont typeface="Wingdings" pitchFamily="2" charset="2"/>
              <a:buChar char="v"/>
            </a:pPr>
            <a:r>
              <a:rPr lang="en-GB" dirty="0" smtClean="0">
                <a:latin typeface="Calibri" pitchFamily="34" charset="0"/>
              </a:rPr>
              <a:t>PC-relative addressing and register-scaled addressing</a:t>
            </a:r>
          </a:p>
          <a:p>
            <a:pPr fontAlgn="auto">
              <a:spcBef>
                <a:spcPts val="1800"/>
              </a:spcBef>
              <a:spcAft>
                <a:spcPts val="0"/>
              </a:spcAft>
              <a:buFont typeface="Wingdings" pitchFamily="2" charset="2"/>
              <a:buChar char="v"/>
            </a:pPr>
            <a:endParaRPr lang="en-GB" dirty="0">
              <a:latin typeface="Calibri" pitchFamily="34" charset="0"/>
            </a:endParaRPr>
          </a:p>
        </p:txBody>
      </p:sp>
    </p:spTree>
    <p:extLst>
      <p:ext uri="{BB962C8B-B14F-4D97-AF65-F5344CB8AC3E}">
        <p14:creationId xmlns:p14="http://schemas.microsoft.com/office/powerpoint/2010/main" val="9386974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46856" y="533400"/>
            <a:ext cx="8229600" cy="663352"/>
          </a:xfrm>
        </p:spPr>
        <p:txBody>
          <a:bodyPr/>
          <a:lstStyle/>
          <a:p>
            <a:r>
              <a:rPr lang="en-GB" dirty="0" smtClean="0"/>
              <a:t>Lecture 8 &amp; 9 – Subroutines &amp; Stacks</a:t>
            </a:r>
            <a:endParaRPr lang="en-US" dirty="0" smtClean="0"/>
          </a:p>
        </p:txBody>
      </p:sp>
      <p:sp>
        <p:nvSpPr>
          <p:cNvPr id="70659" name="Rectangle 3"/>
          <p:cNvSpPr>
            <a:spLocks noGrp="1" noChangeArrowheads="1"/>
          </p:cNvSpPr>
          <p:nvPr>
            <p:ph type="body" idx="1"/>
          </p:nvPr>
        </p:nvSpPr>
        <p:spPr>
          <a:xfrm>
            <a:off x="467544" y="2276873"/>
            <a:ext cx="8496944" cy="4464496"/>
          </a:xfrm>
        </p:spPr>
        <p:txBody>
          <a:bodyPr>
            <a:normAutofit fontScale="85000" lnSpcReduction="10000"/>
          </a:bodyPr>
          <a:lstStyle/>
          <a:p>
            <a:pPr>
              <a:spcBef>
                <a:spcPts val="1200"/>
              </a:spcBef>
            </a:pPr>
            <a:r>
              <a:rPr lang="en-GB" dirty="0" smtClean="0"/>
              <a:t>The </a:t>
            </a:r>
            <a:r>
              <a:rPr lang="en-GB" b="1" dirty="0" smtClean="0"/>
              <a:t>subroutine</a:t>
            </a:r>
            <a:r>
              <a:rPr lang="en-GB" dirty="0" smtClean="0"/>
              <a:t> is a key element in assembly language programs, allowing code reuse</a:t>
            </a:r>
          </a:p>
          <a:p>
            <a:pPr lvl="1">
              <a:spcBef>
                <a:spcPts val="1200"/>
              </a:spcBef>
            </a:pPr>
            <a:r>
              <a:rPr lang="en-GB" dirty="0" smtClean="0"/>
              <a:t>It is also the way that High Level Language procedures and functions are implemented</a:t>
            </a:r>
          </a:p>
          <a:p>
            <a:pPr>
              <a:spcBef>
                <a:spcPts val="1200"/>
              </a:spcBef>
            </a:pPr>
            <a:r>
              <a:rPr lang="en-GB" dirty="0" smtClean="0"/>
              <a:t>Storage of data on a </a:t>
            </a:r>
            <a:r>
              <a:rPr lang="en-GB" b="1" dirty="0" smtClean="0"/>
              <a:t>stack</a:t>
            </a:r>
            <a:r>
              <a:rPr lang="en-GB" dirty="0" smtClean="0"/>
              <a:t> is an essential element of all modern computer programs and typically is done on subroutine entry &amp; exit</a:t>
            </a:r>
          </a:p>
          <a:p>
            <a:pPr>
              <a:spcBef>
                <a:spcPts val="1200"/>
              </a:spcBef>
            </a:pPr>
            <a:r>
              <a:rPr lang="en-GB" dirty="0" smtClean="0"/>
              <a:t>ARM has instructions to support subroutines and stacks</a:t>
            </a:r>
          </a:p>
          <a:p>
            <a:pPr>
              <a:spcBef>
                <a:spcPts val="1200"/>
              </a:spcBef>
            </a:pPr>
            <a:r>
              <a:rPr lang="en-GB" dirty="0" smtClean="0"/>
              <a:t>This lecture will consider</a:t>
            </a:r>
          </a:p>
          <a:p>
            <a:pPr lvl="1">
              <a:spcBef>
                <a:spcPts val="1200"/>
              </a:spcBef>
            </a:pPr>
            <a:r>
              <a:rPr lang="en-GB" dirty="0" smtClean="0"/>
              <a:t>Use of return addresses by subroutines</a:t>
            </a:r>
          </a:p>
          <a:p>
            <a:pPr lvl="2">
              <a:spcBef>
                <a:spcPts val="1200"/>
              </a:spcBef>
            </a:pPr>
            <a:r>
              <a:rPr lang="en-GB" dirty="0" smtClean="0"/>
              <a:t>Branch &amp; link instruction</a:t>
            </a:r>
          </a:p>
          <a:p>
            <a:pPr lvl="1">
              <a:spcBef>
                <a:spcPts val="1200"/>
              </a:spcBef>
            </a:pPr>
            <a:r>
              <a:rPr lang="en-GB" dirty="0" smtClean="0"/>
              <a:t>Storing data on stacks in the ARM ISA</a:t>
            </a:r>
          </a:p>
          <a:p>
            <a:pPr lvl="2">
              <a:spcBef>
                <a:spcPts val="1200"/>
              </a:spcBef>
            </a:pPr>
            <a:r>
              <a:rPr lang="en-GB" dirty="0" smtClean="0"/>
              <a:t>Load &amp; Store Multiple Registers instructions</a:t>
            </a:r>
            <a:endParaRPr lang="en-US" dirty="0" smtClean="0"/>
          </a:p>
        </p:txBody>
      </p:sp>
      <p:sp>
        <p:nvSpPr>
          <p:cNvPr id="70660" name="Text Box 4"/>
          <p:cNvSpPr txBox="1">
            <a:spLocks noChangeArrowheads="1"/>
          </p:cNvSpPr>
          <p:nvPr/>
        </p:nvSpPr>
        <p:spPr bwMode="auto">
          <a:xfrm>
            <a:off x="1043260" y="1419498"/>
            <a:ext cx="6769100" cy="641350"/>
          </a:xfrm>
          <a:prstGeom prst="rect">
            <a:avLst/>
          </a:prstGeom>
          <a:noFill/>
          <a:ln w="12700">
            <a:noFill/>
            <a:miter lim="800000"/>
            <a:headEnd type="none" w="sm" len="sm"/>
            <a:tailEnd type="none" w="sm" len="sm"/>
          </a:ln>
        </p:spPr>
        <p:txBody>
          <a:bodyPr>
            <a:spAutoFit/>
          </a:bodyPr>
          <a:lstStyle/>
          <a:p>
            <a:r>
              <a:rPr lang="en-US" sz="1800" b="0" dirty="0">
                <a:latin typeface="Comic Sans MS" pitchFamily="66" charset="0"/>
              </a:rPr>
              <a:t>“Television is like the American toaster, you push the button and the same thing pops up </a:t>
            </a:r>
            <a:r>
              <a:rPr lang="en-US" sz="1800" b="0" dirty="0" err="1">
                <a:latin typeface="Comic Sans MS" pitchFamily="66" charset="0"/>
              </a:rPr>
              <a:t>everytime</a:t>
            </a:r>
            <a:r>
              <a:rPr lang="en-US" sz="1800" b="0" dirty="0">
                <a:latin typeface="Comic Sans MS" pitchFamily="66" charset="0"/>
              </a:rPr>
              <a:t>” Alfred Hitchcock</a:t>
            </a:r>
          </a:p>
        </p:txBody>
      </p:sp>
      <p:sp>
        <p:nvSpPr>
          <p:cNvPr id="5" name="Date Placeholder 4"/>
          <p:cNvSpPr>
            <a:spLocks noGrp="1"/>
          </p:cNvSpPr>
          <p:nvPr>
            <p:ph type="dt" sz="half" idx="10"/>
          </p:nvPr>
        </p:nvSpPr>
        <p:spPr/>
        <p:txBody>
          <a:bodyPr/>
          <a:lstStyle/>
          <a:p>
            <a:fld id="{2505F7FC-F9AD-4982-8AE5-2F5C46250C07}"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78</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533400"/>
            <a:ext cx="2088232" cy="663352"/>
          </a:xfrm>
        </p:spPr>
        <p:txBody>
          <a:bodyPr>
            <a:normAutofit/>
          </a:bodyPr>
          <a:lstStyle/>
          <a:p>
            <a:r>
              <a:rPr lang="en-GB" sz="2800" dirty="0" smtClean="0"/>
              <a:t>Reference</a:t>
            </a:r>
            <a:endParaRPr lang="en-GB" sz="2800" dirty="0"/>
          </a:p>
        </p:txBody>
      </p:sp>
      <p:sp>
        <p:nvSpPr>
          <p:cNvPr id="5" name="Date Placeholder 4"/>
          <p:cNvSpPr>
            <a:spLocks noGrp="1"/>
          </p:cNvSpPr>
          <p:nvPr>
            <p:ph type="dt" sz="half" idx="10"/>
          </p:nvPr>
        </p:nvSpPr>
        <p:spPr/>
        <p:txBody>
          <a:bodyPr/>
          <a:lstStyle/>
          <a:p>
            <a:fld id="{24BCE613-3AEC-4F38-81CA-7DA2B5C150BA}" type="datetime1">
              <a:rPr lang="en-US" smtClean="0"/>
              <a:pPr/>
              <a:t>12/2/2015</a:t>
            </a:fld>
            <a:endParaRPr lang="en-US"/>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
        <p:nvSpPr>
          <p:cNvPr id="7" name="Slide Number Placeholder 6"/>
          <p:cNvSpPr>
            <a:spLocks noGrp="1"/>
          </p:cNvSpPr>
          <p:nvPr>
            <p:ph type="sldNum" sz="quarter" idx="12"/>
          </p:nvPr>
        </p:nvSpPr>
        <p:spPr/>
        <p:txBody>
          <a:bodyPr/>
          <a:lstStyle/>
          <a:p>
            <a:r>
              <a:rPr lang="en-US" smtClean="0"/>
              <a:t>2.</a:t>
            </a:r>
            <a:fld id="{0CFEC368-1D7A-4F81-ABF6-AE0E36BAF64C}" type="slidenum">
              <a:rPr lang="en-US" smtClean="0"/>
              <a:pPr/>
              <a:t>79</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986732714"/>
              </p:ext>
            </p:extLst>
          </p:nvPr>
        </p:nvGraphicFramePr>
        <p:xfrm>
          <a:off x="457201" y="1343144"/>
          <a:ext cx="8363271" cy="2661920"/>
        </p:xfrm>
        <a:graphic>
          <a:graphicData uri="http://schemas.openxmlformats.org/drawingml/2006/table">
            <a:tbl>
              <a:tblPr firstRow="1" bandRow="1">
                <a:tableStyleId>{5940675A-B579-460E-94D1-54222C63F5DA}</a:tableStyleId>
              </a:tblPr>
              <a:tblGrid>
                <a:gridCol w="2765647"/>
                <a:gridCol w="3096344"/>
                <a:gridCol w="2501280"/>
              </a:tblGrid>
              <a:tr h="370840">
                <a:tc>
                  <a:txBody>
                    <a:bodyPr/>
                    <a:lstStyle/>
                    <a:p>
                      <a:r>
                        <a:rPr lang="en-GB" b="1" dirty="0" smtClean="0">
                          <a:latin typeface="Courier New" panose="02070309020205020404" pitchFamily="49" charset="0"/>
                          <a:cs typeface="Courier New" panose="02070309020205020404" pitchFamily="49" charset="0"/>
                        </a:rPr>
                        <a:t>BL  TARGET</a:t>
                      </a:r>
                      <a:endParaRPr lang="en-GB" b="1" dirty="0">
                        <a:latin typeface="Courier New" panose="02070309020205020404" pitchFamily="49" charset="0"/>
                        <a:cs typeface="Courier New" panose="02070309020205020404" pitchFamily="49" charset="0"/>
                      </a:endParaRPr>
                    </a:p>
                  </a:txBody>
                  <a:tcPr/>
                </a:tc>
                <a:tc>
                  <a:txBody>
                    <a:bodyPr/>
                    <a:lstStyle/>
                    <a:p>
                      <a:r>
                        <a:rPr lang="en-GB" dirty="0" smtClean="0"/>
                        <a:t>Branch to subroutine</a:t>
                      </a:r>
                      <a:endParaRPr lang="en-GB" dirty="0"/>
                    </a:p>
                  </a:txBody>
                  <a:tcPr/>
                </a:tc>
                <a:tc>
                  <a:txBody>
                    <a:bodyPr/>
                    <a:lstStyle/>
                    <a:p>
                      <a:r>
                        <a:rPr lang="en-GB" dirty="0" smtClean="0"/>
                        <a:t>R14 := return address</a:t>
                      </a:r>
                    </a:p>
                    <a:p>
                      <a:r>
                        <a:rPr lang="en-GB" dirty="0" smtClean="0"/>
                        <a:t>B TARGET</a:t>
                      </a:r>
                      <a:endParaRPr lang="en-GB" dirty="0"/>
                    </a:p>
                  </a:txBody>
                  <a:tcPr/>
                </a:tc>
              </a:tr>
              <a:tr h="370840">
                <a:tc>
                  <a:txBody>
                    <a:bodyPr/>
                    <a:lstStyle/>
                    <a:p>
                      <a:r>
                        <a:rPr lang="en-GB" b="1" dirty="0" smtClean="0">
                          <a:latin typeface="Courier New" panose="02070309020205020404" pitchFamily="49" charset="0"/>
                          <a:cs typeface="Courier New" panose="02070309020205020404" pitchFamily="49" charset="0"/>
                        </a:rPr>
                        <a:t>STMXX </a:t>
                      </a:r>
                      <a:r>
                        <a:rPr lang="en-GB" b="1" dirty="0" err="1" smtClean="0">
                          <a:latin typeface="Courier New" panose="02070309020205020404" pitchFamily="49" charset="0"/>
                          <a:cs typeface="Courier New" panose="02070309020205020404" pitchFamily="49" charset="0"/>
                        </a:rPr>
                        <a:t>Rs</a:t>
                      </a:r>
                      <a:r>
                        <a:rPr lang="en-GB" b="1" dirty="0" smtClean="0">
                          <a:latin typeface="Courier New" panose="02070309020205020404" pitchFamily="49" charset="0"/>
                          <a:cs typeface="Courier New" panose="02070309020205020404" pitchFamily="49" charset="0"/>
                        </a:rPr>
                        <a:t>,</a:t>
                      </a:r>
                      <a:r>
                        <a:rPr lang="en-GB" b="1" baseline="0" dirty="0" smtClean="0">
                          <a:latin typeface="Courier New" panose="02070309020205020404" pitchFamily="49" charset="0"/>
                          <a:cs typeface="Courier New" panose="02070309020205020404" pitchFamily="49" charset="0"/>
                        </a:rPr>
                        <a:t>  {</a:t>
                      </a:r>
                      <a:r>
                        <a:rPr lang="en-GB" b="1" i="1" baseline="0" dirty="0" err="1" smtClean="0">
                          <a:latin typeface="Courier New" panose="02070309020205020404" pitchFamily="49" charset="0"/>
                          <a:cs typeface="Courier New" panose="02070309020205020404" pitchFamily="49" charset="0"/>
                        </a:rPr>
                        <a:t>Rlist</a:t>
                      </a:r>
                      <a:r>
                        <a:rPr lang="en-GB" b="1" baseline="0" dirty="0" smtClean="0">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a:txBody>
                  <a:tcPr/>
                </a:tc>
                <a:tc>
                  <a:txBody>
                    <a:bodyPr/>
                    <a:lstStyle/>
                    <a:p>
                      <a:r>
                        <a:rPr lang="en-GB" dirty="0" smtClean="0"/>
                        <a:t>Transfer </a:t>
                      </a:r>
                      <a:r>
                        <a:rPr lang="en-GB" dirty="0" err="1" smtClean="0"/>
                        <a:t>Rlist</a:t>
                      </a:r>
                      <a:r>
                        <a:rPr lang="en-GB" dirty="0" smtClean="0"/>
                        <a:t> </a:t>
                      </a:r>
                      <a:r>
                        <a:rPr lang="en-GB" smtClean="0"/>
                        <a:t>to memory,</a:t>
                      </a:r>
                      <a:r>
                        <a:rPr lang="en-GB" baseline="0" smtClean="0"/>
                        <a:t> </a:t>
                      </a:r>
                      <a:r>
                        <a:rPr lang="en-GB" baseline="0" dirty="0" smtClean="0"/>
                        <a:t>no change </a:t>
                      </a:r>
                      <a:r>
                        <a:rPr lang="en-GB" baseline="0" dirty="0" err="1" smtClean="0"/>
                        <a:t>Rs</a:t>
                      </a:r>
                      <a:endParaRPr lang="en-GB" dirty="0"/>
                    </a:p>
                  </a:txBody>
                  <a:tcPr/>
                </a:tc>
                <a:tc>
                  <a:txBody>
                    <a:bodyPr/>
                    <a:lstStyle/>
                    <a:p>
                      <a:r>
                        <a:rPr lang="en-GB" dirty="0" smtClean="0"/>
                        <a:t>As Push but no change to </a:t>
                      </a:r>
                      <a:r>
                        <a:rPr lang="en-GB" dirty="0" err="1" smtClean="0"/>
                        <a:t>Rs</a:t>
                      </a:r>
                      <a:endParaRPr lang="en-GB" dirty="0"/>
                    </a:p>
                  </a:txBody>
                  <a:tcPr/>
                </a:tc>
              </a:tr>
              <a:tr h="370840">
                <a:tc>
                  <a:txBody>
                    <a:bodyPr/>
                    <a:lstStyle/>
                    <a:p>
                      <a:r>
                        <a:rPr lang="en-GB" b="1" dirty="0" smtClean="0">
                          <a:latin typeface="Courier New" panose="02070309020205020404" pitchFamily="49" charset="0"/>
                          <a:cs typeface="Courier New" panose="02070309020205020404" pitchFamily="49" charset="0"/>
                        </a:rPr>
                        <a:t>STMXX </a:t>
                      </a:r>
                      <a:r>
                        <a:rPr lang="en-GB" b="1" dirty="0" err="1" smtClean="0">
                          <a:latin typeface="Courier New" panose="02070309020205020404" pitchFamily="49" charset="0"/>
                          <a:cs typeface="Courier New" panose="02070309020205020404" pitchFamily="49" charset="0"/>
                        </a:rPr>
                        <a:t>Rs</a:t>
                      </a:r>
                      <a:r>
                        <a:rPr lang="en-GB" b="1" dirty="0" smtClean="0">
                          <a:latin typeface="Courier New" panose="02070309020205020404" pitchFamily="49" charset="0"/>
                          <a:cs typeface="Courier New" panose="02070309020205020404" pitchFamily="49" charset="0"/>
                        </a:rPr>
                        <a:t>!, {</a:t>
                      </a:r>
                      <a:r>
                        <a:rPr lang="en-GB" b="1" i="1" dirty="0" err="1" smtClean="0">
                          <a:latin typeface="Courier New" panose="02070309020205020404" pitchFamily="49" charset="0"/>
                          <a:cs typeface="Courier New" panose="02070309020205020404" pitchFamily="49" charset="0"/>
                        </a:rPr>
                        <a:t>Rlist</a:t>
                      </a:r>
                      <a:r>
                        <a:rPr lang="en-GB" b="1" dirty="0" smtClean="0">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a:txBody>
                  <a:tcPr/>
                </a:tc>
                <a:tc>
                  <a:txBody>
                    <a:bodyPr/>
                    <a:lstStyle/>
                    <a:p>
                      <a:r>
                        <a:rPr lang="en-GB" dirty="0" smtClean="0"/>
                        <a:t>Push </a:t>
                      </a:r>
                      <a:r>
                        <a:rPr lang="en-GB" dirty="0" err="1" smtClean="0"/>
                        <a:t>Rlist</a:t>
                      </a:r>
                      <a:r>
                        <a:rPr lang="en-GB" dirty="0" smtClean="0"/>
                        <a:t> using </a:t>
                      </a:r>
                      <a:r>
                        <a:rPr lang="en-GB" dirty="0" err="1" smtClean="0"/>
                        <a:t>Rs</a:t>
                      </a:r>
                      <a:r>
                        <a:rPr lang="en-GB" dirty="0" smtClean="0"/>
                        <a:t> as SP</a:t>
                      </a:r>
                      <a:endParaRPr lang="en-GB" dirty="0"/>
                    </a:p>
                  </a:txBody>
                  <a:tcPr/>
                </a:tc>
                <a:tc>
                  <a:txBody>
                    <a:bodyPr/>
                    <a:lstStyle/>
                    <a:p>
                      <a:r>
                        <a:rPr lang="en-GB" dirty="0" smtClean="0"/>
                        <a:t>See next</a:t>
                      </a:r>
                      <a:r>
                        <a:rPr lang="en-GB" baseline="0" dirty="0" smtClean="0"/>
                        <a:t> slide</a:t>
                      </a:r>
                      <a:endParaRPr lang="en-GB" dirty="0"/>
                    </a:p>
                  </a:txBody>
                  <a:tcPr/>
                </a:tc>
              </a:tr>
              <a:tr h="370840">
                <a:tc>
                  <a:txBody>
                    <a:bodyPr/>
                    <a:lstStyle/>
                    <a:p>
                      <a:r>
                        <a:rPr lang="en-GB" b="1" dirty="0" smtClean="0">
                          <a:latin typeface="Courier New" panose="02070309020205020404" pitchFamily="49" charset="0"/>
                          <a:cs typeface="Courier New" panose="02070309020205020404" pitchFamily="49" charset="0"/>
                        </a:rPr>
                        <a:t>LDMXX </a:t>
                      </a:r>
                      <a:r>
                        <a:rPr lang="en-GB" b="1" dirty="0" err="1" smtClean="0">
                          <a:latin typeface="Courier New" panose="02070309020205020404" pitchFamily="49" charset="0"/>
                          <a:cs typeface="Courier New" panose="02070309020205020404" pitchFamily="49" charset="0"/>
                        </a:rPr>
                        <a:t>Rs</a:t>
                      </a:r>
                      <a:r>
                        <a:rPr lang="en-GB" b="1" dirty="0" smtClean="0">
                          <a:latin typeface="Courier New" panose="02070309020205020404" pitchFamily="49" charset="0"/>
                          <a:cs typeface="Courier New" panose="02070309020205020404" pitchFamily="49" charset="0"/>
                        </a:rPr>
                        <a:t>,  {</a:t>
                      </a:r>
                      <a:r>
                        <a:rPr lang="en-GB" b="1" i="1" dirty="0" err="1" smtClean="0">
                          <a:latin typeface="Courier New" panose="02070309020205020404" pitchFamily="49" charset="0"/>
                          <a:cs typeface="Courier New" panose="02070309020205020404" pitchFamily="49" charset="0"/>
                        </a:rPr>
                        <a:t>Rlist</a:t>
                      </a:r>
                      <a:r>
                        <a:rPr lang="en-GB" b="1" dirty="0" smtClean="0">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a:txBody>
                  <a:tcPr/>
                </a:tc>
                <a:tc>
                  <a:txBody>
                    <a:bodyPr/>
                    <a:lstStyle/>
                    <a:p>
                      <a:r>
                        <a:rPr lang="en-GB" dirty="0" smtClean="0"/>
                        <a:t>Transfer memory</a:t>
                      </a:r>
                      <a:r>
                        <a:rPr lang="en-GB" baseline="0" dirty="0" smtClean="0"/>
                        <a:t> to </a:t>
                      </a:r>
                      <a:r>
                        <a:rPr lang="en-GB" baseline="0" dirty="0" err="1" smtClean="0"/>
                        <a:t>Rlist</a:t>
                      </a:r>
                      <a:r>
                        <a:rPr lang="en-GB" dirty="0" smtClean="0"/>
                        <a:t>, no</a:t>
                      </a:r>
                      <a:r>
                        <a:rPr lang="en-GB" baseline="0" dirty="0" smtClean="0"/>
                        <a:t> change </a:t>
                      </a:r>
                      <a:r>
                        <a:rPr lang="en-GB" baseline="0" dirty="0" err="1" smtClean="0"/>
                        <a:t>Rs</a:t>
                      </a:r>
                      <a:endParaRPr lang="en-GB" dirty="0"/>
                    </a:p>
                  </a:txBody>
                  <a:tcPr/>
                </a:tc>
                <a:tc>
                  <a:txBody>
                    <a:bodyPr/>
                    <a:lstStyle/>
                    <a:p>
                      <a:r>
                        <a:rPr lang="en-GB" dirty="0" smtClean="0"/>
                        <a:t>As Pop but no change to </a:t>
                      </a:r>
                      <a:r>
                        <a:rPr lang="en-GB" dirty="0" err="1" smtClean="0"/>
                        <a:t>Rs</a:t>
                      </a:r>
                      <a:endParaRPr lang="en-GB" dirty="0"/>
                    </a:p>
                  </a:txBody>
                  <a:tcPr/>
                </a:tc>
              </a:tr>
              <a:tr h="370840">
                <a:tc>
                  <a:txBody>
                    <a:bodyPr/>
                    <a:lstStyle/>
                    <a:p>
                      <a:r>
                        <a:rPr lang="en-GB" b="1" dirty="0" smtClean="0">
                          <a:latin typeface="Courier New" panose="02070309020205020404" pitchFamily="49" charset="0"/>
                          <a:cs typeface="Courier New" panose="02070309020205020404" pitchFamily="49" charset="0"/>
                        </a:rPr>
                        <a:t>LDMXX </a:t>
                      </a:r>
                      <a:r>
                        <a:rPr lang="en-GB" b="1" dirty="0" err="1" smtClean="0">
                          <a:latin typeface="Courier New" panose="02070309020205020404" pitchFamily="49" charset="0"/>
                          <a:cs typeface="Courier New" panose="02070309020205020404" pitchFamily="49" charset="0"/>
                        </a:rPr>
                        <a:t>Rs</a:t>
                      </a:r>
                      <a:r>
                        <a:rPr lang="en-GB" b="1" dirty="0" smtClean="0">
                          <a:latin typeface="Courier New" panose="02070309020205020404" pitchFamily="49" charset="0"/>
                          <a:cs typeface="Courier New" panose="02070309020205020404" pitchFamily="49" charset="0"/>
                        </a:rPr>
                        <a:t>!, {</a:t>
                      </a:r>
                      <a:r>
                        <a:rPr lang="en-GB" b="1" i="1" dirty="0" err="1" smtClean="0">
                          <a:latin typeface="Courier New" panose="02070309020205020404" pitchFamily="49" charset="0"/>
                          <a:cs typeface="Courier New" panose="02070309020205020404" pitchFamily="49" charset="0"/>
                        </a:rPr>
                        <a:t>Rlist</a:t>
                      </a:r>
                      <a:r>
                        <a:rPr lang="en-GB" b="1" dirty="0" smtClean="0">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a:txBody>
                  <a:tcPr/>
                </a:tc>
                <a:tc>
                  <a:txBody>
                    <a:bodyPr/>
                    <a:lstStyle/>
                    <a:p>
                      <a:r>
                        <a:rPr lang="en-GB" dirty="0" smtClean="0"/>
                        <a:t>Pop </a:t>
                      </a:r>
                      <a:r>
                        <a:rPr lang="en-GB" dirty="0" err="1" smtClean="0"/>
                        <a:t>Rlist</a:t>
                      </a:r>
                      <a:r>
                        <a:rPr lang="en-GB" dirty="0" smtClean="0"/>
                        <a:t> using </a:t>
                      </a:r>
                      <a:r>
                        <a:rPr lang="en-GB" dirty="0" err="1" smtClean="0"/>
                        <a:t>Rs</a:t>
                      </a:r>
                      <a:r>
                        <a:rPr lang="en-GB" dirty="0" smtClean="0"/>
                        <a:t> as SP</a:t>
                      </a:r>
                      <a:endParaRPr lang="en-GB" dirty="0"/>
                    </a:p>
                  </a:txBody>
                  <a:tcPr/>
                </a:tc>
                <a:tc>
                  <a:txBody>
                    <a:bodyPr/>
                    <a:lstStyle/>
                    <a:p>
                      <a:r>
                        <a:rPr lang="en-GB" dirty="0" smtClean="0"/>
                        <a:t>See next</a:t>
                      </a:r>
                      <a:r>
                        <a:rPr lang="en-GB" baseline="0" dirty="0" smtClean="0"/>
                        <a:t> slide</a:t>
                      </a:r>
                      <a:endParaRPr lang="en-GB"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13684521"/>
              </p:ext>
            </p:extLst>
          </p:nvPr>
        </p:nvGraphicFramePr>
        <p:xfrm>
          <a:off x="924744" y="4455120"/>
          <a:ext cx="2783160" cy="1854200"/>
        </p:xfrm>
        <a:graphic>
          <a:graphicData uri="http://schemas.openxmlformats.org/drawingml/2006/table">
            <a:tbl>
              <a:tblPr firstRow="1" bandRow="1">
                <a:tableStyleId>{9D7B26C5-4107-4FEC-AEDC-1716B250A1EF}</a:tableStyleId>
              </a:tblPr>
              <a:tblGrid>
                <a:gridCol w="550911"/>
                <a:gridCol w="2232249"/>
              </a:tblGrid>
              <a:tr h="370840">
                <a:tc>
                  <a:txBody>
                    <a:bodyPr/>
                    <a:lstStyle/>
                    <a:p>
                      <a:r>
                        <a:rPr lang="en-GB" dirty="0" smtClean="0"/>
                        <a:t>XX</a:t>
                      </a:r>
                      <a:endParaRPr lang="en-GB" dirty="0"/>
                    </a:p>
                  </a:txBody>
                  <a:tcPr/>
                </a:tc>
                <a:tc>
                  <a:txBody>
                    <a:bodyPr/>
                    <a:lstStyle/>
                    <a:p>
                      <a:endParaRPr lang="en-GB"/>
                    </a:p>
                  </a:txBody>
                  <a:tcPr/>
                </a:tc>
              </a:tr>
              <a:tr h="370840">
                <a:tc>
                  <a:txBody>
                    <a:bodyPr/>
                    <a:lstStyle/>
                    <a:p>
                      <a:r>
                        <a:rPr lang="en-GB" dirty="0" smtClean="0"/>
                        <a:t>ED</a:t>
                      </a:r>
                      <a:endParaRPr lang="en-GB" dirty="0"/>
                    </a:p>
                  </a:txBody>
                  <a:tcPr/>
                </a:tc>
                <a:tc>
                  <a:txBody>
                    <a:bodyPr/>
                    <a:lstStyle/>
                    <a:p>
                      <a:r>
                        <a:rPr lang="en-GB" dirty="0" smtClean="0"/>
                        <a:t>Empty Descending</a:t>
                      </a:r>
                      <a:endParaRPr lang="en-GB" dirty="0"/>
                    </a:p>
                  </a:txBody>
                  <a:tcPr/>
                </a:tc>
              </a:tr>
              <a:tr h="370840">
                <a:tc>
                  <a:txBody>
                    <a:bodyPr/>
                    <a:lstStyle/>
                    <a:p>
                      <a:r>
                        <a:rPr lang="en-GB" dirty="0" smtClean="0"/>
                        <a:t>EA</a:t>
                      </a:r>
                      <a:endParaRPr lang="en-GB" dirty="0"/>
                    </a:p>
                  </a:txBody>
                  <a:tcPr/>
                </a:tc>
                <a:tc>
                  <a:txBody>
                    <a:bodyPr/>
                    <a:lstStyle/>
                    <a:p>
                      <a:r>
                        <a:rPr lang="en-GB" dirty="0" smtClean="0"/>
                        <a:t>Empty Ascending</a:t>
                      </a:r>
                      <a:endParaRPr lang="en-GB" dirty="0"/>
                    </a:p>
                  </a:txBody>
                  <a:tcPr/>
                </a:tc>
              </a:tr>
              <a:tr h="370840">
                <a:tc>
                  <a:txBody>
                    <a:bodyPr/>
                    <a:lstStyle/>
                    <a:p>
                      <a:r>
                        <a:rPr lang="en-GB" dirty="0" smtClean="0"/>
                        <a:t>FD</a:t>
                      </a:r>
                      <a:endParaRPr lang="en-GB" dirty="0"/>
                    </a:p>
                  </a:txBody>
                  <a:tcPr/>
                </a:tc>
                <a:tc>
                  <a:txBody>
                    <a:bodyPr/>
                    <a:lstStyle/>
                    <a:p>
                      <a:r>
                        <a:rPr lang="en-GB" dirty="0" smtClean="0"/>
                        <a:t>Full Descending</a:t>
                      </a:r>
                      <a:endParaRPr lang="en-GB" dirty="0"/>
                    </a:p>
                  </a:txBody>
                  <a:tcPr/>
                </a:tc>
              </a:tr>
              <a:tr h="370840">
                <a:tc>
                  <a:txBody>
                    <a:bodyPr/>
                    <a:lstStyle/>
                    <a:p>
                      <a:r>
                        <a:rPr lang="en-GB" dirty="0" smtClean="0"/>
                        <a:t>FA</a:t>
                      </a:r>
                      <a:endParaRPr lang="en-GB" dirty="0"/>
                    </a:p>
                  </a:txBody>
                  <a:tcPr/>
                </a:tc>
                <a:tc>
                  <a:txBody>
                    <a:bodyPr/>
                    <a:lstStyle/>
                    <a:p>
                      <a:r>
                        <a:rPr lang="en-GB" dirty="0" smtClean="0"/>
                        <a:t>Full Ascending</a:t>
                      </a:r>
                      <a:endParaRPr lang="en-GB"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72633903"/>
              </p:ext>
            </p:extLst>
          </p:nvPr>
        </p:nvGraphicFramePr>
        <p:xfrm>
          <a:off x="4644008" y="4437112"/>
          <a:ext cx="4032448" cy="2123440"/>
        </p:xfrm>
        <a:graphic>
          <a:graphicData uri="http://schemas.openxmlformats.org/drawingml/2006/table">
            <a:tbl>
              <a:tblPr firstRow="1" bandRow="1">
                <a:tableStyleId>{3B4B98B0-60AC-42C2-AFA5-B58CD77FA1E5}</a:tableStyleId>
              </a:tblPr>
              <a:tblGrid>
                <a:gridCol w="1114647"/>
                <a:gridCol w="1333625"/>
                <a:gridCol w="1584176"/>
              </a:tblGrid>
              <a:tr h="370840">
                <a:tc>
                  <a:txBody>
                    <a:bodyPr/>
                    <a:lstStyle/>
                    <a:p>
                      <a:pPr algn="ctr"/>
                      <a:r>
                        <a:rPr lang="en-GB" i="1" dirty="0" err="1" smtClean="0"/>
                        <a:t>Rlist</a:t>
                      </a:r>
                      <a:endParaRPr lang="en-GB" i="1" dirty="0"/>
                    </a:p>
                  </a:txBody>
                  <a:tcPr/>
                </a:tc>
                <a:tc gridSpan="2">
                  <a:txBody>
                    <a:bodyPr/>
                    <a:lstStyle/>
                    <a:p>
                      <a:endParaRPr lang="en-GB" dirty="0"/>
                    </a:p>
                  </a:txBody>
                  <a:tcPr/>
                </a:tc>
                <a:tc hMerge="1">
                  <a:txBody>
                    <a:bodyPr/>
                    <a:lstStyle/>
                    <a:p>
                      <a:endParaRPr lang="en-GB"/>
                    </a:p>
                  </a:txBody>
                  <a:tcPr/>
                </a:tc>
              </a:tr>
              <a:tr h="370840">
                <a:tc gridSpan="3">
                  <a:txBody>
                    <a:bodyPr/>
                    <a:lstStyle/>
                    <a:p>
                      <a:r>
                        <a:rPr lang="en-GB" dirty="0" smtClean="0"/>
                        <a:t>Comma separated</a:t>
                      </a:r>
                      <a:r>
                        <a:rPr lang="en-GB" baseline="0" dirty="0" smtClean="0"/>
                        <a:t> list of registers Ra or register ranges Ra-</a:t>
                      </a:r>
                      <a:r>
                        <a:rPr lang="en-GB" baseline="0" dirty="0" err="1" smtClean="0"/>
                        <a:t>Rb</a:t>
                      </a:r>
                      <a:endParaRPr lang="en-GB" dirty="0"/>
                    </a:p>
                  </a:txBody>
                  <a:tcPr/>
                </a:tc>
                <a:tc hMerge="1">
                  <a:txBody>
                    <a:bodyPr/>
                    <a:lstStyle/>
                    <a:p>
                      <a:endParaRPr lang="en-GB" dirty="0"/>
                    </a:p>
                  </a:txBody>
                  <a:tcPr/>
                </a:tc>
                <a:tc hMerge="1">
                  <a:txBody>
                    <a:bodyPr/>
                    <a:lstStyle/>
                    <a:p>
                      <a:endParaRPr lang="en-GB"/>
                    </a:p>
                  </a:txBody>
                  <a:tcPr/>
                </a:tc>
              </a:tr>
              <a:tr h="370840">
                <a:tc gridSpan="2">
                  <a:txBody>
                    <a:bodyPr/>
                    <a:lstStyle/>
                    <a:p>
                      <a:r>
                        <a:rPr lang="en-GB" dirty="0" smtClean="0"/>
                        <a:t>R1-R4,</a:t>
                      </a:r>
                      <a:r>
                        <a:rPr lang="en-GB" baseline="0" dirty="0" smtClean="0"/>
                        <a:t> R9</a:t>
                      </a:r>
                      <a:endParaRPr lang="en-GB" dirty="0"/>
                    </a:p>
                  </a:txBody>
                  <a:tcPr/>
                </a:tc>
                <a:tc hMerge="1">
                  <a:txBody>
                    <a:bodyPr/>
                    <a:lstStyle/>
                    <a:p>
                      <a:endParaRPr lang="en-GB"/>
                    </a:p>
                  </a:txBody>
                  <a:tcPr/>
                </a:tc>
                <a:tc>
                  <a:txBody>
                    <a:bodyPr/>
                    <a:lstStyle/>
                    <a:p>
                      <a:endParaRPr lang="en-GB" dirty="0"/>
                    </a:p>
                  </a:txBody>
                  <a:tcPr/>
                </a:tc>
              </a:tr>
              <a:tr h="370840">
                <a:tc gridSpan="2">
                  <a:txBody>
                    <a:bodyPr/>
                    <a:lstStyle/>
                    <a:p>
                      <a:r>
                        <a:rPr lang="en-GB" dirty="0" smtClean="0"/>
                        <a:t>R0-R3</a:t>
                      </a:r>
                      <a:endParaRPr lang="en-GB" dirty="0"/>
                    </a:p>
                  </a:txBody>
                  <a:tcPr/>
                </a:tc>
                <a:tc hMerge="1">
                  <a:txBody>
                    <a:bodyPr/>
                    <a:lstStyle/>
                    <a:p>
                      <a:endParaRPr lang="en-GB"/>
                    </a:p>
                  </a:txBody>
                  <a:tcPr/>
                </a:tc>
                <a:tc>
                  <a:txBody>
                    <a:bodyPr/>
                    <a:lstStyle/>
                    <a:p>
                      <a:endParaRPr lang="en-GB" dirty="0"/>
                    </a:p>
                  </a:txBody>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R1, R7,R8</a:t>
                      </a:r>
                    </a:p>
                  </a:txBody>
                  <a:tcPr/>
                </a:tc>
                <a:tc hMerge="1">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61150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1520" y="404664"/>
            <a:ext cx="8229600" cy="663352"/>
          </a:xfrm>
        </p:spPr>
        <p:txBody>
          <a:bodyPr/>
          <a:lstStyle/>
          <a:p>
            <a:r>
              <a:rPr lang="en-GB" dirty="0" smtClean="0"/>
              <a:t>Example - instruction in 32 bits</a:t>
            </a:r>
          </a:p>
        </p:txBody>
      </p:sp>
      <p:sp>
        <p:nvSpPr>
          <p:cNvPr id="17411" name="Rectangle 3"/>
          <p:cNvSpPr>
            <a:spLocks noGrp="1" noChangeArrowheads="1"/>
          </p:cNvSpPr>
          <p:nvPr>
            <p:ph type="body" idx="1"/>
          </p:nvPr>
        </p:nvSpPr>
        <p:spPr>
          <a:xfrm>
            <a:off x="174625" y="2878138"/>
            <a:ext cx="8645525" cy="3430587"/>
          </a:xfrm>
        </p:spPr>
        <p:txBody>
          <a:bodyPr>
            <a:normAutofit fontScale="92500" lnSpcReduction="10000"/>
          </a:bodyPr>
          <a:lstStyle/>
          <a:p>
            <a:r>
              <a:rPr lang="en-GB" dirty="0" smtClean="0"/>
              <a:t>Op = 0100  		(ADD)</a:t>
            </a:r>
          </a:p>
          <a:p>
            <a:r>
              <a:rPr lang="en-GB" dirty="0" smtClean="0"/>
              <a:t>Cond = 1110 	(always)</a:t>
            </a:r>
          </a:p>
          <a:p>
            <a:r>
              <a:rPr lang="en-GB" dirty="0" smtClean="0"/>
              <a:t>Rd =  0		R0</a:t>
            </a:r>
          </a:p>
          <a:p>
            <a:r>
              <a:rPr lang="en-GB" dirty="0" err="1" smtClean="0"/>
              <a:t>Rn</a:t>
            </a:r>
            <a:r>
              <a:rPr lang="en-GB" dirty="0" smtClean="0"/>
              <a:t> =  1		R1</a:t>
            </a:r>
          </a:p>
          <a:p>
            <a:r>
              <a:rPr lang="en-GB" dirty="0" err="1" smtClean="0"/>
              <a:t>Rm</a:t>
            </a:r>
            <a:r>
              <a:rPr lang="en-GB" dirty="0" smtClean="0"/>
              <a:t> = Op2 = 2	R2</a:t>
            </a:r>
          </a:p>
          <a:p>
            <a:r>
              <a:rPr lang="en-GB" dirty="0" smtClean="0"/>
              <a:t>S = 0 		(don't write condition codes)</a:t>
            </a:r>
          </a:p>
          <a:p>
            <a:pPr>
              <a:buFont typeface="Wingdings" pitchFamily="2" charset="2"/>
              <a:buNone/>
            </a:pPr>
            <a:endParaRPr lang="en-GB" dirty="0" smtClean="0"/>
          </a:p>
          <a:p>
            <a:pPr>
              <a:buFont typeface="Wingdings" pitchFamily="2" charset="2"/>
              <a:buNone/>
            </a:pPr>
            <a:r>
              <a:rPr lang="en-GB" b="1" dirty="0" smtClean="0"/>
              <a:t> 			ADD R0, R1, R2</a:t>
            </a:r>
            <a:r>
              <a:rPr lang="en-GB" dirty="0" smtClean="0"/>
              <a:t> </a:t>
            </a:r>
          </a:p>
          <a:p>
            <a:r>
              <a:rPr lang="en-GB" dirty="0" smtClean="0"/>
              <a:t>Is translated by the </a:t>
            </a:r>
            <a:r>
              <a:rPr lang="en-GB" b="1" dirty="0" smtClean="0"/>
              <a:t>assembler</a:t>
            </a:r>
            <a:r>
              <a:rPr lang="en-GB" dirty="0" smtClean="0"/>
              <a:t> into this instruction word  </a:t>
            </a:r>
          </a:p>
          <a:p>
            <a:endParaRPr lang="en-GB" dirty="0" smtClean="0"/>
          </a:p>
          <a:p>
            <a:pPr lvl="1"/>
            <a:endParaRPr lang="en-GB" dirty="0" smtClean="0"/>
          </a:p>
        </p:txBody>
      </p:sp>
      <p:sp>
        <p:nvSpPr>
          <p:cNvPr id="17412" name="Rectangle 4"/>
          <p:cNvSpPr>
            <a:spLocks noChangeArrowheads="1"/>
          </p:cNvSpPr>
          <p:nvPr/>
        </p:nvSpPr>
        <p:spPr bwMode="auto">
          <a:xfrm>
            <a:off x="468313" y="1557338"/>
            <a:ext cx="7207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cond</a:t>
            </a:r>
            <a:endParaRPr lang="en-US" sz="2000">
              <a:solidFill>
                <a:schemeClr val="accent2"/>
              </a:solidFill>
              <a:latin typeface="Arial" charset="0"/>
            </a:endParaRPr>
          </a:p>
        </p:txBody>
      </p:sp>
      <p:sp>
        <p:nvSpPr>
          <p:cNvPr id="17413" name="Rectangle 5"/>
          <p:cNvSpPr>
            <a:spLocks noChangeArrowheads="1"/>
          </p:cNvSpPr>
          <p:nvPr/>
        </p:nvSpPr>
        <p:spPr bwMode="auto">
          <a:xfrm>
            <a:off x="1187450" y="15573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17414" name="Rectangle 6"/>
          <p:cNvSpPr>
            <a:spLocks noChangeArrowheads="1"/>
          </p:cNvSpPr>
          <p:nvPr/>
        </p:nvSpPr>
        <p:spPr bwMode="auto">
          <a:xfrm>
            <a:off x="1474788" y="15573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17415" name="Rectangle 7"/>
          <p:cNvSpPr>
            <a:spLocks noChangeArrowheads="1"/>
          </p:cNvSpPr>
          <p:nvPr/>
        </p:nvSpPr>
        <p:spPr bwMode="auto">
          <a:xfrm>
            <a:off x="1762125" y="15573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dirty="0">
                <a:solidFill>
                  <a:srgbClr val="FF0000"/>
                </a:solidFill>
                <a:latin typeface="Arial" charset="0"/>
              </a:rPr>
              <a:t>0</a:t>
            </a:r>
            <a:endParaRPr lang="en-US" sz="2000" dirty="0">
              <a:solidFill>
                <a:srgbClr val="FF0000"/>
              </a:solidFill>
              <a:latin typeface="Arial" charset="0"/>
            </a:endParaRPr>
          </a:p>
        </p:txBody>
      </p:sp>
      <p:sp>
        <p:nvSpPr>
          <p:cNvPr id="17416" name="Rectangle 8"/>
          <p:cNvSpPr>
            <a:spLocks noChangeArrowheads="1"/>
          </p:cNvSpPr>
          <p:nvPr/>
        </p:nvSpPr>
        <p:spPr bwMode="auto">
          <a:xfrm>
            <a:off x="2049463" y="1557338"/>
            <a:ext cx="9382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Op</a:t>
            </a:r>
            <a:endParaRPr lang="en-US" sz="2000">
              <a:solidFill>
                <a:schemeClr val="accent2"/>
              </a:solidFill>
              <a:latin typeface="Arial" charset="0"/>
            </a:endParaRPr>
          </a:p>
        </p:txBody>
      </p:sp>
      <p:sp>
        <p:nvSpPr>
          <p:cNvPr id="17417" name="Rectangle 9"/>
          <p:cNvSpPr>
            <a:spLocks noChangeArrowheads="1"/>
          </p:cNvSpPr>
          <p:nvPr/>
        </p:nvSpPr>
        <p:spPr bwMode="auto">
          <a:xfrm>
            <a:off x="3198813" y="1557338"/>
            <a:ext cx="7985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Rn</a:t>
            </a:r>
            <a:endParaRPr lang="en-US" sz="2000">
              <a:solidFill>
                <a:schemeClr val="accent2"/>
              </a:solidFill>
              <a:latin typeface="Arial" charset="0"/>
            </a:endParaRPr>
          </a:p>
        </p:txBody>
      </p:sp>
      <p:sp>
        <p:nvSpPr>
          <p:cNvPr id="17418" name="Rectangle 10"/>
          <p:cNvSpPr>
            <a:spLocks noChangeArrowheads="1"/>
          </p:cNvSpPr>
          <p:nvPr/>
        </p:nvSpPr>
        <p:spPr bwMode="auto">
          <a:xfrm>
            <a:off x="3997325" y="1557338"/>
            <a:ext cx="798513"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Rd</a:t>
            </a:r>
            <a:endParaRPr lang="en-US" sz="2000">
              <a:solidFill>
                <a:schemeClr val="accent2"/>
              </a:solidFill>
              <a:latin typeface="Arial" charset="0"/>
            </a:endParaRPr>
          </a:p>
        </p:txBody>
      </p:sp>
      <p:sp>
        <p:nvSpPr>
          <p:cNvPr id="17419" name="Rectangle 11"/>
          <p:cNvSpPr>
            <a:spLocks noChangeArrowheads="1"/>
          </p:cNvSpPr>
          <p:nvPr/>
        </p:nvSpPr>
        <p:spPr bwMode="auto">
          <a:xfrm>
            <a:off x="6084888" y="1557338"/>
            <a:ext cx="79216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Rm</a:t>
            </a:r>
            <a:endParaRPr lang="en-US" sz="2000">
              <a:solidFill>
                <a:schemeClr val="accent2"/>
              </a:solidFill>
              <a:latin typeface="Arial" charset="0"/>
            </a:endParaRPr>
          </a:p>
        </p:txBody>
      </p:sp>
      <p:sp>
        <p:nvSpPr>
          <p:cNvPr id="17420" name="Rectangle 12"/>
          <p:cNvSpPr>
            <a:spLocks noChangeArrowheads="1"/>
          </p:cNvSpPr>
          <p:nvPr/>
        </p:nvSpPr>
        <p:spPr bwMode="auto">
          <a:xfrm>
            <a:off x="6948488" y="1557338"/>
            <a:ext cx="1979612" cy="287337"/>
          </a:xfrm>
          <a:prstGeom prst="rect">
            <a:avLst/>
          </a:prstGeom>
          <a:noFill/>
          <a:ln w="19050">
            <a:noFill/>
            <a:miter lim="800000"/>
            <a:headEnd type="none" w="sm" len="sm"/>
            <a:tailEnd type="none" w="sm" len="sm"/>
          </a:ln>
        </p:spPr>
        <p:txBody>
          <a:bodyPr wrap="none" anchor="ctr"/>
          <a:lstStyle/>
          <a:p>
            <a:pPr algn="l"/>
            <a:r>
              <a:rPr lang="en-GB" sz="1800">
                <a:solidFill>
                  <a:srgbClr val="FF0000"/>
                </a:solidFill>
                <a:latin typeface="Arial" charset="0"/>
              </a:rPr>
              <a:t>Rd := Rn Op Rm</a:t>
            </a:r>
            <a:endParaRPr lang="en-US" sz="1800">
              <a:solidFill>
                <a:srgbClr val="FF0000"/>
              </a:solidFill>
              <a:latin typeface="Arial" charset="0"/>
            </a:endParaRPr>
          </a:p>
        </p:txBody>
      </p:sp>
      <p:sp>
        <p:nvSpPr>
          <p:cNvPr id="17421" name="Rectangle 13"/>
          <p:cNvSpPr>
            <a:spLocks noChangeArrowheads="1"/>
          </p:cNvSpPr>
          <p:nvPr/>
        </p:nvSpPr>
        <p:spPr bwMode="auto">
          <a:xfrm>
            <a:off x="468313" y="2205038"/>
            <a:ext cx="7207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1110</a:t>
            </a:r>
            <a:endParaRPr lang="en-US" sz="2000">
              <a:solidFill>
                <a:schemeClr val="accent2"/>
              </a:solidFill>
              <a:latin typeface="Arial" charset="0"/>
            </a:endParaRPr>
          </a:p>
        </p:txBody>
      </p:sp>
      <p:sp>
        <p:nvSpPr>
          <p:cNvPr id="17422" name="Rectangle 14"/>
          <p:cNvSpPr>
            <a:spLocks noChangeArrowheads="1"/>
          </p:cNvSpPr>
          <p:nvPr/>
        </p:nvSpPr>
        <p:spPr bwMode="auto">
          <a:xfrm>
            <a:off x="1187450" y="22050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17423" name="Rectangle 15"/>
          <p:cNvSpPr>
            <a:spLocks noChangeArrowheads="1"/>
          </p:cNvSpPr>
          <p:nvPr/>
        </p:nvSpPr>
        <p:spPr bwMode="auto">
          <a:xfrm>
            <a:off x="1474788" y="22050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17424" name="Rectangle 16"/>
          <p:cNvSpPr>
            <a:spLocks noChangeArrowheads="1"/>
          </p:cNvSpPr>
          <p:nvPr/>
        </p:nvSpPr>
        <p:spPr bwMode="auto">
          <a:xfrm>
            <a:off x="1762125" y="2205038"/>
            <a:ext cx="288925"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17425" name="Rectangle 17"/>
          <p:cNvSpPr>
            <a:spLocks noChangeArrowheads="1"/>
          </p:cNvSpPr>
          <p:nvPr/>
        </p:nvSpPr>
        <p:spPr bwMode="auto">
          <a:xfrm>
            <a:off x="2049463" y="2205038"/>
            <a:ext cx="9382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0100</a:t>
            </a:r>
            <a:endParaRPr lang="en-US" sz="2000">
              <a:solidFill>
                <a:schemeClr val="accent2"/>
              </a:solidFill>
              <a:latin typeface="Arial" charset="0"/>
            </a:endParaRPr>
          </a:p>
        </p:txBody>
      </p:sp>
      <p:sp>
        <p:nvSpPr>
          <p:cNvPr id="17426" name="Rectangle 18"/>
          <p:cNvSpPr>
            <a:spLocks noChangeArrowheads="1"/>
          </p:cNvSpPr>
          <p:nvPr/>
        </p:nvSpPr>
        <p:spPr bwMode="auto">
          <a:xfrm>
            <a:off x="3198813" y="2205038"/>
            <a:ext cx="798512"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0001</a:t>
            </a:r>
            <a:endParaRPr lang="en-US" sz="2000">
              <a:solidFill>
                <a:schemeClr val="accent2"/>
              </a:solidFill>
              <a:latin typeface="Arial" charset="0"/>
            </a:endParaRPr>
          </a:p>
        </p:txBody>
      </p:sp>
      <p:sp>
        <p:nvSpPr>
          <p:cNvPr id="17427" name="Rectangle 19"/>
          <p:cNvSpPr>
            <a:spLocks noChangeArrowheads="1"/>
          </p:cNvSpPr>
          <p:nvPr/>
        </p:nvSpPr>
        <p:spPr bwMode="auto">
          <a:xfrm>
            <a:off x="3997325" y="2205038"/>
            <a:ext cx="798513"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0000</a:t>
            </a:r>
            <a:endParaRPr lang="en-US" sz="2000">
              <a:solidFill>
                <a:schemeClr val="accent2"/>
              </a:solidFill>
              <a:latin typeface="Arial" charset="0"/>
            </a:endParaRPr>
          </a:p>
        </p:txBody>
      </p:sp>
      <p:sp>
        <p:nvSpPr>
          <p:cNvPr id="17428" name="Rectangle 20"/>
          <p:cNvSpPr>
            <a:spLocks noChangeArrowheads="1"/>
          </p:cNvSpPr>
          <p:nvPr/>
        </p:nvSpPr>
        <p:spPr bwMode="auto">
          <a:xfrm>
            <a:off x="4789488" y="2205038"/>
            <a:ext cx="1295400"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0000,0000</a:t>
            </a:r>
            <a:endParaRPr lang="en-US" sz="2000">
              <a:solidFill>
                <a:schemeClr val="accent2"/>
              </a:solidFill>
              <a:latin typeface="Arial" charset="0"/>
            </a:endParaRPr>
          </a:p>
        </p:txBody>
      </p:sp>
      <p:sp>
        <p:nvSpPr>
          <p:cNvPr id="17429" name="Rectangle 21"/>
          <p:cNvSpPr>
            <a:spLocks noChangeArrowheads="1"/>
          </p:cNvSpPr>
          <p:nvPr/>
        </p:nvSpPr>
        <p:spPr bwMode="auto">
          <a:xfrm>
            <a:off x="6948488" y="2205038"/>
            <a:ext cx="1655762" cy="287337"/>
          </a:xfrm>
          <a:prstGeom prst="rect">
            <a:avLst/>
          </a:prstGeom>
          <a:noFill/>
          <a:ln w="19050">
            <a:noFill/>
            <a:miter lim="800000"/>
            <a:headEnd type="none" w="sm" len="sm"/>
            <a:tailEnd type="none" w="sm" len="sm"/>
          </a:ln>
        </p:spPr>
        <p:txBody>
          <a:bodyPr wrap="none" anchor="ctr"/>
          <a:lstStyle/>
          <a:p>
            <a:pPr algn="l"/>
            <a:r>
              <a:rPr lang="en-GB" sz="1800">
                <a:solidFill>
                  <a:srgbClr val="FF0000"/>
                </a:solidFill>
                <a:latin typeface="Arial" charset="0"/>
              </a:rPr>
              <a:t>R0 := R1 + R2</a:t>
            </a:r>
            <a:endParaRPr lang="en-US" sz="1800">
              <a:solidFill>
                <a:srgbClr val="FF0000"/>
              </a:solidFill>
              <a:latin typeface="Arial" charset="0"/>
            </a:endParaRPr>
          </a:p>
        </p:txBody>
      </p:sp>
      <p:sp>
        <p:nvSpPr>
          <p:cNvPr id="17430" name="Text Box 22"/>
          <p:cNvSpPr txBox="1">
            <a:spLocks noChangeArrowheads="1"/>
          </p:cNvSpPr>
          <p:nvPr/>
        </p:nvSpPr>
        <p:spPr bwMode="auto">
          <a:xfrm>
            <a:off x="3419475" y="2420938"/>
            <a:ext cx="354013" cy="457200"/>
          </a:xfrm>
          <a:prstGeom prst="rect">
            <a:avLst/>
          </a:prstGeom>
          <a:noFill/>
          <a:ln w="12700">
            <a:noFill/>
            <a:miter lim="800000"/>
            <a:headEnd type="none" w="sm" len="sm"/>
            <a:tailEnd type="none" w="sm" len="sm"/>
          </a:ln>
        </p:spPr>
        <p:txBody>
          <a:bodyPr wrap="none">
            <a:spAutoFit/>
          </a:bodyPr>
          <a:lstStyle/>
          <a:p>
            <a:pPr algn="l"/>
            <a:r>
              <a:rPr lang="en-GB"/>
              <a:t>n</a:t>
            </a:r>
          </a:p>
        </p:txBody>
      </p:sp>
      <p:sp>
        <p:nvSpPr>
          <p:cNvPr id="17431" name="Text Box 23"/>
          <p:cNvSpPr txBox="1">
            <a:spLocks noChangeArrowheads="1"/>
          </p:cNvSpPr>
          <p:nvPr/>
        </p:nvSpPr>
        <p:spPr bwMode="auto">
          <a:xfrm>
            <a:off x="4217988" y="2420938"/>
            <a:ext cx="354012" cy="457200"/>
          </a:xfrm>
          <a:prstGeom prst="rect">
            <a:avLst/>
          </a:prstGeom>
          <a:noFill/>
          <a:ln w="12700">
            <a:noFill/>
            <a:miter lim="800000"/>
            <a:headEnd type="none" w="sm" len="sm"/>
            <a:tailEnd type="none" w="sm" len="sm"/>
          </a:ln>
        </p:spPr>
        <p:txBody>
          <a:bodyPr wrap="none">
            <a:spAutoFit/>
          </a:bodyPr>
          <a:lstStyle/>
          <a:p>
            <a:pPr algn="l"/>
            <a:r>
              <a:rPr lang="en-GB"/>
              <a:t>d</a:t>
            </a:r>
          </a:p>
        </p:txBody>
      </p:sp>
      <p:sp>
        <p:nvSpPr>
          <p:cNvPr id="17432" name="Text Box 24"/>
          <p:cNvSpPr txBox="1">
            <a:spLocks noChangeArrowheads="1"/>
          </p:cNvSpPr>
          <p:nvPr/>
        </p:nvSpPr>
        <p:spPr bwMode="auto">
          <a:xfrm>
            <a:off x="6300788" y="2420938"/>
            <a:ext cx="438150" cy="457200"/>
          </a:xfrm>
          <a:prstGeom prst="rect">
            <a:avLst/>
          </a:prstGeom>
          <a:noFill/>
          <a:ln w="12700">
            <a:noFill/>
            <a:miter lim="800000"/>
            <a:headEnd type="none" w="sm" len="sm"/>
            <a:tailEnd type="none" w="sm" len="sm"/>
          </a:ln>
        </p:spPr>
        <p:txBody>
          <a:bodyPr wrap="none">
            <a:spAutoFit/>
          </a:bodyPr>
          <a:lstStyle/>
          <a:p>
            <a:pPr algn="l"/>
            <a:r>
              <a:rPr lang="en-GB"/>
              <a:t>m</a:t>
            </a:r>
          </a:p>
        </p:txBody>
      </p:sp>
      <p:sp>
        <p:nvSpPr>
          <p:cNvPr id="17433" name="Rectangle 17"/>
          <p:cNvSpPr>
            <a:spLocks noChangeArrowheads="1"/>
          </p:cNvSpPr>
          <p:nvPr/>
        </p:nvSpPr>
        <p:spPr bwMode="auto">
          <a:xfrm>
            <a:off x="2987675" y="2205038"/>
            <a:ext cx="211138"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a:t>
            </a:r>
            <a:endParaRPr lang="en-US" sz="2000">
              <a:solidFill>
                <a:schemeClr val="accent2"/>
              </a:solidFill>
              <a:latin typeface="Arial" charset="0"/>
            </a:endParaRPr>
          </a:p>
        </p:txBody>
      </p:sp>
      <p:sp>
        <p:nvSpPr>
          <p:cNvPr id="17434" name="Rectangle 17"/>
          <p:cNvSpPr>
            <a:spLocks noChangeArrowheads="1"/>
          </p:cNvSpPr>
          <p:nvPr/>
        </p:nvSpPr>
        <p:spPr bwMode="auto">
          <a:xfrm>
            <a:off x="2987675" y="1557338"/>
            <a:ext cx="211138"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a:t>
            </a:r>
            <a:endParaRPr lang="en-US" sz="2000">
              <a:solidFill>
                <a:schemeClr val="accent2"/>
              </a:solidFill>
              <a:latin typeface="Arial" charset="0"/>
            </a:endParaRPr>
          </a:p>
        </p:txBody>
      </p:sp>
      <p:sp>
        <p:nvSpPr>
          <p:cNvPr id="17435" name="Rectangle 11"/>
          <p:cNvSpPr>
            <a:spLocks noChangeArrowheads="1"/>
          </p:cNvSpPr>
          <p:nvPr/>
        </p:nvSpPr>
        <p:spPr bwMode="auto">
          <a:xfrm>
            <a:off x="4789488" y="1557338"/>
            <a:ext cx="1295400"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Shift</a:t>
            </a:r>
            <a:endParaRPr lang="en-US" sz="2000">
              <a:solidFill>
                <a:schemeClr val="accent2"/>
              </a:solidFill>
              <a:latin typeface="Arial" charset="0"/>
            </a:endParaRPr>
          </a:p>
        </p:txBody>
      </p:sp>
      <p:sp>
        <p:nvSpPr>
          <p:cNvPr id="17436" name="Rectangle 20"/>
          <p:cNvSpPr>
            <a:spLocks noChangeArrowheads="1"/>
          </p:cNvSpPr>
          <p:nvPr/>
        </p:nvSpPr>
        <p:spPr bwMode="auto">
          <a:xfrm>
            <a:off x="6083300" y="2205038"/>
            <a:ext cx="798513" cy="287337"/>
          </a:xfrm>
          <a:prstGeom prst="rect">
            <a:avLst/>
          </a:prstGeom>
          <a:noFill/>
          <a:ln w="19050">
            <a:solidFill>
              <a:schemeClr val="tx1"/>
            </a:solidFill>
            <a:miter lim="800000"/>
            <a:headEnd type="none" w="sm" len="sm"/>
            <a:tailEnd type="none" w="sm" len="sm"/>
          </a:ln>
        </p:spPr>
        <p:txBody>
          <a:bodyPr wrap="none" anchor="ctr"/>
          <a:lstStyle/>
          <a:p>
            <a:r>
              <a:rPr lang="en-GB" sz="2000">
                <a:solidFill>
                  <a:schemeClr val="accent2"/>
                </a:solidFill>
                <a:latin typeface="Arial" charset="0"/>
              </a:rPr>
              <a:t>0010</a:t>
            </a:r>
            <a:endParaRPr lang="en-US" sz="2000">
              <a:solidFill>
                <a:schemeClr val="accent2"/>
              </a:solidFill>
              <a:latin typeface="Arial" charset="0"/>
            </a:endParaRPr>
          </a:p>
        </p:txBody>
      </p:sp>
      <p:sp>
        <p:nvSpPr>
          <p:cNvPr id="29" name="Date Placeholder 28"/>
          <p:cNvSpPr>
            <a:spLocks noGrp="1"/>
          </p:cNvSpPr>
          <p:nvPr>
            <p:ph type="dt" sz="half" idx="10"/>
          </p:nvPr>
        </p:nvSpPr>
        <p:spPr/>
        <p:txBody>
          <a:bodyPr/>
          <a:lstStyle/>
          <a:p>
            <a:fld id="{CB4316DD-14D4-40D4-A6A9-13DCAC74C5AB}" type="datetime1">
              <a:rPr lang="en-US" smtClean="0"/>
              <a:pPr/>
              <a:t>12/2/2015</a:t>
            </a:fld>
            <a:endParaRPr lang="en-US"/>
          </a:p>
        </p:txBody>
      </p:sp>
      <p:sp>
        <p:nvSpPr>
          <p:cNvPr id="30" name="Slide Number Placeholder 29"/>
          <p:cNvSpPr>
            <a:spLocks noGrp="1"/>
          </p:cNvSpPr>
          <p:nvPr>
            <p:ph type="sldNum" sz="quarter" idx="12"/>
          </p:nvPr>
        </p:nvSpPr>
        <p:spPr/>
        <p:txBody>
          <a:bodyPr/>
          <a:lstStyle/>
          <a:p>
            <a:r>
              <a:rPr lang="en-US" dirty="0" smtClean="0"/>
              <a:t>2.</a:t>
            </a:r>
            <a:fld id="{0CFEC368-1D7A-4F81-ABF6-AE0E36BAF64C}" type="slidenum">
              <a:rPr lang="en-US" smtClean="0"/>
              <a:pPr/>
              <a:t>8</a:t>
            </a:fld>
            <a:endParaRPr lang="en-US" dirty="0"/>
          </a:p>
        </p:txBody>
      </p:sp>
      <p:sp>
        <p:nvSpPr>
          <p:cNvPr id="31" name="Footer Placeholder 30"/>
          <p:cNvSpPr>
            <a:spLocks noGrp="1"/>
          </p:cNvSpPr>
          <p:nvPr>
            <p:ph type="ftr" sz="quarter" idx="11"/>
          </p:nvPr>
        </p:nvSpPr>
        <p:spPr/>
        <p:txBody>
          <a:bodyPr/>
          <a:lstStyle/>
          <a:p>
            <a:pPr algn="r"/>
            <a:r>
              <a:rPr lang="en-GB" smtClean="0"/>
              <a:t>Introduction to Computer Architecture: Part 2</a:t>
            </a:r>
            <a:endParaRPr lang="en-US" dirty="0"/>
          </a:p>
        </p:txBody>
      </p:sp>
      <p:sp>
        <p:nvSpPr>
          <p:cNvPr id="2" name="TextBox 1"/>
          <p:cNvSpPr txBox="1"/>
          <p:nvPr/>
        </p:nvSpPr>
        <p:spPr>
          <a:xfrm>
            <a:off x="1396611" y="1124744"/>
            <a:ext cx="1087157" cy="369332"/>
          </a:xfrm>
          <a:prstGeom prst="rect">
            <a:avLst/>
          </a:prstGeom>
          <a:noFill/>
        </p:spPr>
        <p:txBody>
          <a:bodyPr wrap="none" rtlCol="0">
            <a:spAutoFit/>
          </a:bodyPr>
          <a:lstStyle/>
          <a:p>
            <a:r>
              <a:rPr lang="en-GB" b="1" dirty="0" smtClean="0">
                <a:solidFill>
                  <a:srgbClr val="FF0000"/>
                </a:solidFill>
                <a:latin typeface="Calibri" pitchFamily="34" charset="0"/>
              </a:rPr>
              <a:t>op2 = </a:t>
            </a:r>
            <a:r>
              <a:rPr lang="en-GB" b="1" dirty="0" err="1" smtClean="0">
                <a:solidFill>
                  <a:srgbClr val="FF0000"/>
                </a:solidFill>
                <a:latin typeface="Calibri" pitchFamily="34" charset="0"/>
              </a:rPr>
              <a:t>Rm</a:t>
            </a:r>
            <a:endParaRPr lang="en-GB" b="1"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07504" y="332656"/>
            <a:ext cx="6552728" cy="864096"/>
          </a:xfrm>
        </p:spPr>
        <p:txBody>
          <a:bodyPr>
            <a:normAutofit fontScale="90000"/>
          </a:bodyPr>
          <a:lstStyle/>
          <a:p>
            <a:r>
              <a:rPr lang="en-US" dirty="0" smtClean="0"/>
              <a:t>The four variants of the STM instruction</a:t>
            </a:r>
          </a:p>
        </p:txBody>
      </p:sp>
      <p:pic>
        <p:nvPicPr>
          <p:cNvPr id="89091" name="Picture 3"/>
          <p:cNvPicPr>
            <a:picLocks noChangeAspect="1" noChangeArrowheads="1"/>
          </p:cNvPicPr>
          <p:nvPr/>
        </p:nvPicPr>
        <p:blipFill>
          <a:blip r:embed="rId2" cstate="print"/>
          <a:srcRect/>
          <a:stretch>
            <a:fillRect/>
          </a:stretch>
        </p:blipFill>
        <p:spPr bwMode="auto">
          <a:xfrm>
            <a:off x="3347864" y="1052737"/>
            <a:ext cx="5723631" cy="5714776"/>
          </a:xfrm>
          <a:prstGeom prst="rect">
            <a:avLst/>
          </a:prstGeom>
          <a:noFill/>
          <a:ln w="12700">
            <a:noFill/>
            <a:miter lim="800000"/>
            <a:headEnd type="none" w="sm" len="sm"/>
            <a:tailEnd type="none" w="sm" len="sm"/>
          </a:ln>
        </p:spPr>
      </p:pic>
      <p:sp>
        <p:nvSpPr>
          <p:cNvPr id="89092" name="Text Box 4"/>
          <p:cNvSpPr txBox="1">
            <a:spLocks noChangeArrowheads="1"/>
          </p:cNvSpPr>
          <p:nvPr/>
        </p:nvSpPr>
        <p:spPr bwMode="auto">
          <a:xfrm>
            <a:off x="107504" y="5566936"/>
            <a:ext cx="2880320" cy="1015663"/>
          </a:xfrm>
          <a:prstGeom prst="rect">
            <a:avLst/>
          </a:prstGeom>
          <a:noFill/>
          <a:ln w="12700">
            <a:noFill/>
            <a:miter lim="800000"/>
            <a:headEnd type="none" w="sm" len="sm"/>
            <a:tailEnd type="none" w="sm" len="sm"/>
          </a:ln>
        </p:spPr>
        <p:txBody>
          <a:bodyPr wrap="square">
            <a:spAutoFit/>
          </a:bodyPr>
          <a:lstStyle/>
          <a:p>
            <a:pPr algn="l"/>
            <a:r>
              <a:rPr lang="en-GB" sz="2000" dirty="0">
                <a:latin typeface="Calibri" pitchFamily="34" charset="0"/>
              </a:rPr>
              <a:t>Higher register numbers stored or loaded to/from higher addresses, </a:t>
            </a:r>
            <a:r>
              <a:rPr lang="en-GB" sz="2000" u="sng" dirty="0">
                <a:latin typeface="Calibri" pitchFamily="34" charset="0"/>
              </a:rPr>
              <a:t>always</a:t>
            </a:r>
          </a:p>
        </p:txBody>
      </p:sp>
      <p:sp>
        <p:nvSpPr>
          <p:cNvPr id="5" name="Date Placeholder 4"/>
          <p:cNvSpPr>
            <a:spLocks noGrp="1"/>
          </p:cNvSpPr>
          <p:nvPr>
            <p:ph type="dt" sz="half" idx="10"/>
          </p:nvPr>
        </p:nvSpPr>
        <p:spPr/>
        <p:txBody>
          <a:bodyPr/>
          <a:lstStyle/>
          <a:p>
            <a:fld id="{66CE62E2-F80F-49BD-A02F-0A326CAA48A7}"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80</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
        <p:nvSpPr>
          <p:cNvPr id="8" name="TextBox 7"/>
          <p:cNvSpPr txBox="1"/>
          <p:nvPr/>
        </p:nvSpPr>
        <p:spPr>
          <a:xfrm>
            <a:off x="5925991" y="980728"/>
            <a:ext cx="590225"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high</a:t>
            </a:r>
            <a:endParaRPr lang="en-GB" dirty="0">
              <a:solidFill>
                <a:srgbClr val="0070C0"/>
              </a:solidFill>
              <a:latin typeface="Calibri" panose="020F0502020204030204" pitchFamily="34" charset="0"/>
            </a:endParaRPr>
          </a:p>
        </p:txBody>
      </p:sp>
      <p:sp>
        <p:nvSpPr>
          <p:cNvPr id="9" name="TextBox 8"/>
          <p:cNvSpPr txBox="1"/>
          <p:nvPr/>
        </p:nvSpPr>
        <p:spPr>
          <a:xfrm>
            <a:off x="5947876" y="3068960"/>
            <a:ext cx="523606"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low</a:t>
            </a:r>
            <a:endParaRPr lang="en-GB" dirty="0">
              <a:solidFill>
                <a:srgbClr val="0070C0"/>
              </a:solidFill>
              <a:latin typeface="Calibri" panose="020F0502020204030204" pitchFamily="34" charset="0"/>
            </a:endParaRPr>
          </a:p>
        </p:txBody>
      </p:sp>
      <p:sp>
        <p:nvSpPr>
          <p:cNvPr id="10" name="TextBox 9"/>
          <p:cNvSpPr txBox="1"/>
          <p:nvPr/>
        </p:nvSpPr>
        <p:spPr>
          <a:xfrm>
            <a:off x="5940152" y="3923764"/>
            <a:ext cx="590225"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high</a:t>
            </a:r>
            <a:endParaRPr lang="en-GB" dirty="0">
              <a:solidFill>
                <a:srgbClr val="0070C0"/>
              </a:solidFill>
              <a:latin typeface="Calibri" panose="020F0502020204030204" pitchFamily="34" charset="0"/>
            </a:endParaRPr>
          </a:p>
        </p:txBody>
      </p:sp>
      <p:sp>
        <p:nvSpPr>
          <p:cNvPr id="11" name="TextBox 10"/>
          <p:cNvSpPr txBox="1"/>
          <p:nvPr/>
        </p:nvSpPr>
        <p:spPr>
          <a:xfrm>
            <a:off x="5962037" y="6011996"/>
            <a:ext cx="523606"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low</a:t>
            </a:r>
            <a:endParaRPr lang="en-GB" dirty="0">
              <a:solidFill>
                <a:srgbClr val="0070C0"/>
              </a:solidFill>
              <a:latin typeface="Calibri" panose="020F0502020204030204" pitchFamily="34" charset="0"/>
            </a:endParaRPr>
          </a:p>
        </p:txBody>
      </p:sp>
      <p:sp>
        <p:nvSpPr>
          <p:cNvPr id="2" name="TextBox 1"/>
          <p:cNvSpPr txBox="1"/>
          <p:nvPr/>
        </p:nvSpPr>
        <p:spPr>
          <a:xfrm>
            <a:off x="3387926" y="3351520"/>
            <a:ext cx="2362891" cy="369332"/>
          </a:xfrm>
          <a:prstGeom prst="rect">
            <a:avLst/>
          </a:prstGeom>
          <a:solidFill>
            <a:schemeClr val="bg1"/>
          </a:solidFill>
        </p:spPr>
        <p:txBody>
          <a:bodyPr wrap="none" rtlCol="0">
            <a:spAutoFit/>
          </a:bodyPr>
          <a:lstStyle/>
          <a:p>
            <a:r>
              <a:rPr lang="en-GB" b="1" dirty="0" smtClean="0">
                <a:latin typeface="Calibri" panose="020F0502020204030204" pitchFamily="34" charset="0"/>
              </a:rPr>
              <a:t>STMEA R9!, {R0,R1,R5}</a:t>
            </a:r>
            <a:endParaRPr lang="en-GB" b="1" dirty="0">
              <a:latin typeface="Calibri" panose="020F0502020204030204" pitchFamily="34" charset="0"/>
            </a:endParaRPr>
          </a:p>
        </p:txBody>
      </p:sp>
      <p:sp>
        <p:nvSpPr>
          <p:cNvPr id="13" name="TextBox 12"/>
          <p:cNvSpPr txBox="1"/>
          <p:nvPr/>
        </p:nvSpPr>
        <p:spPr>
          <a:xfrm>
            <a:off x="6446890" y="3351520"/>
            <a:ext cx="2346220" cy="369332"/>
          </a:xfrm>
          <a:prstGeom prst="rect">
            <a:avLst/>
          </a:prstGeom>
          <a:solidFill>
            <a:schemeClr val="bg1"/>
          </a:solidFill>
        </p:spPr>
        <p:txBody>
          <a:bodyPr wrap="none" rtlCol="0">
            <a:spAutoFit/>
          </a:bodyPr>
          <a:lstStyle/>
          <a:p>
            <a:r>
              <a:rPr lang="en-GB" b="1" dirty="0" smtClean="0">
                <a:latin typeface="Calibri" panose="020F0502020204030204" pitchFamily="34" charset="0"/>
              </a:rPr>
              <a:t>STMFA R9!, {R0,R1,R5}</a:t>
            </a:r>
            <a:endParaRPr lang="en-GB" b="1" dirty="0">
              <a:latin typeface="Calibri" panose="020F0502020204030204" pitchFamily="34" charset="0"/>
            </a:endParaRPr>
          </a:p>
        </p:txBody>
      </p:sp>
      <p:sp>
        <p:nvSpPr>
          <p:cNvPr id="14" name="TextBox 13"/>
          <p:cNvSpPr txBox="1"/>
          <p:nvPr/>
        </p:nvSpPr>
        <p:spPr>
          <a:xfrm>
            <a:off x="6506470" y="6344820"/>
            <a:ext cx="2365712" cy="369332"/>
          </a:xfrm>
          <a:prstGeom prst="rect">
            <a:avLst/>
          </a:prstGeom>
          <a:solidFill>
            <a:schemeClr val="bg1"/>
          </a:solidFill>
        </p:spPr>
        <p:txBody>
          <a:bodyPr wrap="none" rtlCol="0">
            <a:spAutoFit/>
          </a:bodyPr>
          <a:lstStyle/>
          <a:p>
            <a:r>
              <a:rPr lang="en-GB" b="1" dirty="0" smtClean="0">
                <a:latin typeface="Calibri" panose="020F0502020204030204" pitchFamily="34" charset="0"/>
              </a:rPr>
              <a:t>STMFD R9!, {R0,R1,R5}</a:t>
            </a:r>
            <a:endParaRPr lang="en-GB" b="1" dirty="0">
              <a:latin typeface="Calibri" panose="020F0502020204030204" pitchFamily="34" charset="0"/>
            </a:endParaRPr>
          </a:p>
        </p:txBody>
      </p:sp>
      <p:sp>
        <p:nvSpPr>
          <p:cNvPr id="15" name="TextBox 14"/>
          <p:cNvSpPr txBox="1"/>
          <p:nvPr/>
        </p:nvSpPr>
        <p:spPr>
          <a:xfrm>
            <a:off x="3403811" y="6367041"/>
            <a:ext cx="2372124" cy="369332"/>
          </a:xfrm>
          <a:prstGeom prst="rect">
            <a:avLst/>
          </a:prstGeom>
          <a:solidFill>
            <a:schemeClr val="bg1"/>
          </a:solidFill>
        </p:spPr>
        <p:txBody>
          <a:bodyPr wrap="none" rtlCol="0">
            <a:spAutoFit/>
          </a:bodyPr>
          <a:lstStyle/>
          <a:p>
            <a:r>
              <a:rPr lang="en-GB" b="1" dirty="0" smtClean="0">
                <a:latin typeface="Calibri" panose="020F0502020204030204" pitchFamily="34" charset="0"/>
              </a:rPr>
              <a:t>STMED R9!, {R0,R1,R5}</a:t>
            </a:r>
            <a:endParaRPr lang="en-GB" b="1" dirty="0">
              <a:latin typeface="Calibri" panose="020F0502020204030204" pitchFamily="34" charset="0"/>
            </a:endParaRPr>
          </a:p>
        </p:txBody>
      </p:sp>
      <p:sp>
        <p:nvSpPr>
          <p:cNvPr id="3" name="TextBox 2"/>
          <p:cNvSpPr txBox="1"/>
          <p:nvPr/>
        </p:nvSpPr>
        <p:spPr>
          <a:xfrm>
            <a:off x="107504" y="1646798"/>
            <a:ext cx="3492500" cy="2862322"/>
          </a:xfrm>
          <a:prstGeom prst="rect">
            <a:avLst/>
          </a:prstGeom>
          <a:noFill/>
        </p:spPr>
        <p:txBody>
          <a:bodyPr wrap="square" rtlCol="0">
            <a:spAutoFit/>
          </a:bodyPr>
          <a:lstStyle/>
          <a:p>
            <a:pPr algn="l">
              <a:spcBef>
                <a:spcPts val="1200"/>
              </a:spcBef>
            </a:pPr>
            <a:r>
              <a:rPr lang="en-GB" sz="2000" dirty="0">
                <a:latin typeface="Calibri" panose="020F0502020204030204" pitchFamily="34" charset="0"/>
              </a:rPr>
              <a:t>r</a:t>
            </a:r>
            <a:r>
              <a:rPr lang="en-GB" sz="2000" dirty="0" smtClean="0">
                <a:latin typeface="Calibri" panose="020F0502020204030204" pitchFamily="34" charset="0"/>
              </a:rPr>
              <a:t>9 SP value before</a:t>
            </a:r>
          </a:p>
          <a:p>
            <a:pPr algn="l">
              <a:spcBef>
                <a:spcPts val="1200"/>
              </a:spcBef>
            </a:pPr>
            <a:r>
              <a:rPr lang="en-GB" sz="2000" dirty="0">
                <a:latin typeface="Calibri" panose="020F0502020204030204" pitchFamily="34" charset="0"/>
              </a:rPr>
              <a:t>r</a:t>
            </a:r>
            <a:r>
              <a:rPr lang="en-GB" sz="2000" dirty="0" smtClean="0">
                <a:latin typeface="Calibri" panose="020F0502020204030204" pitchFamily="34" charset="0"/>
              </a:rPr>
              <a:t>9’ SP value after</a:t>
            </a:r>
          </a:p>
          <a:p>
            <a:pPr algn="l">
              <a:spcBef>
                <a:spcPts val="1200"/>
              </a:spcBef>
            </a:pPr>
            <a:endParaRPr lang="en-GB" sz="2000" dirty="0">
              <a:latin typeface="Calibri" panose="020F0502020204030204" pitchFamily="34" charset="0"/>
            </a:endParaRPr>
          </a:p>
          <a:p>
            <a:pPr algn="l">
              <a:spcBef>
                <a:spcPts val="1200"/>
              </a:spcBef>
            </a:pPr>
            <a:r>
              <a:rPr lang="en-GB" sz="2000" dirty="0" smtClean="0">
                <a:latin typeface="Calibri" panose="020F0502020204030204" pitchFamily="34" charset="0"/>
              </a:rPr>
              <a:t>LDM will undo what STM does</a:t>
            </a:r>
          </a:p>
          <a:p>
            <a:pPr algn="l">
              <a:spcBef>
                <a:spcPts val="1200"/>
              </a:spcBef>
            </a:pPr>
            <a:r>
              <a:rPr lang="en-GB" sz="2000" dirty="0" smtClean="0">
                <a:latin typeface="Calibri" panose="020F0502020204030204" pitchFamily="34" charset="0"/>
              </a:rPr>
              <a:t>STM followed by LDM leaves registers and memory unchanged</a:t>
            </a:r>
            <a:endParaRPr lang="en-GB" sz="2000" dirty="0">
              <a:latin typeface="Calibri" panose="020F0502020204030204" pitchFamily="34" charset="0"/>
            </a:endParaRPr>
          </a:p>
        </p:txBody>
      </p:sp>
    </p:spTree>
    <p:extLst>
      <p:ext uri="{BB962C8B-B14F-4D97-AF65-F5344CB8AC3E}">
        <p14:creationId xmlns:p14="http://schemas.microsoft.com/office/powerpoint/2010/main" val="33700090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z="2800" dirty="0" smtClean="0"/>
              <a:t>Alternative names for LDM/STM instructions!</a:t>
            </a:r>
            <a:endParaRPr lang="en-US" sz="2800" dirty="0" smtClean="0"/>
          </a:p>
        </p:txBody>
      </p:sp>
      <p:pic>
        <p:nvPicPr>
          <p:cNvPr id="88067" name="Picture 3"/>
          <p:cNvPicPr>
            <a:picLocks noChangeAspect="1" noChangeArrowheads="1"/>
          </p:cNvPicPr>
          <p:nvPr/>
        </p:nvPicPr>
        <p:blipFill>
          <a:blip r:embed="rId2" cstate="print"/>
          <a:srcRect/>
          <a:stretch>
            <a:fillRect/>
          </a:stretch>
        </p:blipFill>
        <p:spPr bwMode="auto">
          <a:xfrm>
            <a:off x="372392" y="1416074"/>
            <a:ext cx="6719888" cy="4821238"/>
          </a:xfrm>
          <a:prstGeom prst="rect">
            <a:avLst/>
          </a:prstGeom>
          <a:noFill/>
          <a:ln w="12700">
            <a:noFill/>
            <a:miter lim="800000"/>
            <a:headEnd type="none" w="sm" len="sm"/>
            <a:tailEnd type="none" w="sm" len="sm"/>
          </a:ln>
        </p:spPr>
      </p:pic>
      <p:sp>
        <p:nvSpPr>
          <p:cNvPr id="4" name="Date Placeholder 3"/>
          <p:cNvSpPr>
            <a:spLocks noGrp="1"/>
          </p:cNvSpPr>
          <p:nvPr>
            <p:ph type="dt" sz="half" idx="10"/>
          </p:nvPr>
        </p:nvSpPr>
        <p:spPr/>
        <p:txBody>
          <a:bodyPr/>
          <a:lstStyle/>
          <a:p>
            <a:fld id="{9F7B2879-CC69-4F30-B1D0-8908CC23B4EB}" type="datetime1">
              <a:rPr lang="en-US" smtClean="0"/>
              <a:pPr/>
              <a:t>12/2/2015</a:t>
            </a:fld>
            <a:endParaRPr lang="en-US"/>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81</a:t>
            </a:fld>
            <a:endParaRPr lang="en-US" dirty="0"/>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
        <p:nvSpPr>
          <p:cNvPr id="9" name="Rectangle 8"/>
          <p:cNvSpPr/>
          <p:nvPr/>
        </p:nvSpPr>
        <p:spPr>
          <a:xfrm>
            <a:off x="3419872" y="2636912"/>
            <a:ext cx="864096" cy="2880320"/>
          </a:xfrm>
          <a:prstGeom prst="rect">
            <a:avLst/>
          </a:prstGeom>
          <a:solidFill>
            <a:srgbClr val="93A299">
              <a:alpha val="50980"/>
            </a:srgbClr>
          </a:solidFill>
          <a:ln>
            <a:solidFill>
              <a:srgbClr val="6B766F">
                <a:alpha val="5215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6444208" y="2348880"/>
            <a:ext cx="2416046" cy="369332"/>
          </a:xfrm>
          <a:prstGeom prst="rect">
            <a:avLst/>
          </a:prstGeom>
          <a:noFill/>
        </p:spPr>
        <p:txBody>
          <a:bodyPr wrap="none" rtlCol="0">
            <a:spAutoFit/>
          </a:bodyPr>
          <a:lstStyle/>
          <a:p>
            <a:r>
              <a:rPr lang="en-GB" dirty="0" smtClean="0">
                <a:solidFill>
                  <a:srgbClr val="FF0000"/>
                </a:solidFill>
              </a:rPr>
              <a:t>Not used by ARM</a:t>
            </a:r>
            <a:endParaRPr lang="en-GB" dirty="0">
              <a:solidFill>
                <a:srgbClr val="FF0000"/>
              </a:solidFill>
            </a:endParaRPr>
          </a:p>
        </p:txBody>
      </p:sp>
      <p:cxnSp>
        <p:nvCxnSpPr>
          <p:cNvPr id="12" name="Straight Arrow Connector 11"/>
          <p:cNvCxnSpPr>
            <a:stCxn id="10" idx="2"/>
          </p:cNvCxnSpPr>
          <p:nvPr/>
        </p:nvCxnSpPr>
        <p:spPr>
          <a:xfrm flipH="1">
            <a:off x="4355976" y="2718212"/>
            <a:ext cx="3296255" cy="11428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6274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Subroutines</a:t>
            </a:r>
          </a:p>
        </p:txBody>
      </p:sp>
      <p:sp>
        <p:nvSpPr>
          <p:cNvPr id="71683" name="Rectangle 3"/>
          <p:cNvSpPr>
            <a:spLocks noGrp="1" noChangeArrowheads="1"/>
          </p:cNvSpPr>
          <p:nvPr>
            <p:ph type="body" idx="1"/>
          </p:nvPr>
        </p:nvSpPr>
        <p:spPr/>
        <p:txBody>
          <a:bodyPr/>
          <a:lstStyle/>
          <a:p>
            <a:pPr>
              <a:spcBef>
                <a:spcPts val="1800"/>
              </a:spcBef>
            </a:pPr>
            <a:r>
              <a:rPr lang="en-US" sz="2400" dirty="0" smtClean="0"/>
              <a:t>Subroutines allow you to modularize your code so that they are more reusable.</a:t>
            </a:r>
          </a:p>
          <a:p>
            <a:pPr>
              <a:spcBef>
                <a:spcPts val="1800"/>
              </a:spcBef>
            </a:pPr>
            <a:r>
              <a:rPr lang="en-US" sz="2400" dirty="0" smtClean="0"/>
              <a:t>The general structure of a subroutine in a program is:</a:t>
            </a:r>
          </a:p>
          <a:p>
            <a:pPr>
              <a:spcBef>
                <a:spcPts val="1800"/>
              </a:spcBef>
            </a:pPr>
            <a:endParaRPr lang="en-US" sz="2400" dirty="0" smtClean="0"/>
          </a:p>
        </p:txBody>
      </p:sp>
      <p:sp>
        <p:nvSpPr>
          <p:cNvPr id="71684" name="Text Box 6"/>
          <p:cNvSpPr txBox="1">
            <a:spLocks noChangeArrowheads="1"/>
          </p:cNvSpPr>
          <p:nvPr/>
        </p:nvSpPr>
        <p:spPr bwMode="auto">
          <a:xfrm>
            <a:off x="2484438" y="3363168"/>
            <a:ext cx="5832475" cy="2954655"/>
          </a:xfrm>
          <a:prstGeom prst="rect">
            <a:avLst/>
          </a:prstGeom>
          <a:noFill/>
          <a:ln w="12700" algn="ctr">
            <a:noFill/>
            <a:miter lim="800000"/>
            <a:headEnd/>
            <a:tailEnd/>
          </a:ln>
        </p:spPr>
        <p:txBody>
          <a:bodyPr>
            <a:spAutoFit/>
          </a:bodyPr>
          <a:lstStyle/>
          <a:p>
            <a:pPr algn="l"/>
            <a:r>
              <a:rPr lang="en-GB" dirty="0">
                <a:latin typeface="Calibri" pitchFamily="34" charset="0"/>
              </a:rPr>
              <a:t>MAIN</a:t>
            </a:r>
          </a:p>
          <a:p>
            <a:pPr algn="l"/>
            <a:r>
              <a:rPr lang="en-GB" dirty="0">
                <a:latin typeface="Calibri" pitchFamily="34" charset="0"/>
              </a:rPr>
              <a:t>	......</a:t>
            </a:r>
          </a:p>
          <a:p>
            <a:pPr algn="l"/>
            <a:r>
              <a:rPr lang="en-GB" dirty="0">
                <a:latin typeface="Calibri" pitchFamily="34" charset="0"/>
              </a:rPr>
              <a:t>	BL SUB1        ;subroutine call</a:t>
            </a:r>
          </a:p>
          <a:p>
            <a:pPr algn="l"/>
            <a:r>
              <a:rPr lang="en-GB" dirty="0">
                <a:latin typeface="Calibri" pitchFamily="34" charset="0"/>
              </a:rPr>
              <a:t>	......</a:t>
            </a:r>
          </a:p>
          <a:p>
            <a:pPr algn="l"/>
            <a:endParaRPr lang="en-GB" dirty="0">
              <a:latin typeface="Calibri" pitchFamily="34" charset="0"/>
            </a:endParaRPr>
          </a:p>
          <a:p>
            <a:pPr algn="l"/>
            <a:endParaRPr lang="en-GB" dirty="0">
              <a:latin typeface="Calibri" pitchFamily="34" charset="0"/>
            </a:endParaRPr>
          </a:p>
          <a:p>
            <a:pPr algn="l"/>
            <a:endParaRPr lang="en-GB" sz="2400" dirty="0" smtClean="0">
              <a:solidFill>
                <a:schemeClr val="accent2"/>
              </a:solidFill>
              <a:latin typeface="Calibri" pitchFamily="34" charset="0"/>
            </a:endParaRPr>
          </a:p>
          <a:p>
            <a:pPr algn="l"/>
            <a:r>
              <a:rPr lang="en-GB" dirty="0" smtClean="0">
                <a:solidFill>
                  <a:schemeClr val="accent2"/>
                </a:solidFill>
                <a:latin typeface="Calibri" pitchFamily="34" charset="0"/>
              </a:rPr>
              <a:t>SUB1</a:t>
            </a:r>
            <a:endParaRPr lang="en-GB" dirty="0">
              <a:solidFill>
                <a:schemeClr val="accent2"/>
              </a:solidFill>
              <a:latin typeface="Calibri" pitchFamily="34" charset="0"/>
            </a:endParaRPr>
          </a:p>
          <a:p>
            <a:pPr algn="l"/>
            <a:r>
              <a:rPr lang="en-GB" dirty="0">
                <a:solidFill>
                  <a:schemeClr val="accent2"/>
                </a:solidFill>
                <a:latin typeface="Calibri" pitchFamily="34" charset="0"/>
              </a:rPr>
              <a:t>	.....</a:t>
            </a:r>
          </a:p>
          <a:p>
            <a:pPr algn="l"/>
            <a:r>
              <a:rPr lang="en-GB" dirty="0">
                <a:solidFill>
                  <a:schemeClr val="accent2"/>
                </a:solidFill>
                <a:latin typeface="Calibri" pitchFamily="34" charset="0"/>
              </a:rPr>
              <a:t>	MOV </a:t>
            </a:r>
            <a:r>
              <a:rPr lang="en-GB" dirty="0" smtClean="0">
                <a:solidFill>
                  <a:schemeClr val="accent2"/>
                </a:solidFill>
                <a:latin typeface="Calibri" pitchFamily="34" charset="0"/>
              </a:rPr>
              <a:t>PC,R14</a:t>
            </a:r>
            <a:endParaRPr lang="en-US" dirty="0">
              <a:solidFill>
                <a:schemeClr val="accent2"/>
              </a:solidFill>
              <a:latin typeface="Calibri" pitchFamily="34" charset="0"/>
            </a:endParaRPr>
          </a:p>
        </p:txBody>
      </p:sp>
      <p:sp>
        <p:nvSpPr>
          <p:cNvPr id="71685" name="Rectangle 7"/>
          <p:cNvSpPr>
            <a:spLocks noChangeArrowheads="1"/>
          </p:cNvSpPr>
          <p:nvPr/>
        </p:nvSpPr>
        <p:spPr bwMode="auto">
          <a:xfrm>
            <a:off x="2195513" y="3140969"/>
            <a:ext cx="4968875" cy="1512168"/>
          </a:xfrm>
          <a:prstGeom prst="rect">
            <a:avLst/>
          </a:prstGeom>
          <a:noFill/>
          <a:ln w="28575" algn="ctr">
            <a:solidFill>
              <a:schemeClr val="tx1"/>
            </a:solidFill>
            <a:miter lim="800000"/>
            <a:headEnd/>
            <a:tailEnd/>
          </a:ln>
        </p:spPr>
        <p:txBody>
          <a:bodyPr wrap="none" anchor="ctr"/>
          <a:lstStyle/>
          <a:p>
            <a:endParaRPr lang="en-GB"/>
          </a:p>
        </p:txBody>
      </p:sp>
      <p:sp>
        <p:nvSpPr>
          <p:cNvPr id="71686" name="Rectangle 8"/>
          <p:cNvSpPr>
            <a:spLocks noChangeArrowheads="1"/>
          </p:cNvSpPr>
          <p:nvPr/>
        </p:nvSpPr>
        <p:spPr bwMode="auto">
          <a:xfrm>
            <a:off x="2195513" y="5013176"/>
            <a:ext cx="4968875" cy="1352550"/>
          </a:xfrm>
          <a:prstGeom prst="rect">
            <a:avLst/>
          </a:prstGeom>
          <a:noFill/>
          <a:ln w="28575" algn="ctr">
            <a:solidFill>
              <a:schemeClr val="tx1"/>
            </a:solidFill>
            <a:miter lim="800000"/>
            <a:headEnd/>
            <a:tailEnd/>
          </a:ln>
        </p:spPr>
        <p:txBody>
          <a:bodyPr wrap="none" anchor="ctr"/>
          <a:lstStyle/>
          <a:p>
            <a:endParaRPr lang="en-US">
              <a:solidFill>
                <a:schemeClr val="accent2"/>
              </a:solidFill>
            </a:endParaRPr>
          </a:p>
        </p:txBody>
      </p:sp>
      <p:sp>
        <p:nvSpPr>
          <p:cNvPr id="71687" name="Freeform 9"/>
          <p:cNvSpPr>
            <a:spLocks/>
          </p:cNvSpPr>
          <p:nvPr/>
        </p:nvSpPr>
        <p:spPr bwMode="auto">
          <a:xfrm>
            <a:off x="2339975" y="4149080"/>
            <a:ext cx="1008063" cy="1439863"/>
          </a:xfrm>
          <a:custGeom>
            <a:avLst/>
            <a:gdLst>
              <a:gd name="T0" fmla="*/ 2147483647 w 635"/>
              <a:gd name="T1" fmla="*/ 0 h 907"/>
              <a:gd name="T2" fmla="*/ 0 w 635"/>
              <a:gd name="T3" fmla="*/ 0 h 907"/>
              <a:gd name="T4" fmla="*/ 0 w 635"/>
              <a:gd name="T5" fmla="*/ 2147483647 h 907"/>
              <a:gd name="T6" fmla="*/ 2147483647 w 635"/>
              <a:gd name="T7" fmla="*/ 2147483647 h 907"/>
              <a:gd name="T8" fmla="*/ 0 60000 65536"/>
              <a:gd name="T9" fmla="*/ 0 60000 65536"/>
              <a:gd name="T10" fmla="*/ 0 60000 65536"/>
              <a:gd name="T11" fmla="*/ 0 60000 65536"/>
              <a:gd name="T12" fmla="*/ 0 w 635"/>
              <a:gd name="T13" fmla="*/ 0 h 907"/>
              <a:gd name="T14" fmla="*/ 635 w 635"/>
              <a:gd name="T15" fmla="*/ 907 h 907"/>
            </a:gdLst>
            <a:ahLst/>
            <a:cxnLst>
              <a:cxn ang="T8">
                <a:pos x="T0" y="T1"/>
              </a:cxn>
              <a:cxn ang="T9">
                <a:pos x="T2" y="T3"/>
              </a:cxn>
              <a:cxn ang="T10">
                <a:pos x="T4" y="T5"/>
              </a:cxn>
              <a:cxn ang="T11">
                <a:pos x="T6" y="T7"/>
              </a:cxn>
            </a:cxnLst>
            <a:rect l="T12" t="T13" r="T14" b="T15"/>
            <a:pathLst>
              <a:path w="635" h="907">
                <a:moveTo>
                  <a:pt x="635" y="0"/>
                </a:moveTo>
                <a:lnTo>
                  <a:pt x="0" y="0"/>
                </a:lnTo>
                <a:lnTo>
                  <a:pt x="0" y="907"/>
                </a:lnTo>
                <a:lnTo>
                  <a:pt x="136" y="907"/>
                </a:lnTo>
              </a:path>
            </a:pathLst>
          </a:custGeom>
          <a:noFill/>
          <a:ln w="28575">
            <a:solidFill>
              <a:schemeClr val="accent2"/>
            </a:solidFill>
            <a:round/>
            <a:headEnd/>
            <a:tailEnd type="triangle" w="med" len="med"/>
          </a:ln>
        </p:spPr>
        <p:txBody>
          <a:bodyPr wrap="none" anchor="ctr"/>
          <a:lstStyle/>
          <a:p>
            <a:endParaRPr lang="en-GB"/>
          </a:p>
        </p:txBody>
      </p:sp>
      <p:sp>
        <p:nvSpPr>
          <p:cNvPr id="71688" name="Freeform 10"/>
          <p:cNvSpPr>
            <a:spLocks/>
          </p:cNvSpPr>
          <p:nvPr/>
        </p:nvSpPr>
        <p:spPr bwMode="auto">
          <a:xfrm>
            <a:off x="4284663" y="4293071"/>
            <a:ext cx="1150937" cy="1800225"/>
          </a:xfrm>
          <a:custGeom>
            <a:avLst/>
            <a:gdLst>
              <a:gd name="T0" fmla="*/ 2147483647 w 725"/>
              <a:gd name="T1" fmla="*/ 2147483647 h 1134"/>
              <a:gd name="T2" fmla="*/ 2147483647 w 725"/>
              <a:gd name="T3" fmla="*/ 2147483647 h 1134"/>
              <a:gd name="T4" fmla="*/ 2147483647 w 725"/>
              <a:gd name="T5" fmla="*/ 0 h 1134"/>
              <a:gd name="T6" fmla="*/ 0 w 725"/>
              <a:gd name="T7" fmla="*/ 0 h 1134"/>
              <a:gd name="T8" fmla="*/ 0 60000 65536"/>
              <a:gd name="T9" fmla="*/ 0 60000 65536"/>
              <a:gd name="T10" fmla="*/ 0 60000 65536"/>
              <a:gd name="T11" fmla="*/ 0 60000 65536"/>
              <a:gd name="T12" fmla="*/ 0 w 725"/>
              <a:gd name="T13" fmla="*/ 0 h 1134"/>
              <a:gd name="T14" fmla="*/ 725 w 725"/>
              <a:gd name="T15" fmla="*/ 1134 h 1134"/>
            </a:gdLst>
            <a:ahLst/>
            <a:cxnLst>
              <a:cxn ang="T8">
                <a:pos x="T0" y="T1"/>
              </a:cxn>
              <a:cxn ang="T9">
                <a:pos x="T2" y="T3"/>
              </a:cxn>
              <a:cxn ang="T10">
                <a:pos x="T4" y="T5"/>
              </a:cxn>
              <a:cxn ang="T11">
                <a:pos x="T6" y="T7"/>
              </a:cxn>
            </a:cxnLst>
            <a:rect l="T12" t="T13" r="T14" b="T15"/>
            <a:pathLst>
              <a:path w="725" h="1134">
                <a:moveTo>
                  <a:pt x="589" y="1134"/>
                </a:moveTo>
                <a:lnTo>
                  <a:pt x="725" y="1134"/>
                </a:lnTo>
                <a:lnTo>
                  <a:pt x="725" y="0"/>
                </a:lnTo>
                <a:lnTo>
                  <a:pt x="0" y="0"/>
                </a:lnTo>
              </a:path>
            </a:pathLst>
          </a:custGeom>
          <a:noFill/>
          <a:ln w="28575">
            <a:solidFill>
              <a:schemeClr val="accent2"/>
            </a:solidFill>
            <a:round/>
            <a:headEnd/>
            <a:tailEnd type="triangle" w="med" len="med"/>
          </a:ln>
        </p:spPr>
        <p:txBody>
          <a:bodyPr wrap="none" anchor="ctr"/>
          <a:lstStyle/>
          <a:p>
            <a:endParaRPr lang="en-GB"/>
          </a:p>
        </p:txBody>
      </p:sp>
      <p:sp>
        <p:nvSpPr>
          <p:cNvPr id="71689" name="Text Box 11"/>
          <p:cNvSpPr txBox="1">
            <a:spLocks noChangeArrowheads="1"/>
          </p:cNvSpPr>
          <p:nvPr/>
        </p:nvSpPr>
        <p:spPr bwMode="auto">
          <a:xfrm>
            <a:off x="155575" y="3717032"/>
            <a:ext cx="1974850" cy="457200"/>
          </a:xfrm>
          <a:prstGeom prst="rect">
            <a:avLst/>
          </a:prstGeom>
          <a:noFill/>
          <a:ln w="12700" algn="ctr">
            <a:noFill/>
            <a:miter lim="800000"/>
            <a:headEnd/>
            <a:tailEnd/>
          </a:ln>
        </p:spPr>
        <p:txBody>
          <a:bodyPr wrap="none">
            <a:spAutoFit/>
          </a:bodyPr>
          <a:lstStyle/>
          <a:p>
            <a:r>
              <a:rPr lang="en-GB" dirty="0">
                <a:solidFill>
                  <a:srgbClr val="008000"/>
                </a:solidFill>
                <a:latin typeface="Calibri" pitchFamily="34" charset="0"/>
              </a:rPr>
              <a:t>main program</a:t>
            </a:r>
            <a:endParaRPr lang="en-US" dirty="0">
              <a:solidFill>
                <a:srgbClr val="008000"/>
              </a:solidFill>
              <a:latin typeface="Calibri" pitchFamily="34" charset="0"/>
            </a:endParaRPr>
          </a:p>
        </p:txBody>
      </p:sp>
      <p:sp>
        <p:nvSpPr>
          <p:cNvPr id="71690" name="Text Box 12"/>
          <p:cNvSpPr txBox="1">
            <a:spLocks noChangeArrowheads="1"/>
          </p:cNvSpPr>
          <p:nvPr/>
        </p:nvSpPr>
        <p:spPr bwMode="auto">
          <a:xfrm>
            <a:off x="615950" y="5492080"/>
            <a:ext cx="1566863" cy="457200"/>
          </a:xfrm>
          <a:prstGeom prst="rect">
            <a:avLst/>
          </a:prstGeom>
          <a:noFill/>
          <a:ln w="12700" algn="ctr">
            <a:noFill/>
            <a:miter lim="800000"/>
            <a:headEnd/>
            <a:tailEnd/>
          </a:ln>
        </p:spPr>
        <p:txBody>
          <a:bodyPr wrap="none">
            <a:spAutoFit/>
          </a:bodyPr>
          <a:lstStyle/>
          <a:p>
            <a:r>
              <a:rPr lang="en-GB" dirty="0">
                <a:solidFill>
                  <a:srgbClr val="008000"/>
                </a:solidFill>
                <a:latin typeface="Calibri" pitchFamily="34" charset="0"/>
              </a:rPr>
              <a:t>subroutine</a:t>
            </a:r>
            <a:endParaRPr lang="en-US" dirty="0">
              <a:solidFill>
                <a:srgbClr val="008000"/>
              </a:solidFill>
              <a:latin typeface="Calibri" pitchFamily="34" charset="0"/>
            </a:endParaRPr>
          </a:p>
        </p:txBody>
      </p:sp>
      <p:sp>
        <p:nvSpPr>
          <p:cNvPr id="11" name="Date Placeholder 10"/>
          <p:cNvSpPr>
            <a:spLocks noGrp="1"/>
          </p:cNvSpPr>
          <p:nvPr>
            <p:ph type="dt" sz="half" idx="10"/>
          </p:nvPr>
        </p:nvSpPr>
        <p:spPr/>
        <p:txBody>
          <a:bodyPr/>
          <a:lstStyle/>
          <a:p>
            <a:fld id="{6028704E-D859-43E0-B859-AC0C06BB58B7}" type="datetime1">
              <a:rPr lang="en-US" smtClean="0"/>
              <a:pPr/>
              <a:t>12/2/2015</a:t>
            </a:fld>
            <a:endParaRPr lang="en-US"/>
          </a:p>
        </p:txBody>
      </p:sp>
      <p:sp>
        <p:nvSpPr>
          <p:cNvPr id="12" name="Slide Number Placeholder 11"/>
          <p:cNvSpPr>
            <a:spLocks noGrp="1"/>
          </p:cNvSpPr>
          <p:nvPr>
            <p:ph type="sldNum" sz="quarter" idx="12"/>
          </p:nvPr>
        </p:nvSpPr>
        <p:spPr/>
        <p:txBody>
          <a:bodyPr/>
          <a:lstStyle/>
          <a:p>
            <a:r>
              <a:rPr lang="en-US" dirty="0" smtClean="0"/>
              <a:t>2.</a:t>
            </a:r>
            <a:fld id="{0CFEC368-1D7A-4F81-ABF6-AE0E36BAF64C}" type="slidenum">
              <a:rPr lang="en-US" smtClean="0"/>
              <a:pPr/>
              <a:t>82</a:t>
            </a:fld>
            <a:endParaRPr lang="en-US" dirty="0"/>
          </a:p>
        </p:txBody>
      </p:sp>
      <p:sp>
        <p:nvSpPr>
          <p:cNvPr id="13" name="Footer Placeholder 12"/>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smtClean="0"/>
              <a:t>Branch &amp; Link instruction</a:t>
            </a:r>
            <a:endParaRPr lang="en-US" smtClean="0"/>
          </a:p>
        </p:txBody>
      </p:sp>
      <p:sp>
        <p:nvSpPr>
          <p:cNvPr id="72707" name="Rectangle 3"/>
          <p:cNvSpPr>
            <a:spLocks noGrp="1" noChangeArrowheads="1"/>
          </p:cNvSpPr>
          <p:nvPr>
            <p:ph type="body" idx="1"/>
          </p:nvPr>
        </p:nvSpPr>
        <p:spPr/>
        <p:txBody>
          <a:bodyPr>
            <a:normAutofit fontScale="92500" lnSpcReduction="10000"/>
          </a:bodyPr>
          <a:lstStyle/>
          <a:p>
            <a:pPr>
              <a:spcBef>
                <a:spcPts val="2400"/>
              </a:spcBef>
            </a:pPr>
            <a:r>
              <a:rPr lang="en-US" sz="2400" b="1" dirty="0" smtClean="0">
                <a:latin typeface="Calibri" pitchFamily="34" charset="0"/>
              </a:rPr>
              <a:t>BL SUBR_NAME</a:t>
            </a:r>
            <a:r>
              <a:rPr lang="en-US" sz="2400" dirty="0" smtClean="0">
                <a:latin typeface="Calibri" pitchFamily="34" charset="0"/>
              </a:rPr>
              <a:t>  (Branch-and-Link) is the instruction to jump to subroutine. It performs the following operations:</a:t>
            </a:r>
          </a:p>
          <a:p>
            <a:pPr lvl="1">
              <a:spcBef>
                <a:spcPts val="2400"/>
              </a:spcBef>
            </a:pPr>
            <a:r>
              <a:rPr lang="en-US" sz="2400" dirty="0" smtClean="0">
                <a:latin typeface="Calibri" pitchFamily="34" charset="0"/>
              </a:rPr>
              <a:t>1) It saves the address of the next instruction in </a:t>
            </a:r>
            <a:r>
              <a:rPr lang="en-US" sz="2400" b="1" dirty="0" smtClean="0">
                <a:latin typeface="Calibri" pitchFamily="34" charset="0"/>
              </a:rPr>
              <a:t>R14</a:t>
            </a:r>
            <a:r>
              <a:rPr lang="en-US" sz="2400" dirty="0" smtClean="0">
                <a:latin typeface="Calibri" pitchFamily="34" charset="0"/>
              </a:rPr>
              <a:t>. This is the </a:t>
            </a:r>
            <a:r>
              <a:rPr lang="en-US" sz="2400" u="sng" dirty="0" smtClean="0">
                <a:latin typeface="Calibri" pitchFamily="34" charset="0"/>
              </a:rPr>
              <a:t>return address</a:t>
            </a:r>
            <a:r>
              <a:rPr lang="en-US" sz="2400" dirty="0" smtClean="0">
                <a:latin typeface="Calibri" pitchFamily="34" charset="0"/>
              </a:rPr>
              <a:t>.</a:t>
            </a:r>
          </a:p>
          <a:p>
            <a:pPr lvl="1">
              <a:spcBef>
                <a:spcPts val="2400"/>
              </a:spcBef>
            </a:pPr>
            <a:r>
              <a:rPr lang="en-US" sz="2400" dirty="0" smtClean="0">
                <a:latin typeface="Calibri" pitchFamily="34" charset="0"/>
              </a:rPr>
              <a:t>2) It loads </a:t>
            </a:r>
            <a:r>
              <a:rPr lang="en-US" sz="2400" b="1" dirty="0" smtClean="0">
                <a:latin typeface="Calibri" pitchFamily="34" charset="0"/>
              </a:rPr>
              <a:t>PC</a:t>
            </a:r>
            <a:r>
              <a:rPr lang="en-US" sz="2400" dirty="0" smtClean="0">
                <a:latin typeface="Calibri" pitchFamily="34" charset="0"/>
              </a:rPr>
              <a:t> with the address of the subroutine (label SUBR_NAME).  This</a:t>
            </a:r>
            <a:r>
              <a:rPr lang="en-GB" sz="2400" dirty="0" smtClean="0">
                <a:latin typeface="Calibri" pitchFamily="34" charset="0"/>
              </a:rPr>
              <a:t> </a:t>
            </a:r>
            <a:r>
              <a:rPr lang="en-US" sz="2400" dirty="0" smtClean="0">
                <a:latin typeface="Calibri" pitchFamily="34" charset="0"/>
              </a:rPr>
              <a:t>performs a branch.</a:t>
            </a:r>
          </a:p>
          <a:p>
            <a:pPr>
              <a:spcBef>
                <a:spcPts val="2400"/>
              </a:spcBef>
            </a:pPr>
            <a:r>
              <a:rPr lang="en-US" sz="2400" dirty="0" smtClean="0">
                <a:latin typeface="Calibri" pitchFamily="34" charset="0"/>
              </a:rPr>
              <a:t>BL always uses R14 to store the return address. R14 is called the </a:t>
            </a:r>
            <a:r>
              <a:rPr lang="en-US" sz="2400" b="1" dirty="0" smtClean="0">
                <a:latin typeface="Calibri" pitchFamily="34" charset="0"/>
              </a:rPr>
              <a:t>link register</a:t>
            </a:r>
            <a:r>
              <a:rPr lang="en-GB" sz="2400" b="1" dirty="0" smtClean="0">
                <a:latin typeface="Calibri" pitchFamily="34" charset="0"/>
              </a:rPr>
              <a:t>  </a:t>
            </a:r>
            <a:r>
              <a:rPr lang="en-GB" sz="2400" dirty="0" smtClean="0">
                <a:latin typeface="Calibri" pitchFamily="34" charset="0"/>
              </a:rPr>
              <a:t>(can be referred to as either </a:t>
            </a:r>
            <a:r>
              <a:rPr lang="en-GB" b="1" dirty="0" smtClean="0">
                <a:solidFill>
                  <a:srgbClr val="008000"/>
                </a:solidFill>
                <a:latin typeface="Calibri" pitchFamily="34" charset="0"/>
              </a:rPr>
              <a:t>LR</a:t>
            </a:r>
            <a:r>
              <a:rPr lang="en-GB" sz="2400" b="1" dirty="0" smtClean="0">
                <a:solidFill>
                  <a:srgbClr val="008000"/>
                </a:solidFill>
                <a:latin typeface="Calibri" pitchFamily="34" charset="0"/>
              </a:rPr>
              <a:t> </a:t>
            </a:r>
            <a:r>
              <a:rPr lang="en-GB" sz="2400" dirty="0" smtClean="0">
                <a:latin typeface="Calibri" pitchFamily="34" charset="0"/>
              </a:rPr>
              <a:t>or </a:t>
            </a:r>
            <a:r>
              <a:rPr lang="en-GB" sz="2400" b="1" dirty="0" smtClean="0">
                <a:solidFill>
                  <a:srgbClr val="008000"/>
                </a:solidFill>
                <a:latin typeface="Calibri" pitchFamily="34" charset="0"/>
              </a:rPr>
              <a:t>R14 </a:t>
            </a:r>
            <a:r>
              <a:rPr lang="en-GB" sz="2400" dirty="0" smtClean="0">
                <a:latin typeface="Calibri" pitchFamily="34" charset="0"/>
              </a:rPr>
              <a:t>in assembly code).</a:t>
            </a:r>
            <a:endParaRPr lang="en-US" sz="2400" dirty="0" smtClean="0">
              <a:latin typeface="Calibri" pitchFamily="34" charset="0"/>
            </a:endParaRPr>
          </a:p>
          <a:p>
            <a:pPr>
              <a:spcBef>
                <a:spcPts val="2400"/>
              </a:spcBef>
            </a:pPr>
            <a:r>
              <a:rPr lang="en-US" sz="2400" dirty="0" smtClean="0">
                <a:latin typeface="Calibri" pitchFamily="34" charset="0"/>
              </a:rPr>
              <a:t>Return from subroutine is simple: - just </a:t>
            </a:r>
            <a:r>
              <a:rPr lang="en-US" dirty="0" smtClean="0">
                <a:latin typeface="Calibri" pitchFamily="34" charset="0"/>
              </a:rPr>
              <a:t>MOV </a:t>
            </a:r>
            <a:r>
              <a:rPr lang="en-US" sz="2400" dirty="0" smtClean="0">
                <a:latin typeface="Calibri" pitchFamily="34" charset="0"/>
              </a:rPr>
              <a:t>R14 back into PC (R15).</a:t>
            </a:r>
          </a:p>
          <a:p>
            <a:pPr lvl="1">
              <a:spcBef>
                <a:spcPts val="2400"/>
              </a:spcBef>
            </a:pPr>
            <a:r>
              <a:rPr lang="en-US" sz="2000" dirty="0" smtClean="0">
                <a:latin typeface="Calibri" pitchFamily="34" charset="0"/>
              </a:rPr>
              <a:t>This is called a </a:t>
            </a:r>
            <a:r>
              <a:rPr lang="en-US" sz="2000" b="1" dirty="0" smtClean="0">
                <a:latin typeface="Calibri" pitchFamily="34" charset="0"/>
              </a:rPr>
              <a:t>computed branch </a:t>
            </a:r>
            <a:r>
              <a:rPr lang="en-US" sz="2000" dirty="0" smtClean="0">
                <a:latin typeface="Calibri" pitchFamily="34" charset="0"/>
              </a:rPr>
              <a:t>(because the branch target is variable)</a:t>
            </a:r>
          </a:p>
        </p:txBody>
      </p:sp>
      <p:sp>
        <p:nvSpPr>
          <p:cNvPr id="4" name="Date Placeholder 3"/>
          <p:cNvSpPr>
            <a:spLocks noGrp="1"/>
          </p:cNvSpPr>
          <p:nvPr>
            <p:ph type="dt" sz="half" idx="10"/>
          </p:nvPr>
        </p:nvSpPr>
        <p:spPr/>
        <p:txBody>
          <a:bodyPr/>
          <a:lstStyle/>
          <a:p>
            <a:fld id="{C72E67F4-FB1D-498B-9C8C-4DABC7E75D52}" type="datetime1">
              <a:rPr lang="en-US" smtClean="0"/>
              <a:pPr/>
              <a:t>12/2/2015</a:t>
            </a:fld>
            <a:endParaRPr lang="en-US"/>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83</a:t>
            </a:fld>
            <a:endParaRPr lang="en-US" dirty="0"/>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9552" y="533400"/>
            <a:ext cx="8229600" cy="663352"/>
          </a:xfrm>
        </p:spPr>
        <p:txBody>
          <a:bodyPr/>
          <a:lstStyle/>
          <a:p>
            <a:r>
              <a:rPr lang="en-GB" dirty="0" smtClean="0"/>
              <a:t>Example</a:t>
            </a:r>
            <a:endParaRPr lang="en-US" dirty="0" smtClean="0"/>
          </a:p>
        </p:txBody>
      </p:sp>
      <p:sp>
        <p:nvSpPr>
          <p:cNvPr id="73731" name="Rectangle 3"/>
          <p:cNvSpPr>
            <a:spLocks noGrp="1" noChangeArrowheads="1"/>
          </p:cNvSpPr>
          <p:nvPr>
            <p:ph type="body" idx="1"/>
          </p:nvPr>
        </p:nvSpPr>
        <p:spPr>
          <a:xfrm>
            <a:off x="533400" y="1295400"/>
            <a:ext cx="8215313" cy="3213720"/>
          </a:xfrm>
        </p:spPr>
        <p:txBody>
          <a:bodyPr>
            <a:normAutofit lnSpcReduction="10000"/>
          </a:bodyPr>
          <a:lstStyle/>
          <a:p>
            <a:pPr>
              <a:lnSpc>
                <a:spcPct val="90000"/>
              </a:lnSpc>
              <a:spcBef>
                <a:spcPts val="1200"/>
              </a:spcBef>
            </a:pPr>
            <a:r>
              <a:rPr lang="en-GB" sz="2400" dirty="0" smtClean="0"/>
              <a:t>Essential documentation for subroutines must describe</a:t>
            </a:r>
          </a:p>
          <a:p>
            <a:pPr lvl="1">
              <a:lnSpc>
                <a:spcPct val="90000"/>
              </a:lnSpc>
              <a:spcBef>
                <a:spcPts val="1200"/>
              </a:spcBef>
            </a:pPr>
            <a:r>
              <a:rPr lang="en-GB" sz="2000" dirty="0" smtClean="0"/>
              <a:t>Inputs: list of registers</a:t>
            </a:r>
          </a:p>
          <a:p>
            <a:pPr lvl="1">
              <a:lnSpc>
                <a:spcPct val="90000"/>
              </a:lnSpc>
              <a:spcBef>
                <a:spcPts val="1200"/>
              </a:spcBef>
            </a:pPr>
            <a:r>
              <a:rPr lang="en-GB" sz="2000" dirty="0" smtClean="0"/>
              <a:t>Outputs (if any): list of registers, what each output is</a:t>
            </a:r>
          </a:p>
          <a:p>
            <a:pPr lvl="1">
              <a:lnSpc>
                <a:spcPct val="90000"/>
              </a:lnSpc>
              <a:spcBef>
                <a:spcPts val="1200"/>
              </a:spcBef>
            </a:pPr>
            <a:r>
              <a:rPr lang="en-GB" sz="2000" dirty="0" smtClean="0"/>
              <a:t>What subroutine does (other than compute outputs)</a:t>
            </a:r>
          </a:p>
          <a:p>
            <a:pPr lvl="1">
              <a:lnSpc>
                <a:spcPct val="90000"/>
              </a:lnSpc>
              <a:spcBef>
                <a:spcPts val="1200"/>
              </a:spcBef>
            </a:pPr>
            <a:r>
              <a:rPr lang="en-GB" sz="2000" dirty="0" smtClean="0"/>
              <a:t>Which registers it changes (other than the outputs)</a:t>
            </a:r>
          </a:p>
          <a:p>
            <a:pPr>
              <a:lnSpc>
                <a:spcPct val="90000"/>
              </a:lnSpc>
              <a:spcBef>
                <a:spcPts val="1200"/>
              </a:spcBef>
            </a:pPr>
            <a:r>
              <a:rPr lang="en-GB" sz="2400" dirty="0" smtClean="0"/>
              <a:t>EXAMPLE: Subroutine to move n bytes (spaced one per word) into n contiguous bytes at a different position in memory</a:t>
            </a:r>
          </a:p>
          <a:p>
            <a:pPr>
              <a:lnSpc>
                <a:spcPct val="90000"/>
              </a:lnSpc>
              <a:spcBef>
                <a:spcPts val="1200"/>
              </a:spcBef>
            </a:pPr>
            <a:endParaRPr lang="en-GB" sz="2400" dirty="0" smtClean="0"/>
          </a:p>
          <a:p>
            <a:pPr>
              <a:lnSpc>
                <a:spcPct val="90000"/>
              </a:lnSpc>
              <a:spcBef>
                <a:spcPts val="1200"/>
              </a:spcBef>
            </a:pPr>
            <a:endParaRPr lang="en-US" sz="2400" dirty="0" smtClean="0"/>
          </a:p>
        </p:txBody>
      </p:sp>
      <p:sp>
        <p:nvSpPr>
          <p:cNvPr id="73732" name="Rectangle 5"/>
          <p:cNvSpPr>
            <a:spLocks noChangeArrowheads="1"/>
          </p:cNvSpPr>
          <p:nvPr/>
        </p:nvSpPr>
        <p:spPr bwMode="auto">
          <a:xfrm>
            <a:off x="3580404" y="5585252"/>
            <a:ext cx="647700" cy="215900"/>
          </a:xfrm>
          <a:prstGeom prst="rect">
            <a:avLst/>
          </a:prstGeom>
          <a:solidFill>
            <a:schemeClr val="bg2"/>
          </a:solidFill>
          <a:ln w="28575" algn="ctr">
            <a:solidFill>
              <a:schemeClr val="tx1"/>
            </a:solidFill>
            <a:miter lim="800000"/>
            <a:headEnd/>
            <a:tailEnd/>
          </a:ln>
        </p:spPr>
        <p:txBody>
          <a:bodyPr wrap="none" anchor="ctr"/>
          <a:lstStyle/>
          <a:p>
            <a:endParaRPr lang="en-GB"/>
          </a:p>
        </p:txBody>
      </p:sp>
      <p:sp>
        <p:nvSpPr>
          <p:cNvPr id="73733" name="Rectangle 6"/>
          <p:cNvSpPr>
            <a:spLocks noChangeArrowheads="1"/>
          </p:cNvSpPr>
          <p:nvPr/>
        </p:nvSpPr>
        <p:spPr bwMode="auto">
          <a:xfrm>
            <a:off x="1637304" y="5153452"/>
            <a:ext cx="647700" cy="215900"/>
          </a:xfrm>
          <a:prstGeom prst="rect">
            <a:avLst/>
          </a:prstGeom>
          <a:noFill/>
          <a:ln w="28575" algn="ctr">
            <a:solidFill>
              <a:schemeClr val="tx1"/>
            </a:solidFill>
            <a:miter lim="800000"/>
            <a:headEnd/>
            <a:tailEnd/>
          </a:ln>
        </p:spPr>
        <p:txBody>
          <a:bodyPr wrap="none" anchor="ctr"/>
          <a:lstStyle/>
          <a:p>
            <a:endParaRPr lang="en-GB"/>
          </a:p>
        </p:txBody>
      </p:sp>
      <p:sp>
        <p:nvSpPr>
          <p:cNvPr id="73734" name="Rectangle 7"/>
          <p:cNvSpPr>
            <a:spLocks noChangeArrowheads="1"/>
          </p:cNvSpPr>
          <p:nvPr/>
        </p:nvSpPr>
        <p:spPr bwMode="auto">
          <a:xfrm>
            <a:off x="2285004" y="5153452"/>
            <a:ext cx="647700" cy="215900"/>
          </a:xfrm>
          <a:prstGeom prst="rect">
            <a:avLst/>
          </a:prstGeom>
          <a:noFill/>
          <a:ln w="28575" algn="ctr">
            <a:solidFill>
              <a:schemeClr val="tx1"/>
            </a:solidFill>
            <a:miter lim="800000"/>
            <a:headEnd/>
            <a:tailEnd/>
          </a:ln>
        </p:spPr>
        <p:txBody>
          <a:bodyPr wrap="none" anchor="ctr"/>
          <a:lstStyle/>
          <a:p>
            <a:endParaRPr lang="en-GB"/>
          </a:p>
        </p:txBody>
      </p:sp>
      <p:sp>
        <p:nvSpPr>
          <p:cNvPr id="73735" name="Rectangle 8"/>
          <p:cNvSpPr>
            <a:spLocks noChangeArrowheads="1"/>
          </p:cNvSpPr>
          <p:nvPr/>
        </p:nvSpPr>
        <p:spPr bwMode="auto">
          <a:xfrm>
            <a:off x="2932704" y="5153452"/>
            <a:ext cx="647700" cy="215900"/>
          </a:xfrm>
          <a:prstGeom prst="rect">
            <a:avLst/>
          </a:prstGeom>
          <a:noFill/>
          <a:ln w="28575" algn="ctr">
            <a:solidFill>
              <a:schemeClr val="tx1"/>
            </a:solidFill>
            <a:miter lim="800000"/>
            <a:headEnd/>
            <a:tailEnd/>
          </a:ln>
        </p:spPr>
        <p:txBody>
          <a:bodyPr wrap="none" anchor="ctr"/>
          <a:lstStyle/>
          <a:p>
            <a:endParaRPr lang="en-GB"/>
          </a:p>
        </p:txBody>
      </p:sp>
      <p:sp>
        <p:nvSpPr>
          <p:cNvPr id="73736" name="Rectangle 9"/>
          <p:cNvSpPr>
            <a:spLocks noChangeArrowheads="1"/>
          </p:cNvSpPr>
          <p:nvPr/>
        </p:nvSpPr>
        <p:spPr bwMode="auto">
          <a:xfrm>
            <a:off x="3580404" y="5153452"/>
            <a:ext cx="647700" cy="215900"/>
          </a:xfrm>
          <a:prstGeom prst="rect">
            <a:avLst/>
          </a:prstGeom>
          <a:solidFill>
            <a:schemeClr val="bg2"/>
          </a:solidFill>
          <a:ln w="28575" algn="ctr">
            <a:solidFill>
              <a:schemeClr val="tx1"/>
            </a:solidFill>
            <a:miter lim="800000"/>
            <a:headEnd/>
            <a:tailEnd/>
          </a:ln>
        </p:spPr>
        <p:txBody>
          <a:bodyPr wrap="none" anchor="ctr"/>
          <a:lstStyle/>
          <a:p>
            <a:endParaRPr lang="en-GB"/>
          </a:p>
        </p:txBody>
      </p:sp>
      <p:sp>
        <p:nvSpPr>
          <p:cNvPr id="73737" name="Rectangle 10"/>
          <p:cNvSpPr>
            <a:spLocks noChangeArrowheads="1"/>
          </p:cNvSpPr>
          <p:nvPr/>
        </p:nvSpPr>
        <p:spPr bwMode="auto">
          <a:xfrm>
            <a:off x="1634129" y="4720064"/>
            <a:ext cx="647700" cy="215900"/>
          </a:xfrm>
          <a:prstGeom prst="rect">
            <a:avLst/>
          </a:prstGeom>
          <a:noFill/>
          <a:ln w="28575" algn="ctr">
            <a:solidFill>
              <a:schemeClr val="tx1"/>
            </a:solidFill>
            <a:miter lim="800000"/>
            <a:headEnd/>
            <a:tailEnd/>
          </a:ln>
        </p:spPr>
        <p:txBody>
          <a:bodyPr wrap="none" anchor="ctr"/>
          <a:lstStyle/>
          <a:p>
            <a:endParaRPr lang="en-GB"/>
          </a:p>
        </p:txBody>
      </p:sp>
      <p:sp>
        <p:nvSpPr>
          <p:cNvPr id="73738" name="Rectangle 11"/>
          <p:cNvSpPr>
            <a:spLocks noChangeArrowheads="1"/>
          </p:cNvSpPr>
          <p:nvPr/>
        </p:nvSpPr>
        <p:spPr bwMode="auto">
          <a:xfrm>
            <a:off x="2281829" y="4720064"/>
            <a:ext cx="647700" cy="215900"/>
          </a:xfrm>
          <a:prstGeom prst="rect">
            <a:avLst/>
          </a:prstGeom>
          <a:noFill/>
          <a:ln w="28575" algn="ctr">
            <a:solidFill>
              <a:schemeClr val="tx1"/>
            </a:solidFill>
            <a:miter lim="800000"/>
            <a:headEnd/>
            <a:tailEnd/>
          </a:ln>
        </p:spPr>
        <p:txBody>
          <a:bodyPr wrap="none" anchor="ctr"/>
          <a:lstStyle/>
          <a:p>
            <a:endParaRPr lang="en-GB"/>
          </a:p>
        </p:txBody>
      </p:sp>
      <p:sp>
        <p:nvSpPr>
          <p:cNvPr id="73739" name="Rectangle 12"/>
          <p:cNvSpPr>
            <a:spLocks noChangeArrowheads="1"/>
          </p:cNvSpPr>
          <p:nvPr/>
        </p:nvSpPr>
        <p:spPr bwMode="auto">
          <a:xfrm>
            <a:off x="2929529" y="4720064"/>
            <a:ext cx="647700" cy="215900"/>
          </a:xfrm>
          <a:prstGeom prst="rect">
            <a:avLst/>
          </a:prstGeom>
          <a:noFill/>
          <a:ln w="28575" algn="ctr">
            <a:solidFill>
              <a:schemeClr val="tx1"/>
            </a:solidFill>
            <a:miter lim="800000"/>
            <a:headEnd/>
            <a:tailEnd/>
          </a:ln>
        </p:spPr>
        <p:txBody>
          <a:bodyPr wrap="none" anchor="ctr"/>
          <a:lstStyle/>
          <a:p>
            <a:endParaRPr lang="en-GB"/>
          </a:p>
        </p:txBody>
      </p:sp>
      <p:sp>
        <p:nvSpPr>
          <p:cNvPr id="73740" name="Rectangle 13"/>
          <p:cNvSpPr>
            <a:spLocks noChangeArrowheads="1"/>
          </p:cNvSpPr>
          <p:nvPr/>
        </p:nvSpPr>
        <p:spPr bwMode="auto">
          <a:xfrm>
            <a:off x="1634129" y="5585252"/>
            <a:ext cx="647700" cy="215900"/>
          </a:xfrm>
          <a:prstGeom prst="rect">
            <a:avLst/>
          </a:prstGeom>
          <a:noFill/>
          <a:ln w="28575" algn="ctr">
            <a:solidFill>
              <a:schemeClr val="tx1"/>
            </a:solidFill>
            <a:miter lim="800000"/>
            <a:headEnd/>
            <a:tailEnd/>
          </a:ln>
        </p:spPr>
        <p:txBody>
          <a:bodyPr wrap="none" anchor="ctr"/>
          <a:lstStyle/>
          <a:p>
            <a:endParaRPr lang="en-GB"/>
          </a:p>
        </p:txBody>
      </p:sp>
      <p:sp>
        <p:nvSpPr>
          <p:cNvPr id="73741" name="Rectangle 14"/>
          <p:cNvSpPr>
            <a:spLocks noChangeArrowheads="1"/>
          </p:cNvSpPr>
          <p:nvPr/>
        </p:nvSpPr>
        <p:spPr bwMode="auto">
          <a:xfrm>
            <a:off x="2281829" y="5585252"/>
            <a:ext cx="647700" cy="215900"/>
          </a:xfrm>
          <a:prstGeom prst="rect">
            <a:avLst/>
          </a:prstGeom>
          <a:noFill/>
          <a:ln w="28575" algn="ctr">
            <a:solidFill>
              <a:schemeClr val="tx1"/>
            </a:solidFill>
            <a:miter lim="800000"/>
            <a:headEnd/>
            <a:tailEnd/>
          </a:ln>
        </p:spPr>
        <p:txBody>
          <a:bodyPr wrap="none" anchor="ctr"/>
          <a:lstStyle/>
          <a:p>
            <a:endParaRPr lang="en-GB"/>
          </a:p>
        </p:txBody>
      </p:sp>
      <p:sp>
        <p:nvSpPr>
          <p:cNvPr id="73742" name="Rectangle 15"/>
          <p:cNvSpPr>
            <a:spLocks noChangeArrowheads="1"/>
          </p:cNvSpPr>
          <p:nvPr/>
        </p:nvSpPr>
        <p:spPr bwMode="auto">
          <a:xfrm>
            <a:off x="2929529" y="5585252"/>
            <a:ext cx="647700" cy="215900"/>
          </a:xfrm>
          <a:prstGeom prst="rect">
            <a:avLst/>
          </a:prstGeom>
          <a:noFill/>
          <a:ln w="28575" algn="ctr">
            <a:solidFill>
              <a:schemeClr val="tx1"/>
            </a:solidFill>
            <a:miter lim="800000"/>
            <a:headEnd/>
            <a:tailEnd/>
          </a:ln>
        </p:spPr>
        <p:txBody>
          <a:bodyPr wrap="none" anchor="ctr"/>
          <a:lstStyle/>
          <a:p>
            <a:endParaRPr lang="en-GB"/>
          </a:p>
        </p:txBody>
      </p:sp>
      <p:sp>
        <p:nvSpPr>
          <p:cNvPr id="73743" name="Rectangle 18"/>
          <p:cNvSpPr>
            <a:spLocks noChangeArrowheads="1"/>
          </p:cNvSpPr>
          <p:nvPr/>
        </p:nvSpPr>
        <p:spPr bwMode="auto">
          <a:xfrm>
            <a:off x="3580404" y="4720064"/>
            <a:ext cx="647700" cy="215900"/>
          </a:xfrm>
          <a:prstGeom prst="rect">
            <a:avLst/>
          </a:prstGeom>
          <a:solidFill>
            <a:schemeClr val="bg2"/>
          </a:solidFill>
          <a:ln w="28575" algn="ctr">
            <a:solidFill>
              <a:schemeClr val="tx1"/>
            </a:solidFill>
            <a:miter lim="800000"/>
            <a:headEnd/>
            <a:tailEnd/>
          </a:ln>
        </p:spPr>
        <p:txBody>
          <a:bodyPr wrap="none" anchor="ctr"/>
          <a:lstStyle/>
          <a:p>
            <a:endParaRPr lang="en-GB"/>
          </a:p>
        </p:txBody>
      </p:sp>
      <p:sp>
        <p:nvSpPr>
          <p:cNvPr id="73744" name="Rectangle 20"/>
          <p:cNvSpPr>
            <a:spLocks noChangeArrowheads="1"/>
          </p:cNvSpPr>
          <p:nvPr/>
        </p:nvSpPr>
        <p:spPr bwMode="auto">
          <a:xfrm>
            <a:off x="5234579" y="6232952"/>
            <a:ext cx="647700" cy="215900"/>
          </a:xfrm>
          <a:prstGeom prst="rect">
            <a:avLst/>
          </a:prstGeom>
          <a:noFill/>
          <a:ln w="28575" algn="ctr">
            <a:solidFill>
              <a:schemeClr val="tx1"/>
            </a:solidFill>
            <a:miter lim="800000"/>
            <a:headEnd/>
            <a:tailEnd/>
          </a:ln>
        </p:spPr>
        <p:txBody>
          <a:bodyPr wrap="none" anchor="ctr"/>
          <a:lstStyle/>
          <a:p>
            <a:endParaRPr lang="en-GB" sz="1600"/>
          </a:p>
        </p:txBody>
      </p:sp>
      <p:sp>
        <p:nvSpPr>
          <p:cNvPr id="73745" name="Rectangle 21"/>
          <p:cNvSpPr>
            <a:spLocks noChangeArrowheads="1"/>
          </p:cNvSpPr>
          <p:nvPr/>
        </p:nvSpPr>
        <p:spPr bwMode="auto">
          <a:xfrm>
            <a:off x="5882279" y="6232952"/>
            <a:ext cx="647700" cy="215900"/>
          </a:xfrm>
          <a:prstGeom prst="rect">
            <a:avLst/>
          </a:prstGeom>
          <a:noFill/>
          <a:ln w="28575" algn="ctr">
            <a:solidFill>
              <a:schemeClr val="tx1"/>
            </a:solidFill>
            <a:miter lim="800000"/>
            <a:headEnd/>
            <a:tailEnd/>
          </a:ln>
        </p:spPr>
        <p:txBody>
          <a:bodyPr wrap="none" anchor="ctr"/>
          <a:lstStyle/>
          <a:p>
            <a:endParaRPr lang="en-GB" sz="1600"/>
          </a:p>
        </p:txBody>
      </p:sp>
      <p:sp>
        <p:nvSpPr>
          <p:cNvPr id="73746" name="Rectangle 22"/>
          <p:cNvSpPr>
            <a:spLocks noChangeArrowheads="1"/>
          </p:cNvSpPr>
          <p:nvPr/>
        </p:nvSpPr>
        <p:spPr bwMode="auto">
          <a:xfrm>
            <a:off x="6529979" y="6232952"/>
            <a:ext cx="647700" cy="215900"/>
          </a:xfrm>
          <a:prstGeom prst="rect">
            <a:avLst/>
          </a:prstGeom>
          <a:noFill/>
          <a:ln w="28575" algn="ctr">
            <a:solidFill>
              <a:schemeClr val="tx1"/>
            </a:solidFill>
            <a:miter lim="800000"/>
            <a:headEnd/>
            <a:tailEnd/>
          </a:ln>
        </p:spPr>
        <p:txBody>
          <a:bodyPr wrap="none" anchor="ctr"/>
          <a:lstStyle/>
          <a:p>
            <a:endParaRPr lang="en-GB" sz="1600"/>
          </a:p>
        </p:txBody>
      </p:sp>
      <p:sp>
        <p:nvSpPr>
          <p:cNvPr id="73747" name="Rectangle 23"/>
          <p:cNvSpPr>
            <a:spLocks noChangeArrowheads="1"/>
          </p:cNvSpPr>
          <p:nvPr/>
        </p:nvSpPr>
        <p:spPr bwMode="auto">
          <a:xfrm>
            <a:off x="7179266" y="6232952"/>
            <a:ext cx="647700" cy="215900"/>
          </a:xfrm>
          <a:prstGeom prst="rect">
            <a:avLst/>
          </a:prstGeom>
          <a:noFill/>
          <a:ln w="28575" algn="ctr">
            <a:solidFill>
              <a:schemeClr val="tx1"/>
            </a:solidFill>
            <a:miter lim="800000"/>
            <a:headEnd/>
            <a:tailEnd/>
          </a:ln>
        </p:spPr>
        <p:txBody>
          <a:bodyPr wrap="none" anchor="ctr"/>
          <a:lstStyle/>
          <a:p>
            <a:endParaRPr lang="en-GB" sz="1600"/>
          </a:p>
        </p:txBody>
      </p:sp>
      <p:sp>
        <p:nvSpPr>
          <p:cNvPr id="73748" name="Line 24"/>
          <p:cNvSpPr>
            <a:spLocks noChangeShapeType="1"/>
          </p:cNvSpPr>
          <p:nvPr/>
        </p:nvSpPr>
        <p:spPr bwMode="auto">
          <a:xfrm>
            <a:off x="4228104" y="4935964"/>
            <a:ext cx="3240087" cy="1296988"/>
          </a:xfrm>
          <a:prstGeom prst="line">
            <a:avLst/>
          </a:prstGeom>
          <a:noFill/>
          <a:ln w="28575">
            <a:solidFill>
              <a:schemeClr val="accent2"/>
            </a:solidFill>
            <a:round/>
            <a:headEnd/>
            <a:tailEnd type="triangle" w="lg" len="lg"/>
          </a:ln>
        </p:spPr>
        <p:txBody>
          <a:bodyPr wrap="none" anchor="ctr"/>
          <a:lstStyle/>
          <a:p>
            <a:endParaRPr lang="en-GB"/>
          </a:p>
        </p:txBody>
      </p:sp>
      <p:sp>
        <p:nvSpPr>
          <p:cNvPr id="73749" name="Line 25"/>
          <p:cNvSpPr>
            <a:spLocks noChangeShapeType="1"/>
          </p:cNvSpPr>
          <p:nvPr/>
        </p:nvSpPr>
        <p:spPr bwMode="auto">
          <a:xfrm>
            <a:off x="4228104" y="5369352"/>
            <a:ext cx="2663825" cy="863600"/>
          </a:xfrm>
          <a:prstGeom prst="line">
            <a:avLst/>
          </a:prstGeom>
          <a:noFill/>
          <a:ln w="28575">
            <a:solidFill>
              <a:schemeClr val="accent2"/>
            </a:solidFill>
            <a:round/>
            <a:headEnd/>
            <a:tailEnd type="triangle" w="lg" len="lg"/>
          </a:ln>
        </p:spPr>
        <p:txBody>
          <a:bodyPr wrap="none" anchor="ctr"/>
          <a:lstStyle/>
          <a:p>
            <a:endParaRPr lang="en-GB"/>
          </a:p>
        </p:txBody>
      </p:sp>
      <p:sp>
        <p:nvSpPr>
          <p:cNvPr id="73750" name="Line 28"/>
          <p:cNvSpPr>
            <a:spLocks noChangeShapeType="1"/>
          </p:cNvSpPr>
          <p:nvPr/>
        </p:nvSpPr>
        <p:spPr bwMode="auto">
          <a:xfrm>
            <a:off x="4228104" y="5801152"/>
            <a:ext cx="2014537" cy="431800"/>
          </a:xfrm>
          <a:prstGeom prst="line">
            <a:avLst/>
          </a:prstGeom>
          <a:noFill/>
          <a:ln w="28575">
            <a:solidFill>
              <a:schemeClr val="accent2"/>
            </a:solidFill>
            <a:round/>
            <a:headEnd/>
            <a:tailEnd type="triangle" w="lg" len="lg"/>
          </a:ln>
        </p:spPr>
        <p:txBody>
          <a:bodyPr wrap="none" anchor="ctr"/>
          <a:lstStyle/>
          <a:p>
            <a:endParaRPr lang="en-GB"/>
          </a:p>
        </p:txBody>
      </p:sp>
      <p:sp>
        <p:nvSpPr>
          <p:cNvPr id="73751" name="Text Box 29"/>
          <p:cNvSpPr txBox="1">
            <a:spLocks noChangeArrowheads="1"/>
          </p:cNvSpPr>
          <p:nvPr/>
        </p:nvSpPr>
        <p:spPr bwMode="auto">
          <a:xfrm>
            <a:off x="512871" y="4581128"/>
            <a:ext cx="1097927" cy="1311128"/>
          </a:xfrm>
          <a:prstGeom prst="rect">
            <a:avLst/>
          </a:prstGeom>
          <a:noFill/>
          <a:ln w="12700" algn="ctr">
            <a:noFill/>
            <a:miter lim="800000"/>
            <a:headEnd/>
            <a:tailEnd/>
          </a:ln>
        </p:spPr>
        <p:txBody>
          <a:bodyPr wrap="none">
            <a:spAutoFit/>
          </a:bodyPr>
          <a:lstStyle/>
          <a:p>
            <a:pPr>
              <a:spcAft>
                <a:spcPct val="15000"/>
              </a:spcAft>
            </a:pPr>
            <a:r>
              <a:rPr lang="en-GB" sz="2400" dirty="0" smtClean="0">
                <a:solidFill>
                  <a:srgbClr val="FF0000"/>
                </a:solidFill>
                <a:latin typeface="Calibri" pitchFamily="34" charset="0"/>
              </a:rPr>
              <a:t>0x1000</a:t>
            </a:r>
            <a:endParaRPr lang="en-GB" sz="2400" dirty="0">
              <a:solidFill>
                <a:srgbClr val="FF0000"/>
              </a:solidFill>
              <a:latin typeface="Calibri" pitchFamily="34" charset="0"/>
            </a:endParaRPr>
          </a:p>
          <a:p>
            <a:pPr>
              <a:spcAft>
                <a:spcPct val="15000"/>
              </a:spcAft>
            </a:pPr>
            <a:r>
              <a:rPr lang="en-GB" sz="2400" dirty="0" smtClean="0">
                <a:solidFill>
                  <a:srgbClr val="FF0000"/>
                </a:solidFill>
                <a:latin typeface="Calibri" pitchFamily="34" charset="0"/>
              </a:rPr>
              <a:t>0x1004</a:t>
            </a:r>
            <a:endParaRPr lang="en-GB" sz="2400" dirty="0">
              <a:solidFill>
                <a:srgbClr val="FF0000"/>
              </a:solidFill>
              <a:latin typeface="Calibri" pitchFamily="34" charset="0"/>
            </a:endParaRPr>
          </a:p>
          <a:p>
            <a:pPr>
              <a:spcAft>
                <a:spcPct val="15000"/>
              </a:spcAft>
            </a:pPr>
            <a:r>
              <a:rPr lang="en-GB" sz="2400" dirty="0" smtClean="0">
                <a:solidFill>
                  <a:srgbClr val="FF0000"/>
                </a:solidFill>
                <a:latin typeface="Calibri" pitchFamily="34" charset="0"/>
              </a:rPr>
              <a:t>0x1008</a:t>
            </a:r>
            <a:endParaRPr lang="en-US" sz="2400" dirty="0">
              <a:solidFill>
                <a:srgbClr val="FF0000"/>
              </a:solidFill>
              <a:latin typeface="Calibri" pitchFamily="34" charset="0"/>
            </a:endParaRPr>
          </a:p>
        </p:txBody>
      </p:sp>
      <p:sp>
        <p:nvSpPr>
          <p:cNvPr id="73752" name="Text Box 30"/>
          <p:cNvSpPr txBox="1">
            <a:spLocks noChangeArrowheads="1"/>
          </p:cNvSpPr>
          <p:nvPr/>
        </p:nvSpPr>
        <p:spPr bwMode="auto">
          <a:xfrm>
            <a:off x="4113321" y="6125002"/>
            <a:ext cx="1097927" cy="461665"/>
          </a:xfrm>
          <a:prstGeom prst="rect">
            <a:avLst/>
          </a:prstGeom>
          <a:noFill/>
          <a:ln w="12700" algn="ctr">
            <a:noFill/>
            <a:miter lim="800000"/>
            <a:headEnd/>
            <a:tailEnd/>
          </a:ln>
        </p:spPr>
        <p:txBody>
          <a:bodyPr wrap="none">
            <a:spAutoFit/>
          </a:bodyPr>
          <a:lstStyle/>
          <a:p>
            <a:pPr>
              <a:spcAft>
                <a:spcPct val="15000"/>
              </a:spcAft>
            </a:pPr>
            <a:r>
              <a:rPr lang="en-GB" sz="2400" dirty="0" smtClean="0">
                <a:solidFill>
                  <a:srgbClr val="FF0000"/>
                </a:solidFill>
                <a:latin typeface="Calibri" pitchFamily="34" charset="0"/>
              </a:rPr>
              <a:t>0x3000</a:t>
            </a:r>
            <a:endParaRPr lang="en-US" sz="2400" dirty="0">
              <a:solidFill>
                <a:srgbClr val="FF0000"/>
              </a:solidFill>
              <a:latin typeface="Calibri" pitchFamily="34" charset="0"/>
            </a:endParaRPr>
          </a:p>
        </p:txBody>
      </p:sp>
      <p:sp>
        <p:nvSpPr>
          <p:cNvPr id="73753" name="Text Box 30"/>
          <p:cNvSpPr txBox="1">
            <a:spLocks noChangeArrowheads="1"/>
          </p:cNvSpPr>
          <p:nvPr/>
        </p:nvSpPr>
        <p:spPr bwMode="auto">
          <a:xfrm>
            <a:off x="5151206" y="6402814"/>
            <a:ext cx="793807" cy="338554"/>
          </a:xfrm>
          <a:prstGeom prst="rect">
            <a:avLst/>
          </a:prstGeom>
          <a:noFill/>
          <a:ln w="12700" algn="ctr">
            <a:noFill/>
            <a:miter lim="800000"/>
            <a:headEnd/>
            <a:tailEnd/>
          </a:ln>
        </p:spPr>
        <p:txBody>
          <a:bodyPr wrap="none">
            <a:spAutoFit/>
          </a:bodyPr>
          <a:lstStyle/>
          <a:p>
            <a:pPr>
              <a:spcAft>
                <a:spcPct val="15000"/>
              </a:spcAft>
            </a:pPr>
            <a:r>
              <a:rPr lang="en-GB" sz="1600" dirty="0" smtClean="0">
                <a:solidFill>
                  <a:srgbClr val="FF0000"/>
                </a:solidFill>
                <a:latin typeface="Calibri" pitchFamily="34" charset="0"/>
              </a:rPr>
              <a:t>0x3003</a:t>
            </a:r>
            <a:endParaRPr lang="en-US" sz="1600" dirty="0">
              <a:solidFill>
                <a:srgbClr val="FF0000"/>
              </a:solidFill>
              <a:latin typeface="Calibri" pitchFamily="34" charset="0"/>
            </a:endParaRPr>
          </a:p>
        </p:txBody>
      </p:sp>
      <p:sp>
        <p:nvSpPr>
          <p:cNvPr id="73754" name="Text Box 30"/>
          <p:cNvSpPr txBox="1">
            <a:spLocks noChangeArrowheads="1"/>
          </p:cNvSpPr>
          <p:nvPr/>
        </p:nvSpPr>
        <p:spPr bwMode="auto">
          <a:xfrm>
            <a:off x="5821131" y="6402814"/>
            <a:ext cx="793807" cy="338554"/>
          </a:xfrm>
          <a:prstGeom prst="rect">
            <a:avLst/>
          </a:prstGeom>
          <a:noFill/>
          <a:ln w="12700" algn="ctr">
            <a:noFill/>
            <a:miter lim="800000"/>
            <a:headEnd/>
            <a:tailEnd/>
          </a:ln>
        </p:spPr>
        <p:txBody>
          <a:bodyPr wrap="none">
            <a:spAutoFit/>
          </a:bodyPr>
          <a:lstStyle/>
          <a:p>
            <a:pPr>
              <a:spcAft>
                <a:spcPct val="15000"/>
              </a:spcAft>
            </a:pPr>
            <a:r>
              <a:rPr lang="en-GB" sz="1600" dirty="0" smtClean="0">
                <a:solidFill>
                  <a:srgbClr val="FF0000"/>
                </a:solidFill>
                <a:latin typeface="Calibri" pitchFamily="34" charset="0"/>
              </a:rPr>
              <a:t>0x3002</a:t>
            </a:r>
            <a:endParaRPr lang="en-US" sz="1600" dirty="0">
              <a:solidFill>
                <a:srgbClr val="FF0000"/>
              </a:solidFill>
              <a:latin typeface="Calibri" pitchFamily="34" charset="0"/>
            </a:endParaRPr>
          </a:p>
        </p:txBody>
      </p:sp>
      <p:sp>
        <p:nvSpPr>
          <p:cNvPr id="73755" name="Text Box 30"/>
          <p:cNvSpPr txBox="1">
            <a:spLocks noChangeArrowheads="1"/>
          </p:cNvSpPr>
          <p:nvPr/>
        </p:nvSpPr>
        <p:spPr bwMode="auto">
          <a:xfrm>
            <a:off x="6492644" y="6402814"/>
            <a:ext cx="793807" cy="338554"/>
          </a:xfrm>
          <a:prstGeom prst="rect">
            <a:avLst/>
          </a:prstGeom>
          <a:noFill/>
          <a:ln w="12700" algn="ctr">
            <a:noFill/>
            <a:miter lim="800000"/>
            <a:headEnd/>
            <a:tailEnd/>
          </a:ln>
        </p:spPr>
        <p:txBody>
          <a:bodyPr wrap="none">
            <a:spAutoFit/>
          </a:bodyPr>
          <a:lstStyle/>
          <a:p>
            <a:pPr>
              <a:spcAft>
                <a:spcPct val="15000"/>
              </a:spcAft>
            </a:pPr>
            <a:r>
              <a:rPr lang="en-GB" sz="1600" dirty="0" smtClean="0">
                <a:solidFill>
                  <a:srgbClr val="FF0000"/>
                </a:solidFill>
                <a:latin typeface="Calibri" pitchFamily="34" charset="0"/>
              </a:rPr>
              <a:t>0x3001</a:t>
            </a:r>
            <a:endParaRPr lang="en-US" sz="1600" dirty="0">
              <a:solidFill>
                <a:srgbClr val="FF0000"/>
              </a:solidFill>
              <a:latin typeface="Calibri" pitchFamily="34" charset="0"/>
            </a:endParaRPr>
          </a:p>
        </p:txBody>
      </p:sp>
      <p:sp>
        <p:nvSpPr>
          <p:cNvPr id="73756" name="Text Box 30"/>
          <p:cNvSpPr txBox="1">
            <a:spLocks noChangeArrowheads="1"/>
          </p:cNvSpPr>
          <p:nvPr/>
        </p:nvSpPr>
        <p:spPr bwMode="auto">
          <a:xfrm>
            <a:off x="7162569" y="6402814"/>
            <a:ext cx="793807" cy="338554"/>
          </a:xfrm>
          <a:prstGeom prst="rect">
            <a:avLst/>
          </a:prstGeom>
          <a:noFill/>
          <a:ln w="12700" algn="ctr">
            <a:noFill/>
            <a:miter lim="800000"/>
            <a:headEnd/>
            <a:tailEnd/>
          </a:ln>
        </p:spPr>
        <p:txBody>
          <a:bodyPr wrap="none">
            <a:spAutoFit/>
          </a:bodyPr>
          <a:lstStyle/>
          <a:p>
            <a:pPr>
              <a:spcAft>
                <a:spcPct val="15000"/>
              </a:spcAft>
            </a:pPr>
            <a:r>
              <a:rPr lang="en-GB" sz="1600" dirty="0" smtClean="0">
                <a:solidFill>
                  <a:srgbClr val="FF0000"/>
                </a:solidFill>
                <a:latin typeface="Calibri" pitchFamily="34" charset="0"/>
              </a:rPr>
              <a:t>0x3000</a:t>
            </a:r>
            <a:endParaRPr lang="en-US" sz="1600" dirty="0">
              <a:solidFill>
                <a:srgbClr val="FF0000"/>
              </a:solidFill>
              <a:latin typeface="Calibri" pitchFamily="34" charset="0"/>
            </a:endParaRPr>
          </a:p>
        </p:txBody>
      </p:sp>
      <p:sp>
        <p:nvSpPr>
          <p:cNvPr id="29" name="Date Placeholder 28"/>
          <p:cNvSpPr>
            <a:spLocks noGrp="1"/>
          </p:cNvSpPr>
          <p:nvPr>
            <p:ph type="dt" sz="half" idx="10"/>
          </p:nvPr>
        </p:nvSpPr>
        <p:spPr/>
        <p:txBody>
          <a:bodyPr/>
          <a:lstStyle/>
          <a:p>
            <a:fld id="{AD342F25-6382-4E15-9441-850E77CE17C8}" type="datetime1">
              <a:rPr lang="en-US" smtClean="0"/>
              <a:pPr/>
              <a:t>12/2/2015</a:t>
            </a:fld>
            <a:endParaRPr lang="en-US"/>
          </a:p>
        </p:txBody>
      </p:sp>
      <p:sp>
        <p:nvSpPr>
          <p:cNvPr id="30" name="Slide Number Placeholder 29"/>
          <p:cNvSpPr>
            <a:spLocks noGrp="1"/>
          </p:cNvSpPr>
          <p:nvPr>
            <p:ph type="sldNum" sz="quarter" idx="12"/>
          </p:nvPr>
        </p:nvSpPr>
        <p:spPr/>
        <p:txBody>
          <a:bodyPr/>
          <a:lstStyle/>
          <a:p>
            <a:r>
              <a:rPr lang="en-US" dirty="0" smtClean="0"/>
              <a:t>2.</a:t>
            </a:r>
            <a:fld id="{0CFEC368-1D7A-4F81-ABF6-AE0E36BAF64C}" type="slidenum">
              <a:rPr lang="en-US" smtClean="0"/>
              <a:pPr/>
              <a:t>84</a:t>
            </a:fld>
            <a:endParaRPr lang="en-US" dirty="0"/>
          </a:p>
        </p:txBody>
      </p:sp>
      <p:sp>
        <p:nvSpPr>
          <p:cNvPr id="31" name="Footer Placeholder 30"/>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p:cNvSpPr txBox="1">
            <a:spLocks noChangeArrowheads="1"/>
          </p:cNvSpPr>
          <p:nvPr/>
        </p:nvSpPr>
        <p:spPr bwMode="auto">
          <a:xfrm>
            <a:off x="250825" y="493504"/>
            <a:ext cx="7705551" cy="5940088"/>
          </a:xfrm>
          <a:prstGeom prst="rect">
            <a:avLst/>
          </a:prstGeom>
          <a:noFill/>
          <a:ln w="12700">
            <a:noFill/>
            <a:miter lim="800000"/>
            <a:headEnd type="none" w="sm" len="sm"/>
            <a:tailEnd type="none" w="sm" len="sm"/>
          </a:ln>
        </p:spPr>
        <p:txBody>
          <a:bodyPr wrap="square">
            <a:spAutoFit/>
          </a:bodyPr>
          <a:lstStyle/>
          <a:p>
            <a:pPr algn="l"/>
            <a:r>
              <a:rPr lang="en-GB" sz="2000" b="1" dirty="0">
                <a:latin typeface="Calibri" pitchFamily="34" charset="0"/>
              </a:rPr>
              <a:t>PACK_BYTES</a:t>
            </a:r>
          </a:p>
          <a:p>
            <a:pPr algn="l"/>
            <a:r>
              <a:rPr lang="en-GB" sz="2000" b="1" dirty="0">
                <a:solidFill>
                  <a:schemeClr val="accent2"/>
                </a:solidFill>
                <a:latin typeface="Calibri" pitchFamily="34" charset="0"/>
              </a:rPr>
              <a:t>; Input: </a:t>
            </a:r>
            <a:endParaRPr lang="en-GB" sz="2000" b="1" dirty="0" smtClean="0">
              <a:solidFill>
                <a:schemeClr val="accent2"/>
              </a:solidFill>
              <a:latin typeface="Calibri" pitchFamily="34" charset="0"/>
            </a:endParaRPr>
          </a:p>
          <a:p>
            <a:pPr algn="l"/>
            <a:r>
              <a:rPr lang="en-GB" sz="2000" b="1" dirty="0" smtClean="0">
                <a:solidFill>
                  <a:schemeClr val="accent2"/>
                </a:solidFill>
                <a:latin typeface="Calibri" pitchFamily="34" charset="0"/>
              </a:rPr>
              <a:t>; 	</a:t>
            </a:r>
            <a:r>
              <a:rPr lang="en-GB" sz="2000" b="1" dirty="0" err="1" smtClean="0">
                <a:solidFill>
                  <a:schemeClr val="accent2"/>
                </a:solidFill>
                <a:latin typeface="Calibri" pitchFamily="34" charset="0"/>
              </a:rPr>
              <a:t>src</a:t>
            </a:r>
            <a:r>
              <a:rPr lang="en-GB" sz="2000" b="1" dirty="0" smtClean="0">
                <a:solidFill>
                  <a:schemeClr val="accent2"/>
                </a:solidFill>
                <a:latin typeface="Calibri" pitchFamily="34" charset="0"/>
              </a:rPr>
              <a:t>    = R0 : pointer to first source (byte) address</a:t>
            </a:r>
          </a:p>
          <a:p>
            <a:pPr algn="l"/>
            <a:r>
              <a:rPr lang="en-GB" sz="2000" b="1" dirty="0" smtClean="0">
                <a:solidFill>
                  <a:schemeClr val="accent2"/>
                </a:solidFill>
                <a:latin typeface="Calibri" pitchFamily="34" charset="0"/>
              </a:rPr>
              <a:t>; 	</a:t>
            </a:r>
            <a:r>
              <a:rPr lang="en-GB" sz="2000" b="1" dirty="0" err="1" smtClean="0">
                <a:solidFill>
                  <a:schemeClr val="accent2"/>
                </a:solidFill>
                <a:latin typeface="Calibri" pitchFamily="34" charset="0"/>
              </a:rPr>
              <a:t>dest</a:t>
            </a:r>
            <a:r>
              <a:rPr lang="en-GB" sz="2000" b="1" dirty="0" smtClean="0">
                <a:solidFill>
                  <a:schemeClr val="accent2"/>
                </a:solidFill>
                <a:latin typeface="Calibri" pitchFamily="34" charset="0"/>
              </a:rPr>
              <a:t> = R1 : pointer to first destination (byte) address</a:t>
            </a:r>
          </a:p>
          <a:p>
            <a:pPr algn="l"/>
            <a:r>
              <a:rPr lang="en-GB" sz="2000" b="1" dirty="0" smtClean="0">
                <a:solidFill>
                  <a:schemeClr val="accent2"/>
                </a:solidFill>
                <a:latin typeface="Calibri" pitchFamily="34" charset="0"/>
              </a:rPr>
              <a:t>; 	n      = R2 : number of bytes to transfer</a:t>
            </a:r>
            <a:endParaRPr lang="en-GB" sz="2000" b="1" dirty="0">
              <a:solidFill>
                <a:schemeClr val="accent2"/>
              </a:solidFill>
              <a:latin typeface="Calibri" pitchFamily="34" charset="0"/>
            </a:endParaRPr>
          </a:p>
          <a:p>
            <a:pPr algn="l"/>
            <a:r>
              <a:rPr lang="en-GB" sz="2000" b="1" dirty="0">
                <a:solidFill>
                  <a:schemeClr val="accent2"/>
                </a:solidFill>
                <a:latin typeface="Calibri" pitchFamily="34" charset="0"/>
              </a:rPr>
              <a:t>; T</a:t>
            </a:r>
            <a:r>
              <a:rPr lang="en-GB" sz="2000" b="1" dirty="0" smtClean="0">
                <a:solidFill>
                  <a:schemeClr val="accent2"/>
                </a:solidFill>
                <a:latin typeface="Calibri" pitchFamily="34" charset="0"/>
              </a:rPr>
              <a:t>ransfers LSB </a:t>
            </a:r>
            <a:r>
              <a:rPr lang="en-GB" sz="2000" b="1" dirty="0">
                <a:solidFill>
                  <a:schemeClr val="accent2"/>
                </a:solidFill>
                <a:latin typeface="Calibri" pitchFamily="34" charset="0"/>
              </a:rPr>
              <a:t>bytes </a:t>
            </a:r>
            <a:r>
              <a:rPr lang="en-GB" sz="2000" b="1" dirty="0" smtClean="0">
                <a:solidFill>
                  <a:schemeClr val="accent2"/>
                </a:solidFill>
                <a:latin typeface="Calibri" pitchFamily="34" charset="0"/>
              </a:rPr>
              <a:t>of </a:t>
            </a:r>
            <a:r>
              <a:rPr lang="en-GB" sz="2000" b="1" dirty="0">
                <a:solidFill>
                  <a:schemeClr val="accent2"/>
                </a:solidFill>
                <a:latin typeface="Calibri" pitchFamily="34" charset="0"/>
              </a:rPr>
              <a:t>words [R0],[R0+4], ..., [R0+4(n-1)]</a:t>
            </a:r>
          </a:p>
          <a:p>
            <a:pPr algn="l"/>
            <a:r>
              <a:rPr lang="en-GB" sz="2000" b="1" dirty="0">
                <a:solidFill>
                  <a:schemeClr val="accent2"/>
                </a:solidFill>
                <a:latin typeface="Calibri" pitchFamily="34" charset="0"/>
              </a:rPr>
              <a:t>; into </a:t>
            </a:r>
            <a:r>
              <a:rPr lang="en-GB" sz="2000" b="1" dirty="0" smtClean="0">
                <a:solidFill>
                  <a:schemeClr val="accent2"/>
                </a:solidFill>
                <a:latin typeface="Calibri" pitchFamily="34" charset="0"/>
              </a:rPr>
              <a:t>a contiguous range of bytes</a:t>
            </a:r>
            <a:r>
              <a:rPr lang="en-GB" sz="2000" b="1" dirty="0" smtClean="0">
                <a:latin typeface="Calibri" pitchFamily="34" charset="0"/>
              </a:rPr>
              <a:t> </a:t>
            </a:r>
            <a:r>
              <a:rPr lang="en-GB" sz="2000" b="1" dirty="0">
                <a:solidFill>
                  <a:schemeClr val="accent2"/>
                </a:solidFill>
                <a:latin typeface="Calibri" pitchFamily="34" charset="0"/>
              </a:rPr>
              <a:t>[R1],[R1+1],.....[R1+n-1]</a:t>
            </a:r>
          </a:p>
          <a:p>
            <a:pPr algn="l"/>
            <a:r>
              <a:rPr lang="en-GB" sz="2000" b="1" dirty="0">
                <a:solidFill>
                  <a:schemeClr val="accent2"/>
                </a:solidFill>
                <a:latin typeface="Calibri" pitchFamily="34" charset="0"/>
              </a:rPr>
              <a:t>; Changes </a:t>
            </a:r>
            <a:r>
              <a:rPr lang="en-GB" sz="2000" b="1" dirty="0" smtClean="0">
                <a:solidFill>
                  <a:schemeClr val="accent2"/>
                </a:solidFill>
                <a:latin typeface="Calibri" pitchFamily="34" charset="0"/>
              </a:rPr>
              <a:t>R2,R3</a:t>
            </a:r>
            <a:endParaRPr lang="en-GB" sz="2000" b="1" dirty="0">
              <a:latin typeface="Calibri" pitchFamily="34" charset="0"/>
            </a:endParaRPr>
          </a:p>
          <a:p>
            <a:pPr algn="l"/>
            <a:r>
              <a:rPr lang="en-GB" sz="2000" b="1" dirty="0">
                <a:latin typeface="Calibri" pitchFamily="34" charset="0"/>
              </a:rPr>
              <a:t>LOOP	SUBS R2, R2,#1		; n := n-1</a:t>
            </a:r>
          </a:p>
          <a:p>
            <a:pPr algn="l"/>
            <a:r>
              <a:rPr lang="en-GB" sz="2000" b="1" dirty="0">
                <a:solidFill>
                  <a:schemeClr val="accent2"/>
                </a:solidFill>
                <a:latin typeface="Calibri" pitchFamily="34" charset="0"/>
              </a:rPr>
              <a:t>	</a:t>
            </a:r>
            <a:r>
              <a:rPr lang="en-GB" sz="2000" b="1" dirty="0">
                <a:latin typeface="Calibri" pitchFamily="34" charset="0"/>
              </a:rPr>
              <a:t>LDRB R3, [R0,R2, </a:t>
            </a:r>
            <a:r>
              <a:rPr lang="en-GB" sz="2000" b="1" dirty="0" err="1">
                <a:latin typeface="Calibri" pitchFamily="34" charset="0"/>
              </a:rPr>
              <a:t>lsl</a:t>
            </a:r>
            <a:r>
              <a:rPr lang="en-GB" sz="2000" b="1" dirty="0">
                <a:latin typeface="Calibri" pitchFamily="34" charset="0"/>
              </a:rPr>
              <a:t> #2]	; load first byte [R0+4(n-1)]</a:t>
            </a:r>
          </a:p>
          <a:p>
            <a:pPr algn="l"/>
            <a:r>
              <a:rPr lang="en-GB" sz="2000" b="1" dirty="0">
                <a:latin typeface="Calibri" pitchFamily="34" charset="0"/>
              </a:rPr>
              <a:t>	STRB R3,  [R1,R2]		; store it [R1+n-1]</a:t>
            </a:r>
          </a:p>
          <a:p>
            <a:pPr algn="l"/>
            <a:r>
              <a:rPr lang="en-GB" sz="2000" b="1" dirty="0">
                <a:latin typeface="Calibri" pitchFamily="34" charset="0"/>
              </a:rPr>
              <a:t>	BNE </a:t>
            </a:r>
            <a:r>
              <a:rPr lang="en-GB" sz="2000" b="1" dirty="0" smtClean="0">
                <a:latin typeface="Calibri" pitchFamily="34" charset="0"/>
              </a:rPr>
              <a:t>LOOP		; loop if not finished (Z from SUBS)</a:t>
            </a:r>
            <a:endParaRPr lang="en-GB" sz="2000" b="1" dirty="0">
              <a:solidFill>
                <a:srgbClr val="7030A0"/>
              </a:solidFill>
              <a:latin typeface="Calibri" pitchFamily="34" charset="0"/>
            </a:endParaRPr>
          </a:p>
          <a:p>
            <a:pPr algn="l"/>
            <a:r>
              <a:rPr lang="en-GB" sz="2000" b="1" dirty="0">
                <a:latin typeface="Calibri" pitchFamily="34" charset="0"/>
              </a:rPr>
              <a:t>	</a:t>
            </a:r>
            <a:r>
              <a:rPr lang="en-GB" sz="2000" b="1" dirty="0">
                <a:solidFill>
                  <a:srgbClr val="FF0000"/>
                </a:solidFill>
                <a:latin typeface="Calibri" pitchFamily="34" charset="0"/>
              </a:rPr>
              <a:t>MOV </a:t>
            </a:r>
            <a:r>
              <a:rPr lang="en-GB" sz="2000" b="1" dirty="0" smtClean="0">
                <a:solidFill>
                  <a:srgbClr val="FF0000"/>
                </a:solidFill>
                <a:latin typeface="Calibri" pitchFamily="34" charset="0"/>
              </a:rPr>
              <a:t>PC, R14</a:t>
            </a:r>
            <a:r>
              <a:rPr lang="en-GB" sz="2000" b="1" dirty="0">
                <a:solidFill>
                  <a:srgbClr val="FF0000"/>
                </a:solidFill>
                <a:latin typeface="Calibri" pitchFamily="34" charset="0"/>
              </a:rPr>
              <a:t>		; return to caller</a:t>
            </a:r>
          </a:p>
          <a:p>
            <a:pPr algn="l"/>
            <a:endParaRPr lang="en-GB" sz="2000" b="1" dirty="0">
              <a:solidFill>
                <a:srgbClr val="FF0000"/>
              </a:solidFill>
              <a:latin typeface="Calibri" pitchFamily="34" charset="0"/>
            </a:endParaRPr>
          </a:p>
          <a:p>
            <a:pPr algn="l"/>
            <a:r>
              <a:rPr lang="en-GB" sz="2000" b="1" dirty="0" smtClean="0">
                <a:latin typeface="Calibri" pitchFamily="34" charset="0"/>
              </a:rPr>
              <a:t>MAIN     ADR </a:t>
            </a:r>
            <a:r>
              <a:rPr lang="en-GB" sz="2000" b="1" dirty="0">
                <a:latin typeface="Calibri" pitchFamily="34" charset="0"/>
              </a:rPr>
              <a:t>R0, TAB1  ; set up subroutine inputs</a:t>
            </a:r>
          </a:p>
          <a:p>
            <a:pPr algn="l"/>
            <a:r>
              <a:rPr lang="en-GB" sz="2000" b="1" dirty="0">
                <a:latin typeface="Calibri" pitchFamily="34" charset="0"/>
              </a:rPr>
              <a:t>	ADR R1, TAB2</a:t>
            </a:r>
          </a:p>
          <a:p>
            <a:pPr algn="l"/>
            <a:r>
              <a:rPr lang="en-GB" sz="2000" b="1" dirty="0">
                <a:latin typeface="Calibri" pitchFamily="34" charset="0"/>
              </a:rPr>
              <a:t>	MOV R2, #100</a:t>
            </a:r>
          </a:p>
          <a:p>
            <a:pPr algn="l"/>
            <a:r>
              <a:rPr lang="en-GB" sz="2000" b="1" dirty="0">
                <a:latin typeface="Calibri" pitchFamily="34" charset="0"/>
              </a:rPr>
              <a:t>	BL PACK_BYTES  </a:t>
            </a:r>
            <a:r>
              <a:rPr lang="en-GB" sz="2000" b="1" dirty="0">
                <a:solidFill>
                  <a:srgbClr val="FF0000"/>
                </a:solidFill>
                <a:latin typeface="Calibri" pitchFamily="34" charset="0"/>
              </a:rPr>
              <a:t>; call the subroutine</a:t>
            </a:r>
          </a:p>
          <a:p>
            <a:pPr algn="l"/>
            <a:r>
              <a:rPr lang="en-GB" sz="2000" b="1" dirty="0">
                <a:latin typeface="Calibri" pitchFamily="34" charset="0"/>
              </a:rPr>
              <a:t>	</a:t>
            </a:r>
            <a:r>
              <a:rPr lang="en-GB" sz="2000" b="1" dirty="0">
                <a:solidFill>
                  <a:srgbClr val="FF0000"/>
                </a:solidFill>
                <a:latin typeface="Calibri" pitchFamily="34" charset="0"/>
              </a:rPr>
              <a:t>; instruction here executed after subroutine return</a:t>
            </a:r>
            <a:endParaRPr lang="en-US" sz="2000" b="1" dirty="0">
              <a:solidFill>
                <a:srgbClr val="FF0000"/>
              </a:solidFill>
              <a:latin typeface="Calibri" pitchFamily="34" charset="0"/>
            </a:endParaRPr>
          </a:p>
        </p:txBody>
      </p:sp>
      <p:sp>
        <p:nvSpPr>
          <p:cNvPr id="5" name="Date Placeholder 4"/>
          <p:cNvSpPr>
            <a:spLocks noGrp="1"/>
          </p:cNvSpPr>
          <p:nvPr>
            <p:ph type="dt" sz="half" idx="10"/>
          </p:nvPr>
        </p:nvSpPr>
        <p:spPr/>
        <p:txBody>
          <a:bodyPr/>
          <a:lstStyle/>
          <a:p>
            <a:fld id="{C05BA9AE-C2A7-4D65-BC35-ABF303BA0C21}"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85</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323528" y="404664"/>
            <a:ext cx="7499176" cy="663352"/>
          </a:xfrm>
        </p:spPr>
        <p:txBody>
          <a:bodyPr/>
          <a:lstStyle/>
          <a:p>
            <a:r>
              <a:rPr lang="en-GB" dirty="0" smtClean="0"/>
              <a:t>Nested Subroutines</a:t>
            </a:r>
          </a:p>
        </p:txBody>
      </p:sp>
      <p:sp>
        <p:nvSpPr>
          <p:cNvPr id="75779" name="Rectangle 3"/>
          <p:cNvSpPr>
            <a:spLocks noChangeArrowheads="1"/>
          </p:cNvSpPr>
          <p:nvPr/>
        </p:nvSpPr>
        <p:spPr bwMode="auto">
          <a:xfrm>
            <a:off x="477168" y="1268760"/>
            <a:ext cx="1584325" cy="3096344"/>
          </a:xfrm>
          <a:prstGeom prst="rect">
            <a:avLst/>
          </a:prstGeom>
          <a:solidFill>
            <a:schemeClr val="bg2"/>
          </a:solidFill>
          <a:ln w="12700" algn="ctr">
            <a:solidFill>
              <a:schemeClr val="tx1"/>
            </a:solidFill>
            <a:round/>
            <a:headEnd/>
            <a:tailEnd/>
          </a:ln>
        </p:spPr>
        <p:txBody>
          <a:bodyPr wrap="none" anchor="ctr"/>
          <a:lstStyle/>
          <a:p>
            <a:pPr algn="l"/>
            <a:r>
              <a:rPr lang="en-GB"/>
              <a:t>SUB1</a:t>
            </a:r>
          </a:p>
          <a:p>
            <a:pPr algn="l"/>
            <a:r>
              <a:rPr lang="en-GB"/>
              <a:t>   BL SUB2</a:t>
            </a:r>
          </a:p>
          <a:p>
            <a:pPr algn="l"/>
            <a:endParaRPr lang="en-GB"/>
          </a:p>
          <a:p>
            <a:pPr algn="l"/>
            <a:endParaRPr lang="en-GB"/>
          </a:p>
          <a:p>
            <a:pPr algn="l"/>
            <a:endParaRPr lang="en-GB"/>
          </a:p>
          <a:p>
            <a:pPr algn="l"/>
            <a:endParaRPr lang="en-GB"/>
          </a:p>
          <a:p>
            <a:pPr algn="l"/>
            <a:endParaRPr lang="en-GB"/>
          </a:p>
        </p:txBody>
      </p:sp>
      <p:sp>
        <p:nvSpPr>
          <p:cNvPr id="75780" name="Rectangle 4"/>
          <p:cNvSpPr>
            <a:spLocks noChangeArrowheads="1"/>
          </p:cNvSpPr>
          <p:nvPr/>
        </p:nvSpPr>
        <p:spPr bwMode="auto">
          <a:xfrm>
            <a:off x="2566318" y="1700560"/>
            <a:ext cx="1582738" cy="2232025"/>
          </a:xfrm>
          <a:prstGeom prst="rect">
            <a:avLst/>
          </a:prstGeom>
          <a:solidFill>
            <a:schemeClr val="bg2"/>
          </a:solidFill>
          <a:ln w="12700" algn="ctr">
            <a:solidFill>
              <a:schemeClr val="tx1"/>
            </a:solidFill>
            <a:round/>
            <a:headEnd/>
            <a:tailEnd/>
          </a:ln>
        </p:spPr>
        <p:txBody>
          <a:bodyPr wrap="none" anchor="ctr"/>
          <a:lstStyle/>
          <a:p>
            <a:pPr algn="l"/>
            <a:r>
              <a:rPr lang="en-GB"/>
              <a:t>SUB2</a:t>
            </a:r>
          </a:p>
          <a:p>
            <a:pPr algn="l"/>
            <a:r>
              <a:rPr lang="en-GB"/>
              <a:t>   BL SUB3</a:t>
            </a:r>
          </a:p>
          <a:p>
            <a:pPr algn="l"/>
            <a:endParaRPr lang="en-GB"/>
          </a:p>
          <a:p>
            <a:pPr algn="l"/>
            <a:endParaRPr lang="en-GB"/>
          </a:p>
          <a:p>
            <a:pPr algn="l"/>
            <a:endParaRPr lang="en-GB"/>
          </a:p>
          <a:p>
            <a:pPr algn="l"/>
            <a:endParaRPr lang="en-GB"/>
          </a:p>
        </p:txBody>
      </p:sp>
      <p:sp>
        <p:nvSpPr>
          <p:cNvPr id="75781" name="Rectangle 5"/>
          <p:cNvSpPr>
            <a:spLocks noChangeArrowheads="1"/>
          </p:cNvSpPr>
          <p:nvPr/>
        </p:nvSpPr>
        <p:spPr bwMode="auto">
          <a:xfrm>
            <a:off x="5014243" y="1989485"/>
            <a:ext cx="1584325" cy="1295499"/>
          </a:xfrm>
          <a:prstGeom prst="rect">
            <a:avLst/>
          </a:prstGeom>
          <a:solidFill>
            <a:schemeClr val="bg2"/>
          </a:solidFill>
          <a:ln w="12700" algn="ctr">
            <a:solidFill>
              <a:schemeClr val="tx1"/>
            </a:solidFill>
            <a:round/>
            <a:headEnd/>
            <a:tailEnd/>
          </a:ln>
        </p:spPr>
        <p:txBody>
          <a:bodyPr wrap="none" anchor="ctr"/>
          <a:lstStyle/>
          <a:p>
            <a:pPr algn="l"/>
            <a:endParaRPr lang="en-GB" dirty="0"/>
          </a:p>
          <a:p>
            <a:pPr algn="l"/>
            <a:r>
              <a:rPr lang="en-GB" dirty="0"/>
              <a:t>SUB3</a:t>
            </a:r>
          </a:p>
          <a:p>
            <a:pPr algn="l"/>
            <a:r>
              <a:rPr lang="en-GB" dirty="0"/>
              <a:t>   </a:t>
            </a:r>
            <a:r>
              <a:rPr lang="en-GB" dirty="0">
                <a:solidFill>
                  <a:srgbClr val="FF0000"/>
                </a:solidFill>
              </a:rPr>
              <a:t>X</a:t>
            </a:r>
          </a:p>
          <a:p>
            <a:pPr algn="l"/>
            <a:endParaRPr lang="en-GB" dirty="0"/>
          </a:p>
          <a:p>
            <a:pPr algn="l"/>
            <a:endParaRPr lang="en-GB" dirty="0"/>
          </a:p>
        </p:txBody>
      </p:sp>
      <p:cxnSp>
        <p:nvCxnSpPr>
          <p:cNvPr id="75782" name="Straight Arrow Connector 7"/>
          <p:cNvCxnSpPr>
            <a:cxnSpLocks noChangeShapeType="1"/>
          </p:cNvCxnSpPr>
          <p:nvPr/>
        </p:nvCxnSpPr>
        <p:spPr bwMode="auto">
          <a:xfrm>
            <a:off x="2061493" y="1914873"/>
            <a:ext cx="504825" cy="1587"/>
          </a:xfrm>
          <a:prstGeom prst="straightConnector1">
            <a:avLst/>
          </a:prstGeom>
          <a:noFill/>
          <a:ln w="28575" algn="ctr">
            <a:solidFill>
              <a:schemeClr val="tx1"/>
            </a:solidFill>
            <a:prstDash val="dash"/>
            <a:round/>
            <a:headEnd/>
            <a:tailEnd type="arrow" w="med" len="med"/>
          </a:ln>
        </p:spPr>
      </p:cxnSp>
      <p:cxnSp>
        <p:nvCxnSpPr>
          <p:cNvPr id="75783" name="Straight Arrow Connector 9"/>
          <p:cNvCxnSpPr>
            <a:cxnSpLocks noChangeShapeType="1"/>
          </p:cNvCxnSpPr>
          <p:nvPr/>
        </p:nvCxnSpPr>
        <p:spPr bwMode="auto">
          <a:xfrm rot="10800000">
            <a:off x="1340768" y="3715098"/>
            <a:ext cx="2016125" cy="1587"/>
          </a:xfrm>
          <a:prstGeom prst="straightConnector1">
            <a:avLst/>
          </a:prstGeom>
          <a:noFill/>
          <a:ln w="28575" algn="ctr">
            <a:solidFill>
              <a:schemeClr val="tx1"/>
            </a:solidFill>
            <a:prstDash val="dash"/>
            <a:round/>
            <a:headEnd/>
            <a:tailEnd type="arrow" w="med" len="med"/>
          </a:ln>
        </p:spPr>
      </p:cxnSp>
      <p:cxnSp>
        <p:nvCxnSpPr>
          <p:cNvPr id="75784" name="Straight Arrow Connector 11"/>
          <p:cNvCxnSpPr>
            <a:cxnSpLocks noChangeShapeType="1"/>
          </p:cNvCxnSpPr>
          <p:nvPr/>
        </p:nvCxnSpPr>
        <p:spPr bwMode="auto">
          <a:xfrm>
            <a:off x="4149056" y="2273648"/>
            <a:ext cx="865187" cy="1587"/>
          </a:xfrm>
          <a:prstGeom prst="straightConnector1">
            <a:avLst/>
          </a:prstGeom>
          <a:noFill/>
          <a:ln w="28575" algn="ctr">
            <a:solidFill>
              <a:schemeClr val="tx1"/>
            </a:solidFill>
            <a:prstDash val="dash"/>
            <a:round/>
            <a:headEnd/>
            <a:tailEnd type="arrow" w="med" len="med"/>
          </a:ln>
        </p:spPr>
      </p:cxnSp>
      <p:cxnSp>
        <p:nvCxnSpPr>
          <p:cNvPr id="75785" name="Straight Arrow Connector 13"/>
          <p:cNvCxnSpPr>
            <a:cxnSpLocks noChangeShapeType="1"/>
          </p:cNvCxnSpPr>
          <p:nvPr/>
        </p:nvCxnSpPr>
        <p:spPr bwMode="auto">
          <a:xfrm rot="10800000">
            <a:off x="3356893" y="2925540"/>
            <a:ext cx="2520950" cy="1587"/>
          </a:xfrm>
          <a:prstGeom prst="straightConnector1">
            <a:avLst/>
          </a:prstGeom>
          <a:noFill/>
          <a:ln w="28575" algn="ctr">
            <a:solidFill>
              <a:schemeClr val="tx1"/>
            </a:solidFill>
            <a:prstDash val="dash"/>
            <a:round/>
            <a:headEnd/>
            <a:tailEnd type="arrow" w="med" len="med"/>
          </a:ln>
        </p:spPr>
      </p:cxnSp>
      <p:sp>
        <p:nvSpPr>
          <p:cNvPr id="75786" name="TextBox 16"/>
          <p:cNvSpPr txBox="1">
            <a:spLocks noChangeArrowheads="1"/>
          </p:cNvSpPr>
          <p:nvPr/>
        </p:nvSpPr>
        <p:spPr bwMode="auto">
          <a:xfrm>
            <a:off x="1691680" y="4581128"/>
            <a:ext cx="6696744" cy="2246769"/>
          </a:xfrm>
          <a:prstGeom prst="rect">
            <a:avLst/>
          </a:prstGeom>
          <a:noFill/>
          <a:ln w="9525">
            <a:noFill/>
            <a:miter lim="800000"/>
            <a:headEnd/>
            <a:tailEnd/>
          </a:ln>
        </p:spPr>
        <p:txBody>
          <a:bodyPr wrap="square">
            <a:spAutoFit/>
          </a:bodyPr>
          <a:lstStyle/>
          <a:p>
            <a:pPr marL="285750" indent="-285750" algn="l">
              <a:spcBef>
                <a:spcPts val="1200"/>
              </a:spcBef>
              <a:buFont typeface="Wingdings" pitchFamily="2" charset="2"/>
              <a:buChar char="v"/>
            </a:pPr>
            <a:r>
              <a:rPr lang="en-GB" sz="2400" b="0" dirty="0">
                <a:latin typeface="Calibri" pitchFamily="34" charset="0"/>
              </a:rPr>
              <a:t>When executing at "</a:t>
            </a:r>
            <a:r>
              <a:rPr lang="en-GB" sz="2400" b="0" dirty="0">
                <a:solidFill>
                  <a:srgbClr val="FF0000"/>
                </a:solidFill>
                <a:latin typeface="Calibri" pitchFamily="34" charset="0"/>
              </a:rPr>
              <a:t>X</a:t>
            </a:r>
            <a:r>
              <a:rPr lang="en-GB" sz="2400" b="0" dirty="0">
                <a:latin typeface="Calibri" pitchFamily="34" charset="0"/>
              </a:rPr>
              <a:t>" the </a:t>
            </a:r>
            <a:r>
              <a:rPr lang="en-GB" sz="2400" b="0" dirty="0" smtClean="0">
                <a:latin typeface="Calibri" pitchFamily="34" charset="0"/>
              </a:rPr>
              <a:t>subroutines </a:t>
            </a:r>
            <a:r>
              <a:rPr lang="en-GB" sz="2400" b="0" dirty="0">
                <a:latin typeface="Calibri" pitchFamily="34" charset="0"/>
              </a:rPr>
              <a:t>SUB1, SUB2, SUB3 are all </a:t>
            </a:r>
            <a:r>
              <a:rPr lang="en-GB" sz="2400" b="0" dirty="0" smtClean="0">
                <a:latin typeface="Calibri" pitchFamily="34" charset="0"/>
              </a:rPr>
              <a:t>active</a:t>
            </a:r>
          </a:p>
          <a:p>
            <a:pPr marL="285750" indent="-285750" algn="l">
              <a:spcBef>
                <a:spcPts val="1200"/>
              </a:spcBef>
              <a:buFont typeface="Wingdings" pitchFamily="2" charset="2"/>
              <a:buChar char="v"/>
            </a:pPr>
            <a:r>
              <a:rPr lang="en-GB" sz="2400" dirty="0" smtClean="0">
                <a:latin typeface="Calibri" pitchFamily="34" charset="0"/>
              </a:rPr>
              <a:t>This is </a:t>
            </a:r>
            <a:r>
              <a:rPr lang="en-GB" sz="2400" b="1" dirty="0" smtClean="0">
                <a:latin typeface="Calibri" pitchFamily="34" charset="0"/>
              </a:rPr>
              <a:t>nesting</a:t>
            </a:r>
            <a:r>
              <a:rPr lang="en-GB" sz="2400" dirty="0" smtClean="0">
                <a:latin typeface="Calibri" pitchFamily="34" charset="0"/>
              </a:rPr>
              <a:t> of subroutines</a:t>
            </a:r>
          </a:p>
          <a:p>
            <a:pPr marL="285750" indent="-285750" algn="l">
              <a:spcBef>
                <a:spcPts val="1200"/>
              </a:spcBef>
              <a:buFont typeface="Wingdings" pitchFamily="2" charset="2"/>
              <a:buChar char="v"/>
            </a:pPr>
            <a:r>
              <a:rPr lang="en-GB" sz="2400" b="0" dirty="0" smtClean="0">
                <a:latin typeface="Calibri" pitchFamily="34" charset="0"/>
              </a:rPr>
              <a:t>It requires special care to preserve multiple return addresses</a:t>
            </a:r>
            <a:endParaRPr lang="en-GB" sz="2400" b="0" dirty="0">
              <a:latin typeface="Calibri" pitchFamily="34" charset="0"/>
            </a:endParaRPr>
          </a:p>
        </p:txBody>
      </p:sp>
      <p:sp>
        <p:nvSpPr>
          <p:cNvPr id="11" name="Date Placeholder 10"/>
          <p:cNvSpPr>
            <a:spLocks noGrp="1"/>
          </p:cNvSpPr>
          <p:nvPr>
            <p:ph type="dt" sz="half" idx="10"/>
          </p:nvPr>
        </p:nvSpPr>
        <p:spPr/>
        <p:txBody>
          <a:bodyPr/>
          <a:lstStyle/>
          <a:p>
            <a:fld id="{0BB7B204-F21E-49A5-8AF0-604A706FBF66}" type="datetime1">
              <a:rPr lang="en-US" smtClean="0"/>
              <a:pPr/>
              <a:t>12/2/2015</a:t>
            </a:fld>
            <a:endParaRPr lang="en-US"/>
          </a:p>
        </p:txBody>
      </p:sp>
      <p:sp>
        <p:nvSpPr>
          <p:cNvPr id="12" name="Slide Number Placeholder 11"/>
          <p:cNvSpPr>
            <a:spLocks noGrp="1"/>
          </p:cNvSpPr>
          <p:nvPr>
            <p:ph type="sldNum" sz="quarter" idx="12"/>
          </p:nvPr>
        </p:nvSpPr>
        <p:spPr/>
        <p:txBody>
          <a:bodyPr/>
          <a:lstStyle/>
          <a:p>
            <a:r>
              <a:rPr lang="en-US" dirty="0" smtClean="0"/>
              <a:t>2.</a:t>
            </a:r>
            <a:fld id="{0CFEC368-1D7A-4F81-ABF6-AE0E36BAF64C}" type="slidenum">
              <a:rPr lang="en-US" smtClean="0"/>
              <a:pPr/>
              <a:t>86</a:t>
            </a:fld>
            <a:endParaRPr lang="en-US" dirty="0"/>
          </a:p>
        </p:txBody>
      </p:sp>
      <p:sp>
        <p:nvSpPr>
          <p:cNvPr id="13" name="Footer Placeholder 12"/>
          <p:cNvSpPr>
            <a:spLocks noGrp="1"/>
          </p:cNvSpPr>
          <p:nvPr>
            <p:ph type="ftr" sz="quarter" idx="11"/>
          </p:nvPr>
        </p:nvSpPr>
        <p:spPr/>
        <p:txBody>
          <a:bodyPr/>
          <a:lstStyle/>
          <a:p>
            <a:pPr algn="r"/>
            <a:r>
              <a:rPr lang="en-GB" smtClean="0"/>
              <a:t>Introduction to Computer Architecture: Part 2</a:t>
            </a:r>
            <a:endParaRPr lang="en-US" dirty="0"/>
          </a:p>
        </p:txBody>
      </p:sp>
      <p:sp>
        <p:nvSpPr>
          <p:cNvPr id="2" name="TextBox 1"/>
          <p:cNvSpPr txBox="1"/>
          <p:nvPr/>
        </p:nvSpPr>
        <p:spPr>
          <a:xfrm>
            <a:off x="3748271" y="2915652"/>
            <a:ext cx="2273829" cy="369332"/>
          </a:xfrm>
          <a:prstGeom prst="rect">
            <a:avLst/>
          </a:prstGeom>
          <a:noFill/>
        </p:spPr>
        <p:txBody>
          <a:bodyPr wrap="none" rtlCol="0">
            <a:spAutoFit/>
          </a:bodyPr>
          <a:lstStyle/>
          <a:p>
            <a:r>
              <a:rPr lang="en-GB" dirty="0" smtClean="0">
                <a:solidFill>
                  <a:srgbClr val="FF0000"/>
                </a:solidFill>
              </a:rPr>
              <a:t>Return address3</a:t>
            </a:r>
            <a:endParaRPr lang="en-GB" dirty="0">
              <a:solidFill>
                <a:srgbClr val="FF0000"/>
              </a:solidFill>
            </a:endParaRPr>
          </a:p>
        </p:txBody>
      </p:sp>
      <p:sp>
        <p:nvSpPr>
          <p:cNvPr id="15" name="TextBox 14"/>
          <p:cNvSpPr txBox="1"/>
          <p:nvPr/>
        </p:nvSpPr>
        <p:spPr>
          <a:xfrm>
            <a:off x="1254695" y="3284984"/>
            <a:ext cx="2273829" cy="369332"/>
          </a:xfrm>
          <a:prstGeom prst="rect">
            <a:avLst/>
          </a:prstGeom>
          <a:noFill/>
        </p:spPr>
        <p:txBody>
          <a:bodyPr wrap="none" rtlCol="0">
            <a:spAutoFit/>
          </a:bodyPr>
          <a:lstStyle/>
          <a:p>
            <a:r>
              <a:rPr lang="en-GB" dirty="0" smtClean="0">
                <a:solidFill>
                  <a:srgbClr val="FF0000"/>
                </a:solidFill>
              </a:rPr>
              <a:t>Return address2</a:t>
            </a:r>
            <a:endParaRPr lang="en-GB" dirty="0">
              <a:solidFill>
                <a:srgbClr val="FF0000"/>
              </a:solidFill>
            </a:endParaRPr>
          </a:p>
        </p:txBody>
      </p:sp>
      <p:cxnSp>
        <p:nvCxnSpPr>
          <p:cNvPr id="16" name="Straight Arrow Connector 13"/>
          <p:cNvCxnSpPr>
            <a:cxnSpLocks noChangeShapeType="1"/>
          </p:cNvCxnSpPr>
          <p:nvPr/>
        </p:nvCxnSpPr>
        <p:spPr bwMode="auto">
          <a:xfrm flipH="1" flipV="1">
            <a:off x="107504" y="4005064"/>
            <a:ext cx="1224136" cy="1587"/>
          </a:xfrm>
          <a:prstGeom prst="straightConnector1">
            <a:avLst/>
          </a:prstGeom>
          <a:noFill/>
          <a:ln w="28575" algn="ctr">
            <a:solidFill>
              <a:schemeClr val="tx1"/>
            </a:solidFill>
            <a:prstDash val="dash"/>
            <a:round/>
            <a:headEnd/>
            <a:tailEnd type="arrow" w="med" len="med"/>
          </a:ln>
        </p:spPr>
      </p:cxnSp>
      <p:sp>
        <p:nvSpPr>
          <p:cNvPr id="18" name="TextBox 17"/>
          <p:cNvSpPr txBox="1"/>
          <p:nvPr/>
        </p:nvSpPr>
        <p:spPr>
          <a:xfrm>
            <a:off x="102568" y="4029680"/>
            <a:ext cx="1517104" cy="646331"/>
          </a:xfrm>
          <a:prstGeom prst="rect">
            <a:avLst/>
          </a:prstGeom>
          <a:noFill/>
        </p:spPr>
        <p:txBody>
          <a:bodyPr wrap="square" rtlCol="0">
            <a:spAutoFit/>
          </a:bodyPr>
          <a:lstStyle/>
          <a:p>
            <a:r>
              <a:rPr lang="en-GB" dirty="0" smtClean="0">
                <a:solidFill>
                  <a:srgbClr val="FF0000"/>
                </a:solidFill>
              </a:rPr>
              <a:t>Return address1</a:t>
            </a:r>
            <a:endParaRPr lang="en-GB" dirty="0">
              <a:solidFill>
                <a:srgbClr val="FF0000"/>
              </a:solidFill>
            </a:endParaRPr>
          </a:p>
        </p:txBody>
      </p:sp>
      <p:sp>
        <p:nvSpPr>
          <p:cNvPr id="4" name="TextBox 3"/>
          <p:cNvSpPr txBox="1"/>
          <p:nvPr/>
        </p:nvSpPr>
        <p:spPr>
          <a:xfrm>
            <a:off x="5206816" y="1556792"/>
            <a:ext cx="1100879" cy="369332"/>
          </a:xfrm>
          <a:prstGeom prst="rect">
            <a:avLst/>
          </a:prstGeom>
          <a:noFill/>
        </p:spPr>
        <p:txBody>
          <a:bodyPr wrap="none" rtlCol="0">
            <a:spAutoFit/>
          </a:bodyPr>
          <a:lstStyle/>
          <a:p>
            <a:r>
              <a:rPr lang="en-GB" b="1" dirty="0" smtClean="0">
                <a:solidFill>
                  <a:srgbClr val="0070C0"/>
                </a:solidFill>
                <a:latin typeface="Calibri" panose="020F0502020204030204" pitchFamily="34" charset="0"/>
              </a:rPr>
              <a:t>Executing</a:t>
            </a:r>
            <a:endParaRPr lang="en-GB" b="1" dirty="0">
              <a:solidFill>
                <a:srgbClr val="0070C0"/>
              </a:solidFill>
              <a:latin typeface="Calibri" panose="020F0502020204030204" pitchFamily="34" charset="0"/>
            </a:endParaRPr>
          </a:p>
        </p:txBody>
      </p:sp>
      <p:sp>
        <p:nvSpPr>
          <p:cNvPr id="20" name="TextBox 19"/>
          <p:cNvSpPr txBox="1"/>
          <p:nvPr/>
        </p:nvSpPr>
        <p:spPr>
          <a:xfrm>
            <a:off x="2984055" y="1340768"/>
            <a:ext cx="778868" cy="369332"/>
          </a:xfrm>
          <a:prstGeom prst="rect">
            <a:avLst/>
          </a:prstGeom>
          <a:noFill/>
        </p:spPr>
        <p:txBody>
          <a:bodyPr wrap="none" rtlCol="0">
            <a:spAutoFit/>
          </a:bodyPr>
          <a:lstStyle/>
          <a:p>
            <a:r>
              <a:rPr lang="en-GB" b="1" dirty="0" smtClean="0">
                <a:solidFill>
                  <a:srgbClr val="0070C0"/>
                </a:solidFill>
                <a:latin typeface="Calibri" panose="020F0502020204030204" pitchFamily="34" charset="0"/>
              </a:rPr>
              <a:t>Active</a:t>
            </a:r>
            <a:endParaRPr lang="en-GB" b="1" dirty="0">
              <a:solidFill>
                <a:srgbClr val="0070C0"/>
              </a:solidFill>
              <a:latin typeface="Calibri" panose="020F0502020204030204" pitchFamily="34" charset="0"/>
            </a:endParaRPr>
          </a:p>
        </p:txBody>
      </p:sp>
      <p:sp>
        <p:nvSpPr>
          <p:cNvPr id="21" name="TextBox 20"/>
          <p:cNvSpPr txBox="1"/>
          <p:nvPr/>
        </p:nvSpPr>
        <p:spPr>
          <a:xfrm>
            <a:off x="761294" y="908720"/>
            <a:ext cx="778868" cy="369332"/>
          </a:xfrm>
          <a:prstGeom prst="rect">
            <a:avLst/>
          </a:prstGeom>
          <a:noFill/>
        </p:spPr>
        <p:txBody>
          <a:bodyPr wrap="none" rtlCol="0">
            <a:spAutoFit/>
          </a:bodyPr>
          <a:lstStyle/>
          <a:p>
            <a:r>
              <a:rPr lang="en-GB" b="1" dirty="0" smtClean="0">
                <a:solidFill>
                  <a:srgbClr val="0070C0"/>
                </a:solidFill>
                <a:latin typeface="Calibri" panose="020F0502020204030204" pitchFamily="34" charset="0"/>
              </a:rPr>
              <a:t>Active</a:t>
            </a:r>
            <a:endParaRPr lang="en-GB" b="1" dirty="0">
              <a:solidFill>
                <a:srgbClr val="0070C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2840" y="404664"/>
            <a:ext cx="8229600" cy="663352"/>
          </a:xfrm>
        </p:spPr>
        <p:txBody>
          <a:bodyPr/>
          <a:lstStyle/>
          <a:p>
            <a:r>
              <a:rPr lang="en-US" dirty="0" smtClean="0"/>
              <a:t>Nested Subroutines</a:t>
            </a:r>
          </a:p>
        </p:txBody>
      </p:sp>
      <p:sp>
        <p:nvSpPr>
          <p:cNvPr id="76803" name="Rectangle 3"/>
          <p:cNvSpPr>
            <a:spLocks noGrp="1" noChangeArrowheads="1"/>
          </p:cNvSpPr>
          <p:nvPr>
            <p:ph type="body" idx="1"/>
          </p:nvPr>
        </p:nvSpPr>
        <p:spPr>
          <a:xfrm>
            <a:off x="302269" y="1052513"/>
            <a:ext cx="7078043" cy="5688855"/>
          </a:xfrm>
        </p:spPr>
        <p:txBody>
          <a:bodyPr>
            <a:normAutofit fontScale="92500" lnSpcReduction="20000"/>
          </a:bodyPr>
          <a:lstStyle/>
          <a:p>
            <a:pPr>
              <a:lnSpc>
                <a:spcPct val="95000"/>
              </a:lnSpc>
              <a:spcBef>
                <a:spcPts val="1200"/>
              </a:spcBef>
            </a:pPr>
            <a:r>
              <a:rPr lang="en-US" sz="2400" dirty="0" smtClean="0">
                <a:latin typeface="Calibri" pitchFamily="34" charset="0"/>
              </a:rPr>
              <a:t>Since the return </a:t>
            </a:r>
            <a:r>
              <a:rPr lang="en-US" sz="2400" dirty="0" err="1" smtClean="0">
                <a:latin typeface="Calibri" pitchFamily="34" charset="0"/>
              </a:rPr>
              <a:t>addr</a:t>
            </a:r>
            <a:r>
              <a:rPr lang="en-GB" sz="2400" dirty="0" smtClean="0">
                <a:latin typeface="Calibri" pitchFamily="34" charset="0"/>
              </a:rPr>
              <a:t>e</a:t>
            </a:r>
            <a:r>
              <a:rPr lang="en-US" sz="2400" dirty="0" err="1" smtClean="0">
                <a:latin typeface="Calibri" pitchFamily="34" charset="0"/>
              </a:rPr>
              <a:t>ss</a:t>
            </a:r>
            <a:r>
              <a:rPr lang="en-US" sz="2400" dirty="0" smtClean="0">
                <a:latin typeface="Calibri" pitchFamily="34" charset="0"/>
              </a:rPr>
              <a:t> is held in register R14, you should not call a further subroutine without first saving R14.</a:t>
            </a:r>
          </a:p>
          <a:p>
            <a:pPr>
              <a:lnSpc>
                <a:spcPct val="95000"/>
              </a:lnSpc>
              <a:spcBef>
                <a:spcPts val="1200"/>
              </a:spcBef>
            </a:pPr>
            <a:r>
              <a:rPr lang="en-US" sz="2400" dirty="0" smtClean="0">
                <a:latin typeface="Calibri" pitchFamily="34" charset="0"/>
              </a:rPr>
              <a:t>How do you achieve this goal? </a:t>
            </a:r>
          </a:p>
          <a:p>
            <a:pPr lvl="1">
              <a:lnSpc>
                <a:spcPct val="95000"/>
              </a:lnSpc>
              <a:spcBef>
                <a:spcPts val="1200"/>
              </a:spcBef>
            </a:pPr>
            <a:r>
              <a:rPr lang="en-GB" sz="2000" dirty="0" smtClean="0">
                <a:latin typeface="Calibri" pitchFamily="34" charset="0"/>
              </a:rPr>
              <a:t>Could use separate memory storage for each subroutine</a:t>
            </a:r>
          </a:p>
          <a:p>
            <a:pPr lvl="1">
              <a:lnSpc>
                <a:spcPct val="95000"/>
              </a:lnSpc>
              <a:spcBef>
                <a:spcPts val="1200"/>
              </a:spcBef>
            </a:pPr>
            <a:r>
              <a:rPr lang="en-GB" sz="2000" dirty="0" smtClean="0">
                <a:latin typeface="Calibri" pitchFamily="34" charset="0"/>
              </a:rPr>
              <a:t>Problem: storage needed scales with number of subroutines.</a:t>
            </a:r>
          </a:p>
          <a:p>
            <a:pPr lvl="1">
              <a:lnSpc>
                <a:spcPct val="95000"/>
              </a:lnSpc>
              <a:spcBef>
                <a:spcPts val="1200"/>
              </a:spcBef>
            </a:pPr>
            <a:r>
              <a:rPr lang="en-GB" sz="2000" dirty="0" smtClean="0">
                <a:latin typeface="Calibri" pitchFamily="34" charset="0"/>
              </a:rPr>
              <a:t>Typically may have 1000s of subroutines, means 1000s of separate storage locations</a:t>
            </a:r>
          </a:p>
          <a:p>
            <a:pPr>
              <a:lnSpc>
                <a:spcPct val="95000"/>
              </a:lnSpc>
              <a:spcBef>
                <a:spcPts val="1200"/>
              </a:spcBef>
            </a:pPr>
            <a:r>
              <a:rPr lang="en-GB" sz="2400" dirty="0" smtClean="0">
                <a:latin typeface="Calibri" pitchFamily="34" charset="0"/>
              </a:rPr>
              <a:t>The number of subroutines active at any time (</a:t>
            </a:r>
            <a:r>
              <a:rPr lang="en-GB" sz="2400" b="1" dirty="0" smtClean="0">
                <a:latin typeface="Calibri" pitchFamily="34" charset="0"/>
              </a:rPr>
              <a:t>nested</a:t>
            </a:r>
            <a:r>
              <a:rPr lang="en-GB" sz="2400" dirty="0" smtClean="0">
                <a:latin typeface="Calibri" pitchFamily="34" charset="0"/>
              </a:rPr>
              <a:t>) is much smaller than the total number (typically 10,000), and typically less than 10.</a:t>
            </a:r>
          </a:p>
          <a:p>
            <a:pPr>
              <a:lnSpc>
                <a:spcPct val="95000"/>
              </a:lnSpc>
              <a:spcBef>
                <a:spcPts val="1200"/>
              </a:spcBef>
            </a:pPr>
            <a:r>
              <a:rPr lang="en-GB" sz="2400" dirty="0" smtClean="0">
                <a:latin typeface="Calibri" pitchFamily="34" charset="0"/>
              </a:rPr>
              <a:t>This motivates use of a </a:t>
            </a:r>
            <a:r>
              <a:rPr lang="en-GB" sz="2400" b="1" dirty="0" smtClean="0">
                <a:latin typeface="Calibri" pitchFamily="34" charset="0"/>
              </a:rPr>
              <a:t>stack </a:t>
            </a:r>
            <a:r>
              <a:rPr lang="en-GB" sz="2400" dirty="0" smtClean="0">
                <a:latin typeface="Calibri" pitchFamily="34" charset="0"/>
              </a:rPr>
              <a:t>– an area of memory which is shared </a:t>
            </a:r>
            <a:r>
              <a:rPr lang="en-GB" dirty="0" smtClean="0">
                <a:latin typeface="Calibri" pitchFamily="34" charset="0"/>
              </a:rPr>
              <a:t>and stores only the temporary data needed by nested </a:t>
            </a:r>
            <a:r>
              <a:rPr lang="en-GB" sz="2400" dirty="0" smtClean="0">
                <a:latin typeface="Calibri" pitchFamily="34" charset="0"/>
              </a:rPr>
              <a:t>subroutines active but not currently executing.</a:t>
            </a:r>
          </a:p>
          <a:p>
            <a:pPr>
              <a:lnSpc>
                <a:spcPct val="95000"/>
              </a:lnSpc>
              <a:spcBef>
                <a:spcPts val="1200"/>
              </a:spcBef>
            </a:pPr>
            <a:r>
              <a:rPr lang="en-GB" dirty="0" smtClean="0">
                <a:latin typeface="Calibri" pitchFamily="34" charset="0"/>
              </a:rPr>
              <a:t>We c</a:t>
            </a:r>
            <a:r>
              <a:rPr lang="en-GB" sz="2400" dirty="0" smtClean="0">
                <a:latin typeface="Calibri" pitchFamily="34" charset="0"/>
              </a:rPr>
              <a:t>an </a:t>
            </a:r>
            <a:r>
              <a:rPr lang="en-GB" sz="2400" b="1" u="sng" dirty="0" smtClean="0">
                <a:latin typeface="Calibri" pitchFamily="34" charset="0"/>
              </a:rPr>
              <a:t>save</a:t>
            </a:r>
            <a:r>
              <a:rPr lang="en-GB" sz="2400" dirty="0" smtClean="0">
                <a:latin typeface="Calibri" pitchFamily="34" charset="0"/>
              </a:rPr>
              <a:t> the old value of </a:t>
            </a:r>
            <a:r>
              <a:rPr lang="en-GB" sz="2400" b="1" dirty="0" smtClean="0">
                <a:latin typeface="Calibri" pitchFamily="34" charset="0"/>
              </a:rPr>
              <a:t>all registers changed by a subroutine</a:t>
            </a:r>
            <a:r>
              <a:rPr lang="en-GB" sz="2400" dirty="0" smtClean="0">
                <a:latin typeface="Calibri" pitchFamily="34" charset="0"/>
              </a:rPr>
              <a:t> on stack, not just R14.</a:t>
            </a:r>
          </a:p>
          <a:p>
            <a:pPr>
              <a:lnSpc>
                <a:spcPct val="95000"/>
              </a:lnSpc>
              <a:spcBef>
                <a:spcPts val="1200"/>
              </a:spcBef>
            </a:pPr>
            <a:r>
              <a:rPr lang="en-GB" dirty="0" smtClean="0">
                <a:latin typeface="Calibri" pitchFamily="34" charset="0"/>
              </a:rPr>
              <a:t>Just before the subroutine returns we </a:t>
            </a:r>
            <a:r>
              <a:rPr lang="en-GB" b="1" u="sng" dirty="0" smtClean="0">
                <a:latin typeface="Calibri" pitchFamily="34" charset="0"/>
              </a:rPr>
              <a:t>restore</a:t>
            </a:r>
            <a:r>
              <a:rPr lang="en-GB" dirty="0" smtClean="0">
                <a:latin typeface="Calibri" pitchFamily="34" charset="0"/>
              </a:rPr>
              <a:t> the value of these registers to that used by the calling subroutine.</a:t>
            </a:r>
            <a:endParaRPr lang="en-GB" sz="2400" dirty="0" smtClean="0">
              <a:latin typeface="Calibri" pitchFamily="34" charset="0"/>
            </a:endParaRPr>
          </a:p>
          <a:p>
            <a:pPr lvl="1">
              <a:lnSpc>
                <a:spcPct val="95000"/>
              </a:lnSpc>
              <a:spcBef>
                <a:spcPts val="1200"/>
              </a:spcBef>
            </a:pPr>
            <a:endParaRPr lang="en-US" sz="2000" dirty="0" smtClean="0">
              <a:latin typeface="Calibri" pitchFamily="34" charset="0"/>
            </a:endParaRPr>
          </a:p>
        </p:txBody>
      </p:sp>
      <p:sp>
        <p:nvSpPr>
          <p:cNvPr id="76804" name="Rectangle 4"/>
          <p:cNvSpPr>
            <a:spLocks noChangeArrowheads="1"/>
          </p:cNvSpPr>
          <p:nvPr/>
        </p:nvSpPr>
        <p:spPr bwMode="auto">
          <a:xfrm>
            <a:off x="7524750" y="1628775"/>
            <a:ext cx="1439863" cy="574675"/>
          </a:xfrm>
          <a:prstGeom prst="rect">
            <a:avLst/>
          </a:prstGeom>
          <a:noFill/>
          <a:ln w="12700">
            <a:solidFill>
              <a:schemeClr val="tx1"/>
            </a:solidFill>
            <a:miter lim="800000"/>
            <a:headEnd type="none" w="sm" len="sm"/>
            <a:tailEnd type="none" w="sm" len="sm"/>
          </a:ln>
        </p:spPr>
        <p:txBody>
          <a:bodyPr wrap="none" anchor="ctr"/>
          <a:lstStyle/>
          <a:p>
            <a:r>
              <a:rPr lang="en-GB" sz="2000" b="0">
                <a:latin typeface="Arial" charset="0"/>
              </a:rPr>
              <a:t>SUB1</a:t>
            </a:r>
            <a:endParaRPr lang="en-US" sz="2000" b="0">
              <a:latin typeface="Arial" charset="0"/>
            </a:endParaRPr>
          </a:p>
        </p:txBody>
      </p:sp>
      <p:sp>
        <p:nvSpPr>
          <p:cNvPr id="76805" name="Rectangle 5"/>
          <p:cNvSpPr>
            <a:spLocks noChangeArrowheads="1"/>
          </p:cNvSpPr>
          <p:nvPr/>
        </p:nvSpPr>
        <p:spPr bwMode="auto">
          <a:xfrm>
            <a:off x="7524750" y="2203450"/>
            <a:ext cx="1439863" cy="360363"/>
          </a:xfrm>
          <a:prstGeom prst="rect">
            <a:avLst/>
          </a:prstGeom>
          <a:noFill/>
          <a:ln w="12700">
            <a:solidFill>
              <a:schemeClr val="tx1"/>
            </a:solidFill>
            <a:miter lim="800000"/>
            <a:headEnd type="none" w="sm" len="sm"/>
            <a:tailEnd type="none" w="sm" len="sm"/>
          </a:ln>
        </p:spPr>
        <p:txBody>
          <a:bodyPr wrap="none" anchor="ctr"/>
          <a:lstStyle/>
          <a:p>
            <a:r>
              <a:rPr lang="en-GB" sz="2000" b="0">
                <a:latin typeface="Arial" charset="0"/>
              </a:rPr>
              <a:t>store 1</a:t>
            </a:r>
            <a:endParaRPr lang="en-US" sz="2000" b="0">
              <a:latin typeface="Arial" charset="0"/>
            </a:endParaRPr>
          </a:p>
        </p:txBody>
      </p:sp>
      <p:sp>
        <p:nvSpPr>
          <p:cNvPr id="76806" name="Rectangle 6"/>
          <p:cNvSpPr>
            <a:spLocks noChangeArrowheads="1"/>
          </p:cNvSpPr>
          <p:nvPr/>
        </p:nvSpPr>
        <p:spPr bwMode="auto">
          <a:xfrm>
            <a:off x="7524750" y="2852738"/>
            <a:ext cx="1439863" cy="574675"/>
          </a:xfrm>
          <a:prstGeom prst="rect">
            <a:avLst/>
          </a:prstGeom>
          <a:noFill/>
          <a:ln w="12700">
            <a:solidFill>
              <a:schemeClr val="tx1"/>
            </a:solidFill>
            <a:miter lim="800000"/>
            <a:headEnd type="none" w="sm" len="sm"/>
            <a:tailEnd type="none" w="sm" len="sm"/>
          </a:ln>
        </p:spPr>
        <p:txBody>
          <a:bodyPr wrap="none" anchor="ctr"/>
          <a:lstStyle/>
          <a:p>
            <a:r>
              <a:rPr lang="en-GB" sz="2000" b="0">
                <a:latin typeface="Arial" charset="0"/>
              </a:rPr>
              <a:t>SUB2</a:t>
            </a:r>
            <a:endParaRPr lang="en-US" sz="2000" b="0">
              <a:latin typeface="Arial" charset="0"/>
            </a:endParaRPr>
          </a:p>
        </p:txBody>
      </p:sp>
      <p:sp>
        <p:nvSpPr>
          <p:cNvPr id="76807" name="Rectangle 7"/>
          <p:cNvSpPr>
            <a:spLocks noChangeArrowheads="1"/>
          </p:cNvSpPr>
          <p:nvPr/>
        </p:nvSpPr>
        <p:spPr bwMode="auto">
          <a:xfrm>
            <a:off x="7524750" y="3427413"/>
            <a:ext cx="1439863" cy="360362"/>
          </a:xfrm>
          <a:prstGeom prst="rect">
            <a:avLst/>
          </a:prstGeom>
          <a:noFill/>
          <a:ln w="12700">
            <a:solidFill>
              <a:schemeClr val="tx1"/>
            </a:solidFill>
            <a:miter lim="800000"/>
            <a:headEnd type="none" w="sm" len="sm"/>
            <a:tailEnd type="none" w="sm" len="sm"/>
          </a:ln>
        </p:spPr>
        <p:txBody>
          <a:bodyPr wrap="none" anchor="ctr"/>
          <a:lstStyle/>
          <a:p>
            <a:r>
              <a:rPr lang="en-GB" sz="2000" b="0">
                <a:latin typeface="Arial" charset="0"/>
              </a:rPr>
              <a:t>store 2</a:t>
            </a:r>
            <a:endParaRPr lang="en-US" sz="2000" b="0">
              <a:latin typeface="Arial" charset="0"/>
            </a:endParaRPr>
          </a:p>
        </p:txBody>
      </p:sp>
      <p:sp>
        <p:nvSpPr>
          <p:cNvPr id="76808" name="Rectangle 8"/>
          <p:cNvSpPr>
            <a:spLocks noChangeArrowheads="1"/>
          </p:cNvSpPr>
          <p:nvPr/>
        </p:nvSpPr>
        <p:spPr bwMode="auto">
          <a:xfrm>
            <a:off x="7524750" y="4149725"/>
            <a:ext cx="1439863" cy="574675"/>
          </a:xfrm>
          <a:prstGeom prst="rect">
            <a:avLst/>
          </a:prstGeom>
          <a:noFill/>
          <a:ln w="12700">
            <a:solidFill>
              <a:schemeClr val="tx1"/>
            </a:solidFill>
            <a:miter lim="800000"/>
            <a:headEnd type="none" w="sm" len="sm"/>
            <a:tailEnd type="none" w="sm" len="sm"/>
          </a:ln>
        </p:spPr>
        <p:txBody>
          <a:bodyPr wrap="none" anchor="ctr"/>
          <a:lstStyle/>
          <a:p>
            <a:r>
              <a:rPr lang="en-GB" sz="2000" b="0">
                <a:latin typeface="Arial" charset="0"/>
              </a:rPr>
              <a:t>SUB3</a:t>
            </a:r>
            <a:endParaRPr lang="en-US" sz="2000" b="0">
              <a:latin typeface="Arial" charset="0"/>
            </a:endParaRPr>
          </a:p>
        </p:txBody>
      </p:sp>
      <p:sp>
        <p:nvSpPr>
          <p:cNvPr id="76809" name="Rectangle 9"/>
          <p:cNvSpPr>
            <a:spLocks noChangeArrowheads="1"/>
          </p:cNvSpPr>
          <p:nvPr/>
        </p:nvSpPr>
        <p:spPr bwMode="auto">
          <a:xfrm>
            <a:off x="7524750" y="4724400"/>
            <a:ext cx="1439863" cy="360363"/>
          </a:xfrm>
          <a:prstGeom prst="rect">
            <a:avLst/>
          </a:prstGeom>
          <a:noFill/>
          <a:ln w="12700">
            <a:solidFill>
              <a:schemeClr val="tx1"/>
            </a:solidFill>
            <a:miter lim="800000"/>
            <a:headEnd type="none" w="sm" len="sm"/>
            <a:tailEnd type="none" w="sm" len="sm"/>
          </a:ln>
        </p:spPr>
        <p:txBody>
          <a:bodyPr wrap="none" anchor="ctr"/>
          <a:lstStyle/>
          <a:p>
            <a:r>
              <a:rPr lang="en-GB" sz="2000" b="0">
                <a:latin typeface="Arial" charset="0"/>
              </a:rPr>
              <a:t>store 3</a:t>
            </a:r>
            <a:endParaRPr lang="en-US" sz="2000" b="0">
              <a:latin typeface="Arial" charset="0"/>
            </a:endParaRPr>
          </a:p>
        </p:txBody>
      </p:sp>
      <p:sp>
        <p:nvSpPr>
          <p:cNvPr id="10" name="Date Placeholder 9"/>
          <p:cNvSpPr>
            <a:spLocks noGrp="1"/>
          </p:cNvSpPr>
          <p:nvPr>
            <p:ph type="dt" sz="half" idx="10"/>
          </p:nvPr>
        </p:nvSpPr>
        <p:spPr/>
        <p:txBody>
          <a:bodyPr/>
          <a:lstStyle/>
          <a:p>
            <a:fld id="{C9CBD670-EE34-49F1-92F8-54486D1876E1}" type="datetime1">
              <a:rPr lang="en-US" smtClean="0"/>
              <a:pPr/>
              <a:t>12/2/2015</a:t>
            </a:fld>
            <a:endParaRPr lang="en-US"/>
          </a:p>
        </p:txBody>
      </p:sp>
      <p:sp>
        <p:nvSpPr>
          <p:cNvPr id="11" name="Slide Number Placeholder 10"/>
          <p:cNvSpPr>
            <a:spLocks noGrp="1"/>
          </p:cNvSpPr>
          <p:nvPr>
            <p:ph type="sldNum" sz="quarter" idx="12"/>
          </p:nvPr>
        </p:nvSpPr>
        <p:spPr/>
        <p:txBody>
          <a:bodyPr/>
          <a:lstStyle/>
          <a:p>
            <a:r>
              <a:rPr lang="en-US" dirty="0" smtClean="0"/>
              <a:t>2.</a:t>
            </a:r>
            <a:fld id="{0CFEC368-1D7A-4F81-ABF6-AE0E36BAF64C}" type="slidenum">
              <a:rPr lang="en-US" smtClean="0"/>
              <a:pPr/>
              <a:t>87</a:t>
            </a:fld>
            <a:endParaRPr lang="en-US" dirty="0"/>
          </a:p>
        </p:txBody>
      </p:sp>
      <p:sp>
        <p:nvSpPr>
          <p:cNvPr id="12" name="Footer Placeholder 11"/>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The idea of a STACK</a:t>
            </a:r>
          </a:p>
        </p:txBody>
      </p:sp>
      <p:sp>
        <p:nvSpPr>
          <p:cNvPr id="5124" name="Rectangle 3"/>
          <p:cNvSpPr>
            <a:spLocks noGrp="1" noChangeArrowheads="1"/>
          </p:cNvSpPr>
          <p:nvPr>
            <p:ph type="body" idx="1"/>
          </p:nvPr>
        </p:nvSpPr>
        <p:spPr>
          <a:xfrm>
            <a:off x="467544" y="1270621"/>
            <a:ext cx="8077200" cy="2014363"/>
          </a:xfrm>
        </p:spPr>
        <p:txBody>
          <a:bodyPr>
            <a:normAutofit lnSpcReduction="10000"/>
          </a:bodyPr>
          <a:lstStyle/>
          <a:p>
            <a:pPr>
              <a:spcBef>
                <a:spcPts val="1800"/>
              </a:spcBef>
            </a:pPr>
            <a:r>
              <a:rPr lang="en-GB" sz="2400" dirty="0" smtClean="0"/>
              <a:t>A </a:t>
            </a:r>
            <a:r>
              <a:rPr lang="en-GB" sz="2400" b="1" dirty="0" smtClean="0"/>
              <a:t>stack</a:t>
            </a:r>
            <a:r>
              <a:rPr lang="en-GB" sz="2400" dirty="0" smtClean="0"/>
              <a:t> is a portion of main memory used to store data temporarily, so that the memory can be shared between different items at different times.</a:t>
            </a:r>
          </a:p>
          <a:p>
            <a:pPr>
              <a:spcBef>
                <a:spcPts val="1800"/>
              </a:spcBef>
            </a:pPr>
            <a:r>
              <a:rPr lang="en-GB" sz="2400" dirty="0" smtClean="0"/>
              <a:t>A</a:t>
            </a:r>
            <a:r>
              <a:rPr lang="en-US" sz="2400" dirty="0" smtClean="0"/>
              <a:t> PUSH operation </a:t>
            </a:r>
            <a:r>
              <a:rPr lang="en-GB" sz="2400" dirty="0" smtClean="0"/>
              <a:t>saves</a:t>
            </a:r>
            <a:r>
              <a:rPr lang="en-US" sz="2400" dirty="0" smtClean="0"/>
              <a:t> a number of registers onto the stack memory</a:t>
            </a:r>
            <a:r>
              <a:rPr lang="en-GB" sz="2400" dirty="0" smtClean="0"/>
              <a:t>.</a:t>
            </a:r>
            <a:endParaRPr lang="en-US" sz="2400" dirty="0" smtClean="0"/>
          </a:p>
          <a:p>
            <a:pPr>
              <a:spcBef>
                <a:spcPts val="1800"/>
              </a:spcBef>
            </a:pPr>
            <a:endParaRPr lang="en-US" sz="2400" dirty="0" smtClean="0"/>
          </a:p>
        </p:txBody>
      </p:sp>
      <p:graphicFrame>
        <p:nvGraphicFramePr>
          <p:cNvPr id="5122" name="Object 4"/>
          <p:cNvGraphicFramePr>
            <a:graphicFrameLocks noChangeAspect="1"/>
          </p:cNvGraphicFramePr>
          <p:nvPr>
            <p:extLst>
              <p:ext uri="{D42A27DB-BD31-4B8C-83A1-F6EECF244321}">
                <p14:modId xmlns:p14="http://schemas.microsoft.com/office/powerpoint/2010/main" val="2634581970"/>
              </p:ext>
            </p:extLst>
          </p:nvPr>
        </p:nvGraphicFramePr>
        <p:xfrm>
          <a:off x="381000" y="3493914"/>
          <a:ext cx="7696200" cy="3319462"/>
        </p:xfrm>
        <a:graphic>
          <a:graphicData uri="http://schemas.openxmlformats.org/presentationml/2006/ole">
            <mc:AlternateContent xmlns:mc="http://schemas.openxmlformats.org/markup-compatibility/2006">
              <mc:Choice xmlns:v="urn:schemas-microsoft-com:vml" Requires="v">
                <p:oleObj spid="_x0000_s5332" name="VISIO" r:id="rId4" imgW="5780532" imgH="2494788" progId="">
                  <p:embed/>
                </p:oleObj>
              </mc:Choice>
              <mc:Fallback>
                <p:oleObj name="VISIO" r:id="rId4" imgW="5780532" imgH="2494788" progId="">
                  <p:embed/>
                  <p:pic>
                    <p:nvPicPr>
                      <p:cNvPr id="0" name="Picture 1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493914"/>
                        <a:ext cx="7696200" cy="331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5" name="TextBox 4"/>
          <p:cNvSpPr txBox="1">
            <a:spLocks noChangeArrowheads="1"/>
          </p:cNvSpPr>
          <p:nvPr/>
        </p:nvSpPr>
        <p:spPr bwMode="auto">
          <a:xfrm>
            <a:off x="6372225" y="3139901"/>
            <a:ext cx="2416175" cy="646331"/>
          </a:xfrm>
          <a:prstGeom prst="rect">
            <a:avLst/>
          </a:prstGeom>
          <a:noFill/>
          <a:ln w="9525">
            <a:noFill/>
            <a:miter lim="800000"/>
            <a:headEnd/>
            <a:tailEnd/>
          </a:ln>
        </p:spPr>
        <p:txBody>
          <a:bodyPr>
            <a:spAutoFit/>
          </a:bodyPr>
          <a:lstStyle/>
          <a:p>
            <a:r>
              <a:rPr lang="en-GB" dirty="0" smtClean="0">
                <a:solidFill>
                  <a:srgbClr val="FF0000"/>
                </a:solidFill>
              </a:rPr>
              <a:t>R13 </a:t>
            </a:r>
            <a:r>
              <a:rPr lang="en-GB" dirty="0">
                <a:solidFill>
                  <a:srgbClr val="FF0000"/>
                </a:solidFill>
              </a:rPr>
              <a:t>is called the </a:t>
            </a:r>
            <a:r>
              <a:rPr lang="en-GB" i="1" dirty="0">
                <a:solidFill>
                  <a:srgbClr val="FF0000"/>
                </a:solidFill>
              </a:rPr>
              <a:t>stack pointer </a:t>
            </a:r>
            <a:r>
              <a:rPr lang="en-GB" dirty="0">
                <a:solidFill>
                  <a:srgbClr val="FF0000"/>
                </a:solidFill>
              </a:rPr>
              <a:t>SP</a:t>
            </a:r>
          </a:p>
        </p:txBody>
      </p:sp>
      <p:sp>
        <p:nvSpPr>
          <p:cNvPr id="6" name="Date Placeholder 5"/>
          <p:cNvSpPr>
            <a:spLocks noGrp="1"/>
          </p:cNvSpPr>
          <p:nvPr>
            <p:ph type="dt" sz="half" idx="10"/>
          </p:nvPr>
        </p:nvSpPr>
        <p:spPr/>
        <p:txBody>
          <a:bodyPr/>
          <a:lstStyle/>
          <a:p>
            <a:fld id="{BF7E9A39-4DD5-461E-831D-9A7B25FE4701}" type="datetime1">
              <a:rPr lang="en-US" smtClean="0"/>
              <a:pPr/>
              <a:t>12/2/2015</a:t>
            </a:fld>
            <a:endParaRPr lang="en-US"/>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88</a:t>
            </a:fld>
            <a:endParaRPr lang="en-US" dirty="0"/>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30832" y="533400"/>
            <a:ext cx="8229600" cy="663352"/>
          </a:xfrm>
        </p:spPr>
        <p:txBody>
          <a:bodyPr/>
          <a:lstStyle/>
          <a:p>
            <a:r>
              <a:rPr lang="en-GB" dirty="0" smtClean="0"/>
              <a:t>Nested Subroutines using stack</a:t>
            </a:r>
          </a:p>
        </p:txBody>
      </p:sp>
      <p:sp>
        <p:nvSpPr>
          <p:cNvPr id="77827" name="Rectangle 3"/>
          <p:cNvSpPr>
            <a:spLocks noChangeArrowheads="1"/>
          </p:cNvSpPr>
          <p:nvPr/>
        </p:nvSpPr>
        <p:spPr bwMode="auto">
          <a:xfrm>
            <a:off x="323850" y="1590675"/>
            <a:ext cx="1584325" cy="2663825"/>
          </a:xfrm>
          <a:prstGeom prst="rect">
            <a:avLst/>
          </a:prstGeom>
          <a:solidFill>
            <a:schemeClr val="bg2"/>
          </a:solidFill>
          <a:ln w="12700" algn="ctr">
            <a:solidFill>
              <a:schemeClr val="tx1"/>
            </a:solidFill>
            <a:round/>
            <a:headEnd/>
            <a:tailEnd/>
          </a:ln>
        </p:spPr>
        <p:txBody>
          <a:bodyPr wrap="none" anchor="ctr"/>
          <a:lstStyle/>
          <a:p>
            <a:pPr algn="l"/>
            <a:r>
              <a:rPr lang="en-GB"/>
              <a:t>SUB1</a:t>
            </a:r>
          </a:p>
          <a:p>
            <a:pPr algn="l"/>
            <a:r>
              <a:rPr lang="en-GB"/>
              <a:t>   BL SUB2</a:t>
            </a:r>
          </a:p>
          <a:p>
            <a:pPr algn="l"/>
            <a:endParaRPr lang="en-GB"/>
          </a:p>
          <a:p>
            <a:pPr algn="l"/>
            <a:endParaRPr lang="en-GB"/>
          </a:p>
          <a:p>
            <a:pPr algn="l"/>
            <a:endParaRPr lang="en-GB"/>
          </a:p>
          <a:p>
            <a:pPr algn="l"/>
            <a:endParaRPr lang="en-GB"/>
          </a:p>
          <a:p>
            <a:pPr algn="l"/>
            <a:endParaRPr lang="en-GB"/>
          </a:p>
        </p:txBody>
      </p:sp>
      <p:sp>
        <p:nvSpPr>
          <p:cNvPr id="77828" name="Rectangle 4"/>
          <p:cNvSpPr>
            <a:spLocks noChangeArrowheads="1"/>
          </p:cNvSpPr>
          <p:nvPr/>
        </p:nvSpPr>
        <p:spPr bwMode="auto">
          <a:xfrm>
            <a:off x="2411413" y="2022475"/>
            <a:ext cx="1584325" cy="2232025"/>
          </a:xfrm>
          <a:prstGeom prst="rect">
            <a:avLst/>
          </a:prstGeom>
          <a:solidFill>
            <a:schemeClr val="bg2"/>
          </a:solidFill>
          <a:ln w="12700" algn="ctr">
            <a:solidFill>
              <a:schemeClr val="tx1"/>
            </a:solidFill>
            <a:round/>
            <a:headEnd/>
            <a:tailEnd/>
          </a:ln>
        </p:spPr>
        <p:txBody>
          <a:bodyPr wrap="none" anchor="ctr"/>
          <a:lstStyle/>
          <a:p>
            <a:pPr algn="l"/>
            <a:r>
              <a:rPr lang="en-GB"/>
              <a:t>SUB2</a:t>
            </a:r>
          </a:p>
          <a:p>
            <a:pPr algn="l"/>
            <a:r>
              <a:rPr lang="en-GB"/>
              <a:t>   BL SUB3</a:t>
            </a:r>
          </a:p>
          <a:p>
            <a:pPr algn="l"/>
            <a:endParaRPr lang="en-GB"/>
          </a:p>
          <a:p>
            <a:pPr algn="l"/>
            <a:endParaRPr lang="en-GB"/>
          </a:p>
          <a:p>
            <a:pPr algn="l"/>
            <a:endParaRPr lang="en-GB"/>
          </a:p>
          <a:p>
            <a:pPr algn="l"/>
            <a:endParaRPr lang="en-GB"/>
          </a:p>
        </p:txBody>
      </p:sp>
      <p:sp>
        <p:nvSpPr>
          <p:cNvPr id="77829" name="Rectangle 5"/>
          <p:cNvSpPr>
            <a:spLocks noChangeArrowheads="1"/>
          </p:cNvSpPr>
          <p:nvPr/>
        </p:nvSpPr>
        <p:spPr bwMode="auto">
          <a:xfrm>
            <a:off x="4859338" y="2309813"/>
            <a:ext cx="1584325" cy="1223962"/>
          </a:xfrm>
          <a:prstGeom prst="rect">
            <a:avLst/>
          </a:prstGeom>
          <a:solidFill>
            <a:schemeClr val="bg2"/>
          </a:solidFill>
          <a:ln w="12700" algn="ctr">
            <a:solidFill>
              <a:schemeClr val="tx1"/>
            </a:solidFill>
            <a:round/>
            <a:headEnd/>
            <a:tailEnd/>
          </a:ln>
        </p:spPr>
        <p:txBody>
          <a:bodyPr wrap="none" anchor="ctr"/>
          <a:lstStyle/>
          <a:p>
            <a:pPr algn="l"/>
            <a:endParaRPr lang="en-GB" dirty="0"/>
          </a:p>
          <a:p>
            <a:pPr algn="l"/>
            <a:r>
              <a:rPr lang="en-GB" dirty="0"/>
              <a:t>SUB3</a:t>
            </a:r>
          </a:p>
          <a:p>
            <a:pPr algn="l"/>
            <a:r>
              <a:rPr lang="en-GB" dirty="0"/>
              <a:t>   </a:t>
            </a:r>
            <a:r>
              <a:rPr lang="en-GB" dirty="0" smtClean="0"/>
              <a:t>X</a:t>
            </a:r>
          </a:p>
          <a:p>
            <a:pPr algn="l"/>
            <a:r>
              <a:rPr lang="en-GB" dirty="0" smtClean="0"/>
              <a:t>BL SUB4</a:t>
            </a:r>
            <a:endParaRPr lang="en-GB" dirty="0"/>
          </a:p>
          <a:p>
            <a:pPr algn="l"/>
            <a:endParaRPr lang="en-GB" dirty="0"/>
          </a:p>
          <a:p>
            <a:pPr algn="l"/>
            <a:endParaRPr lang="en-GB" dirty="0"/>
          </a:p>
        </p:txBody>
      </p:sp>
      <p:cxnSp>
        <p:nvCxnSpPr>
          <p:cNvPr id="77830" name="Straight Arrow Connector 7"/>
          <p:cNvCxnSpPr>
            <a:cxnSpLocks noChangeShapeType="1"/>
          </p:cNvCxnSpPr>
          <p:nvPr/>
        </p:nvCxnSpPr>
        <p:spPr bwMode="auto">
          <a:xfrm>
            <a:off x="1908175" y="2236788"/>
            <a:ext cx="503238" cy="1587"/>
          </a:xfrm>
          <a:prstGeom prst="straightConnector1">
            <a:avLst/>
          </a:prstGeom>
          <a:noFill/>
          <a:ln w="28575" algn="ctr">
            <a:solidFill>
              <a:schemeClr val="tx1"/>
            </a:solidFill>
            <a:prstDash val="dash"/>
            <a:round/>
            <a:headEnd/>
            <a:tailEnd type="arrow" w="med" len="med"/>
          </a:ln>
        </p:spPr>
      </p:cxnSp>
      <p:cxnSp>
        <p:nvCxnSpPr>
          <p:cNvPr id="77831" name="Straight Arrow Connector 9"/>
          <p:cNvCxnSpPr>
            <a:cxnSpLocks noChangeShapeType="1"/>
          </p:cNvCxnSpPr>
          <p:nvPr/>
        </p:nvCxnSpPr>
        <p:spPr bwMode="auto">
          <a:xfrm rot="10800000">
            <a:off x="1187450" y="4037013"/>
            <a:ext cx="2016125" cy="1587"/>
          </a:xfrm>
          <a:prstGeom prst="straightConnector1">
            <a:avLst/>
          </a:prstGeom>
          <a:noFill/>
          <a:ln w="28575" algn="ctr">
            <a:solidFill>
              <a:schemeClr val="tx1"/>
            </a:solidFill>
            <a:prstDash val="dash"/>
            <a:round/>
            <a:headEnd/>
            <a:tailEnd type="arrow" w="med" len="med"/>
          </a:ln>
        </p:spPr>
      </p:cxnSp>
      <p:cxnSp>
        <p:nvCxnSpPr>
          <p:cNvPr id="77832" name="Straight Arrow Connector 11"/>
          <p:cNvCxnSpPr>
            <a:cxnSpLocks noChangeShapeType="1"/>
          </p:cNvCxnSpPr>
          <p:nvPr/>
        </p:nvCxnSpPr>
        <p:spPr bwMode="auto">
          <a:xfrm>
            <a:off x="3995738" y="2595563"/>
            <a:ext cx="863600" cy="1587"/>
          </a:xfrm>
          <a:prstGeom prst="straightConnector1">
            <a:avLst/>
          </a:prstGeom>
          <a:noFill/>
          <a:ln w="28575" algn="ctr">
            <a:solidFill>
              <a:schemeClr val="tx1"/>
            </a:solidFill>
            <a:prstDash val="dash"/>
            <a:round/>
            <a:headEnd/>
            <a:tailEnd type="arrow" w="med" len="med"/>
          </a:ln>
        </p:spPr>
      </p:cxnSp>
      <p:cxnSp>
        <p:nvCxnSpPr>
          <p:cNvPr id="77833" name="Straight Arrow Connector 13"/>
          <p:cNvCxnSpPr>
            <a:cxnSpLocks noChangeShapeType="1"/>
          </p:cNvCxnSpPr>
          <p:nvPr/>
        </p:nvCxnSpPr>
        <p:spPr bwMode="auto">
          <a:xfrm rot="10800000">
            <a:off x="3203575" y="3355403"/>
            <a:ext cx="2520950" cy="1588"/>
          </a:xfrm>
          <a:prstGeom prst="straightConnector1">
            <a:avLst/>
          </a:prstGeom>
          <a:noFill/>
          <a:ln w="28575" algn="ctr">
            <a:solidFill>
              <a:schemeClr val="tx1"/>
            </a:solidFill>
            <a:prstDash val="dash"/>
            <a:round/>
            <a:headEnd/>
            <a:tailEnd type="arrow" w="med" len="med"/>
          </a:ln>
        </p:spPr>
      </p:cxnSp>
      <p:sp>
        <p:nvSpPr>
          <p:cNvPr id="77834" name="TextBox 16"/>
          <p:cNvSpPr txBox="1">
            <a:spLocks noChangeArrowheads="1"/>
          </p:cNvSpPr>
          <p:nvPr/>
        </p:nvSpPr>
        <p:spPr bwMode="auto">
          <a:xfrm>
            <a:off x="136310" y="4580508"/>
            <a:ext cx="7480515" cy="2232868"/>
          </a:xfrm>
          <a:prstGeom prst="rect">
            <a:avLst/>
          </a:prstGeom>
          <a:noFill/>
          <a:ln w="9525">
            <a:noFill/>
            <a:miter lim="800000"/>
            <a:headEnd/>
            <a:tailEnd/>
          </a:ln>
        </p:spPr>
        <p:txBody>
          <a:bodyPr wrap="square">
            <a:normAutofit fontScale="92500" lnSpcReduction="20000"/>
          </a:bodyPr>
          <a:lstStyle/>
          <a:p>
            <a:pPr marL="342900" indent="-342900" algn="l">
              <a:spcBef>
                <a:spcPts val="1800"/>
              </a:spcBef>
              <a:buFont typeface="Wingdings" pitchFamily="2" charset="2"/>
              <a:buChar char="v"/>
            </a:pPr>
            <a:r>
              <a:rPr lang="en-GB" sz="2400" b="0" dirty="0" smtClean="0">
                <a:latin typeface="Calibri" pitchFamily="34" charset="0"/>
              </a:rPr>
              <a:t>Here each subroutine pushes the registers it needs to preserve onto the stack on entry</a:t>
            </a:r>
          </a:p>
          <a:p>
            <a:pPr marL="285750" indent="-285750" algn="l">
              <a:spcBef>
                <a:spcPts val="1800"/>
              </a:spcBef>
              <a:buFont typeface="Wingdings" pitchFamily="2" charset="2"/>
              <a:buChar char="v"/>
            </a:pPr>
            <a:r>
              <a:rPr lang="en-GB" sz="2400" b="0" dirty="0" smtClean="0">
                <a:latin typeface="Calibri" pitchFamily="34" charset="0"/>
              </a:rPr>
              <a:t>When </a:t>
            </a:r>
            <a:r>
              <a:rPr lang="en-GB" sz="2400" b="0" dirty="0">
                <a:latin typeface="Calibri" pitchFamily="34" charset="0"/>
              </a:rPr>
              <a:t>executing "X" the </a:t>
            </a:r>
            <a:r>
              <a:rPr lang="en-GB" sz="2400" dirty="0">
                <a:latin typeface="Calibri" pitchFamily="34" charset="0"/>
              </a:rPr>
              <a:t>nested</a:t>
            </a:r>
            <a:r>
              <a:rPr lang="en-GB" sz="2400" b="0" dirty="0">
                <a:latin typeface="Calibri" pitchFamily="34" charset="0"/>
              </a:rPr>
              <a:t> subroutines SUB1, SUB2, SUB3 are all </a:t>
            </a:r>
            <a:r>
              <a:rPr lang="en-GB" sz="2400" b="0" dirty="0" smtClean="0">
                <a:latin typeface="Calibri" pitchFamily="34" charset="0"/>
              </a:rPr>
              <a:t>active, the data pushed by each is preserved on the stack</a:t>
            </a:r>
          </a:p>
          <a:p>
            <a:pPr marL="285750" indent="-285750" algn="l">
              <a:spcBef>
                <a:spcPts val="1800"/>
              </a:spcBef>
              <a:buFont typeface="Wingdings" pitchFamily="2" charset="2"/>
              <a:buChar char="v"/>
            </a:pPr>
            <a:r>
              <a:rPr lang="en-GB" sz="2400" dirty="0" smtClean="0">
                <a:latin typeface="Calibri" pitchFamily="34" charset="0"/>
              </a:rPr>
              <a:t>We have seen that typically LR will be pushed</a:t>
            </a:r>
            <a:endParaRPr lang="en-GB" sz="2400" b="0" dirty="0">
              <a:latin typeface="Calibri" pitchFamily="34" charset="0"/>
            </a:endParaRPr>
          </a:p>
        </p:txBody>
      </p:sp>
      <p:sp>
        <p:nvSpPr>
          <p:cNvPr id="77835" name="Rectangle 10"/>
          <p:cNvSpPr>
            <a:spLocks noChangeArrowheads="1"/>
          </p:cNvSpPr>
          <p:nvPr/>
        </p:nvSpPr>
        <p:spPr bwMode="auto">
          <a:xfrm>
            <a:off x="7848600" y="1628775"/>
            <a:ext cx="827088" cy="862013"/>
          </a:xfrm>
          <a:prstGeom prst="rect">
            <a:avLst/>
          </a:prstGeom>
          <a:solidFill>
            <a:schemeClr val="bg1"/>
          </a:solidFill>
          <a:ln w="12700" algn="ctr">
            <a:solidFill>
              <a:schemeClr val="tx1"/>
            </a:solidFill>
            <a:round/>
            <a:headEnd/>
            <a:tailEnd/>
          </a:ln>
        </p:spPr>
        <p:txBody>
          <a:bodyPr wrap="none" anchor="ctr"/>
          <a:lstStyle/>
          <a:p>
            <a:r>
              <a:rPr lang="en-GB">
                <a:solidFill>
                  <a:srgbClr val="FF0000"/>
                </a:solidFill>
              </a:rPr>
              <a:t>SUB1</a:t>
            </a:r>
          </a:p>
          <a:p>
            <a:r>
              <a:rPr lang="en-GB">
                <a:solidFill>
                  <a:srgbClr val="FF0000"/>
                </a:solidFill>
              </a:rPr>
              <a:t>data</a:t>
            </a:r>
          </a:p>
        </p:txBody>
      </p:sp>
      <p:sp>
        <p:nvSpPr>
          <p:cNvPr id="77836" name="Rectangle 12"/>
          <p:cNvSpPr>
            <a:spLocks noChangeArrowheads="1"/>
          </p:cNvSpPr>
          <p:nvPr/>
        </p:nvSpPr>
        <p:spPr bwMode="auto">
          <a:xfrm>
            <a:off x="7848600" y="2493963"/>
            <a:ext cx="827088" cy="863600"/>
          </a:xfrm>
          <a:prstGeom prst="rect">
            <a:avLst/>
          </a:prstGeom>
          <a:solidFill>
            <a:schemeClr val="bg1"/>
          </a:solidFill>
          <a:ln w="12700" algn="ctr">
            <a:solidFill>
              <a:schemeClr val="tx1"/>
            </a:solidFill>
            <a:round/>
            <a:headEnd/>
            <a:tailEnd/>
          </a:ln>
        </p:spPr>
        <p:txBody>
          <a:bodyPr wrap="none" anchor="ctr"/>
          <a:lstStyle/>
          <a:p>
            <a:r>
              <a:rPr lang="en-GB">
                <a:solidFill>
                  <a:srgbClr val="FF0000"/>
                </a:solidFill>
              </a:rPr>
              <a:t>SUB2</a:t>
            </a:r>
          </a:p>
          <a:p>
            <a:r>
              <a:rPr lang="en-GB">
                <a:solidFill>
                  <a:srgbClr val="FF0000"/>
                </a:solidFill>
              </a:rPr>
              <a:t>data</a:t>
            </a:r>
          </a:p>
        </p:txBody>
      </p:sp>
      <p:sp>
        <p:nvSpPr>
          <p:cNvPr id="77837" name="Rectangle 14"/>
          <p:cNvSpPr>
            <a:spLocks noChangeArrowheads="1"/>
          </p:cNvSpPr>
          <p:nvPr/>
        </p:nvSpPr>
        <p:spPr bwMode="auto">
          <a:xfrm>
            <a:off x="7848600" y="3360738"/>
            <a:ext cx="827088" cy="862012"/>
          </a:xfrm>
          <a:prstGeom prst="rect">
            <a:avLst/>
          </a:prstGeom>
          <a:solidFill>
            <a:schemeClr val="bg1"/>
          </a:solidFill>
          <a:ln w="12700" algn="ctr">
            <a:solidFill>
              <a:schemeClr val="tx1"/>
            </a:solidFill>
            <a:round/>
            <a:headEnd/>
            <a:tailEnd/>
          </a:ln>
        </p:spPr>
        <p:txBody>
          <a:bodyPr wrap="none" anchor="ctr"/>
          <a:lstStyle/>
          <a:p>
            <a:r>
              <a:rPr lang="en-GB">
                <a:solidFill>
                  <a:srgbClr val="FF0000"/>
                </a:solidFill>
              </a:rPr>
              <a:t>SUB3</a:t>
            </a:r>
          </a:p>
          <a:p>
            <a:r>
              <a:rPr lang="en-GB">
                <a:solidFill>
                  <a:srgbClr val="FF0000"/>
                </a:solidFill>
              </a:rPr>
              <a:t>data</a:t>
            </a:r>
          </a:p>
        </p:txBody>
      </p:sp>
      <p:sp>
        <p:nvSpPr>
          <p:cNvPr id="77838" name="Rectangle 15"/>
          <p:cNvSpPr>
            <a:spLocks noChangeArrowheads="1"/>
          </p:cNvSpPr>
          <p:nvPr/>
        </p:nvSpPr>
        <p:spPr bwMode="auto">
          <a:xfrm>
            <a:off x="7848600" y="4225925"/>
            <a:ext cx="827088" cy="862013"/>
          </a:xfrm>
          <a:prstGeom prst="rect">
            <a:avLst/>
          </a:prstGeom>
          <a:solidFill>
            <a:schemeClr val="bg1"/>
          </a:solidFill>
          <a:ln w="12700" algn="ctr">
            <a:solidFill>
              <a:schemeClr val="tx1"/>
            </a:solidFill>
            <a:round/>
            <a:headEnd/>
            <a:tailEnd/>
          </a:ln>
        </p:spPr>
        <p:txBody>
          <a:bodyPr wrap="none" anchor="ctr"/>
          <a:lstStyle/>
          <a:p>
            <a:r>
              <a:rPr lang="en-GB">
                <a:solidFill>
                  <a:srgbClr val="FF0000"/>
                </a:solidFill>
              </a:rPr>
              <a:t>empty</a:t>
            </a:r>
          </a:p>
        </p:txBody>
      </p:sp>
      <p:sp>
        <p:nvSpPr>
          <p:cNvPr id="77839" name="TextBox 17"/>
          <p:cNvSpPr txBox="1">
            <a:spLocks noChangeArrowheads="1"/>
          </p:cNvSpPr>
          <p:nvPr/>
        </p:nvSpPr>
        <p:spPr bwMode="auto">
          <a:xfrm>
            <a:off x="7616825" y="836613"/>
            <a:ext cx="1311275" cy="831850"/>
          </a:xfrm>
          <a:prstGeom prst="rect">
            <a:avLst/>
          </a:prstGeom>
          <a:noFill/>
          <a:ln w="9525">
            <a:noFill/>
            <a:miter lim="800000"/>
            <a:headEnd/>
            <a:tailEnd/>
          </a:ln>
        </p:spPr>
        <p:txBody>
          <a:bodyPr wrap="none">
            <a:spAutoFit/>
          </a:bodyPr>
          <a:lstStyle/>
          <a:p>
            <a:r>
              <a:rPr lang="en-GB">
                <a:solidFill>
                  <a:srgbClr val="FF0000"/>
                </a:solidFill>
              </a:rPr>
              <a:t>Stack</a:t>
            </a:r>
          </a:p>
          <a:p>
            <a:r>
              <a:rPr lang="en-GB">
                <a:solidFill>
                  <a:srgbClr val="FF0000"/>
                </a:solidFill>
              </a:rPr>
              <a:t>Memory</a:t>
            </a:r>
          </a:p>
        </p:txBody>
      </p:sp>
      <p:cxnSp>
        <p:nvCxnSpPr>
          <p:cNvPr id="77840" name="Straight Arrow Connector 19"/>
          <p:cNvCxnSpPr>
            <a:cxnSpLocks noChangeShapeType="1"/>
          </p:cNvCxnSpPr>
          <p:nvPr/>
        </p:nvCxnSpPr>
        <p:spPr bwMode="auto">
          <a:xfrm>
            <a:off x="6875463" y="4289425"/>
            <a:ext cx="973137" cy="1588"/>
          </a:xfrm>
          <a:prstGeom prst="straightConnector1">
            <a:avLst/>
          </a:prstGeom>
          <a:noFill/>
          <a:ln w="28575" algn="ctr">
            <a:solidFill>
              <a:srgbClr val="FF0000"/>
            </a:solidFill>
            <a:round/>
            <a:headEnd/>
            <a:tailEnd type="arrow" w="med" len="med"/>
          </a:ln>
        </p:spPr>
      </p:cxnSp>
      <p:sp>
        <p:nvSpPr>
          <p:cNvPr id="77841" name="TextBox 20"/>
          <p:cNvSpPr txBox="1">
            <a:spLocks noChangeArrowheads="1"/>
          </p:cNvSpPr>
          <p:nvPr/>
        </p:nvSpPr>
        <p:spPr bwMode="auto">
          <a:xfrm>
            <a:off x="4427984" y="4120753"/>
            <a:ext cx="2413000" cy="460375"/>
          </a:xfrm>
          <a:prstGeom prst="rect">
            <a:avLst/>
          </a:prstGeom>
          <a:noFill/>
          <a:ln w="9525">
            <a:noFill/>
            <a:miter lim="800000"/>
            <a:headEnd/>
            <a:tailEnd/>
          </a:ln>
        </p:spPr>
        <p:txBody>
          <a:bodyPr wrap="none">
            <a:spAutoFit/>
          </a:bodyPr>
          <a:lstStyle/>
          <a:p>
            <a:r>
              <a:rPr lang="en-GB" b="0" dirty="0">
                <a:solidFill>
                  <a:srgbClr val="FF0000"/>
                </a:solidFill>
              </a:rPr>
              <a:t>Stack pointer at X</a:t>
            </a:r>
          </a:p>
        </p:txBody>
      </p:sp>
      <p:grpSp>
        <p:nvGrpSpPr>
          <p:cNvPr id="2" name="Group 21"/>
          <p:cNvGrpSpPr>
            <a:grpSpLocks/>
          </p:cNvGrpSpPr>
          <p:nvPr/>
        </p:nvGrpSpPr>
        <p:grpSpPr bwMode="auto">
          <a:xfrm>
            <a:off x="6444208" y="1846263"/>
            <a:ext cx="1469377" cy="1551375"/>
            <a:chOff x="6444707" y="1846410"/>
            <a:chExt cx="1468108" cy="1551067"/>
          </a:xfrm>
        </p:grpSpPr>
        <p:cxnSp>
          <p:nvCxnSpPr>
            <p:cNvPr id="77843" name="Straight Arrow Connector 18"/>
            <p:cNvCxnSpPr>
              <a:cxnSpLocks noChangeShapeType="1"/>
            </p:cNvCxnSpPr>
            <p:nvPr/>
          </p:nvCxnSpPr>
          <p:spPr bwMode="auto">
            <a:xfrm rot="5400000">
              <a:off x="6914504" y="2168203"/>
              <a:ext cx="645173" cy="1588"/>
            </a:xfrm>
            <a:prstGeom prst="straightConnector1">
              <a:avLst/>
            </a:prstGeom>
            <a:noFill/>
            <a:ln w="12700" algn="ctr">
              <a:solidFill>
                <a:schemeClr val="tx1"/>
              </a:solidFill>
              <a:round/>
              <a:headEnd/>
              <a:tailEnd type="arrow" w="med" len="med"/>
            </a:ln>
          </p:spPr>
        </p:cxnSp>
        <p:sp>
          <p:nvSpPr>
            <p:cNvPr id="77844" name="TextBox 19"/>
            <p:cNvSpPr txBox="1">
              <a:spLocks noChangeArrowheads="1"/>
            </p:cNvSpPr>
            <p:nvPr/>
          </p:nvSpPr>
          <p:spPr bwMode="auto">
            <a:xfrm>
              <a:off x="6444707" y="2566645"/>
              <a:ext cx="1468108" cy="830832"/>
            </a:xfrm>
            <a:prstGeom prst="rect">
              <a:avLst/>
            </a:prstGeom>
            <a:noFill/>
            <a:ln w="9525">
              <a:noFill/>
              <a:miter lim="800000"/>
              <a:headEnd/>
              <a:tailEnd/>
            </a:ln>
          </p:spPr>
          <p:txBody>
            <a:bodyPr wrap="none">
              <a:spAutoFit/>
            </a:bodyPr>
            <a:lstStyle/>
            <a:p>
              <a:r>
                <a:rPr lang="en-GB" sz="1600" dirty="0">
                  <a:solidFill>
                    <a:schemeClr val="accent2"/>
                  </a:solidFill>
                </a:rPr>
                <a:t>downwards</a:t>
              </a:r>
            </a:p>
            <a:p>
              <a:r>
                <a:rPr lang="en-GB" sz="1600" dirty="0" smtClean="0">
                  <a:solidFill>
                    <a:schemeClr val="accent2"/>
                  </a:solidFill>
                </a:rPr>
                <a:t>growing</a:t>
              </a:r>
            </a:p>
            <a:p>
              <a:r>
                <a:rPr lang="en-GB" sz="1600" dirty="0" smtClean="0">
                  <a:solidFill>
                    <a:schemeClr val="accent2"/>
                  </a:solidFill>
                </a:rPr>
                <a:t>stack</a:t>
              </a:r>
              <a:endParaRPr lang="en-GB" sz="1600" dirty="0">
                <a:solidFill>
                  <a:schemeClr val="accent2"/>
                </a:solidFill>
              </a:endParaRPr>
            </a:p>
          </p:txBody>
        </p:sp>
      </p:grpSp>
      <p:sp>
        <p:nvSpPr>
          <p:cNvPr id="21" name="Date Placeholder 20"/>
          <p:cNvSpPr>
            <a:spLocks noGrp="1"/>
          </p:cNvSpPr>
          <p:nvPr>
            <p:ph type="dt" sz="half" idx="10"/>
          </p:nvPr>
        </p:nvSpPr>
        <p:spPr/>
        <p:txBody>
          <a:bodyPr/>
          <a:lstStyle/>
          <a:p>
            <a:fld id="{290D1EA9-782E-4DDA-9BEA-008B868A3A0F}" type="datetime1">
              <a:rPr lang="en-US" smtClean="0"/>
              <a:pPr/>
              <a:t>12/2/2015</a:t>
            </a:fld>
            <a:endParaRPr lang="en-US"/>
          </a:p>
        </p:txBody>
      </p:sp>
      <p:sp>
        <p:nvSpPr>
          <p:cNvPr id="22" name="Slide Number Placeholder 21"/>
          <p:cNvSpPr>
            <a:spLocks noGrp="1"/>
          </p:cNvSpPr>
          <p:nvPr>
            <p:ph type="sldNum" sz="quarter" idx="12"/>
          </p:nvPr>
        </p:nvSpPr>
        <p:spPr/>
        <p:txBody>
          <a:bodyPr/>
          <a:lstStyle/>
          <a:p>
            <a:r>
              <a:rPr lang="en-US" dirty="0" smtClean="0"/>
              <a:t>2.</a:t>
            </a:r>
            <a:fld id="{0CFEC368-1D7A-4F81-ABF6-AE0E36BAF64C}" type="slidenum">
              <a:rPr lang="en-US" smtClean="0"/>
              <a:pPr/>
              <a:t>89</a:t>
            </a:fld>
            <a:endParaRPr lang="en-US" dirty="0"/>
          </a:p>
        </p:txBody>
      </p:sp>
      <p:sp>
        <p:nvSpPr>
          <p:cNvPr id="23" name="Footer Placeholder 22"/>
          <p:cNvSpPr>
            <a:spLocks noGrp="1"/>
          </p:cNvSpPr>
          <p:nvPr>
            <p:ph type="ftr" sz="quarter" idx="11"/>
          </p:nvPr>
        </p:nvSpPr>
        <p:spPr/>
        <p:txBody>
          <a:bodyPr/>
          <a:lstStyle/>
          <a:p>
            <a:pPr algn="r"/>
            <a:r>
              <a:rPr lang="en-GB" smtClean="0"/>
              <a:t>Introduction to Computer Architecture: Part 2</a:t>
            </a:r>
            <a:endParaRPr lang="en-US" dirty="0"/>
          </a:p>
        </p:txBody>
      </p:sp>
      <p:sp>
        <p:nvSpPr>
          <p:cNvPr id="3" name="TextBox 2"/>
          <p:cNvSpPr txBox="1"/>
          <p:nvPr/>
        </p:nvSpPr>
        <p:spPr>
          <a:xfrm>
            <a:off x="8632613" y="1569096"/>
            <a:ext cx="590225"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high</a:t>
            </a:r>
            <a:endParaRPr lang="en-GB" dirty="0">
              <a:solidFill>
                <a:srgbClr val="0070C0"/>
              </a:solidFill>
              <a:latin typeface="Calibri" panose="020F0502020204030204" pitchFamily="34" charset="0"/>
            </a:endParaRPr>
          </a:p>
        </p:txBody>
      </p:sp>
      <p:sp>
        <p:nvSpPr>
          <p:cNvPr id="25" name="TextBox 24"/>
          <p:cNvSpPr txBox="1"/>
          <p:nvPr/>
        </p:nvSpPr>
        <p:spPr>
          <a:xfrm>
            <a:off x="8632613" y="4778285"/>
            <a:ext cx="523606"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low</a:t>
            </a:r>
            <a:endParaRPr lang="en-GB" dirty="0">
              <a:solidFill>
                <a:srgbClr val="0070C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533400"/>
            <a:ext cx="8229600" cy="663352"/>
          </a:xfrm>
        </p:spPr>
        <p:txBody>
          <a:bodyPr>
            <a:noAutofit/>
          </a:bodyPr>
          <a:lstStyle/>
          <a:p>
            <a:r>
              <a:rPr lang="en-US" dirty="0" smtClean="0"/>
              <a:t>Data Processing Instructions (1)</a:t>
            </a:r>
            <a:br>
              <a:rPr lang="en-US" dirty="0" smtClean="0"/>
            </a:br>
            <a:r>
              <a:rPr lang="en-US" dirty="0" smtClean="0"/>
              <a:t>Arithmetic with/without CARRY</a:t>
            </a:r>
          </a:p>
        </p:txBody>
      </p:sp>
      <p:sp>
        <p:nvSpPr>
          <p:cNvPr id="19459" name="Rectangle 3"/>
          <p:cNvSpPr>
            <a:spLocks noGrp="1" noChangeArrowheads="1"/>
          </p:cNvSpPr>
          <p:nvPr>
            <p:ph type="body" idx="1"/>
          </p:nvPr>
        </p:nvSpPr>
        <p:spPr>
          <a:xfrm>
            <a:off x="457200" y="3128218"/>
            <a:ext cx="8077200" cy="2028974"/>
          </a:xfrm>
        </p:spPr>
        <p:txBody>
          <a:bodyPr>
            <a:normAutofit/>
          </a:bodyPr>
          <a:lstStyle/>
          <a:p>
            <a:pPr>
              <a:lnSpc>
                <a:spcPct val="120000"/>
              </a:lnSpc>
              <a:spcBef>
                <a:spcPts val="2400"/>
              </a:spcBef>
            </a:pPr>
            <a:r>
              <a:rPr lang="en-US" dirty="0" smtClean="0"/>
              <a:t>Operands &amp; result may be interpreted as unsigned or 2's complement signed integers.</a:t>
            </a:r>
          </a:p>
          <a:p>
            <a:pPr>
              <a:lnSpc>
                <a:spcPct val="120000"/>
              </a:lnSpc>
              <a:spcBef>
                <a:spcPts val="2400"/>
              </a:spcBef>
            </a:pPr>
            <a:r>
              <a:rPr lang="en-US" dirty="0" smtClean="0"/>
              <a:t>'C' is the carry (C) flag in the CPSR</a:t>
            </a:r>
          </a:p>
          <a:p>
            <a:pPr>
              <a:lnSpc>
                <a:spcPct val="120000"/>
              </a:lnSpc>
              <a:spcBef>
                <a:spcPts val="2400"/>
              </a:spcBef>
            </a:pPr>
            <a:endParaRPr lang="en-US" dirty="0" smtClean="0"/>
          </a:p>
        </p:txBody>
      </p:sp>
      <p:sp>
        <p:nvSpPr>
          <p:cNvPr id="10244" name="Text Box 4"/>
          <p:cNvSpPr txBox="1">
            <a:spLocks noChangeArrowheads="1"/>
          </p:cNvSpPr>
          <p:nvPr/>
        </p:nvSpPr>
        <p:spPr bwMode="auto">
          <a:xfrm>
            <a:off x="755650" y="1544910"/>
            <a:ext cx="6705600" cy="1323975"/>
          </a:xfrm>
          <a:prstGeom prst="rect">
            <a:avLst/>
          </a:prstGeom>
          <a:solidFill>
            <a:srgbClr val="DDDDDD"/>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l">
              <a:defRPr/>
            </a:pPr>
            <a:r>
              <a:rPr lang="en-US" sz="2000" dirty="0">
                <a:latin typeface="Arial" charset="0"/>
              </a:rPr>
              <a:t>	ADD	</a:t>
            </a:r>
            <a:r>
              <a:rPr lang="en-US" sz="2000" dirty="0" smtClean="0">
                <a:latin typeface="Arial" charset="0"/>
              </a:rPr>
              <a:t>R0, R1, R2</a:t>
            </a:r>
            <a:r>
              <a:rPr lang="en-US" sz="2000" dirty="0">
                <a:latin typeface="Arial" charset="0"/>
              </a:rPr>
              <a:t>	; </a:t>
            </a:r>
            <a:r>
              <a:rPr lang="en-US" sz="2000" dirty="0" smtClean="0">
                <a:latin typeface="Arial" charset="0"/>
              </a:rPr>
              <a:t>R0 </a:t>
            </a:r>
            <a:r>
              <a:rPr lang="en-US" sz="2000" dirty="0">
                <a:latin typeface="Arial" charset="0"/>
              </a:rPr>
              <a:t>:= </a:t>
            </a:r>
            <a:r>
              <a:rPr lang="en-US" sz="2000" dirty="0" smtClean="0">
                <a:latin typeface="Arial" charset="0"/>
              </a:rPr>
              <a:t>R1 </a:t>
            </a:r>
            <a:r>
              <a:rPr lang="en-US" sz="2000" dirty="0">
                <a:latin typeface="Arial" charset="0"/>
              </a:rPr>
              <a:t>+ </a:t>
            </a:r>
            <a:r>
              <a:rPr lang="en-US" sz="2000" dirty="0" smtClean="0">
                <a:latin typeface="Arial" charset="0"/>
              </a:rPr>
              <a:t>R2</a:t>
            </a:r>
            <a:endParaRPr lang="en-US" sz="2000" dirty="0">
              <a:latin typeface="Arial" charset="0"/>
            </a:endParaRPr>
          </a:p>
          <a:p>
            <a:pPr algn="l">
              <a:defRPr/>
            </a:pPr>
            <a:r>
              <a:rPr lang="en-US" sz="2000" dirty="0">
                <a:latin typeface="Arial" charset="0"/>
              </a:rPr>
              <a:t>	SUB	</a:t>
            </a:r>
            <a:r>
              <a:rPr lang="en-US" sz="2000" dirty="0" smtClean="0">
                <a:latin typeface="Arial" charset="0"/>
              </a:rPr>
              <a:t>R0, R1, R2</a:t>
            </a:r>
            <a:r>
              <a:rPr lang="en-US" sz="2000" dirty="0">
                <a:latin typeface="Arial" charset="0"/>
              </a:rPr>
              <a:t>	; </a:t>
            </a:r>
            <a:r>
              <a:rPr lang="en-US" sz="2000" dirty="0" smtClean="0">
                <a:latin typeface="Arial" charset="0"/>
              </a:rPr>
              <a:t>R0 </a:t>
            </a:r>
            <a:r>
              <a:rPr lang="en-US" sz="2000" dirty="0">
                <a:latin typeface="Arial" charset="0"/>
              </a:rPr>
              <a:t>:= </a:t>
            </a:r>
            <a:r>
              <a:rPr lang="en-US" sz="2000" dirty="0" smtClean="0">
                <a:latin typeface="Arial" charset="0"/>
              </a:rPr>
              <a:t>R1 </a:t>
            </a:r>
            <a:r>
              <a:rPr lang="en-US" sz="2000" dirty="0">
                <a:latin typeface="Arial" charset="0"/>
              </a:rPr>
              <a:t>- </a:t>
            </a:r>
            <a:r>
              <a:rPr lang="en-US" sz="2000" dirty="0" smtClean="0">
                <a:latin typeface="Arial" charset="0"/>
              </a:rPr>
              <a:t>R2</a:t>
            </a:r>
            <a:endParaRPr lang="en-US" sz="2000" dirty="0">
              <a:latin typeface="Arial" charset="0"/>
            </a:endParaRPr>
          </a:p>
          <a:p>
            <a:pPr algn="l">
              <a:defRPr/>
            </a:pPr>
            <a:r>
              <a:rPr lang="en-US" sz="2000" dirty="0">
                <a:latin typeface="Arial" charset="0"/>
              </a:rPr>
              <a:t>	ADC	</a:t>
            </a:r>
            <a:r>
              <a:rPr lang="en-US" sz="2000" dirty="0" smtClean="0">
                <a:latin typeface="Arial" charset="0"/>
              </a:rPr>
              <a:t>R0, R1, R2</a:t>
            </a:r>
            <a:r>
              <a:rPr lang="en-US" sz="2000" dirty="0">
                <a:latin typeface="Arial" charset="0"/>
              </a:rPr>
              <a:t>	; </a:t>
            </a:r>
            <a:r>
              <a:rPr lang="en-US" sz="2000" dirty="0" smtClean="0">
                <a:latin typeface="Arial" charset="0"/>
              </a:rPr>
              <a:t>R0 </a:t>
            </a:r>
            <a:r>
              <a:rPr lang="en-US" sz="2000" dirty="0">
                <a:latin typeface="Arial" charset="0"/>
              </a:rPr>
              <a:t>:= </a:t>
            </a:r>
            <a:r>
              <a:rPr lang="en-US" sz="2000" dirty="0" smtClean="0">
                <a:latin typeface="Arial" charset="0"/>
              </a:rPr>
              <a:t>R1 </a:t>
            </a:r>
            <a:r>
              <a:rPr lang="en-US" sz="2000" dirty="0">
                <a:latin typeface="Arial" charset="0"/>
              </a:rPr>
              <a:t>+ </a:t>
            </a:r>
            <a:r>
              <a:rPr lang="en-US" sz="2000" dirty="0" smtClean="0">
                <a:latin typeface="Arial" charset="0"/>
              </a:rPr>
              <a:t>R2 </a:t>
            </a:r>
            <a:r>
              <a:rPr lang="en-US" sz="2000" dirty="0">
                <a:latin typeface="Arial" charset="0"/>
              </a:rPr>
              <a:t>+ C</a:t>
            </a:r>
          </a:p>
          <a:p>
            <a:pPr algn="l">
              <a:defRPr/>
            </a:pPr>
            <a:r>
              <a:rPr lang="en-US" sz="2000" dirty="0">
                <a:latin typeface="Arial" charset="0"/>
              </a:rPr>
              <a:t>	SBC	</a:t>
            </a:r>
            <a:r>
              <a:rPr lang="en-US" sz="2000" dirty="0" smtClean="0">
                <a:latin typeface="Arial" charset="0"/>
              </a:rPr>
              <a:t>R0, R1, R2</a:t>
            </a:r>
            <a:r>
              <a:rPr lang="en-US" sz="2000" dirty="0">
                <a:latin typeface="Arial" charset="0"/>
              </a:rPr>
              <a:t>	; </a:t>
            </a:r>
            <a:r>
              <a:rPr lang="en-US" sz="2000" dirty="0" smtClean="0">
                <a:latin typeface="Arial" charset="0"/>
              </a:rPr>
              <a:t>R0 </a:t>
            </a:r>
            <a:r>
              <a:rPr lang="en-US" sz="2000" dirty="0">
                <a:latin typeface="Arial" charset="0"/>
              </a:rPr>
              <a:t>:= </a:t>
            </a:r>
            <a:r>
              <a:rPr lang="en-US" sz="2000" dirty="0" smtClean="0">
                <a:latin typeface="Arial" charset="0"/>
              </a:rPr>
              <a:t>R1 </a:t>
            </a:r>
            <a:r>
              <a:rPr lang="en-US" sz="2000" dirty="0">
                <a:latin typeface="Arial" charset="0"/>
              </a:rPr>
              <a:t>- </a:t>
            </a:r>
            <a:r>
              <a:rPr lang="en-US" sz="2000" dirty="0" smtClean="0">
                <a:latin typeface="Arial" charset="0"/>
              </a:rPr>
              <a:t>R2 </a:t>
            </a:r>
            <a:r>
              <a:rPr lang="en-US" sz="2000" dirty="0">
                <a:latin typeface="Arial" charset="0"/>
              </a:rPr>
              <a:t>+ (C - 1)</a:t>
            </a:r>
          </a:p>
        </p:txBody>
      </p:sp>
      <p:graphicFrame>
        <p:nvGraphicFramePr>
          <p:cNvPr id="5" name="Table 4"/>
          <p:cNvGraphicFramePr>
            <a:graphicFrameLocks noGrp="1"/>
          </p:cNvGraphicFramePr>
          <p:nvPr>
            <p:extLst>
              <p:ext uri="{D42A27DB-BD31-4B8C-83A1-F6EECF244321}">
                <p14:modId xmlns:p14="http://schemas.microsoft.com/office/powerpoint/2010/main" val="2616869840"/>
              </p:ext>
            </p:extLst>
          </p:nvPr>
        </p:nvGraphicFramePr>
        <p:xfrm>
          <a:off x="2411413" y="5556522"/>
          <a:ext cx="4103687" cy="1112838"/>
        </p:xfrm>
        <a:graphic>
          <a:graphicData uri="http://schemas.openxmlformats.org/drawingml/2006/table">
            <a:tbl>
              <a:tblPr firstRow="1" bandRow="1">
                <a:tableStyleId>{793D81CF-94F2-401A-BA57-92F5A7B2D0C5}</a:tableStyleId>
              </a:tblPr>
              <a:tblGrid>
                <a:gridCol w="928663"/>
                <a:gridCol w="1739369"/>
                <a:gridCol w="1435655"/>
              </a:tblGrid>
              <a:tr h="370946">
                <a:tc>
                  <a:txBody>
                    <a:bodyPr/>
                    <a:lstStyle/>
                    <a:p>
                      <a:endParaRPr lang="en-GB" sz="1800" dirty="0"/>
                    </a:p>
                  </a:txBody>
                  <a:tcPr marL="91423" marR="91423" marT="45733" marB="45733"/>
                </a:tc>
                <a:tc>
                  <a:txBody>
                    <a:bodyPr/>
                    <a:lstStyle/>
                    <a:p>
                      <a:r>
                        <a:rPr lang="en-GB" sz="1800" smtClean="0"/>
                        <a:t>C</a:t>
                      </a:r>
                      <a:r>
                        <a:rPr lang="en-GB" sz="1800" baseline="0" smtClean="0"/>
                        <a:t> = 0</a:t>
                      </a:r>
                      <a:endParaRPr lang="en-GB" sz="1800"/>
                    </a:p>
                  </a:txBody>
                  <a:tcPr marL="91423" marR="91423" marT="45733" marB="45733"/>
                </a:tc>
                <a:tc>
                  <a:txBody>
                    <a:bodyPr/>
                    <a:lstStyle/>
                    <a:p>
                      <a:r>
                        <a:rPr lang="en-GB" sz="1800" smtClean="0"/>
                        <a:t>C = 1</a:t>
                      </a:r>
                      <a:endParaRPr lang="en-GB" sz="1800"/>
                    </a:p>
                  </a:txBody>
                  <a:tcPr marL="91423" marR="91423" marT="45733" marB="45733"/>
                </a:tc>
              </a:tr>
              <a:tr h="370946">
                <a:tc>
                  <a:txBody>
                    <a:bodyPr/>
                    <a:lstStyle/>
                    <a:p>
                      <a:r>
                        <a:rPr lang="en-GB" sz="1800" smtClean="0"/>
                        <a:t>ADC</a:t>
                      </a:r>
                      <a:endParaRPr lang="en-GB" sz="1800"/>
                    </a:p>
                  </a:txBody>
                  <a:tcPr marL="91423" marR="91423" marT="45733" marB="45733"/>
                </a:tc>
                <a:tc>
                  <a:txBody>
                    <a:bodyPr/>
                    <a:lstStyle/>
                    <a:p>
                      <a:r>
                        <a:rPr lang="en-GB" sz="1800" smtClean="0"/>
                        <a:t>normal</a:t>
                      </a:r>
                      <a:endParaRPr lang="en-GB" sz="1800" dirty="0"/>
                    </a:p>
                  </a:txBody>
                  <a:tcPr marL="91423" marR="91423" marT="45733" marB="45733"/>
                </a:tc>
                <a:tc>
                  <a:txBody>
                    <a:bodyPr/>
                    <a:lstStyle/>
                    <a:p>
                      <a:r>
                        <a:rPr lang="en-GB" sz="1800" smtClean="0"/>
                        <a:t>+1 carry in</a:t>
                      </a:r>
                      <a:endParaRPr lang="en-GB" sz="1800"/>
                    </a:p>
                  </a:txBody>
                  <a:tcPr marL="91423" marR="91423" marT="45733" marB="45733"/>
                </a:tc>
              </a:tr>
              <a:tr h="370946">
                <a:tc>
                  <a:txBody>
                    <a:bodyPr/>
                    <a:lstStyle/>
                    <a:p>
                      <a:r>
                        <a:rPr lang="en-GB" sz="1800" smtClean="0"/>
                        <a:t>SBC</a:t>
                      </a:r>
                      <a:endParaRPr lang="en-GB" sz="1800"/>
                    </a:p>
                  </a:txBody>
                  <a:tcPr marL="91423" marR="91423" marT="45733" marB="45733"/>
                </a:tc>
                <a:tc>
                  <a:txBody>
                    <a:bodyPr/>
                    <a:lstStyle/>
                    <a:p>
                      <a:r>
                        <a:rPr lang="en-GB" sz="1800" smtClean="0"/>
                        <a:t>-1 borrow in</a:t>
                      </a:r>
                      <a:endParaRPr lang="en-GB" sz="1800"/>
                    </a:p>
                  </a:txBody>
                  <a:tcPr marL="91423" marR="91423" marT="45733" marB="45733"/>
                </a:tc>
                <a:tc>
                  <a:txBody>
                    <a:bodyPr/>
                    <a:lstStyle/>
                    <a:p>
                      <a:r>
                        <a:rPr lang="en-GB" sz="1800" smtClean="0"/>
                        <a:t>normal</a:t>
                      </a:r>
                      <a:endParaRPr lang="en-GB" sz="1800" dirty="0"/>
                    </a:p>
                  </a:txBody>
                  <a:tcPr marL="91423" marR="91423" marT="45733" marB="45733"/>
                </a:tc>
              </a:tr>
            </a:tbl>
          </a:graphicData>
        </a:graphic>
      </p:graphicFrame>
      <p:sp>
        <p:nvSpPr>
          <p:cNvPr id="6" name="Date Placeholder 5"/>
          <p:cNvSpPr>
            <a:spLocks noGrp="1"/>
          </p:cNvSpPr>
          <p:nvPr>
            <p:ph type="dt" sz="half" idx="10"/>
          </p:nvPr>
        </p:nvSpPr>
        <p:spPr/>
        <p:txBody>
          <a:bodyPr/>
          <a:lstStyle/>
          <a:p>
            <a:fld id="{0DBDF570-E1FD-42F1-9E02-E81CDBA8804F}" type="datetime1">
              <a:rPr lang="en-US" smtClean="0"/>
              <a:pPr/>
              <a:t>12/2/2015</a:t>
            </a:fld>
            <a:endParaRPr lang="en-US"/>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9</a:t>
            </a:fld>
            <a:endParaRPr lang="en-US" dirty="0"/>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79512" y="533400"/>
            <a:ext cx="8229600" cy="663352"/>
          </a:xfrm>
        </p:spPr>
        <p:txBody>
          <a:bodyPr/>
          <a:lstStyle/>
          <a:p>
            <a:r>
              <a:rPr lang="en-GB" dirty="0" smtClean="0"/>
              <a:t>Implementing PUSH using STR</a:t>
            </a:r>
            <a:endParaRPr lang="en-US" dirty="0" smtClean="0"/>
          </a:p>
        </p:txBody>
      </p:sp>
      <p:sp>
        <p:nvSpPr>
          <p:cNvPr id="78851" name="Rectangle 3"/>
          <p:cNvSpPr>
            <a:spLocks noGrp="1" noChangeArrowheads="1"/>
          </p:cNvSpPr>
          <p:nvPr>
            <p:ph type="body" idx="1"/>
          </p:nvPr>
        </p:nvSpPr>
        <p:spPr>
          <a:xfrm>
            <a:off x="255711" y="1484313"/>
            <a:ext cx="4821113" cy="936625"/>
          </a:xfrm>
          <a:ln w="28575">
            <a:solidFill>
              <a:schemeClr val="accent2"/>
            </a:solidFill>
          </a:ln>
        </p:spPr>
        <p:txBody>
          <a:bodyPr>
            <a:normAutofit fontScale="92500"/>
          </a:bodyPr>
          <a:lstStyle/>
          <a:p>
            <a:pPr>
              <a:spcBef>
                <a:spcPct val="0"/>
              </a:spcBef>
              <a:buFont typeface="Wingdings" pitchFamily="2" charset="2"/>
              <a:buNone/>
            </a:pPr>
            <a:r>
              <a:rPr lang="en-GB" sz="2400" b="1" dirty="0" smtClean="0">
                <a:latin typeface="Calibri" pitchFamily="34" charset="0"/>
              </a:rPr>
              <a:t>mem32[R13] := R14 ; transfer the data</a:t>
            </a:r>
          </a:p>
          <a:p>
            <a:pPr>
              <a:spcBef>
                <a:spcPct val="0"/>
              </a:spcBef>
              <a:buFont typeface="Wingdings" pitchFamily="2" charset="2"/>
              <a:buNone/>
            </a:pPr>
            <a:r>
              <a:rPr lang="en-GB" sz="2400" b="1" dirty="0" smtClean="0">
                <a:latin typeface="Calibri" pitchFamily="34" charset="0"/>
              </a:rPr>
              <a:t>R13 := R13-4 ; grow stack downwards</a:t>
            </a:r>
          </a:p>
          <a:p>
            <a:pPr>
              <a:spcBef>
                <a:spcPct val="0"/>
              </a:spcBef>
              <a:buFont typeface="Wingdings" pitchFamily="2" charset="2"/>
              <a:buNone/>
            </a:pPr>
            <a:endParaRPr lang="en-GB" sz="2400" b="1" dirty="0" smtClean="0">
              <a:latin typeface="Calibri" pitchFamily="34" charset="0"/>
            </a:endParaRPr>
          </a:p>
        </p:txBody>
      </p:sp>
      <p:sp>
        <p:nvSpPr>
          <p:cNvPr id="78852" name="Rectangle 4"/>
          <p:cNvSpPr>
            <a:spLocks noChangeArrowheads="1"/>
          </p:cNvSpPr>
          <p:nvPr/>
        </p:nvSpPr>
        <p:spPr bwMode="auto">
          <a:xfrm>
            <a:off x="1389063" y="4724400"/>
            <a:ext cx="1800225" cy="360363"/>
          </a:xfrm>
          <a:prstGeom prst="rect">
            <a:avLst/>
          </a:prstGeom>
          <a:solidFill>
            <a:schemeClr val="bg1"/>
          </a:solidFill>
          <a:ln w="28575" algn="ctr">
            <a:solidFill>
              <a:schemeClr val="tx1"/>
            </a:solidFill>
            <a:miter lim="800000"/>
            <a:headEnd/>
            <a:tailEnd/>
          </a:ln>
        </p:spPr>
        <p:txBody>
          <a:bodyPr wrap="none" anchor="ctr"/>
          <a:lstStyle/>
          <a:p>
            <a:r>
              <a:rPr lang="en-GB">
                <a:latin typeface="Calibri" pitchFamily="34" charset="0"/>
              </a:rPr>
              <a:t>stored item</a:t>
            </a:r>
            <a:endParaRPr lang="en-US">
              <a:latin typeface="Calibri" pitchFamily="34" charset="0"/>
            </a:endParaRPr>
          </a:p>
        </p:txBody>
      </p:sp>
      <p:sp>
        <p:nvSpPr>
          <p:cNvPr id="78853" name="Rectangle 5"/>
          <p:cNvSpPr>
            <a:spLocks noChangeArrowheads="1"/>
          </p:cNvSpPr>
          <p:nvPr/>
        </p:nvSpPr>
        <p:spPr bwMode="auto">
          <a:xfrm>
            <a:off x="1389063" y="5084763"/>
            <a:ext cx="1800225" cy="360362"/>
          </a:xfrm>
          <a:prstGeom prst="rect">
            <a:avLst/>
          </a:prstGeom>
          <a:solidFill>
            <a:schemeClr val="bg1"/>
          </a:solidFill>
          <a:ln w="28575" algn="ctr">
            <a:solidFill>
              <a:schemeClr val="tx1"/>
            </a:solidFill>
            <a:miter lim="800000"/>
            <a:headEnd/>
            <a:tailEnd/>
          </a:ln>
        </p:spPr>
        <p:txBody>
          <a:bodyPr wrap="none" anchor="ctr"/>
          <a:lstStyle/>
          <a:p>
            <a:endParaRPr lang="en-GB"/>
          </a:p>
        </p:txBody>
      </p:sp>
      <p:sp>
        <p:nvSpPr>
          <p:cNvPr id="78854" name="Line 6"/>
          <p:cNvSpPr>
            <a:spLocks noChangeShapeType="1"/>
          </p:cNvSpPr>
          <p:nvPr/>
        </p:nvSpPr>
        <p:spPr bwMode="auto">
          <a:xfrm>
            <a:off x="596900" y="4437063"/>
            <a:ext cx="792163" cy="792162"/>
          </a:xfrm>
          <a:prstGeom prst="line">
            <a:avLst/>
          </a:prstGeom>
          <a:noFill/>
          <a:ln w="28575">
            <a:solidFill>
              <a:schemeClr val="accent2"/>
            </a:solidFill>
            <a:round/>
            <a:headEnd/>
            <a:tailEnd type="triangle" w="med" len="med"/>
          </a:ln>
        </p:spPr>
        <p:txBody>
          <a:bodyPr wrap="none" anchor="ctr"/>
          <a:lstStyle/>
          <a:p>
            <a:endParaRPr lang="en-GB"/>
          </a:p>
        </p:txBody>
      </p:sp>
      <p:sp>
        <p:nvSpPr>
          <p:cNvPr id="78855" name="Text Box 7"/>
          <p:cNvSpPr txBox="1">
            <a:spLocks noChangeArrowheads="1"/>
          </p:cNvSpPr>
          <p:nvPr/>
        </p:nvSpPr>
        <p:spPr bwMode="auto">
          <a:xfrm>
            <a:off x="238125" y="3573463"/>
            <a:ext cx="663575" cy="457200"/>
          </a:xfrm>
          <a:prstGeom prst="rect">
            <a:avLst/>
          </a:prstGeom>
          <a:noFill/>
          <a:ln w="12700" algn="ctr">
            <a:noFill/>
            <a:miter lim="800000"/>
            <a:headEnd/>
            <a:tailEnd/>
          </a:ln>
        </p:spPr>
        <p:txBody>
          <a:bodyPr wrap="none">
            <a:spAutoFit/>
          </a:bodyPr>
          <a:lstStyle/>
          <a:p>
            <a:r>
              <a:rPr lang="en-GB">
                <a:latin typeface="Calibri" pitchFamily="34" charset="0"/>
              </a:rPr>
              <a:t>R13</a:t>
            </a:r>
            <a:endParaRPr lang="en-US">
              <a:latin typeface="Calibri" pitchFamily="34" charset="0"/>
            </a:endParaRPr>
          </a:p>
        </p:txBody>
      </p:sp>
      <p:sp>
        <p:nvSpPr>
          <p:cNvPr id="78856" name="Text Box 8"/>
          <p:cNvSpPr txBox="1">
            <a:spLocks noChangeArrowheads="1"/>
          </p:cNvSpPr>
          <p:nvPr/>
        </p:nvSpPr>
        <p:spPr bwMode="auto">
          <a:xfrm>
            <a:off x="3261919" y="4652963"/>
            <a:ext cx="869149" cy="369332"/>
          </a:xfrm>
          <a:prstGeom prst="rect">
            <a:avLst/>
          </a:prstGeom>
          <a:noFill/>
          <a:ln w="12700" algn="ctr">
            <a:noFill/>
            <a:miter lim="800000"/>
            <a:headEnd/>
            <a:tailEnd/>
          </a:ln>
        </p:spPr>
        <p:txBody>
          <a:bodyPr wrap="none">
            <a:spAutoFit/>
          </a:bodyPr>
          <a:lstStyle/>
          <a:p>
            <a:r>
              <a:rPr lang="en-GB" dirty="0" smtClean="0">
                <a:latin typeface="Calibri" pitchFamily="34" charset="0"/>
              </a:rPr>
              <a:t>0x1348</a:t>
            </a:r>
            <a:endParaRPr lang="en-US" dirty="0">
              <a:latin typeface="Calibri" pitchFamily="34" charset="0"/>
            </a:endParaRPr>
          </a:p>
        </p:txBody>
      </p:sp>
      <p:sp>
        <p:nvSpPr>
          <p:cNvPr id="78857" name="Text Box 9"/>
          <p:cNvSpPr txBox="1">
            <a:spLocks noChangeArrowheads="1"/>
          </p:cNvSpPr>
          <p:nvPr/>
        </p:nvSpPr>
        <p:spPr bwMode="auto">
          <a:xfrm>
            <a:off x="3261919" y="5059363"/>
            <a:ext cx="869149" cy="369332"/>
          </a:xfrm>
          <a:prstGeom prst="rect">
            <a:avLst/>
          </a:prstGeom>
          <a:noFill/>
          <a:ln w="12700" algn="ctr">
            <a:noFill/>
            <a:miter lim="800000"/>
            <a:headEnd/>
            <a:tailEnd/>
          </a:ln>
        </p:spPr>
        <p:txBody>
          <a:bodyPr wrap="none">
            <a:spAutoFit/>
          </a:bodyPr>
          <a:lstStyle/>
          <a:p>
            <a:r>
              <a:rPr lang="en-GB" dirty="0" smtClean="0">
                <a:latin typeface="Calibri" pitchFamily="34" charset="0"/>
              </a:rPr>
              <a:t>0x1344</a:t>
            </a:r>
            <a:endParaRPr lang="en-US" dirty="0">
              <a:latin typeface="Calibri" pitchFamily="34" charset="0"/>
            </a:endParaRPr>
          </a:p>
        </p:txBody>
      </p:sp>
      <p:sp>
        <p:nvSpPr>
          <p:cNvPr id="78858" name="Rectangle 10"/>
          <p:cNvSpPr>
            <a:spLocks noChangeArrowheads="1"/>
          </p:cNvSpPr>
          <p:nvPr/>
        </p:nvSpPr>
        <p:spPr bwMode="auto">
          <a:xfrm>
            <a:off x="1389063" y="5443538"/>
            <a:ext cx="1800225" cy="360362"/>
          </a:xfrm>
          <a:prstGeom prst="rect">
            <a:avLst/>
          </a:prstGeom>
          <a:solidFill>
            <a:schemeClr val="bg1"/>
          </a:solidFill>
          <a:ln w="28575" algn="ctr">
            <a:solidFill>
              <a:schemeClr val="tx1"/>
            </a:solidFill>
            <a:miter lim="800000"/>
            <a:headEnd/>
            <a:tailEnd/>
          </a:ln>
        </p:spPr>
        <p:txBody>
          <a:bodyPr wrap="none" anchor="ctr"/>
          <a:lstStyle/>
          <a:p>
            <a:endParaRPr lang="en-GB"/>
          </a:p>
        </p:txBody>
      </p:sp>
      <p:sp>
        <p:nvSpPr>
          <p:cNvPr id="78859" name="Text Box 11"/>
          <p:cNvSpPr txBox="1">
            <a:spLocks noChangeArrowheads="1"/>
          </p:cNvSpPr>
          <p:nvPr/>
        </p:nvSpPr>
        <p:spPr bwMode="auto">
          <a:xfrm>
            <a:off x="3261919" y="5419725"/>
            <a:ext cx="869149" cy="369332"/>
          </a:xfrm>
          <a:prstGeom prst="rect">
            <a:avLst/>
          </a:prstGeom>
          <a:noFill/>
          <a:ln w="12700" algn="ctr">
            <a:noFill/>
            <a:miter lim="800000"/>
            <a:headEnd/>
            <a:tailEnd/>
          </a:ln>
        </p:spPr>
        <p:txBody>
          <a:bodyPr wrap="none">
            <a:spAutoFit/>
          </a:bodyPr>
          <a:lstStyle/>
          <a:p>
            <a:r>
              <a:rPr lang="en-GB" dirty="0" smtClean="0">
                <a:latin typeface="Calibri" pitchFamily="34" charset="0"/>
              </a:rPr>
              <a:t>0x1340</a:t>
            </a:r>
            <a:endParaRPr lang="en-US" dirty="0">
              <a:latin typeface="Calibri" pitchFamily="34" charset="0"/>
            </a:endParaRPr>
          </a:p>
        </p:txBody>
      </p:sp>
      <p:sp>
        <p:nvSpPr>
          <p:cNvPr id="78860" name="Rectangle 12"/>
          <p:cNvSpPr>
            <a:spLocks noChangeArrowheads="1"/>
          </p:cNvSpPr>
          <p:nvPr/>
        </p:nvSpPr>
        <p:spPr bwMode="auto">
          <a:xfrm>
            <a:off x="107950" y="4076700"/>
            <a:ext cx="993775" cy="360363"/>
          </a:xfrm>
          <a:prstGeom prst="rect">
            <a:avLst/>
          </a:prstGeom>
          <a:solidFill>
            <a:schemeClr val="bg1"/>
          </a:solidFill>
          <a:ln w="28575" algn="ctr">
            <a:solidFill>
              <a:schemeClr val="tx1"/>
            </a:solidFill>
            <a:miter lim="800000"/>
            <a:headEnd/>
            <a:tailEnd/>
          </a:ln>
        </p:spPr>
        <p:txBody>
          <a:bodyPr wrap="none" anchor="ctr"/>
          <a:lstStyle/>
          <a:p>
            <a:r>
              <a:rPr lang="en-GB" dirty="0" smtClean="0">
                <a:latin typeface="Calibri" pitchFamily="34" charset="0"/>
              </a:rPr>
              <a:t>0x1344</a:t>
            </a:r>
            <a:endParaRPr lang="en-US" dirty="0">
              <a:latin typeface="Calibri" pitchFamily="34" charset="0"/>
            </a:endParaRPr>
          </a:p>
        </p:txBody>
      </p:sp>
      <p:sp>
        <p:nvSpPr>
          <p:cNvPr id="78861" name="Rectangle 14"/>
          <p:cNvSpPr>
            <a:spLocks noChangeArrowheads="1"/>
          </p:cNvSpPr>
          <p:nvPr/>
        </p:nvSpPr>
        <p:spPr bwMode="auto">
          <a:xfrm>
            <a:off x="6221413" y="4749800"/>
            <a:ext cx="1800225" cy="360363"/>
          </a:xfrm>
          <a:prstGeom prst="rect">
            <a:avLst/>
          </a:prstGeom>
          <a:solidFill>
            <a:schemeClr val="bg1"/>
          </a:solidFill>
          <a:ln w="28575" algn="ctr">
            <a:solidFill>
              <a:schemeClr val="tx1"/>
            </a:solidFill>
            <a:miter lim="800000"/>
            <a:headEnd/>
            <a:tailEnd/>
          </a:ln>
        </p:spPr>
        <p:txBody>
          <a:bodyPr wrap="none" anchor="ctr"/>
          <a:lstStyle/>
          <a:p>
            <a:r>
              <a:rPr lang="en-GB">
                <a:latin typeface="Calibri" pitchFamily="34" charset="0"/>
              </a:rPr>
              <a:t>stored item</a:t>
            </a:r>
            <a:endParaRPr lang="en-US">
              <a:latin typeface="Calibri" pitchFamily="34" charset="0"/>
            </a:endParaRPr>
          </a:p>
        </p:txBody>
      </p:sp>
      <p:sp>
        <p:nvSpPr>
          <p:cNvPr id="78862" name="Rectangle 15"/>
          <p:cNvSpPr>
            <a:spLocks noChangeArrowheads="1"/>
          </p:cNvSpPr>
          <p:nvPr/>
        </p:nvSpPr>
        <p:spPr bwMode="auto">
          <a:xfrm>
            <a:off x="6221413" y="5110163"/>
            <a:ext cx="1800225" cy="360362"/>
          </a:xfrm>
          <a:prstGeom prst="rect">
            <a:avLst/>
          </a:prstGeom>
          <a:solidFill>
            <a:schemeClr val="bg1"/>
          </a:solidFill>
          <a:ln w="28575" algn="ctr">
            <a:solidFill>
              <a:schemeClr val="tx1"/>
            </a:solidFill>
            <a:miter lim="800000"/>
            <a:headEnd/>
            <a:tailEnd/>
          </a:ln>
        </p:spPr>
        <p:txBody>
          <a:bodyPr wrap="none" anchor="ctr"/>
          <a:lstStyle/>
          <a:p>
            <a:r>
              <a:rPr lang="en-GB">
                <a:latin typeface="Calibri" pitchFamily="34" charset="0"/>
              </a:rPr>
              <a:t>stored R14</a:t>
            </a:r>
            <a:endParaRPr lang="en-US">
              <a:latin typeface="Calibri" pitchFamily="34" charset="0"/>
            </a:endParaRPr>
          </a:p>
        </p:txBody>
      </p:sp>
      <p:sp>
        <p:nvSpPr>
          <p:cNvPr id="78863" name="Line 16"/>
          <p:cNvSpPr>
            <a:spLocks noChangeShapeType="1"/>
          </p:cNvSpPr>
          <p:nvPr/>
        </p:nvSpPr>
        <p:spPr bwMode="auto">
          <a:xfrm>
            <a:off x="5724525" y="4462463"/>
            <a:ext cx="496888" cy="1219200"/>
          </a:xfrm>
          <a:prstGeom prst="line">
            <a:avLst/>
          </a:prstGeom>
          <a:noFill/>
          <a:ln w="28575">
            <a:solidFill>
              <a:schemeClr val="accent2"/>
            </a:solidFill>
            <a:round/>
            <a:headEnd/>
            <a:tailEnd type="triangle" w="med" len="med"/>
          </a:ln>
        </p:spPr>
        <p:txBody>
          <a:bodyPr wrap="none" anchor="ctr"/>
          <a:lstStyle/>
          <a:p>
            <a:endParaRPr lang="en-GB"/>
          </a:p>
        </p:txBody>
      </p:sp>
      <p:sp>
        <p:nvSpPr>
          <p:cNvPr id="78864" name="Text Box 17"/>
          <p:cNvSpPr txBox="1">
            <a:spLocks noChangeArrowheads="1"/>
          </p:cNvSpPr>
          <p:nvPr/>
        </p:nvSpPr>
        <p:spPr bwMode="auto">
          <a:xfrm>
            <a:off x="5219700" y="3573463"/>
            <a:ext cx="663575" cy="457200"/>
          </a:xfrm>
          <a:prstGeom prst="rect">
            <a:avLst/>
          </a:prstGeom>
          <a:noFill/>
          <a:ln w="12700" algn="ctr">
            <a:noFill/>
            <a:miter lim="800000"/>
            <a:headEnd/>
            <a:tailEnd/>
          </a:ln>
        </p:spPr>
        <p:txBody>
          <a:bodyPr wrap="none">
            <a:spAutoFit/>
          </a:bodyPr>
          <a:lstStyle/>
          <a:p>
            <a:r>
              <a:rPr lang="en-GB">
                <a:latin typeface="Calibri" pitchFamily="34" charset="0"/>
              </a:rPr>
              <a:t>R13</a:t>
            </a:r>
            <a:endParaRPr lang="en-US">
              <a:latin typeface="Calibri" pitchFamily="34" charset="0"/>
            </a:endParaRPr>
          </a:p>
        </p:txBody>
      </p:sp>
      <p:sp>
        <p:nvSpPr>
          <p:cNvPr id="78865" name="Text Box 18"/>
          <p:cNvSpPr txBox="1">
            <a:spLocks noChangeArrowheads="1"/>
          </p:cNvSpPr>
          <p:nvPr/>
        </p:nvSpPr>
        <p:spPr bwMode="auto">
          <a:xfrm>
            <a:off x="8094269" y="4678363"/>
            <a:ext cx="869149" cy="369332"/>
          </a:xfrm>
          <a:prstGeom prst="rect">
            <a:avLst/>
          </a:prstGeom>
          <a:noFill/>
          <a:ln w="12700" algn="ctr">
            <a:noFill/>
            <a:miter lim="800000"/>
            <a:headEnd/>
            <a:tailEnd/>
          </a:ln>
        </p:spPr>
        <p:txBody>
          <a:bodyPr wrap="none">
            <a:spAutoFit/>
          </a:bodyPr>
          <a:lstStyle/>
          <a:p>
            <a:r>
              <a:rPr lang="en-GB" dirty="0" smtClean="0">
                <a:latin typeface="Calibri" pitchFamily="34" charset="0"/>
              </a:rPr>
              <a:t>0x1348</a:t>
            </a:r>
            <a:endParaRPr lang="en-US" dirty="0">
              <a:latin typeface="Calibri" pitchFamily="34" charset="0"/>
            </a:endParaRPr>
          </a:p>
        </p:txBody>
      </p:sp>
      <p:sp>
        <p:nvSpPr>
          <p:cNvPr id="78866" name="Text Box 19"/>
          <p:cNvSpPr txBox="1">
            <a:spLocks noChangeArrowheads="1"/>
          </p:cNvSpPr>
          <p:nvPr/>
        </p:nvSpPr>
        <p:spPr bwMode="auto">
          <a:xfrm>
            <a:off x="8094269" y="5084763"/>
            <a:ext cx="869149" cy="369332"/>
          </a:xfrm>
          <a:prstGeom prst="rect">
            <a:avLst/>
          </a:prstGeom>
          <a:noFill/>
          <a:ln w="12700" algn="ctr">
            <a:noFill/>
            <a:miter lim="800000"/>
            <a:headEnd/>
            <a:tailEnd/>
          </a:ln>
        </p:spPr>
        <p:txBody>
          <a:bodyPr wrap="none">
            <a:spAutoFit/>
          </a:bodyPr>
          <a:lstStyle/>
          <a:p>
            <a:r>
              <a:rPr lang="en-GB" dirty="0" smtClean="0">
                <a:latin typeface="Calibri" pitchFamily="34" charset="0"/>
              </a:rPr>
              <a:t>0x1344</a:t>
            </a:r>
            <a:endParaRPr lang="en-US" dirty="0">
              <a:latin typeface="Calibri" pitchFamily="34" charset="0"/>
            </a:endParaRPr>
          </a:p>
        </p:txBody>
      </p:sp>
      <p:sp>
        <p:nvSpPr>
          <p:cNvPr id="78867" name="Rectangle 20"/>
          <p:cNvSpPr>
            <a:spLocks noChangeArrowheads="1"/>
          </p:cNvSpPr>
          <p:nvPr/>
        </p:nvSpPr>
        <p:spPr bwMode="auto">
          <a:xfrm>
            <a:off x="6221413" y="5468938"/>
            <a:ext cx="1800225" cy="360362"/>
          </a:xfrm>
          <a:prstGeom prst="rect">
            <a:avLst/>
          </a:prstGeom>
          <a:solidFill>
            <a:schemeClr val="bg1"/>
          </a:solidFill>
          <a:ln w="28575" algn="ctr">
            <a:solidFill>
              <a:schemeClr val="tx1"/>
            </a:solidFill>
            <a:miter lim="800000"/>
            <a:headEnd/>
            <a:tailEnd/>
          </a:ln>
        </p:spPr>
        <p:txBody>
          <a:bodyPr wrap="none" anchor="ctr"/>
          <a:lstStyle/>
          <a:p>
            <a:endParaRPr lang="en-GB"/>
          </a:p>
        </p:txBody>
      </p:sp>
      <p:sp>
        <p:nvSpPr>
          <p:cNvPr id="78868" name="Text Box 21"/>
          <p:cNvSpPr txBox="1">
            <a:spLocks noChangeArrowheads="1"/>
          </p:cNvSpPr>
          <p:nvPr/>
        </p:nvSpPr>
        <p:spPr bwMode="auto">
          <a:xfrm>
            <a:off x="8094269" y="5445125"/>
            <a:ext cx="869149" cy="369332"/>
          </a:xfrm>
          <a:prstGeom prst="rect">
            <a:avLst/>
          </a:prstGeom>
          <a:noFill/>
          <a:ln w="12700" algn="ctr">
            <a:noFill/>
            <a:miter lim="800000"/>
            <a:headEnd/>
            <a:tailEnd/>
          </a:ln>
        </p:spPr>
        <p:txBody>
          <a:bodyPr wrap="none">
            <a:spAutoFit/>
          </a:bodyPr>
          <a:lstStyle/>
          <a:p>
            <a:r>
              <a:rPr lang="en-GB" dirty="0" smtClean="0">
                <a:latin typeface="Calibri" pitchFamily="34" charset="0"/>
              </a:rPr>
              <a:t>0x1340</a:t>
            </a:r>
            <a:endParaRPr lang="en-US" dirty="0">
              <a:latin typeface="Calibri" pitchFamily="34" charset="0"/>
            </a:endParaRPr>
          </a:p>
        </p:txBody>
      </p:sp>
      <p:sp>
        <p:nvSpPr>
          <p:cNvPr id="78869" name="Rectangle 22"/>
          <p:cNvSpPr>
            <a:spLocks noChangeArrowheads="1"/>
          </p:cNvSpPr>
          <p:nvPr/>
        </p:nvSpPr>
        <p:spPr bwMode="auto">
          <a:xfrm>
            <a:off x="5076825" y="4102100"/>
            <a:ext cx="1008063" cy="360363"/>
          </a:xfrm>
          <a:prstGeom prst="rect">
            <a:avLst/>
          </a:prstGeom>
          <a:solidFill>
            <a:schemeClr val="bg1"/>
          </a:solidFill>
          <a:ln w="28575" algn="ctr">
            <a:solidFill>
              <a:schemeClr val="tx1"/>
            </a:solidFill>
            <a:miter lim="800000"/>
            <a:headEnd/>
            <a:tailEnd/>
          </a:ln>
        </p:spPr>
        <p:txBody>
          <a:bodyPr wrap="none" anchor="ctr"/>
          <a:lstStyle/>
          <a:p>
            <a:r>
              <a:rPr lang="en-GB" dirty="0" smtClean="0">
                <a:latin typeface="Calibri" pitchFamily="34" charset="0"/>
              </a:rPr>
              <a:t>0x1340</a:t>
            </a:r>
            <a:endParaRPr lang="en-US" dirty="0">
              <a:latin typeface="Calibri" pitchFamily="34" charset="0"/>
            </a:endParaRPr>
          </a:p>
        </p:txBody>
      </p:sp>
      <p:sp>
        <p:nvSpPr>
          <p:cNvPr id="78870" name="AutoShape 23"/>
          <p:cNvSpPr>
            <a:spLocks noChangeArrowheads="1"/>
          </p:cNvSpPr>
          <p:nvPr/>
        </p:nvSpPr>
        <p:spPr bwMode="auto">
          <a:xfrm>
            <a:off x="4284663" y="4914900"/>
            <a:ext cx="1439862" cy="766763"/>
          </a:xfrm>
          <a:prstGeom prst="rightArrow">
            <a:avLst>
              <a:gd name="adj1" fmla="val 50000"/>
              <a:gd name="adj2" fmla="val 46946"/>
            </a:avLst>
          </a:prstGeom>
          <a:solidFill>
            <a:schemeClr val="bg1"/>
          </a:solidFill>
          <a:ln w="38100" algn="ctr">
            <a:solidFill>
              <a:schemeClr val="tx1"/>
            </a:solidFill>
            <a:miter lim="800000"/>
            <a:headEnd/>
            <a:tailEnd/>
          </a:ln>
        </p:spPr>
        <p:txBody>
          <a:bodyPr wrap="none" anchor="ctr"/>
          <a:lstStyle/>
          <a:p>
            <a:r>
              <a:rPr lang="en-GB">
                <a:solidFill>
                  <a:schemeClr val="accent2"/>
                </a:solidFill>
                <a:latin typeface="Calibri" pitchFamily="34" charset="0"/>
              </a:rPr>
              <a:t>PUSH</a:t>
            </a:r>
            <a:endParaRPr lang="en-US">
              <a:solidFill>
                <a:schemeClr val="accent2"/>
              </a:solidFill>
              <a:latin typeface="Calibri" pitchFamily="34" charset="0"/>
            </a:endParaRPr>
          </a:p>
        </p:txBody>
      </p:sp>
      <p:sp>
        <p:nvSpPr>
          <p:cNvPr id="78871" name="Rectangle 24"/>
          <p:cNvSpPr>
            <a:spLocks noChangeArrowheads="1"/>
          </p:cNvSpPr>
          <p:nvPr/>
        </p:nvSpPr>
        <p:spPr bwMode="auto">
          <a:xfrm>
            <a:off x="1389063" y="4365625"/>
            <a:ext cx="1800225" cy="360363"/>
          </a:xfrm>
          <a:prstGeom prst="rect">
            <a:avLst/>
          </a:prstGeom>
          <a:solidFill>
            <a:schemeClr val="bg1"/>
          </a:solidFill>
          <a:ln w="28575" algn="ctr">
            <a:solidFill>
              <a:schemeClr val="tx1"/>
            </a:solidFill>
            <a:miter lim="800000"/>
            <a:headEnd/>
            <a:tailEnd/>
          </a:ln>
        </p:spPr>
        <p:txBody>
          <a:bodyPr wrap="none" anchor="ctr"/>
          <a:lstStyle/>
          <a:p>
            <a:r>
              <a:rPr lang="en-GB">
                <a:latin typeface="Calibri" pitchFamily="34" charset="0"/>
              </a:rPr>
              <a:t>stored item</a:t>
            </a:r>
            <a:endParaRPr lang="en-US">
              <a:latin typeface="Calibri" pitchFamily="34" charset="0"/>
            </a:endParaRPr>
          </a:p>
        </p:txBody>
      </p:sp>
      <p:sp>
        <p:nvSpPr>
          <p:cNvPr id="78872" name="Rectangle 25"/>
          <p:cNvSpPr>
            <a:spLocks noChangeArrowheads="1"/>
          </p:cNvSpPr>
          <p:nvPr/>
        </p:nvSpPr>
        <p:spPr bwMode="auto">
          <a:xfrm>
            <a:off x="6221413" y="4389438"/>
            <a:ext cx="1800225" cy="360362"/>
          </a:xfrm>
          <a:prstGeom prst="rect">
            <a:avLst/>
          </a:prstGeom>
          <a:solidFill>
            <a:schemeClr val="bg1"/>
          </a:solidFill>
          <a:ln w="28575" algn="ctr">
            <a:solidFill>
              <a:schemeClr val="tx1"/>
            </a:solidFill>
            <a:miter lim="800000"/>
            <a:headEnd/>
            <a:tailEnd/>
          </a:ln>
        </p:spPr>
        <p:txBody>
          <a:bodyPr wrap="none" anchor="ctr"/>
          <a:lstStyle/>
          <a:p>
            <a:r>
              <a:rPr lang="en-GB">
                <a:latin typeface="Calibri" pitchFamily="34" charset="0"/>
              </a:rPr>
              <a:t>stored item</a:t>
            </a:r>
            <a:endParaRPr lang="en-US">
              <a:latin typeface="Calibri" pitchFamily="34" charset="0"/>
            </a:endParaRPr>
          </a:p>
        </p:txBody>
      </p:sp>
      <p:sp>
        <p:nvSpPr>
          <p:cNvPr id="78873" name="Rectangle 26"/>
          <p:cNvSpPr>
            <a:spLocks noChangeArrowheads="1"/>
          </p:cNvSpPr>
          <p:nvPr/>
        </p:nvSpPr>
        <p:spPr bwMode="auto">
          <a:xfrm>
            <a:off x="5395788" y="1582738"/>
            <a:ext cx="3568700" cy="622300"/>
          </a:xfrm>
          <a:prstGeom prst="rect">
            <a:avLst/>
          </a:prstGeom>
          <a:noFill/>
          <a:ln w="28575">
            <a:solidFill>
              <a:schemeClr val="accent2"/>
            </a:solidFill>
            <a:miter lim="800000"/>
            <a:headEnd/>
            <a:tailEnd/>
          </a:ln>
        </p:spPr>
        <p:txBody>
          <a:bodyPr lIns="92075" tIns="46038" rIns="92075" bIns="46038"/>
          <a:lstStyle/>
          <a:p>
            <a:pPr marL="342900" indent="-342900" algn="l">
              <a:spcBef>
                <a:spcPct val="20000"/>
              </a:spcBef>
              <a:buClr>
                <a:schemeClr val="accent2"/>
              </a:buClr>
              <a:buFont typeface="Wingdings" pitchFamily="2" charset="2"/>
              <a:buNone/>
            </a:pPr>
            <a:r>
              <a:rPr lang="en-GB">
                <a:latin typeface="Calibri" pitchFamily="34" charset="0"/>
              </a:rPr>
              <a:t>STR R14, [R13], #-4</a:t>
            </a:r>
          </a:p>
        </p:txBody>
      </p:sp>
      <p:sp>
        <p:nvSpPr>
          <p:cNvPr id="78874" name="Text Box 27"/>
          <p:cNvSpPr txBox="1">
            <a:spLocks noChangeArrowheads="1"/>
          </p:cNvSpPr>
          <p:nvPr/>
        </p:nvSpPr>
        <p:spPr bwMode="auto">
          <a:xfrm>
            <a:off x="3265857" y="4292600"/>
            <a:ext cx="875561" cy="369332"/>
          </a:xfrm>
          <a:prstGeom prst="rect">
            <a:avLst/>
          </a:prstGeom>
          <a:noFill/>
          <a:ln w="12700" algn="ctr">
            <a:noFill/>
            <a:miter lim="800000"/>
            <a:headEnd/>
            <a:tailEnd/>
          </a:ln>
        </p:spPr>
        <p:txBody>
          <a:bodyPr wrap="none">
            <a:spAutoFit/>
          </a:bodyPr>
          <a:lstStyle/>
          <a:p>
            <a:r>
              <a:rPr lang="en-GB" dirty="0" smtClean="0">
                <a:latin typeface="Calibri" pitchFamily="34" charset="0"/>
              </a:rPr>
              <a:t>0x134C</a:t>
            </a:r>
            <a:endParaRPr lang="en-US" dirty="0">
              <a:latin typeface="Calibri" pitchFamily="34" charset="0"/>
            </a:endParaRPr>
          </a:p>
        </p:txBody>
      </p:sp>
      <p:sp>
        <p:nvSpPr>
          <p:cNvPr id="78875" name="Text Box 28"/>
          <p:cNvSpPr txBox="1">
            <a:spLocks noChangeArrowheads="1"/>
          </p:cNvSpPr>
          <p:nvPr/>
        </p:nvSpPr>
        <p:spPr bwMode="auto">
          <a:xfrm>
            <a:off x="8087094" y="4340225"/>
            <a:ext cx="875561" cy="369332"/>
          </a:xfrm>
          <a:prstGeom prst="rect">
            <a:avLst/>
          </a:prstGeom>
          <a:noFill/>
          <a:ln w="12700" algn="ctr">
            <a:noFill/>
            <a:miter lim="800000"/>
            <a:headEnd/>
            <a:tailEnd/>
          </a:ln>
        </p:spPr>
        <p:txBody>
          <a:bodyPr wrap="none">
            <a:spAutoFit/>
          </a:bodyPr>
          <a:lstStyle/>
          <a:p>
            <a:r>
              <a:rPr lang="en-GB" dirty="0" smtClean="0">
                <a:latin typeface="Calibri" pitchFamily="34" charset="0"/>
              </a:rPr>
              <a:t>0x134C</a:t>
            </a:r>
            <a:endParaRPr lang="en-US" dirty="0">
              <a:latin typeface="Calibri" pitchFamily="34" charset="0"/>
            </a:endParaRPr>
          </a:p>
        </p:txBody>
      </p:sp>
      <p:sp>
        <p:nvSpPr>
          <p:cNvPr id="78876" name="Text Box 29"/>
          <p:cNvSpPr txBox="1">
            <a:spLocks noChangeArrowheads="1"/>
          </p:cNvSpPr>
          <p:nvPr/>
        </p:nvSpPr>
        <p:spPr bwMode="auto">
          <a:xfrm>
            <a:off x="2051720" y="2636912"/>
            <a:ext cx="5760640" cy="707886"/>
          </a:xfrm>
          <a:prstGeom prst="rect">
            <a:avLst/>
          </a:prstGeom>
          <a:noFill/>
          <a:ln w="12700" algn="ctr">
            <a:noFill/>
            <a:miter lim="800000"/>
            <a:headEnd/>
            <a:tailEnd/>
          </a:ln>
        </p:spPr>
        <p:txBody>
          <a:bodyPr wrap="square">
            <a:spAutoFit/>
          </a:bodyPr>
          <a:lstStyle/>
          <a:p>
            <a:pPr algn="l"/>
            <a:r>
              <a:rPr lang="en-GB" sz="2000" dirty="0">
                <a:latin typeface="Calibri" pitchFamily="34" charset="0"/>
              </a:rPr>
              <a:t>Would need one </a:t>
            </a:r>
            <a:r>
              <a:rPr lang="en-GB" sz="2000" dirty="0" smtClean="0">
                <a:latin typeface="Calibri" pitchFamily="34" charset="0"/>
              </a:rPr>
              <a:t>post-indexed immediate offset </a:t>
            </a:r>
            <a:r>
              <a:rPr lang="en-GB" sz="2000" dirty="0" smtClean="0">
                <a:solidFill>
                  <a:srgbClr val="FF0000"/>
                </a:solidFill>
                <a:latin typeface="Calibri" pitchFamily="34" charset="0"/>
              </a:rPr>
              <a:t>STR</a:t>
            </a:r>
            <a:r>
              <a:rPr lang="en-GB" sz="2000" dirty="0" smtClean="0">
                <a:latin typeface="Calibri" pitchFamily="34" charset="0"/>
              </a:rPr>
              <a:t> </a:t>
            </a:r>
            <a:r>
              <a:rPr lang="en-GB" sz="2000" dirty="0">
                <a:latin typeface="Calibri" pitchFamily="34" charset="0"/>
              </a:rPr>
              <a:t>instruction for each </a:t>
            </a:r>
            <a:r>
              <a:rPr lang="en-GB" sz="2000" dirty="0" smtClean="0">
                <a:latin typeface="Calibri" pitchFamily="34" charset="0"/>
              </a:rPr>
              <a:t>item stored...</a:t>
            </a:r>
            <a:endParaRPr lang="en-US" sz="2000" dirty="0">
              <a:latin typeface="Calibri" pitchFamily="34" charset="0"/>
            </a:endParaRPr>
          </a:p>
        </p:txBody>
      </p:sp>
      <p:sp>
        <p:nvSpPr>
          <p:cNvPr id="29" name="Date Placeholder 28"/>
          <p:cNvSpPr>
            <a:spLocks noGrp="1"/>
          </p:cNvSpPr>
          <p:nvPr>
            <p:ph type="dt" sz="half" idx="10"/>
          </p:nvPr>
        </p:nvSpPr>
        <p:spPr/>
        <p:txBody>
          <a:bodyPr/>
          <a:lstStyle/>
          <a:p>
            <a:fld id="{313A89C4-FFFF-4226-B6DE-42FD407A2812}" type="datetime1">
              <a:rPr lang="en-US" smtClean="0"/>
              <a:pPr/>
              <a:t>12/2/2015</a:t>
            </a:fld>
            <a:endParaRPr lang="en-US"/>
          </a:p>
        </p:txBody>
      </p:sp>
      <p:sp>
        <p:nvSpPr>
          <p:cNvPr id="30" name="Slide Number Placeholder 29"/>
          <p:cNvSpPr>
            <a:spLocks noGrp="1"/>
          </p:cNvSpPr>
          <p:nvPr>
            <p:ph type="sldNum" sz="quarter" idx="12"/>
          </p:nvPr>
        </p:nvSpPr>
        <p:spPr/>
        <p:txBody>
          <a:bodyPr/>
          <a:lstStyle/>
          <a:p>
            <a:r>
              <a:rPr lang="en-US" dirty="0" smtClean="0"/>
              <a:t>2.</a:t>
            </a:r>
            <a:fld id="{0CFEC368-1D7A-4F81-ABF6-AE0E36BAF64C}" type="slidenum">
              <a:rPr lang="en-US" smtClean="0"/>
              <a:pPr/>
              <a:t>90</a:t>
            </a:fld>
            <a:endParaRPr lang="en-US" dirty="0"/>
          </a:p>
        </p:txBody>
      </p:sp>
      <p:sp>
        <p:nvSpPr>
          <p:cNvPr id="31" name="Footer Placeholder 30"/>
          <p:cNvSpPr>
            <a:spLocks noGrp="1"/>
          </p:cNvSpPr>
          <p:nvPr>
            <p:ph type="ftr" sz="quarter" idx="11"/>
          </p:nvPr>
        </p:nvSpPr>
        <p:spPr/>
        <p:txBody>
          <a:bodyPr/>
          <a:lstStyle/>
          <a:p>
            <a:pPr algn="r"/>
            <a:r>
              <a:rPr lang="en-GB" smtClean="0"/>
              <a:t>Introduction to Computer Architecture: Part 2</a:t>
            </a:r>
            <a:endParaRPr lang="en-US" dirty="0"/>
          </a:p>
        </p:txBody>
      </p:sp>
      <p:sp>
        <p:nvSpPr>
          <p:cNvPr id="32" name="TextBox 31"/>
          <p:cNvSpPr txBox="1"/>
          <p:nvPr/>
        </p:nvSpPr>
        <p:spPr>
          <a:xfrm>
            <a:off x="8177789" y="3942348"/>
            <a:ext cx="590225"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high</a:t>
            </a:r>
            <a:endParaRPr lang="en-GB" dirty="0">
              <a:solidFill>
                <a:srgbClr val="0070C0"/>
              </a:solidFill>
              <a:latin typeface="Calibri" panose="020F0502020204030204" pitchFamily="34" charset="0"/>
            </a:endParaRPr>
          </a:p>
        </p:txBody>
      </p:sp>
      <p:sp>
        <p:nvSpPr>
          <p:cNvPr id="33" name="TextBox 32"/>
          <p:cNvSpPr txBox="1"/>
          <p:nvPr/>
        </p:nvSpPr>
        <p:spPr>
          <a:xfrm>
            <a:off x="8244408" y="5867980"/>
            <a:ext cx="523606"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low</a:t>
            </a:r>
            <a:endParaRPr lang="en-GB" dirty="0">
              <a:solidFill>
                <a:srgbClr val="0070C0"/>
              </a:solidFill>
              <a:latin typeface="Calibri" panose="020F0502020204030204" pitchFamily="34" charset="0"/>
            </a:endParaRPr>
          </a:p>
        </p:txBody>
      </p:sp>
      <p:sp>
        <p:nvSpPr>
          <p:cNvPr id="34" name="TextBox 33"/>
          <p:cNvSpPr txBox="1"/>
          <p:nvPr/>
        </p:nvSpPr>
        <p:spPr>
          <a:xfrm>
            <a:off x="3419872" y="3995772"/>
            <a:ext cx="590225"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high</a:t>
            </a:r>
            <a:endParaRPr lang="en-GB" dirty="0">
              <a:solidFill>
                <a:srgbClr val="0070C0"/>
              </a:solidFill>
              <a:latin typeface="Calibri" panose="020F0502020204030204" pitchFamily="34" charset="0"/>
            </a:endParaRPr>
          </a:p>
        </p:txBody>
      </p:sp>
      <p:sp>
        <p:nvSpPr>
          <p:cNvPr id="35" name="TextBox 34"/>
          <p:cNvSpPr txBox="1"/>
          <p:nvPr/>
        </p:nvSpPr>
        <p:spPr>
          <a:xfrm>
            <a:off x="3472330" y="5805264"/>
            <a:ext cx="523606"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low</a:t>
            </a:r>
            <a:endParaRPr lang="en-GB" dirty="0">
              <a:solidFill>
                <a:srgbClr val="0070C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79512" y="533400"/>
            <a:ext cx="8229600" cy="663352"/>
          </a:xfrm>
        </p:spPr>
        <p:txBody>
          <a:bodyPr/>
          <a:lstStyle/>
          <a:p>
            <a:r>
              <a:rPr lang="en-US" sz="2800" dirty="0" err="1" smtClean="0"/>
              <a:t>PUSHing</a:t>
            </a:r>
            <a:r>
              <a:rPr lang="en-US" sz="2800" dirty="0" smtClean="0"/>
              <a:t> onto a Stack: multiple registers</a:t>
            </a:r>
          </a:p>
        </p:txBody>
      </p:sp>
      <p:sp>
        <p:nvSpPr>
          <p:cNvPr id="79875" name="Rectangle 3"/>
          <p:cNvSpPr>
            <a:spLocks noGrp="1" noChangeArrowheads="1"/>
          </p:cNvSpPr>
          <p:nvPr>
            <p:ph type="body" idx="1"/>
          </p:nvPr>
        </p:nvSpPr>
        <p:spPr>
          <a:xfrm>
            <a:off x="107950" y="1208112"/>
            <a:ext cx="8785225" cy="5029200"/>
          </a:xfrm>
        </p:spPr>
        <p:txBody>
          <a:bodyPr/>
          <a:lstStyle/>
          <a:p>
            <a:pPr>
              <a:spcBef>
                <a:spcPts val="1800"/>
              </a:spcBef>
            </a:pPr>
            <a:r>
              <a:rPr lang="en-US" sz="2400" dirty="0" smtClean="0"/>
              <a:t>Note the following properties of this ARM PUSH operation:</a:t>
            </a:r>
          </a:p>
          <a:p>
            <a:pPr lvl="1">
              <a:spcBef>
                <a:spcPts val="1800"/>
              </a:spcBef>
            </a:pPr>
            <a:r>
              <a:rPr lang="en-US" sz="2000" b="1" dirty="0" smtClean="0">
                <a:solidFill>
                  <a:srgbClr val="009999"/>
                </a:solidFill>
              </a:rPr>
              <a:t>R13</a:t>
            </a:r>
            <a:r>
              <a:rPr lang="en-US" sz="2000" dirty="0" smtClean="0"/>
              <a:t> is used as the address </a:t>
            </a:r>
            <a:r>
              <a:rPr lang="en-US" dirty="0" smtClean="0"/>
              <a:t>of the next empty location on the stack</a:t>
            </a:r>
            <a:r>
              <a:rPr lang="en-US" sz="2000" dirty="0" smtClean="0"/>
              <a:t>.  We call this the </a:t>
            </a:r>
            <a:r>
              <a:rPr lang="en-US" sz="2000" b="1" dirty="0" smtClean="0">
                <a:solidFill>
                  <a:srgbClr val="009999"/>
                </a:solidFill>
              </a:rPr>
              <a:t>STACK POINTER (SP)</a:t>
            </a:r>
            <a:r>
              <a:rPr lang="en-US" sz="2000" dirty="0" smtClean="0"/>
              <a:t>. We could have used any other registers (except R15) as SP, but it is good </a:t>
            </a:r>
            <a:r>
              <a:rPr lang="en-US" sz="2000" dirty="0" err="1" smtClean="0"/>
              <a:t>practi</a:t>
            </a:r>
            <a:r>
              <a:rPr lang="en-GB" sz="2000" dirty="0" smtClean="0"/>
              <a:t>c</a:t>
            </a:r>
            <a:r>
              <a:rPr lang="en-US" sz="2000" dirty="0" smtClean="0"/>
              <a:t>e to use </a:t>
            </a:r>
            <a:r>
              <a:rPr lang="en-US" sz="2000" b="1" dirty="0" smtClean="0">
                <a:solidFill>
                  <a:srgbClr val="009999"/>
                </a:solidFill>
              </a:rPr>
              <a:t>R13</a:t>
            </a:r>
            <a:r>
              <a:rPr lang="en-GB" sz="2000" b="1" dirty="0" smtClean="0">
                <a:solidFill>
                  <a:srgbClr val="009999"/>
                </a:solidFill>
              </a:rPr>
              <a:t> </a:t>
            </a:r>
            <a:r>
              <a:rPr lang="en-US" sz="2000" dirty="0" smtClean="0"/>
              <a:t>unless there is a good reason not to do so.</a:t>
            </a:r>
          </a:p>
          <a:p>
            <a:pPr lvl="1">
              <a:spcBef>
                <a:spcPts val="1800"/>
              </a:spcBef>
            </a:pPr>
            <a:r>
              <a:rPr lang="en-US" sz="2000" dirty="0" smtClean="0"/>
              <a:t>This stack grows </a:t>
            </a:r>
            <a:r>
              <a:rPr lang="en-US" sz="2000" b="1" dirty="0" smtClean="0">
                <a:solidFill>
                  <a:srgbClr val="009999"/>
                </a:solidFill>
              </a:rPr>
              <a:t>down</a:t>
            </a:r>
            <a:r>
              <a:rPr lang="en-US" sz="2000" dirty="0" smtClean="0"/>
              <a:t> through </a:t>
            </a:r>
            <a:r>
              <a:rPr lang="en-US" sz="2000" b="1" dirty="0" smtClean="0">
                <a:solidFill>
                  <a:srgbClr val="009999"/>
                </a:solidFill>
              </a:rPr>
              <a:t>decreasing</a:t>
            </a:r>
            <a:r>
              <a:rPr lang="en-US" sz="2000" dirty="0" smtClean="0"/>
              <a:t> memory address, and</a:t>
            </a:r>
          </a:p>
          <a:p>
            <a:pPr lvl="1">
              <a:spcBef>
                <a:spcPts val="1800"/>
              </a:spcBef>
            </a:pPr>
            <a:r>
              <a:rPr lang="en-US" sz="2000" dirty="0" smtClean="0"/>
              <a:t>The </a:t>
            </a:r>
            <a:r>
              <a:rPr lang="en-US" dirty="0" smtClean="0"/>
              <a:t>SP</a:t>
            </a:r>
            <a:r>
              <a:rPr lang="en-US" sz="2000" dirty="0" smtClean="0"/>
              <a:t> points to the first </a:t>
            </a:r>
            <a:r>
              <a:rPr lang="en-US" sz="2000" b="1" dirty="0" smtClean="0">
                <a:solidFill>
                  <a:srgbClr val="009999"/>
                </a:solidFill>
              </a:rPr>
              <a:t>empty</a:t>
            </a:r>
            <a:r>
              <a:rPr lang="en-US" sz="2000" dirty="0" smtClean="0"/>
              <a:t> location of the stack. To store values in memory, the SP is </a:t>
            </a:r>
            <a:r>
              <a:rPr lang="en-US" sz="2000" b="1" dirty="0" smtClean="0">
                <a:solidFill>
                  <a:srgbClr val="009999"/>
                </a:solidFill>
              </a:rPr>
              <a:t>decremented</a:t>
            </a:r>
            <a:r>
              <a:rPr lang="en-US" sz="2000" dirty="0" smtClean="0">
                <a:solidFill>
                  <a:srgbClr val="009999"/>
                </a:solidFill>
              </a:rPr>
              <a:t> </a:t>
            </a:r>
            <a:r>
              <a:rPr lang="en-US" sz="2000" b="1" dirty="0" smtClean="0">
                <a:solidFill>
                  <a:srgbClr val="009999"/>
                </a:solidFill>
              </a:rPr>
              <a:t>after</a:t>
            </a:r>
            <a:r>
              <a:rPr lang="en-US" sz="2000" dirty="0" smtClean="0">
                <a:solidFill>
                  <a:srgbClr val="009999"/>
                </a:solidFill>
              </a:rPr>
              <a:t> </a:t>
            </a:r>
            <a:r>
              <a:rPr lang="en-US" sz="2000" dirty="0" smtClean="0"/>
              <a:t>it is used.</a:t>
            </a:r>
          </a:p>
          <a:p>
            <a:pPr>
              <a:spcBef>
                <a:spcPts val="1800"/>
              </a:spcBef>
            </a:pPr>
            <a:r>
              <a:rPr lang="en-GB" sz="2400" dirty="0" smtClean="0"/>
              <a:t>ARM has a single instruction which transfers multiple registers to a stack and implements PUSH this way:</a:t>
            </a:r>
            <a:endParaRPr lang="en-US" sz="2400" dirty="0" smtClean="0"/>
          </a:p>
        </p:txBody>
      </p:sp>
      <p:sp>
        <p:nvSpPr>
          <p:cNvPr id="75780" name="Text Box 4"/>
          <p:cNvSpPr txBox="1">
            <a:spLocks noChangeArrowheads="1"/>
          </p:cNvSpPr>
          <p:nvPr/>
        </p:nvSpPr>
        <p:spPr bwMode="auto">
          <a:xfrm>
            <a:off x="251520" y="5812681"/>
            <a:ext cx="8712968" cy="923330"/>
          </a:xfrm>
          <a:prstGeom prst="rect">
            <a:avLst/>
          </a:prstGeom>
          <a:solidFill>
            <a:schemeClr val="bg2"/>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lgn="l">
              <a:defRPr/>
            </a:pPr>
            <a:r>
              <a:rPr lang="en-US" sz="1800" dirty="0">
                <a:latin typeface="Arial" charset="0"/>
              </a:rPr>
              <a:t>	STMED	</a:t>
            </a:r>
            <a:r>
              <a:rPr lang="en-US" sz="1800" dirty="0" smtClean="0">
                <a:latin typeface="Arial" charset="0"/>
              </a:rPr>
              <a:t>R13</a:t>
            </a:r>
            <a:r>
              <a:rPr lang="en-US" sz="1800" dirty="0">
                <a:latin typeface="Arial" charset="0"/>
              </a:rPr>
              <a:t>!, </a:t>
            </a:r>
            <a:r>
              <a:rPr lang="en-US" sz="1800" dirty="0" smtClean="0">
                <a:latin typeface="Arial" charset="0"/>
              </a:rPr>
              <a:t>{R1</a:t>
            </a:r>
            <a:r>
              <a:rPr lang="en-US" sz="1800" dirty="0">
                <a:latin typeface="Arial" charset="0"/>
              </a:rPr>
              <a:t>, </a:t>
            </a:r>
            <a:r>
              <a:rPr lang="en-US" sz="1800" dirty="0" smtClean="0">
                <a:latin typeface="Arial" charset="0"/>
              </a:rPr>
              <a:t>R3-R5</a:t>
            </a:r>
            <a:r>
              <a:rPr lang="en-US" sz="1800" dirty="0">
                <a:latin typeface="Arial" charset="0"/>
              </a:rPr>
              <a:t>, </a:t>
            </a:r>
            <a:r>
              <a:rPr lang="en-US" sz="1800" dirty="0" smtClean="0">
                <a:latin typeface="Arial" charset="0"/>
              </a:rPr>
              <a:t>R14</a:t>
            </a:r>
            <a:r>
              <a:rPr lang="en-US" sz="1800" dirty="0">
                <a:latin typeface="Arial" charset="0"/>
              </a:rPr>
              <a:t>}	; Push </a:t>
            </a:r>
            <a:r>
              <a:rPr lang="en-US" sz="1800" dirty="0" smtClean="0">
                <a:latin typeface="Arial" charset="0"/>
              </a:rPr>
              <a:t>R1, </a:t>
            </a:r>
            <a:r>
              <a:rPr lang="en-US" dirty="0" smtClean="0">
                <a:latin typeface="Arial" charset="0"/>
              </a:rPr>
              <a:t>R</a:t>
            </a:r>
            <a:r>
              <a:rPr lang="en-US" sz="1800" dirty="0" smtClean="0">
                <a:latin typeface="Arial" charset="0"/>
              </a:rPr>
              <a:t>3, R4, R5</a:t>
            </a:r>
            <a:r>
              <a:rPr lang="en-US" sz="1800" dirty="0">
                <a:latin typeface="Arial" charset="0"/>
              </a:rPr>
              <a:t>, </a:t>
            </a:r>
            <a:r>
              <a:rPr lang="en-US" sz="1800" dirty="0" smtClean="0">
                <a:latin typeface="Arial" charset="0"/>
              </a:rPr>
              <a:t>R14 </a:t>
            </a:r>
            <a:r>
              <a:rPr lang="en-US" sz="1800" dirty="0">
                <a:latin typeface="Arial" charset="0"/>
              </a:rPr>
              <a:t>onto stack</a:t>
            </a:r>
          </a:p>
          <a:p>
            <a:pPr algn="l">
              <a:defRPr/>
            </a:pPr>
            <a:r>
              <a:rPr lang="en-US" sz="1800" dirty="0">
                <a:latin typeface="Arial" charset="0"/>
              </a:rPr>
              <a:t>					; Stack grows down in </a:t>
            </a:r>
            <a:r>
              <a:rPr lang="en-US" sz="1800" dirty="0" smtClean="0">
                <a:latin typeface="Arial" charset="0"/>
              </a:rPr>
              <a:t>memory</a:t>
            </a:r>
            <a:endParaRPr lang="en-US" sz="1800" dirty="0">
              <a:latin typeface="Arial" charset="0"/>
            </a:endParaRPr>
          </a:p>
          <a:p>
            <a:pPr algn="l">
              <a:defRPr/>
            </a:pPr>
            <a:r>
              <a:rPr lang="en-US" sz="1800" dirty="0">
                <a:latin typeface="Arial" charset="0"/>
              </a:rPr>
              <a:t>					; </a:t>
            </a:r>
            <a:r>
              <a:rPr lang="en-US" sz="1800" dirty="0" smtClean="0">
                <a:latin typeface="Arial" charset="0"/>
              </a:rPr>
              <a:t>R13 </a:t>
            </a:r>
            <a:r>
              <a:rPr lang="en-US" sz="1800" dirty="0">
                <a:latin typeface="Arial" charset="0"/>
              </a:rPr>
              <a:t>points to next empty loc.</a:t>
            </a:r>
          </a:p>
        </p:txBody>
      </p:sp>
      <p:sp>
        <p:nvSpPr>
          <p:cNvPr id="5" name="Date Placeholder 4"/>
          <p:cNvSpPr>
            <a:spLocks noGrp="1"/>
          </p:cNvSpPr>
          <p:nvPr>
            <p:ph type="dt" sz="half" idx="10"/>
          </p:nvPr>
        </p:nvSpPr>
        <p:spPr/>
        <p:txBody>
          <a:bodyPr/>
          <a:lstStyle/>
          <a:p>
            <a:fld id="{53FF44EC-2F1D-459F-B499-FBA9554ADC6D}"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91</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23528" y="533400"/>
            <a:ext cx="8229600" cy="663352"/>
          </a:xfrm>
        </p:spPr>
        <p:txBody>
          <a:bodyPr/>
          <a:lstStyle/>
          <a:p>
            <a:r>
              <a:rPr lang="en-GB" dirty="0" smtClean="0"/>
              <a:t>STMED </a:t>
            </a:r>
            <a:r>
              <a:rPr lang="en-GB" dirty="0" err="1" smtClean="0"/>
              <a:t>vs</a:t>
            </a:r>
            <a:r>
              <a:rPr lang="en-GB" dirty="0" smtClean="0"/>
              <a:t> STR</a:t>
            </a:r>
            <a:endParaRPr lang="en-US" dirty="0" smtClean="0"/>
          </a:p>
        </p:txBody>
      </p:sp>
      <p:sp>
        <p:nvSpPr>
          <p:cNvPr id="80899" name="Rectangle 3"/>
          <p:cNvSpPr>
            <a:spLocks noGrp="1" noChangeArrowheads="1"/>
          </p:cNvSpPr>
          <p:nvPr>
            <p:ph type="body" idx="1"/>
          </p:nvPr>
        </p:nvSpPr>
        <p:spPr>
          <a:xfrm>
            <a:off x="324172" y="1556792"/>
            <a:ext cx="8496300" cy="2046287"/>
          </a:xfrm>
        </p:spPr>
        <p:txBody>
          <a:bodyPr>
            <a:normAutofit lnSpcReduction="10000"/>
          </a:bodyPr>
          <a:lstStyle/>
          <a:p>
            <a:pPr>
              <a:lnSpc>
                <a:spcPct val="90000"/>
              </a:lnSpc>
              <a:spcBef>
                <a:spcPts val="1800"/>
              </a:spcBef>
            </a:pPr>
            <a:r>
              <a:rPr lang="en-GB" sz="2400" dirty="0" smtClean="0"/>
              <a:t>These two instructions </a:t>
            </a:r>
            <a:r>
              <a:rPr lang="en-GB" dirty="0" smtClean="0"/>
              <a:t>have the same effect</a:t>
            </a:r>
            <a:endParaRPr lang="en-GB" sz="2400" dirty="0" smtClean="0"/>
          </a:p>
          <a:p>
            <a:pPr>
              <a:lnSpc>
                <a:spcPct val="90000"/>
              </a:lnSpc>
              <a:spcBef>
                <a:spcPts val="1800"/>
              </a:spcBef>
            </a:pPr>
            <a:r>
              <a:rPr lang="en-GB" sz="2400" dirty="0" smtClean="0"/>
              <a:t>STMED can be used with any number of registers. In this case it is more efficient</a:t>
            </a:r>
          </a:p>
          <a:p>
            <a:pPr>
              <a:lnSpc>
                <a:spcPct val="90000"/>
              </a:lnSpc>
              <a:spcBef>
                <a:spcPts val="1800"/>
              </a:spcBef>
            </a:pPr>
            <a:r>
              <a:rPr lang="en-GB" sz="2400" dirty="0" smtClean="0"/>
              <a:t>STMED is conventionally used for stacks even when only a single transfer is needed</a:t>
            </a:r>
            <a:endParaRPr lang="en-US" sz="2400" dirty="0" smtClean="0"/>
          </a:p>
        </p:txBody>
      </p:sp>
      <p:sp>
        <p:nvSpPr>
          <p:cNvPr id="80900" name="Text Box 4"/>
          <p:cNvSpPr txBox="1">
            <a:spLocks noChangeArrowheads="1"/>
          </p:cNvSpPr>
          <p:nvPr/>
        </p:nvSpPr>
        <p:spPr bwMode="auto">
          <a:xfrm>
            <a:off x="447675" y="4195911"/>
            <a:ext cx="2571750" cy="457200"/>
          </a:xfrm>
          <a:prstGeom prst="rect">
            <a:avLst/>
          </a:prstGeom>
          <a:noFill/>
          <a:ln w="12700" algn="ctr">
            <a:noFill/>
            <a:miter lim="800000"/>
            <a:headEnd/>
            <a:tailEnd/>
          </a:ln>
        </p:spPr>
        <p:txBody>
          <a:bodyPr wrap="none">
            <a:spAutoFit/>
          </a:bodyPr>
          <a:lstStyle/>
          <a:p>
            <a:r>
              <a:rPr lang="en-GB">
                <a:latin typeface="Calibri" pitchFamily="34" charset="0"/>
              </a:rPr>
              <a:t>STMED </a:t>
            </a:r>
            <a:r>
              <a:rPr lang="en-GB">
                <a:solidFill>
                  <a:schemeClr val="accent2"/>
                </a:solidFill>
                <a:latin typeface="Calibri" pitchFamily="34" charset="0"/>
              </a:rPr>
              <a:t>R13</a:t>
            </a:r>
            <a:r>
              <a:rPr lang="en-GB">
                <a:latin typeface="Calibri" pitchFamily="34" charset="0"/>
              </a:rPr>
              <a:t>!, {R14}</a:t>
            </a:r>
            <a:endParaRPr lang="en-US">
              <a:latin typeface="Calibri" pitchFamily="34" charset="0"/>
            </a:endParaRPr>
          </a:p>
        </p:txBody>
      </p:sp>
      <p:sp>
        <p:nvSpPr>
          <p:cNvPr id="80901" name="Text Box 5"/>
          <p:cNvSpPr txBox="1">
            <a:spLocks noChangeArrowheads="1"/>
          </p:cNvSpPr>
          <p:nvPr/>
        </p:nvSpPr>
        <p:spPr bwMode="auto">
          <a:xfrm>
            <a:off x="395288" y="5996136"/>
            <a:ext cx="2570162" cy="457200"/>
          </a:xfrm>
          <a:prstGeom prst="rect">
            <a:avLst/>
          </a:prstGeom>
          <a:noFill/>
          <a:ln w="12700" algn="ctr">
            <a:noFill/>
            <a:miter lim="800000"/>
            <a:headEnd/>
            <a:tailEnd/>
          </a:ln>
        </p:spPr>
        <p:txBody>
          <a:bodyPr wrap="none">
            <a:spAutoFit/>
          </a:bodyPr>
          <a:lstStyle/>
          <a:p>
            <a:r>
              <a:rPr lang="en-GB">
                <a:latin typeface="Calibri" pitchFamily="34" charset="0"/>
              </a:rPr>
              <a:t>STR R14, [</a:t>
            </a:r>
            <a:r>
              <a:rPr lang="en-GB">
                <a:solidFill>
                  <a:schemeClr val="accent2"/>
                </a:solidFill>
                <a:latin typeface="Calibri" pitchFamily="34" charset="0"/>
              </a:rPr>
              <a:t>R13</a:t>
            </a:r>
            <a:r>
              <a:rPr lang="en-GB">
                <a:latin typeface="Calibri" pitchFamily="34" charset="0"/>
              </a:rPr>
              <a:t>], #-4</a:t>
            </a:r>
            <a:endParaRPr lang="en-US">
              <a:latin typeface="Calibri" pitchFamily="34" charset="0"/>
            </a:endParaRPr>
          </a:p>
        </p:txBody>
      </p:sp>
      <p:sp>
        <p:nvSpPr>
          <p:cNvPr id="80902" name="Text Box 8"/>
          <p:cNvSpPr txBox="1">
            <a:spLocks noChangeArrowheads="1"/>
          </p:cNvSpPr>
          <p:nvPr/>
        </p:nvSpPr>
        <p:spPr bwMode="auto">
          <a:xfrm>
            <a:off x="3384550" y="3819673"/>
            <a:ext cx="4464050" cy="1570038"/>
          </a:xfrm>
          <a:prstGeom prst="rect">
            <a:avLst/>
          </a:prstGeom>
          <a:noFill/>
          <a:ln w="12700" algn="ctr">
            <a:noFill/>
            <a:miter lim="800000"/>
            <a:headEnd/>
            <a:tailEnd/>
          </a:ln>
        </p:spPr>
        <p:txBody>
          <a:bodyPr>
            <a:spAutoFit/>
          </a:bodyPr>
          <a:lstStyle/>
          <a:p>
            <a:r>
              <a:rPr lang="en-GB" dirty="0">
                <a:latin typeface="Calibri" pitchFamily="34" charset="0"/>
              </a:rPr>
              <a:t>stack pointer first, then list of one or more data registers, offset is calculated and added </a:t>
            </a:r>
            <a:r>
              <a:rPr lang="en-GB" u="sng" dirty="0">
                <a:latin typeface="Calibri" pitchFamily="34" charset="0"/>
              </a:rPr>
              <a:t>after</a:t>
            </a:r>
            <a:r>
              <a:rPr lang="en-GB" dirty="0">
                <a:latin typeface="Calibri" pitchFamily="34" charset="0"/>
              </a:rPr>
              <a:t> operation</a:t>
            </a:r>
            <a:endParaRPr lang="en-US" dirty="0">
              <a:latin typeface="Calibri" pitchFamily="34" charset="0"/>
            </a:endParaRPr>
          </a:p>
        </p:txBody>
      </p:sp>
      <p:sp>
        <p:nvSpPr>
          <p:cNvPr id="80903" name="Text Box 9"/>
          <p:cNvSpPr txBox="1">
            <a:spLocks noChangeArrowheads="1"/>
          </p:cNvSpPr>
          <p:nvPr/>
        </p:nvSpPr>
        <p:spPr bwMode="auto">
          <a:xfrm>
            <a:off x="3419872" y="5661248"/>
            <a:ext cx="4464050" cy="923330"/>
          </a:xfrm>
          <a:prstGeom prst="rect">
            <a:avLst/>
          </a:prstGeom>
          <a:noFill/>
          <a:ln w="12700" algn="ctr">
            <a:noFill/>
            <a:miter lim="800000"/>
            <a:headEnd/>
            <a:tailEnd/>
          </a:ln>
        </p:spPr>
        <p:txBody>
          <a:bodyPr>
            <a:spAutoFit/>
          </a:bodyPr>
          <a:lstStyle/>
          <a:p>
            <a:r>
              <a:rPr lang="en-GB" dirty="0">
                <a:latin typeface="Calibri" pitchFamily="34" charset="0"/>
              </a:rPr>
              <a:t>data register first, then stack pointer, offset is explicitly written and added to SP </a:t>
            </a:r>
            <a:r>
              <a:rPr lang="en-GB" u="sng" dirty="0">
                <a:latin typeface="Calibri" pitchFamily="34" charset="0"/>
              </a:rPr>
              <a:t>after </a:t>
            </a:r>
            <a:r>
              <a:rPr lang="en-GB" dirty="0" smtClean="0">
                <a:latin typeface="Calibri" pitchFamily="34" charset="0"/>
              </a:rPr>
              <a:t>operation</a:t>
            </a:r>
            <a:endParaRPr lang="en-US" dirty="0">
              <a:latin typeface="Calibri" pitchFamily="34" charset="0"/>
            </a:endParaRPr>
          </a:p>
        </p:txBody>
      </p:sp>
      <p:sp>
        <p:nvSpPr>
          <p:cNvPr id="8" name="Date Placeholder 7"/>
          <p:cNvSpPr>
            <a:spLocks noGrp="1"/>
          </p:cNvSpPr>
          <p:nvPr>
            <p:ph type="dt" sz="half" idx="10"/>
          </p:nvPr>
        </p:nvSpPr>
        <p:spPr/>
        <p:txBody>
          <a:bodyPr/>
          <a:lstStyle/>
          <a:p>
            <a:fld id="{A68424A4-D29C-4E93-A7EC-F0CFA984D27B}" type="datetime1">
              <a:rPr lang="en-US" smtClean="0"/>
              <a:pPr/>
              <a:t>12/2/2015</a:t>
            </a:fld>
            <a:endParaRPr lang="en-US"/>
          </a:p>
        </p:txBody>
      </p:sp>
      <p:sp>
        <p:nvSpPr>
          <p:cNvPr id="9" name="Slide Number Placeholder 8"/>
          <p:cNvSpPr>
            <a:spLocks noGrp="1"/>
          </p:cNvSpPr>
          <p:nvPr>
            <p:ph type="sldNum" sz="quarter" idx="12"/>
          </p:nvPr>
        </p:nvSpPr>
        <p:spPr/>
        <p:txBody>
          <a:bodyPr/>
          <a:lstStyle/>
          <a:p>
            <a:r>
              <a:rPr lang="en-US" dirty="0" smtClean="0"/>
              <a:t>2.</a:t>
            </a:r>
            <a:fld id="{0CFEC368-1D7A-4F81-ABF6-AE0E36BAF64C}" type="slidenum">
              <a:rPr lang="en-US" smtClean="0"/>
              <a:pPr/>
              <a:t>92</a:t>
            </a:fld>
            <a:endParaRPr lang="en-US" dirty="0"/>
          </a:p>
        </p:txBody>
      </p:sp>
      <p:sp>
        <p:nvSpPr>
          <p:cNvPr id="10" name="Footer Placeholder 9"/>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smtClean="0"/>
              <a:t>POP operation</a:t>
            </a:r>
          </a:p>
        </p:txBody>
      </p:sp>
      <p:sp>
        <p:nvSpPr>
          <p:cNvPr id="6148" name="Rectangle 3"/>
          <p:cNvSpPr>
            <a:spLocks noGrp="1" noChangeArrowheads="1"/>
          </p:cNvSpPr>
          <p:nvPr>
            <p:ph type="body" idx="1"/>
          </p:nvPr>
        </p:nvSpPr>
        <p:spPr/>
        <p:txBody>
          <a:bodyPr>
            <a:normAutofit fontScale="92500" lnSpcReduction="20000"/>
          </a:bodyPr>
          <a:lstStyle/>
          <a:p>
            <a:pPr>
              <a:spcBef>
                <a:spcPts val="1200"/>
              </a:spcBef>
            </a:pPr>
            <a:r>
              <a:rPr lang="en-US" sz="2400" dirty="0" smtClean="0"/>
              <a:t>The complementary operation </a:t>
            </a:r>
            <a:r>
              <a:rPr lang="en-US" dirty="0" smtClean="0"/>
              <a:t>to</a:t>
            </a:r>
            <a:r>
              <a:rPr lang="en-US" sz="2400" dirty="0" smtClean="0"/>
              <a:t> PUSH is </a:t>
            </a:r>
            <a:r>
              <a:rPr lang="en-US" sz="2400" b="1" dirty="0" smtClean="0">
                <a:solidFill>
                  <a:srgbClr val="009999"/>
                </a:solidFill>
              </a:rPr>
              <a:t>POP</a:t>
            </a:r>
            <a:endParaRPr lang="en-US" sz="2400" dirty="0" smtClean="0"/>
          </a:p>
          <a:p>
            <a:pPr>
              <a:spcBef>
                <a:spcPts val="1200"/>
              </a:spcBef>
            </a:pPr>
            <a:endParaRPr lang="en-US" sz="2400" dirty="0" smtClean="0"/>
          </a:p>
          <a:p>
            <a:pPr>
              <a:spcBef>
                <a:spcPts val="1200"/>
              </a:spcBef>
            </a:pPr>
            <a:endParaRPr lang="en-US" sz="2400" dirty="0" smtClean="0"/>
          </a:p>
          <a:p>
            <a:pPr>
              <a:spcBef>
                <a:spcPts val="1200"/>
              </a:spcBef>
            </a:pPr>
            <a:endParaRPr lang="en-US" sz="2400" dirty="0" smtClean="0"/>
          </a:p>
          <a:p>
            <a:pPr>
              <a:spcBef>
                <a:spcPts val="1200"/>
              </a:spcBef>
            </a:pPr>
            <a:endParaRPr lang="en-US" sz="2400" dirty="0" smtClean="0"/>
          </a:p>
          <a:p>
            <a:pPr>
              <a:spcBef>
                <a:spcPts val="1200"/>
              </a:spcBef>
              <a:buFont typeface="Wingdings" pitchFamily="2" charset="2"/>
              <a:buNone/>
            </a:pPr>
            <a:endParaRPr lang="en-US" sz="2400" dirty="0" smtClean="0"/>
          </a:p>
          <a:p>
            <a:pPr>
              <a:spcBef>
                <a:spcPts val="1200"/>
              </a:spcBef>
            </a:pPr>
            <a:endParaRPr lang="en-US" sz="2400" dirty="0" smtClean="0"/>
          </a:p>
          <a:p>
            <a:pPr>
              <a:spcBef>
                <a:spcPts val="1200"/>
              </a:spcBef>
            </a:pPr>
            <a:endParaRPr lang="en-US" sz="2400" dirty="0" smtClean="0"/>
          </a:p>
          <a:p>
            <a:pPr>
              <a:spcBef>
                <a:spcPts val="1200"/>
              </a:spcBef>
            </a:pPr>
            <a:r>
              <a:rPr lang="en-US" sz="2400" dirty="0" smtClean="0"/>
              <a:t>POP in this ca</a:t>
            </a:r>
            <a:r>
              <a:rPr lang="en-US" dirty="0" smtClean="0"/>
              <a:t>se must increment SP first, and then load the location pointed to by SP (pre-indexed addressing) once for each location </a:t>
            </a:r>
            <a:r>
              <a:rPr lang="en-US" dirty="0" err="1" smtClean="0"/>
              <a:t>POPed</a:t>
            </a:r>
            <a:r>
              <a:rPr lang="en-US" dirty="0" smtClean="0"/>
              <a:t>.</a:t>
            </a:r>
            <a:endParaRPr lang="en-US" sz="2400" dirty="0" smtClean="0"/>
          </a:p>
          <a:p>
            <a:pPr>
              <a:spcBef>
                <a:spcPts val="1200"/>
              </a:spcBef>
            </a:pPr>
            <a:r>
              <a:rPr lang="en-US" sz="2400" dirty="0" smtClean="0"/>
              <a:t>This is equivalent to the ARM instruction:</a:t>
            </a:r>
          </a:p>
          <a:p>
            <a:pPr>
              <a:spcBef>
                <a:spcPts val="1200"/>
              </a:spcBef>
            </a:pPr>
            <a:endParaRPr lang="en-US" sz="2400" dirty="0" smtClean="0"/>
          </a:p>
        </p:txBody>
      </p:sp>
      <p:graphicFrame>
        <p:nvGraphicFramePr>
          <p:cNvPr id="6146" name="Object 4"/>
          <p:cNvGraphicFramePr>
            <a:graphicFrameLocks noChangeAspect="1"/>
          </p:cNvGraphicFramePr>
          <p:nvPr>
            <p:extLst>
              <p:ext uri="{D42A27DB-BD31-4B8C-83A1-F6EECF244321}">
                <p14:modId xmlns:p14="http://schemas.microsoft.com/office/powerpoint/2010/main" val="3410258115"/>
              </p:ext>
            </p:extLst>
          </p:nvPr>
        </p:nvGraphicFramePr>
        <p:xfrm>
          <a:off x="1187822" y="1988840"/>
          <a:ext cx="6480522" cy="2806670"/>
        </p:xfrm>
        <a:graphic>
          <a:graphicData uri="http://schemas.openxmlformats.org/presentationml/2006/ole">
            <mc:AlternateContent xmlns:mc="http://schemas.openxmlformats.org/markup-compatibility/2006">
              <mc:Choice xmlns:v="urn:schemas-microsoft-com:vml" Requires="v">
                <p:oleObj spid="_x0000_s6359" name="VISIO" r:id="rId4" imgW="5722620" imgH="2479548" progId="">
                  <p:embed/>
                </p:oleObj>
              </mc:Choice>
              <mc:Fallback>
                <p:oleObj name="VISIO" r:id="rId4" imgW="5722620" imgH="2479548"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822" y="1988840"/>
                        <a:ext cx="6480522" cy="2806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9" name="Text Box 6"/>
          <p:cNvSpPr txBox="1">
            <a:spLocks noChangeArrowheads="1"/>
          </p:cNvSpPr>
          <p:nvPr/>
        </p:nvSpPr>
        <p:spPr bwMode="auto">
          <a:xfrm>
            <a:off x="323850" y="6361956"/>
            <a:ext cx="8229600" cy="379412"/>
          </a:xfrm>
          <a:prstGeom prst="rect">
            <a:avLst/>
          </a:prstGeom>
          <a:solidFill>
            <a:schemeClr val="bg2"/>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l">
              <a:defRPr/>
            </a:pPr>
            <a:r>
              <a:rPr lang="en-US" sz="1800" dirty="0">
                <a:latin typeface="Arial" charset="0"/>
              </a:rPr>
              <a:t>	LDMED	</a:t>
            </a:r>
            <a:r>
              <a:rPr lang="en-US" sz="1800" dirty="0" smtClean="0">
                <a:latin typeface="Arial" charset="0"/>
              </a:rPr>
              <a:t>R13</a:t>
            </a:r>
            <a:r>
              <a:rPr lang="en-US" sz="1800" dirty="0">
                <a:latin typeface="Arial" charset="0"/>
              </a:rPr>
              <a:t>!, </a:t>
            </a:r>
            <a:r>
              <a:rPr lang="en-US" sz="1800" dirty="0" smtClean="0">
                <a:latin typeface="Arial" charset="0"/>
              </a:rPr>
              <a:t>{R1</a:t>
            </a:r>
            <a:r>
              <a:rPr lang="en-US" sz="1800" dirty="0">
                <a:latin typeface="Arial" charset="0"/>
              </a:rPr>
              <a:t>, </a:t>
            </a:r>
            <a:r>
              <a:rPr lang="en-US" sz="1800" dirty="0" smtClean="0">
                <a:latin typeface="Arial" charset="0"/>
              </a:rPr>
              <a:t>R3-R5</a:t>
            </a:r>
            <a:r>
              <a:rPr lang="en-US" sz="1800" dirty="0">
                <a:latin typeface="Arial" charset="0"/>
              </a:rPr>
              <a:t>, </a:t>
            </a:r>
            <a:r>
              <a:rPr lang="en-US" sz="1800" dirty="0" smtClean="0">
                <a:latin typeface="Arial" charset="0"/>
              </a:rPr>
              <a:t>R14</a:t>
            </a:r>
            <a:r>
              <a:rPr lang="en-US" sz="1800" dirty="0">
                <a:latin typeface="Arial" charset="0"/>
              </a:rPr>
              <a:t>}	; Pop </a:t>
            </a:r>
            <a:r>
              <a:rPr lang="en-US" sz="1800" dirty="0" smtClean="0">
                <a:latin typeface="Arial" charset="0"/>
              </a:rPr>
              <a:t>R1, </a:t>
            </a:r>
            <a:r>
              <a:rPr lang="en-US" dirty="0" smtClean="0">
                <a:latin typeface="Arial" charset="0"/>
              </a:rPr>
              <a:t>R</a:t>
            </a:r>
            <a:r>
              <a:rPr lang="en-US" sz="1800" dirty="0" smtClean="0">
                <a:latin typeface="Arial" charset="0"/>
              </a:rPr>
              <a:t>3-R5</a:t>
            </a:r>
            <a:r>
              <a:rPr lang="en-US" sz="1800" dirty="0">
                <a:latin typeface="Arial" charset="0"/>
              </a:rPr>
              <a:t>, </a:t>
            </a:r>
            <a:r>
              <a:rPr lang="en-US" sz="1800" dirty="0" smtClean="0">
                <a:latin typeface="Arial" charset="0"/>
              </a:rPr>
              <a:t>R14 </a:t>
            </a:r>
            <a:r>
              <a:rPr lang="en-US" sz="1800" dirty="0">
                <a:latin typeface="Arial" charset="0"/>
              </a:rPr>
              <a:t>from stack</a:t>
            </a:r>
          </a:p>
        </p:txBody>
      </p:sp>
      <p:sp>
        <p:nvSpPr>
          <p:cNvPr id="6" name="Date Placeholder 5"/>
          <p:cNvSpPr>
            <a:spLocks noGrp="1"/>
          </p:cNvSpPr>
          <p:nvPr>
            <p:ph type="dt" sz="half" idx="10"/>
          </p:nvPr>
        </p:nvSpPr>
        <p:spPr/>
        <p:txBody>
          <a:bodyPr/>
          <a:lstStyle/>
          <a:p>
            <a:fld id="{AB55021D-10E3-4DA0-9FBF-17354B3F5810}" type="datetime1">
              <a:rPr lang="en-US" smtClean="0"/>
              <a:pPr/>
              <a:t>12/2/2015</a:t>
            </a:fld>
            <a:endParaRPr lang="en-US"/>
          </a:p>
        </p:txBody>
      </p:sp>
      <p:sp>
        <p:nvSpPr>
          <p:cNvPr id="7" name="Slide Number Placeholder 6"/>
          <p:cNvSpPr>
            <a:spLocks noGrp="1"/>
          </p:cNvSpPr>
          <p:nvPr>
            <p:ph type="sldNum" sz="quarter" idx="12"/>
          </p:nvPr>
        </p:nvSpPr>
        <p:spPr/>
        <p:txBody>
          <a:bodyPr/>
          <a:lstStyle/>
          <a:p>
            <a:r>
              <a:rPr lang="en-US" dirty="0" smtClean="0"/>
              <a:t>2.</a:t>
            </a:r>
            <a:fld id="{0CFEC368-1D7A-4F81-ABF6-AE0E36BAF64C}" type="slidenum">
              <a:rPr lang="en-US" smtClean="0"/>
              <a:pPr/>
              <a:t>93</a:t>
            </a:fld>
            <a:endParaRPr lang="en-US" dirty="0"/>
          </a:p>
        </p:txBody>
      </p:sp>
      <p:sp>
        <p:nvSpPr>
          <p:cNvPr id="8" name="Footer Placeholder 7"/>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smtClean="0"/>
              <a:t>Multiple Stack Operations: order of data</a:t>
            </a:r>
            <a:endParaRPr lang="en-US" dirty="0" smtClean="0"/>
          </a:p>
        </p:txBody>
      </p:sp>
      <p:sp>
        <p:nvSpPr>
          <p:cNvPr id="81923" name="Rectangle 3"/>
          <p:cNvSpPr>
            <a:spLocks noGrp="1" noChangeArrowheads="1"/>
          </p:cNvSpPr>
          <p:nvPr>
            <p:ph type="body" idx="1"/>
          </p:nvPr>
        </p:nvSpPr>
        <p:spPr/>
        <p:txBody>
          <a:bodyPr>
            <a:normAutofit lnSpcReduction="10000"/>
          </a:bodyPr>
          <a:lstStyle/>
          <a:p>
            <a:pPr>
              <a:spcBef>
                <a:spcPts val="1800"/>
              </a:spcBef>
            </a:pPr>
            <a:r>
              <a:rPr lang="en-GB" sz="2400" dirty="0" smtClean="0"/>
              <a:t>A stack operates as a </a:t>
            </a:r>
            <a:r>
              <a:rPr lang="en-GB" sz="2400" u="sng" dirty="0" smtClean="0"/>
              <a:t>Last In First Out</a:t>
            </a:r>
            <a:r>
              <a:rPr lang="en-GB" sz="2400" dirty="0" smtClean="0"/>
              <a:t> memory:</a:t>
            </a:r>
          </a:p>
          <a:p>
            <a:pPr lvl="1">
              <a:spcBef>
                <a:spcPts val="1800"/>
              </a:spcBef>
            </a:pPr>
            <a:r>
              <a:rPr lang="en-GB" sz="2000" dirty="0" smtClean="0"/>
              <a:t>PUSH A		A stored</a:t>
            </a:r>
          </a:p>
          <a:p>
            <a:pPr lvl="1">
              <a:spcBef>
                <a:spcPts val="1800"/>
              </a:spcBef>
            </a:pPr>
            <a:r>
              <a:rPr lang="en-GB" sz="2000" dirty="0" smtClean="0"/>
              <a:t>PUSH B		B, A stored</a:t>
            </a:r>
          </a:p>
          <a:p>
            <a:pPr lvl="1">
              <a:spcBef>
                <a:spcPts val="1800"/>
              </a:spcBef>
            </a:pPr>
            <a:r>
              <a:rPr lang="en-GB" sz="2000" dirty="0" smtClean="0"/>
              <a:t>PUSH C		C,B,A stored</a:t>
            </a:r>
          </a:p>
          <a:p>
            <a:pPr lvl="1">
              <a:spcBef>
                <a:spcPts val="1800"/>
              </a:spcBef>
            </a:pPr>
            <a:r>
              <a:rPr lang="en-GB" sz="2000" dirty="0" smtClean="0"/>
              <a:t>POP (returns C)	B,A stored</a:t>
            </a:r>
          </a:p>
          <a:p>
            <a:pPr lvl="1">
              <a:spcBef>
                <a:spcPts val="1800"/>
              </a:spcBef>
            </a:pPr>
            <a:r>
              <a:rPr lang="en-GB" sz="2000" dirty="0" smtClean="0"/>
              <a:t>POP (returns B)	A stored</a:t>
            </a:r>
          </a:p>
          <a:p>
            <a:pPr lvl="1">
              <a:spcBef>
                <a:spcPts val="1800"/>
              </a:spcBef>
            </a:pPr>
            <a:r>
              <a:rPr lang="en-GB" sz="2000" dirty="0" smtClean="0"/>
              <a:t>POP (returns A)	empty</a:t>
            </a:r>
          </a:p>
          <a:p>
            <a:pPr>
              <a:spcBef>
                <a:spcPts val="1800"/>
              </a:spcBef>
            </a:pPr>
            <a:r>
              <a:rPr lang="en-GB" sz="2400" dirty="0" smtClean="0"/>
              <a:t>Nested subroutines will each PUSH and then POP their registers at the same level (all </a:t>
            </a:r>
            <a:r>
              <a:rPr lang="en-GB" sz="2400" dirty="0" err="1" smtClean="0"/>
              <a:t>PUSHes</a:t>
            </a:r>
            <a:r>
              <a:rPr lang="en-GB" sz="2400" dirty="0" smtClean="0"/>
              <a:t> &amp; POPs from subroutine calls will balance) so this will work.</a:t>
            </a:r>
            <a:endParaRPr lang="en-US" sz="2400" dirty="0" smtClean="0"/>
          </a:p>
        </p:txBody>
      </p:sp>
      <p:sp>
        <p:nvSpPr>
          <p:cNvPr id="5" name="Date Placeholder 4"/>
          <p:cNvSpPr>
            <a:spLocks noGrp="1"/>
          </p:cNvSpPr>
          <p:nvPr>
            <p:ph type="dt" sz="half" idx="10"/>
          </p:nvPr>
        </p:nvSpPr>
        <p:spPr/>
        <p:txBody>
          <a:bodyPr/>
          <a:lstStyle/>
          <a:p>
            <a:fld id="{34326DE0-0482-4F1C-B8D5-CD39768B2AA5}"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94</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404664"/>
            <a:ext cx="8229600" cy="663352"/>
          </a:xfrm>
        </p:spPr>
        <p:txBody>
          <a:bodyPr/>
          <a:lstStyle/>
          <a:p>
            <a:r>
              <a:rPr lang="en-US" dirty="0" smtClean="0"/>
              <a:t>Preserve things inside subroutine with push/pop</a:t>
            </a:r>
          </a:p>
        </p:txBody>
      </p:sp>
      <p:sp>
        <p:nvSpPr>
          <p:cNvPr id="79875" name="Text Box 3"/>
          <p:cNvSpPr txBox="1">
            <a:spLocks noChangeArrowheads="1"/>
          </p:cNvSpPr>
          <p:nvPr/>
        </p:nvSpPr>
        <p:spPr bwMode="auto">
          <a:xfrm>
            <a:off x="467544" y="1127125"/>
            <a:ext cx="8305800" cy="2308324"/>
          </a:xfrm>
          <a:prstGeom prst="rect">
            <a:avLst/>
          </a:prstGeom>
          <a:solidFill>
            <a:schemeClr val="bg2"/>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l">
              <a:defRPr/>
            </a:pPr>
            <a:r>
              <a:rPr lang="en-US" sz="1800" dirty="0">
                <a:latin typeface="Arial" charset="0"/>
              </a:rPr>
              <a:t>	BL	SUB1</a:t>
            </a:r>
          </a:p>
          <a:p>
            <a:pPr algn="l">
              <a:defRPr/>
            </a:pPr>
            <a:r>
              <a:rPr lang="en-US" sz="1800" dirty="0">
                <a:latin typeface="Arial" charset="0"/>
              </a:rPr>
              <a:t>	…..</a:t>
            </a:r>
          </a:p>
          <a:p>
            <a:pPr algn="l">
              <a:defRPr/>
            </a:pPr>
            <a:r>
              <a:rPr lang="en-US" sz="1800" dirty="0">
                <a:latin typeface="Arial" charset="0"/>
              </a:rPr>
              <a:t>SUB1	STMED	</a:t>
            </a:r>
            <a:r>
              <a:rPr lang="en-US" sz="1800" dirty="0" smtClean="0">
                <a:latin typeface="Arial" charset="0"/>
              </a:rPr>
              <a:t>R13</a:t>
            </a:r>
            <a:r>
              <a:rPr lang="en-US" sz="1800" dirty="0">
                <a:latin typeface="Arial" charset="0"/>
              </a:rPr>
              <a:t>!, </a:t>
            </a:r>
            <a:r>
              <a:rPr lang="en-US" sz="1800" dirty="0" smtClean="0">
                <a:latin typeface="Arial" charset="0"/>
              </a:rPr>
              <a:t>{R0-R2</a:t>
            </a:r>
            <a:r>
              <a:rPr lang="en-US" sz="1800" dirty="0">
                <a:latin typeface="Arial" charset="0"/>
              </a:rPr>
              <a:t>, </a:t>
            </a:r>
            <a:r>
              <a:rPr lang="en-US" sz="1800" dirty="0" smtClean="0">
                <a:latin typeface="Arial" charset="0"/>
              </a:rPr>
              <a:t>R14</a:t>
            </a:r>
            <a:r>
              <a:rPr lang="en-US" sz="1800" dirty="0">
                <a:latin typeface="Arial" charset="0"/>
              </a:rPr>
              <a:t>}	</a:t>
            </a:r>
            <a:r>
              <a:rPr lang="en-US" sz="1800" dirty="0" smtClean="0">
                <a:latin typeface="Arial" charset="0"/>
              </a:rPr>
              <a:t>; </a:t>
            </a:r>
            <a:r>
              <a:rPr lang="en-US" sz="1800" dirty="0">
                <a:latin typeface="Arial" charset="0"/>
              </a:rPr>
              <a:t>push work &amp; link registers</a:t>
            </a:r>
          </a:p>
          <a:p>
            <a:pPr algn="l">
              <a:defRPr/>
            </a:pPr>
            <a:r>
              <a:rPr lang="en-US" sz="1800" dirty="0">
                <a:latin typeface="Arial" charset="0"/>
              </a:rPr>
              <a:t>	….</a:t>
            </a:r>
          </a:p>
          <a:p>
            <a:pPr algn="l">
              <a:defRPr/>
            </a:pPr>
            <a:r>
              <a:rPr lang="en-US" sz="1800" dirty="0">
                <a:latin typeface="Arial" charset="0"/>
              </a:rPr>
              <a:t>	BL	SUB2			; jump to a nested subroutine</a:t>
            </a:r>
          </a:p>
          <a:p>
            <a:pPr algn="l">
              <a:defRPr/>
            </a:pPr>
            <a:r>
              <a:rPr lang="en-US" sz="1800" dirty="0">
                <a:latin typeface="Arial" charset="0"/>
              </a:rPr>
              <a:t>	…</a:t>
            </a:r>
          </a:p>
          <a:p>
            <a:pPr algn="l">
              <a:defRPr/>
            </a:pPr>
            <a:r>
              <a:rPr lang="en-US" sz="1800" dirty="0">
                <a:latin typeface="Arial" charset="0"/>
              </a:rPr>
              <a:t>	LDMED	</a:t>
            </a:r>
            <a:r>
              <a:rPr lang="en-US" sz="1800" dirty="0" smtClean="0">
                <a:latin typeface="Arial" charset="0"/>
              </a:rPr>
              <a:t>R13</a:t>
            </a:r>
            <a:r>
              <a:rPr lang="en-US" sz="1800" dirty="0">
                <a:latin typeface="Arial" charset="0"/>
              </a:rPr>
              <a:t>!, </a:t>
            </a:r>
            <a:r>
              <a:rPr lang="en-US" sz="1800" dirty="0" smtClean="0">
                <a:latin typeface="Arial" charset="0"/>
              </a:rPr>
              <a:t>{R0-R2</a:t>
            </a:r>
            <a:r>
              <a:rPr lang="en-US" sz="1800" dirty="0">
                <a:latin typeface="Arial" charset="0"/>
              </a:rPr>
              <a:t>, </a:t>
            </a:r>
            <a:r>
              <a:rPr lang="en-US" sz="1800" dirty="0" smtClean="0">
                <a:latin typeface="Arial" charset="0"/>
              </a:rPr>
              <a:t>R14</a:t>
            </a:r>
            <a:r>
              <a:rPr lang="en-US" sz="1800" dirty="0">
                <a:latin typeface="Arial" charset="0"/>
              </a:rPr>
              <a:t>}	</a:t>
            </a:r>
            <a:r>
              <a:rPr lang="en-US" sz="1800" dirty="0" smtClean="0">
                <a:latin typeface="Arial" charset="0"/>
              </a:rPr>
              <a:t>; </a:t>
            </a:r>
            <a:r>
              <a:rPr lang="en-US" sz="1800" dirty="0">
                <a:latin typeface="Arial" charset="0"/>
              </a:rPr>
              <a:t>pop work &amp; link registers</a:t>
            </a:r>
          </a:p>
          <a:p>
            <a:pPr algn="l">
              <a:defRPr/>
            </a:pPr>
            <a:r>
              <a:rPr lang="en-US" sz="1800" dirty="0">
                <a:latin typeface="Arial" charset="0"/>
              </a:rPr>
              <a:t>	MOV	</a:t>
            </a:r>
            <a:r>
              <a:rPr lang="en-US" dirty="0" smtClean="0">
                <a:latin typeface="Arial" charset="0"/>
              </a:rPr>
              <a:t>PC</a:t>
            </a:r>
            <a:r>
              <a:rPr lang="en-US" sz="1800" dirty="0" smtClean="0">
                <a:latin typeface="Arial" charset="0"/>
              </a:rPr>
              <a:t>, R14</a:t>
            </a:r>
            <a:r>
              <a:rPr lang="en-US" sz="1800" dirty="0">
                <a:latin typeface="Arial" charset="0"/>
              </a:rPr>
              <a:t>			; return to calling program</a:t>
            </a:r>
          </a:p>
        </p:txBody>
      </p:sp>
      <p:graphicFrame>
        <p:nvGraphicFramePr>
          <p:cNvPr id="7170" name="Object 4"/>
          <p:cNvGraphicFramePr>
            <a:graphicFrameLocks noChangeAspect="1"/>
          </p:cNvGraphicFramePr>
          <p:nvPr/>
        </p:nvGraphicFramePr>
        <p:xfrm>
          <a:off x="228600" y="3581400"/>
          <a:ext cx="8534400" cy="2736850"/>
        </p:xfrm>
        <a:graphic>
          <a:graphicData uri="http://schemas.openxmlformats.org/presentationml/2006/ole">
            <mc:AlternateContent xmlns:mc="http://schemas.openxmlformats.org/markup-compatibility/2006">
              <mc:Choice xmlns:v="urn:schemas-microsoft-com:vml" Requires="v">
                <p:oleObj spid="_x0000_s7382" name="VISIO" r:id="rId4" imgW="6437376" imgH="2065020" progId="">
                  <p:embed/>
                </p:oleObj>
              </mc:Choice>
              <mc:Fallback>
                <p:oleObj name="VISIO" r:id="rId4" imgW="6437376" imgH="2065020" progId="">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581400"/>
                        <a:ext cx="85344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5" name="Date Placeholder 4"/>
          <p:cNvSpPr>
            <a:spLocks noGrp="1"/>
          </p:cNvSpPr>
          <p:nvPr>
            <p:ph type="dt" sz="half" idx="10"/>
          </p:nvPr>
        </p:nvSpPr>
        <p:spPr/>
        <p:txBody>
          <a:bodyPr/>
          <a:lstStyle/>
          <a:p>
            <a:fld id="{C72B95FD-B6C1-4C5F-8B53-7D3542D31C1B}" type="datetime1">
              <a:rPr lang="en-US" smtClean="0"/>
              <a:pPr/>
              <a:t>12/2/2015</a:t>
            </a:fld>
            <a:endParaRPr lang="en-US"/>
          </a:p>
        </p:txBody>
      </p:sp>
      <p:sp>
        <p:nvSpPr>
          <p:cNvPr id="6" name="Slide Number Placeholder 5"/>
          <p:cNvSpPr>
            <a:spLocks noGrp="1"/>
          </p:cNvSpPr>
          <p:nvPr>
            <p:ph type="sldNum" sz="quarter" idx="12"/>
          </p:nvPr>
        </p:nvSpPr>
        <p:spPr/>
        <p:txBody>
          <a:bodyPr/>
          <a:lstStyle/>
          <a:p>
            <a:r>
              <a:rPr lang="en-US" dirty="0" smtClean="0"/>
              <a:t>2.</a:t>
            </a:r>
            <a:fld id="{0CFEC368-1D7A-4F81-ABF6-AE0E36BAF64C}" type="slidenum">
              <a:rPr lang="en-US" smtClean="0"/>
              <a:pPr/>
              <a:t>95</a:t>
            </a:fld>
            <a:endParaRPr lang="en-US" dirty="0"/>
          </a:p>
        </p:txBody>
      </p:sp>
      <p:sp>
        <p:nvSpPr>
          <p:cNvPr id="7" name="Footer Placeholder 6"/>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250825" y="1117188"/>
            <a:ext cx="8713663" cy="5509200"/>
          </a:xfrm>
          <a:prstGeom prst="rect">
            <a:avLst/>
          </a:prstGeom>
          <a:noFill/>
          <a:ln w="28575">
            <a:noFill/>
            <a:miter lim="800000"/>
            <a:headEnd type="none" w="sm" len="sm"/>
            <a:tailEnd type="none" w="sm" len="sm"/>
          </a:ln>
        </p:spPr>
        <p:txBody>
          <a:bodyPr wrap="square">
            <a:spAutoFit/>
          </a:bodyPr>
          <a:lstStyle/>
          <a:p>
            <a:pPr algn="l" defTabSz="360000"/>
            <a:endParaRPr lang="en-GB" sz="2200" b="1" dirty="0">
              <a:latin typeface="Calibri" pitchFamily="34" charset="0"/>
            </a:endParaRPr>
          </a:p>
          <a:p>
            <a:pPr algn="l" defTabSz="360000"/>
            <a:r>
              <a:rPr lang="en-GB" sz="2200" b="1" dirty="0">
                <a:solidFill>
                  <a:schemeClr val="accent2"/>
                </a:solidFill>
                <a:latin typeface="Calibri" pitchFamily="34" charset="0"/>
              </a:rPr>
              <a:t>; Input: </a:t>
            </a:r>
            <a:r>
              <a:rPr lang="en-GB" sz="2200" b="1" dirty="0" smtClean="0">
                <a:solidFill>
                  <a:schemeClr val="accent2"/>
                </a:solidFill>
                <a:latin typeface="Calibri" pitchFamily="34" charset="0"/>
              </a:rPr>
              <a:t>R0</a:t>
            </a:r>
            <a:endParaRPr lang="en-GB" sz="2200" b="1" dirty="0">
              <a:solidFill>
                <a:schemeClr val="accent2"/>
              </a:solidFill>
              <a:latin typeface="Calibri" pitchFamily="34" charset="0"/>
            </a:endParaRPr>
          </a:p>
          <a:p>
            <a:pPr algn="l" defTabSz="360000"/>
            <a:r>
              <a:rPr lang="en-GB" sz="2200" b="1" dirty="0">
                <a:solidFill>
                  <a:schemeClr val="accent2"/>
                </a:solidFill>
                <a:latin typeface="Calibri" pitchFamily="34" charset="0"/>
              </a:rPr>
              <a:t>; Output: </a:t>
            </a:r>
            <a:r>
              <a:rPr lang="en-GB" sz="2200" b="1" dirty="0" smtClean="0">
                <a:solidFill>
                  <a:schemeClr val="accent2"/>
                </a:solidFill>
                <a:latin typeface="Calibri" pitchFamily="34" charset="0"/>
              </a:rPr>
              <a:t>R1=1 </a:t>
            </a:r>
            <a:r>
              <a:rPr lang="en-GB" sz="2200" b="1" dirty="0">
                <a:solidFill>
                  <a:schemeClr val="accent2"/>
                </a:solidFill>
                <a:latin typeface="Calibri" pitchFamily="34" charset="0"/>
              </a:rPr>
              <a:t>if odd parity </a:t>
            </a:r>
            <a:r>
              <a:rPr lang="en-GB" sz="2200" b="1" dirty="0" smtClean="0">
                <a:solidFill>
                  <a:schemeClr val="accent2"/>
                </a:solidFill>
                <a:latin typeface="Calibri" pitchFamily="34" charset="0"/>
              </a:rPr>
              <a:t>of R0 (</a:t>
            </a:r>
            <a:r>
              <a:rPr lang="en-GB" sz="2200" b="1" dirty="0" err="1" smtClean="0">
                <a:solidFill>
                  <a:schemeClr val="accent2"/>
                </a:solidFill>
                <a:latin typeface="Calibri" pitchFamily="34" charset="0"/>
              </a:rPr>
              <a:t>xor</a:t>
            </a:r>
            <a:r>
              <a:rPr lang="en-GB" sz="2200" b="1" dirty="0" smtClean="0">
                <a:solidFill>
                  <a:schemeClr val="accent2"/>
                </a:solidFill>
                <a:latin typeface="Calibri" pitchFamily="34" charset="0"/>
              </a:rPr>
              <a:t> </a:t>
            </a:r>
            <a:r>
              <a:rPr lang="en-GB" sz="2200" b="1" dirty="0">
                <a:solidFill>
                  <a:schemeClr val="accent2"/>
                </a:solidFill>
                <a:latin typeface="Calibri" pitchFamily="34" charset="0"/>
              </a:rPr>
              <a:t>of all 32 bits), otherwise 0</a:t>
            </a:r>
          </a:p>
          <a:p>
            <a:pPr algn="l" defTabSz="360000"/>
            <a:r>
              <a:rPr lang="en-GB" sz="2200" b="1" dirty="0">
                <a:solidFill>
                  <a:schemeClr val="accent2"/>
                </a:solidFill>
                <a:latin typeface="Calibri" pitchFamily="34" charset="0"/>
              </a:rPr>
              <a:t>; preserves value of </a:t>
            </a:r>
            <a:r>
              <a:rPr lang="en-GB" sz="2200" b="1" dirty="0" smtClean="0">
                <a:solidFill>
                  <a:schemeClr val="accent2"/>
                </a:solidFill>
                <a:latin typeface="Calibri" pitchFamily="34" charset="0"/>
              </a:rPr>
              <a:t>R2 </a:t>
            </a:r>
            <a:r>
              <a:rPr lang="en-GB" sz="2200" b="1" dirty="0">
                <a:solidFill>
                  <a:schemeClr val="accent2"/>
                </a:solidFill>
                <a:latin typeface="Calibri" pitchFamily="34" charset="0"/>
              </a:rPr>
              <a:t>on stack</a:t>
            </a:r>
          </a:p>
          <a:p>
            <a:pPr algn="l" defTabSz="360000"/>
            <a:r>
              <a:rPr lang="en-GB" sz="2200" b="1" dirty="0">
                <a:solidFill>
                  <a:schemeClr val="accent2"/>
                </a:solidFill>
                <a:latin typeface="Calibri" pitchFamily="34" charset="0"/>
              </a:rPr>
              <a:t>	</a:t>
            </a:r>
            <a:r>
              <a:rPr lang="en-GB" sz="2200" b="1" dirty="0" smtClean="0">
                <a:solidFill>
                  <a:schemeClr val="accent2"/>
                </a:solidFill>
                <a:latin typeface="Calibri" pitchFamily="34" charset="0"/>
              </a:rPr>
              <a:t>	</a:t>
            </a:r>
            <a:r>
              <a:rPr lang="en-GB" sz="2200" b="1" dirty="0" smtClean="0">
                <a:solidFill>
                  <a:srgbClr val="CC0000"/>
                </a:solidFill>
                <a:latin typeface="Calibri" pitchFamily="34" charset="0"/>
              </a:rPr>
              <a:t>STMED </a:t>
            </a:r>
            <a:r>
              <a:rPr lang="en-GB" sz="2200" b="1" dirty="0">
                <a:solidFill>
                  <a:srgbClr val="CC0000"/>
                </a:solidFill>
                <a:latin typeface="Calibri" pitchFamily="34" charset="0"/>
              </a:rPr>
              <a:t>	</a:t>
            </a:r>
            <a:r>
              <a:rPr lang="en-GB" sz="2200" b="1" dirty="0" smtClean="0">
                <a:solidFill>
                  <a:srgbClr val="CC0000"/>
                </a:solidFill>
                <a:latin typeface="Calibri" pitchFamily="34" charset="0"/>
              </a:rPr>
              <a:t>R13</a:t>
            </a:r>
            <a:r>
              <a:rPr lang="en-GB" sz="2200" b="1" dirty="0">
                <a:solidFill>
                  <a:srgbClr val="CC0000"/>
                </a:solidFill>
                <a:latin typeface="Calibri" pitchFamily="34" charset="0"/>
              </a:rPr>
              <a:t>!, </a:t>
            </a:r>
            <a:r>
              <a:rPr lang="en-GB" sz="2200" b="1" dirty="0" smtClean="0">
                <a:solidFill>
                  <a:srgbClr val="CC0000"/>
                </a:solidFill>
                <a:latin typeface="Calibri" pitchFamily="34" charset="0"/>
              </a:rPr>
              <a:t>{R2</a:t>
            </a:r>
            <a:r>
              <a:rPr lang="en-GB" sz="2200" b="1" dirty="0">
                <a:solidFill>
                  <a:srgbClr val="CC0000"/>
                </a:solidFill>
                <a:latin typeface="Calibri" pitchFamily="34" charset="0"/>
              </a:rPr>
              <a:t>}	</a:t>
            </a:r>
            <a:r>
              <a:rPr lang="en-GB" sz="2200" b="1" dirty="0" smtClean="0">
                <a:solidFill>
                  <a:srgbClr val="CC0000"/>
                </a:solidFill>
                <a:latin typeface="Calibri" pitchFamily="34" charset="0"/>
              </a:rPr>
              <a:t>	; </a:t>
            </a:r>
            <a:r>
              <a:rPr lang="en-GB" sz="2200" b="1" dirty="0">
                <a:solidFill>
                  <a:srgbClr val="CC0000"/>
                </a:solidFill>
                <a:latin typeface="Calibri" pitchFamily="34" charset="0"/>
              </a:rPr>
              <a:t>save registers, why not </a:t>
            </a:r>
            <a:r>
              <a:rPr lang="en-GB" sz="2200" b="1" dirty="0" smtClean="0">
                <a:solidFill>
                  <a:srgbClr val="CC0000"/>
                </a:solidFill>
                <a:latin typeface="Calibri" pitchFamily="34" charset="0"/>
              </a:rPr>
              <a:t>R1 or R14?</a:t>
            </a:r>
            <a:endParaRPr lang="en-GB" sz="2200" b="1" dirty="0">
              <a:solidFill>
                <a:srgbClr val="CC0000"/>
              </a:solidFill>
              <a:latin typeface="Calibri" pitchFamily="34" charset="0"/>
            </a:endParaRPr>
          </a:p>
          <a:p>
            <a:pPr algn="l" defTabSz="360000"/>
            <a:r>
              <a:rPr lang="en-GB" sz="2200" b="1" dirty="0">
                <a:latin typeface="Calibri" pitchFamily="34" charset="0"/>
              </a:rPr>
              <a:t>	</a:t>
            </a:r>
            <a:r>
              <a:rPr lang="en-GB" sz="2200" b="1" dirty="0" smtClean="0">
                <a:latin typeface="Calibri" pitchFamily="34" charset="0"/>
              </a:rPr>
              <a:t>	MOV</a:t>
            </a:r>
            <a:r>
              <a:rPr lang="en-GB" sz="2200" b="1" dirty="0">
                <a:latin typeface="Calibri" pitchFamily="34" charset="0"/>
              </a:rPr>
              <a:t>		</a:t>
            </a:r>
            <a:r>
              <a:rPr lang="en-GB" sz="2200" b="1" dirty="0" smtClean="0">
                <a:latin typeface="Calibri" pitchFamily="34" charset="0"/>
              </a:rPr>
              <a:t>R2</a:t>
            </a:r>
            <a:r>
              <a:rPr lang="en-GB" sz="2200" b="1" dirty="0">
                <a:latin typeface="Calibri" pitchFamily="34" charset="0"/>
              </a:rPr>
              <a:t>, #31</a:t>
            </a:r>
          </a:p>
          <a:p>
            <a:pPr algn="l" defTabSz="360000"/>
            <a:r>
              <a:rPr lang="en-GB" sz="2200" b="1" dirty="0">
                <a:latin typeface="Calibri" pitchFamily="34" charset="0"/>
              </a:rPr>
              <a:t>	</a:t>
            </a:r>
            <a:r>
              <a:rPr lang="en-GB" sz="2200" b="1" dirty="0" smtClean="0">
                <a:latin typeface="Calibri" pitchFamily="34" charset="0"/>
              </a:rPr>
              <a:t>	MOV</a:t>
            </a:r>
            <a:r>
              <a:rPr lang="en-GB" sz="2200" b="1" dirty="0">
                <a:latin typeface="Calibri" pitchFamily="34" charset="0"/>
              </a:rPr>
              <a:t>		</a:t>
            </a:r>
            <a:r>
              <a:rPr lang="en-GB" sz="2200" b="1" dirty="0" smtClean="0">
                <a:latin typeface="Calibri" pitchFamily="34" charset="0"/>
              </a:rPr>
              <a:t>R1</a:t>
            </a:r>
            <a:r>
              <a:rPr lang="en-GB" sz="2200" b="1" dirty="0">
                <a:latin typeface="Calibri" pitchFamily="34" charset="0"/>
              </a:rPr>
              <a:t>, #0</a:t>
            </a:r>
          </a:p>
          <a:p>
            <a:pPr algn="l" defTabSz="360000"/>
            <a:r>
              <a:rPr lang="en-GB" sz="2200" b="1" dirty="0">
                <a:latin typeface="Calibri" pitchFamily="34" charset="0"/>
              </a:rPr>
              <a:t>LOOP	EOR		</a:t>
            </a:r>
            <a:r>
              <a:rPr lang="en-GB" sz="2200" b="1" dirty="0" smtClean="0">
                <a:latin typeface="Calibri" pitchFamily="34" charset="0"/>
              </a:rPr>
              <a:t>R1</a:t>
            </a:r>
            <a:r>
              <a:rPr lang="en-GB" sz="2200" b="1" dirty="0">
                <a:latin typeface="Calibri" pitchFamily="34" charset="0"/>
              </a:rPr>
              <a:t>, </a:t>
            </a:r>
            <a:r>
              <a:rPr lang="en-GB" sz="2200" b="1" dirty="0" smtClean="0">
                <a:latin typeface="Calibri" pitchFamily="34" charset="0"/>
              </a:rPr>
              <a:t>R0</a:t>
            </a:r>
            <a:r>
              <a:rPr lang="en-GB" sz="2200" b="1" dirty="0">
                <a:latin typeface="Calibri" pitchFamily="34" charset="0"/>
              </a:rPr>
              <a:t>, </a:t>
            </a:r>
            <a:r>
              <a:rPr lang="en-GB" sz="2200" b="1" dirty="0" smtClean="0">
                <a:latin typeface="Calibri" pitchFamily="34" charset="0"/>
              </a:rPr>
              <a:t>R1</a:t>
            </a:r>
            <a:r>
              <a:rPr lang="en-GB" sz="2200" b="1" dirty="0">
                <a:latin typeface="Calibri" pitchFamily="34" charset="0"/>
              </a:rPr>
              <a:t>, </a:t>
            </a:r>
            <a:r>
              <a:rPr lang="en-GB" sz="2200" b="1" dirty="0" smtClean="0">
                <a:latin typeface="Calibri" pitchFamily="34" charset="0"/>
              </a:rPr>
              <a:t>ROR </a:t>
            </a:r>
            <a:r>
              <a:rPr lang="en-GB" sz="2200" b="1" dirty="0">
                <a:latin typeface="Calibri" pitchFamily="34" charset="0"/>
              </a:rPr>
              <a:t>#1 </a:t>
            </a:r>
          </a:p>
          <a:p>
            <a:pPr algn="l" defTabSz="360000"/>
            <a:r>
              <a:rPr lang="en-GB" sz="2200" b="1" dirty="0">
                <a:latin typeface="Calibri" pitchFamily="34" charset="0"/>
              </a:rPr>
              <a:t>	</a:t>
            </a:r>
            <a:r>
              <a:rPr lang="en-GB" sz="2200" b="1" dirty="0" smtClean="0">
                <a:latin typeface="Calibri" pitchFamily="34" charset="0"/>
              </a:rPr>
              <a:t>	SUBS</a:t>
            </a:r>
            <a:r>
              <a:rPr lang="en-GB" sz="2200" b="1" dirty="0">
                <a:latin typeface="Calibri" pitchFamily="34" charset="0"/>
              </a:rPr>
              <a:t>		</a:t>
            </a:r>
            <a:r>
              <a:rPr lang="en-GB" sz="2200" b="1" dirty="0" smtClean="0">
                <a:latin typeface="Calibri" pitchFamily="34" charset="0"/>
              </a:rPr>
              <a:t>R2</a:t>
            </a:r>
            <a:r>
              <a:rPr lang="en-GB" sz="2200" b="1" dirty="0">
                <a:latin typeface="Calibri" pitchFamily="34" charset="0"/>
              </a:rPr>
              <a:t>, </a:t>
            </a:r>
            <a:r>
              <a:rPr lang="en-GB" sz="2200" b="1" dirty="0" smtClean="0">
                <a:latin typeface="Calibri" pitchFamily="34" charset="0"/>
              </a:rPr>
              <a:t>R2</a:t>
            </a:r>
            <a:r>
              <a:rPr lang="en-GB" sz="2200" b="1" dirty="0">
                <a:latin typeface="Calibri" pitchFamily="34" charset="0"/>
              </a:rPr>
              <a:t>, #1</a:t>
            </a:r>
          </a:p>
          <a:p>
            <a:pPr algn="l" defTabSz="360000"/>
            <a:r>
              <a:rPr lang="en-GB" sz="2200" b="1" dirty="0">
                <a:latin typeface="Calibri" pitchFamily="34" charset="0"/>
              </a:rPr>
              <a:t>	</a:t>
            </a:r>
            <a:r>
              <a:rPr lang="en-GB" sz="2200" b="1" dirty="0" smtClean="0">
                <a:latin typeface="Calibri" pitchFamily="34" charset="0"/>
              </a:rPr>
              <a:t>	BPL</a:t>
            </a:r>
            <a:r>
              <a:rPr lang="en-GB" sz="2200" b="1" dirty="0">
                <a:latin typeface="Calibri" pitchFamily="34" charset="0"/>
              </a:rPr>
              <a:t>		LOOP </a:t>
            </a:r>
            <a:r>
              <a:rPr lang="en-GB" sz="2200" b="1" dirty="0" smtClean="0">
                <a:latin typeface="Calibri" pitchFamily="34" charset="0"/>
              </a:rPr>
              <a:t>	</a:t>
            </a:r>
            <a:r>
              <a:rPr lang="en-GB" sz="2200" b="1" dirty="0">
                <a:latin typeface="Calibri" pitchFamily="34" charset="0"/>
              </a:rPr>
              <a:t>	</a:t>
            </a:r>
            <a:r>
              <a:rPr lang="en-GB" sz="2200" b="1" dirty="0" smtClean="0">
                <a:latin typeface="Calibri" pitchFamily="34" charset="0"/>
              </a:rPr>
              <a:t>		; </a:t>
            </a:r>
            <a:r>
              <a:rPr lang="en-GB" sz="2200" b="1" dirty="0">
                <a:latin typeface="Calibri" pitchFamily="34" charset="0"/>
              </a:rPr>
              <a:t>loop 32 </a:t>
            </a:r>
            <a:r>
              <a:rPr lang="en-GB" sz="2200" b="1" dirty="0" smtClean="0">
                <a:latin typeface="Calibri" pitchFamily="34" charset="0"/>
              </a:rPr>
              <a:t>times</a:t>
            </a:r>
          </a:p>
          <a:p>
            <a:pPr algn="l" defTabSz="360000"/>
            <a:r>
              <a:rPr lang="en-GB" sz="2200" b="1" dirty="0">
                <a:latin typeface="Calibri" pitchFamily="34" charset="0"/>
              </a:rPr>
              <a:t>	</a:t>
            </a:r>
            <a:r>
              <a:rPr lang="en-GB" sz="2200" b="1" dirty="0" smtClean="0">
                <a:latin typeface="Calibri" pitchFamily="34" charset="0"/>
              </a:rPr>
              <a:t>	; at this point each bit of R1 is the EOR of all 32 bits in R0</a:t>
            </a:r>
          </a:p>
          <a:p>
            <a:pPr algn="l" defTabSz="360000"/>
            <a:r>
              <a:rPr lang="en-GB" sz="2200" b="1" dirty="0">
                <a:latin typeface="Calibri" pitchFamily="34" charset="0"/>
              </a:rPr>
              <a:t>	</a:t>
            </a:r>
            <a:r>
              <a:rPr lang="en-GB" sz="2200" b="1" dirty="0" smtClean="0">
                <a:latin typeface="Calibri" pitchFamily="34" charset="0"/>
              </a:rPr>
              <a:t>	; therefore R1 = 0 or R1 = 0xFFFF,FFFF</a:t>
            </a:r>
            <a:endParaRPr lang="en-GB" sz="2200" b="1" dirty="0">
              <a:latin typeface="Calibri" pitchFamily="34" charset="0"/>
            </a:endParaRPr>
          </a:p>
          <a:p>
            <a:pPr algn="l" defTabSz="360000"/>
            <a:r>
              <a:rPr lang="en-GB" sz="2200" b="1" dirty="0">
                <a:latin typeface="Calibri" pitchFamily="34" charset="0"/>
              </a:rPr>
              <a:t>	</a:t>
            </a:r>
            <a:r>
              <a:rPr lang="en-GB" sz="2200" b="1" dirty="0" smtClean="0">
                <a:latin typeface="Calibri" pitchFamily="34" charset="0"/>
              </a:rPr>
              <a:t>	AND </a:t>
            </a:r>
            <a:r>
              <a:rPr lang="en-GB" sz="2200" b="1" dirty="0">
                <a:latin typeface="Calibri" pitchFamily="34" charset="0"/>
              </a:rPr>
              <a:t>		</a:t>
            </a:r>
            <a:r>
              <a:rPr lang="en-GB" sz="2200" b="1" dirty="0" smtClean="0">
                <a:latin typeface="Calibri" pitchFamily="34" charset="0"/>
              </a:rPr>
              <a:t>R1</a:t>
            </a:r>
            <a:r>
              <a:rPr lang="en-GB" sz="2200" b="1" dirty="0">
                <a:latin typeface="Calibri" pitchFamily="34" charset="0"/>
              </a:rPr>
              <a:t>, </a:t>
            </a:r>
            <a:r>
              <a:rPr lang="en-GB" sz="2200" b="1" dirty="0" smtClean="0">
                <a:latin typeface="Calibri" pitchFamily="34" charset="0"/>
              </a:rPr>
              <a:t>R1</a:t>
            </a:r>
            <a:r>
              <a:rPr lang="en-GB" sz="2200" b="1" dirty="0">
                <a:latin typeface="Calibri" pitchFamily="34" charset="0"/>
              </a:rPr>
              <a:t>, #</a:t>
            </a:r>
            <a:r>
              <a:rPr lang="en-GB" sz="2200" b="1" dirty="0" smtClean="0">
                <a:latin typeface="Calibri" pitchFamily="34" charset="0"/>
              </a:rPr>
              <a:t>1		; now R1 = 1 or 0</a:t>
            </a:r>
            <a:endParaRPr lang="en-GB" sz="2200" b="1" dirty="0">
              <a:latin typeface="Calibri" pitchFamily="34" charset="0"/>
            </a:endParaRPr>
          </a:p>
          <a:p>
            <a:pPr algn="l" defTabSz="360000"/>
            <a:r>
              <a:rPr lang="en-GB" sz="2200" b="1" dirty="0">
                <a:latin typeface="Calibri" pitchFamily="34" charset="0"/>
              </a:rPr>
              <a:t>	</a:t>
            </a:r>
            <a:r>
              <a:rPr lang="en-GB" sz="2200" b="1" dirty="0" smtClean="0">
                <a:latin typeface="Calibri" pitchFamily="34" charset="0"/>
              </a:rPr>
              <a:t>	</a:t>
            </a:r>
            <a:r>
              <a:rPr lang="en-GB" sz="2200" b="1" dirty="0" smtClean="0">
                <a:solidFill>
                  <a:srgbClr val="CC0000"/>
                </a:solidFill>
                <a:latin typeface="Calibri" pitchFamily="34" charset="0"/>
              </a:rPr>
              <a:t>LDMED</a:t>
            </a:r>
            <a:r>
              <a:rPr lang="en-GB" sz="2200" b="1" dirty="0">
                <a:solidFill>
                  <a:srgbClr val="CC0000"/>
                </a:solidFill>
                <a:latin typeface="Calibri" pitchFamily="34" charset="0"/>
              </a:rPr>
              <a:t>	</a:t>
            </a:r>
            <a:r>
              <a:rPr lang="en-GB" sz="2200" b="1" dirty="0" smtClean="0">
                <a:solidFill>
                  <a:srgbClr val="CC0000"/>
                </a:solidFill>
                <a:latin typeface="Calibri" pitchFamily="34" charset="0"/>
              </a:rPr>
              <a:t>R13!, {R2}</a:t>
            </a:r>
            <a:r>
              <a:rPr lang="en-GB" sz="2200" b="1" dirty="0">
                <a:solidFill>
                  <a:srgbClr val="CC0000"/>
                </a:solidFill>
                <a:latin typeface="Calibri" pitchFamily="34" charset="0"/>
              </a:rPr>
              <a:t>	</a:t>
            </a:r>
            <a:r>
              <a:rPr lang="en-GB" sz="2200" b="1" dirty="0" smtClean="0">
                <a:solidFill>
                  <a:srgbClr val="CC0000"/>
                </a:solidFill>
                <a:latin typeface="Calibri" pitchFamily="34" charset="0"/>
              </a:rPr>
              <a:t>	;</a:t>
            </a:r>
            <a:r>
              <a:rPr lang="en-GB" sz="2200" b="1" dirty="0">
                <a:solidFill>
                  <a:srgbClr val="CC0000"/>
                </a:solidFill>
                <a:latin typeface="Calibri" pitchFamily="34" charset="0"/>
              </a:rPr>
              <a:t>restore registers</a:t>
            </a:r>
          </a:p>
          <a:p>
            <a:pPr algn="l" defTabSz="360000"/>
            <a:r>
              <a:rPr lang="en-GB" sz="2200" b="1" dirty="0">
                <a:solidFill>
                  <a:srgbClr val="CC0000"/>
                </a:solidFill>
                <a:latin typeface="Calibri" pitchFamily="34" charset="0"/>
              </a:rPr>
              <a:t>	</a:t>
            </a:r>
            <a:r>
              <a:rPr lang="en-GB" sz="2200" b="1" dirty="0" smtClean="0">
                <a:solidFill>
                  <a:srgbClr val="CC0000"/>
                </a:solidFill>
                <a:latin typeface="Calibri" pitchFamily="34" charset="0"/>
              </a:rPr>
              <a:t>	MOV </a:t>
            </a:r>
            <a:r>
              <a:rPr lang="en-GB" sz="2200" b="1" dirty="0">
                <a:solidFill>
                  <a:srgbClr val="CC0000"/>
                </a:solidFill>
                <a:latin typeface="Calibri" pitchFamily="34" charset="0"/>
              </a:rPr>
              <a:t>		</a:t>
            </a:r>
            <a:r>
              <a:rPr lang="en-GB" sz="2200" b="1" dirty="0" smtClean="0">
                <a:solidFill>
                  <a:srgbClr val="CC0000"/>
                </a:solidFill>
                <a:latin typeface="Calibri" pitchFamily="34" charset="0"/>
              </a:rPr>
              <a:t>PC, R14</a:t>
            </a:r>
            <a:r>
              <a:rPr lang="en-GB" sz="2200" b="1" dirty="0">
                <a:solidFill>
                  <a:srgbClr val="CC0000"/>
                </a:solidFill>
                <a:latin typeface="Calibri" pitchFamily="34" charset="0"/>
              </a:rPr>
              <a:t>	</a:t>
            </a:r>
            <a:r>
              <a:rPr lang="en-GB" sz="2200" b="1" dirty="0" smtClean="0">
                <a:solidFill>
                  <a:srgbClr val="CC0000"/>
                </a:solidFill>
                <a:latin typeface="Calibri" pitchFamily="34" charset="0"/>
              </a:rPr>
              <a:t>		; </a:t>
            </a:r>
            <a:r>
              <a:rPr lang="en-GB" sz="2200" b="1" dirty="0">
                <a:solidFill>
                  <a:srgbClr val="CC0000"/>
                </a:solidFill>
                <a:latin typeface="Calibri" pitchFamily="34" charset="0"/>
              </a:rPr>
              <a:t>return to caller</a:t>
            </a:r>
          </a:p>
          <a:p>
            <a:pPr algn="l" defTabSz="360000"/>
            <a:endParaRPr lang="en-GB" sz="2200" b="1" dirty="0">
              <a:solidFill>
                <a:srgbClr val="CC0000"/>
              </a:solidFill>
              <a:latin typeface="Calibri" pitchFamily="34" charset="0"/>
            </a:endParaRPr>
          </a:p>
        </p:txBody>
      </p:sp>
      <p:sp>
        <p:nvSpPr>
          <p:cNvPr id="3" name="Date Placeholder 2"/>
          <p:cNvSpPr>
            <a:spLocks noGrp="1"/>
          </p:cNvSpPr>
          <p:nvPr>
            <p:ph type="dt" sz="half" idx="10"/>
          </p:nvPr>
        </p:nvSpPr>
        <p:spPr/>
        <p:txBody>
          <a:bodyPr/>
          <a:lstStyle/>
          <a:p>
            <a:fld id="{20746690-0156-4367-97D8-89A324ACB460}" type="datetime1">
              <a:rPr lang="en-US" smtClean="0"/>
              <a:pPr/>
              <a:t>12/2/2015</a:t>
            </a:fld>
            <a:endParaRPr lang="en-US"/>
          </a:p>
        </p:txBody>
      </p:sp>
      <p:sp>
        <p:nvSpPr>
          <p:cNvPr id="4" name="Slide Number Placeholder 3"/>
          <p:cNvSpPr>
            <a:spLocks noGrp="1"/>
          </p:cNvSpPr>
          <p:nvPr>
            <p:ph type="sldNum" sz="quarter" idx="12"/>
          </p:nvPr>
        </p:nvSpPr>
        <p:spPr/>
        <p:txBody>
          <a:bodyPr/>
          <a:lstStyle/>
          <a:p>
            <a:r>
              <a:rPr lang="en-US" dirty="0" smtClean="0"/>
              <a:t>2.</a:t>
            </a:r>
            <a:fld id="{0CFEC368-1D7A-4F81-ABF6-AE0E36BAF64C}" type="slidenum">
              <a:rPr lang="en-US" smtClean="0"/>
              <a:pPr/>
              <a:t>96</a:t>
            </a:fld>
            <a:endParaRPr lang="en-US" dirty="0"/>
          </a:p>
        </p:txBody>
      </p:sp>
      <p:sp>
        <p:nvSpPr>
          <p:cNvPr id="5" name="Footer Placeholder 4"/>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dirty="0" smtClean="0"/>
              <a:t>Optimising subroutine entry/exit</a:t>
            </a:r>
            <a:endParaRPr lang="en-US" dirty="0" smtClean="0"/>
          </a:p>
        </p:txBody>
      </p:sp>
      <p:sp>
        <p:nvSpPr>
          <p:cNvPr id="83971" name="Rectangle 3"/>
          <p:cNvSpPr>
            <a:spLocks noGrp="1" noChangeArrowheads="1"/>
          </p:cNvSpPr>
          <p:nvPr>
            <p:ph type="body" idx="1"/>
          </p:nvPr>
        </p:nvSpPr>
        <p:spPr>
          <a:xfrm>
            <a:off x="467544" y="1270298"/>
            <a:ext cx="8077200" cy="3598862"/>
          </a:xfrm>
        </p:spPr>
        <p:txBody>
          <a:bodyPr>
            <a:normAutofit lnSpcReduction="10000"/>
          </a:bodyPr>
          <a:lstStyle/>
          <a:p>
            <a:pPr>
              <a:spcBef>
                <a:spcPts val="1800"/>
              </a:spcBef>
            </a:pPr>
            <a:r>
              <a:rPr lang="en-GB" sz="2800" dirty="0" smtClean="0">
                <a:latin typeface="Calibri" pitchFamily="34" charset="0"/>
              </a:rPr>
              <a:t>The usual case is for a subroutine which calls other subroutines, and so which saves and restores registers </a:t>
            </a:r>
            <a:r>
              <a:rPr lang="en-GB" sz="2800" b="1" dirty="0" smtClean="0">
                <a:latin typeface="Calibri" pitchFamily="34" charset="0"/>
              </a:rPr>
              <a:t>including R14</a:t>
            </a:r>
            <a:r>
              <a:rPr lang="en-GB" sz="2800" dirty="0" smtClean="0">
                <a:latin typeface="Calibri" pitchFamily="34" charset="0"/>
              </a:rPr>
              <a:t>, the return address.</a:t>
            </a:r>
          </a:p>
          <a:p>
            <a:pPr>
              <a:spcBef>
                <a:spcPts val="1800"/>
              </a:spcBef>
            </a:pPr>
            <a:r>
              <a:rPr lang="en-GB" sz="2800" dirty="0" smtClean="0">
                <a:latin typeface="Calibri" pitchFamily="34" charset="0"/>
              </a:rPr>
              <a:t>In this case the subroutine exit can be optimised by restoring R14 directly to the PC: (R15).</a:t>
            </a:r>
          </a:p>
          <a:p>
            <a:pPr lvl="1">
              <a:spcBef>
                <a:spcPts val="1800"/>
              </a:spcBef>
            </a:pPr>
            <a:r>
              <a:rPr lang="en-GB" sz="2400" dirty="0" smtClean="0">
                <a:latin typeface="Calibri" pitchFamily="34" charset="0"/>
              </a:rPr>
              <a:t>Note that it is important NOT to include both R14 &amp; R15 in the LDMED register list - which would be one too many POPs!</a:t>
            </a:r>
          </a:p>
        </p:txBody>
      </p:sp>
      <p:sp>
        <p:nvSpPr>
          <p:cNvPr id="83972" name="Rectangle 4"/>
          <p:cNvSpPr>
            <a:spLocks noChangeArrowheads="1"/>
          </p:cNvSpPr>
          <p:nvPr/>
        </p:nvSpPr>
        <p:spPr bwMode="auto">
          <a:xfrm>
            <a:off x="73025" y="4913313"/>
            <a:ext cx="3562350" cy="1323975"/>
          </a:xfrm>
          <a:prstGeom prst="rect">
            <a:avLst/>
          </a:prstGeom>
          <a:noFill/>
          <a:ln w="12700">
            <a:solidFill>
              <a:schemeClr val="tx1"/>
            </a:solidFill>
            <a:miter lim="800000"/>
            <a:headEnd type="none" w="sm" len="sm"/>
            <a:tailEnd type="none" w="sm" len="sm"/>
          </a:ln>
        </p:spPr>
        <p:txBody>
          <a:bodyPr>
            <a:spAutoFit/>
          </a:bodyPr>
          <a:lstStyle/>
          <a:p>
            <a:pPr algn="l"/>
            <a:r>
              <a:rPr lang="en-GB" sz="2000" dirty="0">
                <a:latin typeface="Arial Narrow" pitchFamily="34" charset="0"/>
              </a:rPr>
              <a:t>STMED  	</a:t>
            </a:r>
            <a:r>
              <a:rPr lang="en-GB" sz="2000" dirty="0" smtClean="0">
                <a:latin typeface="Arial Narrow" pitchFamily="34" charset="0"/>
              </a:rPr>
              <a:t>R13!, {R0,R1,R2,R14</a:t>
            </a:r>
            <a:r>
              <a:rPr lang="en-GB" sz="2000" dirty="0">
                <a:latin typeface="Arial Narrow" pitchFamily="34" charset="0"/>
              </a:rPr>
              <a:t>}</a:t>
            </a:r>
          </a:p>
          <a:p>
            <a:pPr algn="l"/>
            <a:r>
              <a:rPr lang="en-GB" sz="2000" dirty="0">
                <a:latin typeface="Arial Narrow" pitchFamily="34" charset="0"/>
              </a:rPr>
              <a:t>…….</a:t>
            </a:r>
          </a:p>
          <a:p>
            <a:pPr algn="l"/>
            <a:r>
              <a:rPr lang="en-GB" sz="2000" dirty="0">
                <a:latin typeface="Arial Narrow" pitchFamily="34" charset="0"/>
              </a:rPr>
              <a:t>LDMED	</a:t>
            </a:r>
            <a:r>
              <a:rPr lang="en-GB" sz="2000" dirty="0" smtClean="0">
                <a:latin typeface="Arial Narrow" pitchFamily="34" charset="0"/>
              </a:rPr>
              <a:t>R13!,{R0,R1,R2, </a:t>
            </a:r>
            <a:r>
              <a:rPr lang="en-GB" sz="2000" dirty="0" smtClean="0">
                <a:solidFill>
                  <a:srgbClr val="CC0000"/>
                </a:solidFill>
                <a:latin typeface="Arial Narrow" pitchFamily="34" charset="0"/>
              </a:rPr>
              <a:t>R14</a:t>
            </a:r>
            <a:r>
              <a:rPr lang="en-GB" sz="2000" dirty="0" smtClean="0">
                <a:latin typeface="Arial Narrow" pitchFamily="34" charset="0"/>
              </a:rPr>
              <a:t>}</a:t>
            </a:r>
            <a:endParaRPr lang="en-GB" sz="2000" dirty="0">
              <a:latin typeface="Arial Narrow" pitchFamily="34" charset="0"/>
            </a:endParaRPr>
          </a:p>
          <a:p>
            <a:pPr algn="l"/>
            <a:r>
              <a:rPr lang="en-GB" sz="2000" dirty="0">
                <a:latin typeface="Arial Narrow" pitchFamily="34" charset="0"/>
              </a:rPr>
              <a:t>MOV 	</a:t>
            </a:r>
            <a:r>
              <a:rPr lang="en-GB" sz="2000" dirty="0" smtClean="0">
                <a:latin typeface="Arial Narrow" pitchFamily="34" charset="0"/>
              </a:rPr>
              <a:t>PC,</a:t>
            </a:r>
            <a:r>
              <a:rPr lang="en-GB" sz="2000" dirty="0" smtClean="0">
                <a:solidFill>
                  <a:srgbClr val="CC0000"/>
                </a:solidFill>
                <a:latin typeface="Arial Narrow" pitchFamily="34" charset="0"/>
              </a:rPr>
              <a:t> R14</a:t>
            </a:r>
            <a:r>
              <a:rPr lang="en-GB" sz="2000" dirty="0" smtClean="0">
                <a:latin typeface="Arial Narrow" pitchFamily="34" charset="0"/>
              </a:rPr>
              <a:t> </a:t>
            </a:r>
            <a:r>
              <a:rPr lang="en-GB" sz="2000" dirty="0">
                <a:latin typeface="Arial Narrow" pitchFamily="34" charset="0"/>
              </a:rPr>
              <a:t>; return to caller</a:t>
            </a:r>
          </a:p>
        </p:txBody>
      </p:sp>
      <p:sp>
        <p:nvSpPr>
          <p:cNvPr id="83973" name="Rectangle 5"/>
          <p:cNvSpPr>
            <a:spLocks noChangeArrowheads="1"/>
          </p:cNvSpPr>
          <p:nvPr/>
        </p:nvSpPr>
        <p:spPr bwMode="auto">
          <a:xfrm>
            <a:off x="4427538" y="5129213"/>
            <a:ext cx="4608512" cy="1019175"/>
          </a:xfrm>
          <a:prstGeom prst="rect">
            <a:avLst/>
          </a:prstGeom>
          <a:noFill/>
          <a:ln w="12700">
            <a:solidFill>
              <a:schemeClr val="tx1"/>
            </a:solidFill>
            <a:miter lim="800000"/>
            <a:headEnd type="none" w="sm" len="sm"/>
            <a:tailEnd type="none" w="sm" len="sm"/>
          </a:ln>
        </p:spPr>
        <p:txBody>
          <a:bodyPr>
            <a:spAutoFit/>
          </a:bodyPr>
          <a:lstStyle/>
          <a:p>
            <a:pPr algn="l"/>
            <a:r>
              <a:rPr lang="en-GB" sz="2000" dirty="0">
                <a:latin typeface="Arial Narrow" pitchFamily="34" charset="0"/>
              </a:rPr>
              <a:t>STMED  	</a:t>
            </a:r>
            <a:r>
              <a:rPr lang="en-GB" sz="2000" dirty="0" smtClean="0">
                <a:latin typeface="Arial Narrow" pitchFamily="34" charset="0"/>
              </a:rPr>
              <a:t>R13!, {R0,R1,R2,R14</a:t>
            </a:r>
            <a:r>
              <a:rPr lang="en-GB" sz="2000" dirty="0">
                <a:latin typeface="Arial Narrow" pitchFamily="34" charset="0"/>
              </a:rPr>
              <a:t>}</a:t>
            </a:r>
          </a:p>
          <a:p>
            <a:pPr algn="l"/>
            <a:r>
              <a:rPr lang="en-GB" sz="2000" dirty="0">
                <a:latin typeface="Arial Narrow" pitchFamily="34" charset="0"/>
              </a:rPr>
              <a:t>…….</a:t>
            </a:r>
          </a:p>
          <a:p>
            <a:pPr algn="l"/>
            <a:r>
              <a:rPr lang="en-GB" sz="2000" dirty="0">
                <a:latin typeface="Arial Narrow" pitchFamily="34" charset="0"/>
              </a:rPr>
              <a:t>LDMED	</a:t>
            </a:r>
            <a:r>
              <a:rPr lang="en-GB" sz="2000" dirty="0" smtClean="0">
                <a:latin typeface="Arial Narrow" pitchFamily="34" charset="0"/>
              </a:rPr>
              <a:t>R13!,{R0,R1,R2,PC} </a:t>
            </a:r>
            <a:r>
              <a:rPr lang="en-GB" sz="2000" dirty="0">
                <a:latin typeface="Arial Narrow" pitchFamily="34" charset="0"/>
              </a:rPr>
              <a:t>; return to caller</a:t>
            </a:r>
          </a:p>
        </p:txBody>
      </p:sp>
      <p:sp>
        <p:nvSpPr>
          <p:cNvPr id="83974" name="AutoShape 6"/>
          <p:cNvSpPr>
            <a:spLocks noChangeArrowheads="1"/>
          </p:cNvSpPr>
          <p:nvPr/>
        </p:nvSpPr>
        <p:spPr bwMode="auto">
          <a:xfrm>
            <a:off x="3708400" y="5345113"/>
            <a:ext cx="647700" cy="576262"/>
          </a:xfrm>
          <a:prstGeom prst="rightArrow">
            <a:avLst>
              <a:gd name="adj1" fmla="val 50000"/>
              <a:gd name="adj2" fmla="val 28099"/>
            </a:avLst>
          </a:prstGeom>
          <a:solidFill>
            <a:schemeClr val="accent1"/>
          </a:solidFill>
          <a:ln w="12700">
            <a:solidFill>
              <a:schemeClr val="tx1"/>
            </a:solidFill>
            <a:miter lim="800000"/>
            <a:headEnd type="none" w="sm" len="sm"/>
            <a:tailEnd type="none" w="sm" len="sm"/>
          </a:ln>
        </p:spPr>
        <p:txBody>
          <a:bodyPr wrap="none" anchor="ctr"/>
          <a:lstStyle/>
          <a:p>
            <a:endParaRPr lang="en-GB"/>
          </a:p>
        </p:txBody>
      </p:sp>
      <p:sp>
        <p:nvSpPr>
          <p:cNvPr id="7" name="Date Placeholder 6"/>
          <p:cNvSpPr>
            <a:spLocks noGrp="1"/>
          </p:cNvSpPr>
          <p:nvPr>
            <p:ph type="dt" sz="half" idx="10"/>
          </p:nvPr>
        </p:nvSpPr>
        <p:spPr/>
        <p:txBody>
          <a:bodyPr/>
          <a:lstStyle/>
          <a:p>
            <a:fld id="{FAEF07FA-17DB-4A00-89A6-984A85CB38C9}" type="datetime1">
              <a:rPr lang="en-US" smtClean="0"/>
              <a:pPr/>
              <a:t>12/2/2015</a:t>
            </a:fld>
            <a:endParaRPr lang="en-US"/>
          </a:p>
        </p:txBody>
      </p:sp>
      <p:sp>
        <p:nvSpPr>
          <p:cNvPr id="8" name="Slide Number Placeholder 7"/>
          <p:cNvSpPr>
            <a:spLocks noGrp="1"/>
          </p:cNvSpPr>
          <p:nvPr>
            <p:ph type="sldNum" sz="quarter" idx="12"/>
          </p:nvPr>
        </p:nvSpPr>
        <p:spPr/>
        <p:txBody>
          <a:bodyPr/>
          <a:lstStyle/>
          <a:p>
            <a:r>
              <a:rPr lang="en-US" dirty="0" smtClean="0"/>
              <a:t>2.</a:t>
            </a:r>
            <a:fld id="{0CFEC368-1D7A-4F81-ABF6-AE0E36BAF64C}" type="slidenum">
              <a:rPr lang="en-US" smtClean="0"/>
              <a:pPr/>
              <a:t>97</a:t>
            </a:fld>
            <a:endParaRPr lang="en-US" dirty="0"/>
          </a:p>
        </p:txBody>
      </p:sp>
      <p:sp>
        <p:nvSpPr>
          <p:cNvPr id="9" name="Footer Placeholder 8"/>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51520" y="358552"/>
            <a:ext cx="4186238" cy="838200"/>
          </a:xfrm>
        </p:spPr>
        <p:txBody>
          <a:bodyPr>
            <a:normAutofit fontScale="90000"/>
          </a:bodyPr>
          <a:lstStyle/>
          <a:p>
            <a:r>
              <a:rPr lang="en-US" sz="2800" dirty="0" smtClean="0"/>
              <a:t>Effect on stack of subroutine nesting</a:t>
            </a:r>
          </a:p>
        </p:txBody>
      </p:sp>
      <p:sp>
        <p:nvSpPr>
          <p:cNvPr id="84995" name="Rectangle 3"/>
          <p:cNvSpPr>
            <a:spLocks noGrp="1" noChangeArrowheads="1"/>
          </p:cNvSpPr>
          <p:nvPr>
            <p:ph type="body" idx="1"/>
          </p:nvPr>
        </p:nvSpPr>
        <p:spPr>
          <a:xfrm>
            <a:off x="250825" y="1340942"/>
            <a:ext cx="4325938" cy="1223962"/>
          </a:xfrm>
        </p:spPr>
        <p:txBody>
          <a:bodyPr>
            <a:normAutofit fontScale="85000" lnSpcReduction="20000"/>
          </a:bodyPr>
          <a:lstStyle/>
          <a:p>
            <a:r>
              <a:rPr lang="en-GB" dirty="0" smtClean="0"/>
              <a:t>SUBX (1) calls SUBY(2)</a:t>
            </a:r>
          </a:p>
          <a:p>
            <a:r>
              <a:rPr lang="en-GB" dirty="0" smtClean="0"/>
              <a:t>The arrangement of storage on the stack when inside SUBY is as follows</a:t>
            </a:r>
            <a:endParaRPr lang="en-US" dirty="0" smtClean="0"/>
          </a:p>
        </p:txBody>
      </p:sp>
      <p:sp>
        <p:nvSpPr>
          <p:cNvPr id="84996" name="Rectangle 5"/>
          <p:cNvSpPr>
            <a:spLocks noChangeArrowheads="1"/>
          </p:cNvSpPr>
          <p:nvPr/>
        </p:nvSpPr>
        <p:spPr bwMode="auto">
          <a:xfrm>
            <a:off x="2698750" y="4614863"/>
            <a:ext cx="1944688" cy="360362"/>
          </a:xfrm>
          <a:prstGeom prst="rect">
            <a:avLst/>
          </a:prstGeom>
          <a:noFill/>
          <a:ln w="28575">
            <a:solidFill>
              <a:schemeClr val="tx1"/>
            </a:solidFill>
            <a:miter lim="800000"/>
            <a:headEnd type="none" w="sm" len="sm"/>
            <a:tailEnd type="none" w="sm" len="sm"/>
          </a:ln>
        </p:spPr>
        <p:txBody>
          <a:bodyPr wrap="none" anchor="ctr"/>
          <a:lstStyle/>
          <a:p>
            <a:r>
              <a:rPr lang="en-GB" sz="2000" b="1" dirty="0" smtClean="0">
                <a:latin typeface="Arial" charset="0"/>
              </a:rPr>
              <a:t>R14</a:t>
            </a:r>
            <a:endParaRPr lang="en-US" sz="2000" b="1" dirty="0">
              <a:latin typeface="Arial" charset="0"/>
            </a:endParaRPr>
          </a:p>
        </p:txBody>
      </p:sp>
      <p:sp>
        <p:nvSpPr>
          <p:cNvPr id="84997" name="Rectangle 10"/>
          <p:cNvSpPr>
            <a:spLocks noChangeArrowheads="1"/>
          </p:cNvSpPr>
          <p:nvPr/>
        </p:nvSpPr>
        <p:spPr bwMode="auto">
          <a:xfrm>
            <a:off x="2698750" y="4975225"/>
            <a:ext cx="1944688" cy="360363"/>
          </a:xfrm>
          <a:prstGeom prst="rect">
            <a:avLst/>
          </a:prstGeom>
          <a:noFill/>
          <a:ln w="28575">
            <a:solidFill>
              <a:schemeClr val="tx1"/>
            </a:solidFill>
            <a:miter lim="800000"/>
            <a:headEnd type="none" w="sm" len="sm"/>
            <a:tailEnd type="none" w="sm" len="sm"/>
          </a:ln>
        </p:spPr>
        <p:txBody>
          <a:bodyPr wrap="none" anchor="ctr"/>
          <a:lstStyle/>
          <a:p>
            <a:r>
              <a:rPr lang="en-GB" sz="2000" b="1" dirty="0" smtClean="0">
                <a:latin typeface="Arial" charset="0"/>
              </a:rPr>
              <a:t>R6</a:t>
            </a:r>
            <a:endParaRPr lang="en-US" sz="2000" b="1" dirty="0">
              <a:latin typeface="Arial" charset="0"/>
            </a:endParaRPr>
          </a:p>
        </p:txBody>
      </p:sp>
      <p:sp>
        <p:nvSpPr>
          <p:cNvPr id="84998" name="Rectangle 11"/>
          <p:cNvSpPr>
            <a:spLocks noChangeArrowheads="1"/>
          </p:cNvSpPr>
          <p:nvPr/>
        </p:nvSpPr>
        <p:spPr bwMode="auto">
          <a:xfrm>
            <a:off x="2698750" y="5335588"/>
            <a:ext cx="1944688" cy="360362"/>
          </a:xfrm>
          <a:prstGeom prst="rect">
            <a:avLst/>
          </a:prstGeom>
          <a:noFill/>
          <a:ln w="28575">
            <a:solidFill>
              <a:schemeClr val="tx1"/>
            </a:solidFill>
            <a:miter lim="800000"/>
            <a:headEnd type="none" w="sm" len="sm"/>
            <a:tailEnd type="none" w="sm" len="sm"/>
          </a:ln>
        </p:spPr>
        <p:txBody>
          <a:bodyPr wrap="none" anchor="ctr"/>
          <a:lstStyle/>
          <a:p>
            <a:r>
              <a:rPr lang="en-GB" sz="2000" b="1" dirty="0" smtClean="0">
                <a:latin typeface="Arial" charset="0"/>
              </a:rPr>
              <a:t>R5</a:t>
            </a:r>
            <a:endParaRPr lang="en-US" sz="2000" b="1" dirty="0">
              <a:latin typeface="Arial" charset="0"/>
            </a:endParaRPr>
          </a:p>
        </p:txBody>
      </p:sp>
      <p:sp>
        <p:nvSpPr>
          <p:cNvPr id="84999" name="Rectangle 12"/>
          <p:cNvSpPr>
            <a:spLocks noChangeArrowheads="1"/>
          </p:cNvSpPr>
          <p:nvPr/>
        </p:nvSpPr>
        <p:spPr bwMode="auto">
          <a:xfrm>
            <a:off x="2698750" y="5695950"/>
            <a:ext cx="1944688" cy="360363"/>
          </a:xfrm>
          <a:prstGeom prst="rect">
            <a:avLst/>
          </a:prstGeom>
          <a:noFill/>
          <a:ln w="28575">
            <a:solidFill>
              <a:schemeClr val="tx1"/>
            </a:solidFill>
            <a:miter lim="800000"/>
            <a:headEnd type="none" w="sm" len="sm"/>
            <a:tailEnd type="none" w="sm" len="sm"/>
          </a:ln>
        </p:spPr>
        <p:txBody>
          <a:bodyPr wrap="none" anchor="ctr"/>
          <a:lstStyle/>
          <a:p>
            <a:r>
              <a:rPr lang="en-GB" sz="2000" b="1" dirty="0" smtClean="0">
                <a:latin typeface="Arial" charset="0"/>
              </a:rPr>
              <a:t>R4</a:t>
            </a:r>
            <a:endParaRPr lang="en-US" sz="2000" b="1" dirty="0">
              <a:latin typeface="Arial" charset="0"/>
            </a:endParaRPr>
          </a:p>
        </p:txBody>
      </p:sp>
      <p:sp>
        <p:nvSpPr>
          <p:cNvPr id="85000" name="Rectangle 13"/>
          <p:cNvSpPr>
            <a:spLocks noChangeArrowheads="1"/>
          </p:cNvSpPr>
          <p:nvPr/>
        </p:nvSpPr>
        <p:spPr bwMode="auto">
          <a:xfrm>
            <a:off x="2698750" y="6056313"/>
            <a:ext cx="1944688" cy="360362"/>
          </a:xfrm>
          <a:prstGeom prst="rect">
            <a:avLst/>
          </a:prstGeom>
          <a:noFill/>
          <a:ln w="28575">
            <a:solidFill>
              <a:schemeClr val="tx1"/>
            </a:solidFill>
            <a:miter lim="800000"/>
            <a:headEnd type="none" w="sm" len="sm"/>
            <a:tailEnd type="none" w="sm" len="sm"/>
          </a:ln>
        </p:spPr>
        <p:txBody>
          <a:bodyPr wrap="none" anchor="ctr"/>
          <a:lstStyle/>
          <a:p>
            <a:endParaRPr lang="en-GB" sz="2000" b="1">
              <a:latin typeface="Arial" charset="0"/>
            </a:endParaRPr>
          </a:p>
        </p:txBody>
      </p:sp>
      <p:sp>
        <p:nvSpPr>
          <p:cNvPr id="85001" name="Rectangle 15"/>
          <p:cNvSpPr>
            <a:spLocks noChangeArrowheads="1"/>
          </p:cNvSpPr>
          <p:nvPr/>
        </p:nvSpPr>
        <p:spPr bwMode="auto">
          <a:xfrm>
            <a:off x="2698750" y="4254500"/>
            <a:ext cx="1944688" cy="360363"/>
          </a:xfrm>
          <a:prstGeom prst="rect">
            <a:avLst/>
          </a:prstGeom>
          <a:noFill/>
          <a:ln w="28575">
            <a:solidFill>
              <a:schemeClr val="tx1"/>
            </a:solidFill>
            <a:miter lim="800000"/>
            <a:headEnd type="none" w="sm" len="sm"/>
            <a:tailEnd type="none" w="sm" len="sm"/>
          </a:ln>
        </p:spPr>
        <p:txBody>
          <a:bodyPr wrap="none" anchor="ctr"/>
          <a:lstStyle/>
          <a:p>
            <a:endParaRPr lang="en-GB" sz="2000" b="1">
              <a:latin typeface="Arial" charset="0"/>
            </a:endParaRPr>
          </a:p>
        </p:txBody>
      </p:sp>
      <p:sp>
        <p:nvSpPr>
          <p:cNvPr id="85002" name="Text Box 18"/>
          <p:cNvSpPr txBox="1">
            <a:spLocks noChangeArrowheads="1"/>
          </p:cNvSpPr>
          <p:nvPr/>
        </p:nvSpPr>
        <p:spPr bwMode="auto">
          <a:xfrm>
            <a:off x="5041900" y="4613275"/>
            <a:ext cx="2679700" cy="396875"/>
          </a:xfrm>
          <a:prstGeom prst="rect">
            <a:avLst/>
          </a:prstGeom>
          <a:noFill/>
          <a:ln w="12700">
            <a:noFill/>
            <a:miter lim="800000"/>
            <a:headEnd type="none" w="sm" len="sm"/>
            <a:tailEnd type="none" w="sm" len="sm"/>
          </a:ln>
        </p:spPr>
        <p:txBody>
          <a:bodyPr wrap="none">
            <a:spAutoFit/>
          </a:bodyPr>
          <a:lstStyle/>
          <a:p>
            <a:pPr algn="l"/>
            <a:r>
              <a:rPr lang="en-GB" sz="2000" b="0" dirty="0">
                <a:latin typeface="Arial" charset="0"/>
              </a:rPr>
              <a:t>Stack frame (1) SUBX</a:t>
            </a:r>
            <a:endParaRPr lang="en-US" sz="2000" b="0" dirty="0">
              <a:latin typeface="Arial" charset="0"/>
            </a:endParaRPr>
          </a:p>
        </p:txBody>
      </p:sp>
      <p:sp>
        <p:nvSpPr>
          <p:cNvPr id="85003" name="Line 19"/>
          <p:cNvSpPr>
            <a:spLocks noChangeShapeType="1"/>
          </p:cNvSpPr>
          <p:nvPr/>
        </p:nvSpPr>
        <p:spPr bwMode="auto">
          <a:xfrm>
            <a:off x="2193925" y="6272213"/>
            <a:ext cx="431800" cy="0"/>
          </a:xfrm>
          <a:prstGeom prst="line">
            <a:avLst/>
          </a:prstGeom>
          <a:noFill/>
          <a:ln w="28575">
            <a:solidFill>
              <a:schemeClr val="tx1"/>
            </a:solidFill>
            <a:round/>
            <a:headEnd type="none" w="sm" len="sm"/>
            <a:tailEnd type="triangle" w="med" len="med"/>
          </a:ln>
        </p:spPr>
        <p:txBody>
          <a:bodyPr/>
          <a:lstStyle/>
          <a:p>
            <a:endParaRPr lang="en-GB"/>
          </a:p>
        </p:txBody>
      </p:sp>
      <p:sp>
        <p:nvSpPr>
          <p:cNvPr id="85004" name="Text Box 20"/>
          <p:cNvSpPr txBox="1">
            <a:spLocks noChangeArrowheads="1"/>
          </p:cNvSpPr>
          <p:nvPr/>
        </p:nvSpPr>
        <p:spPr bwMode="auto">
          <a:xfrm>
            <a:off x="249238" y="5930900"/>
            <a:ext cx="2305050" cy="641350"/>
          </a:xfrm>
          <a:prstGeom prst="rect">
            <a:avLst/>
          </a:prstGeom>
          <a:noFill/>
          <a:ln w="12700">
            <a:noFill/>
            <a:miter lim="800000"/>
            <a:headEnd type="none" w="sm" len="sm"/>
            <a:tailEnd type="none" w="sm" len="sm"/>
          </a:ln>
        </p:spPr>
        <p:txBody>
          <a:bodyPr>
            <a:spAutoFit/>
          </a:bodyPr>
          <a:lstStyle/>
          <a:p>
            <a:pPr algn="l"/>
            <a:r>
              <a:rPr lang="en-GB" sz="1800" b="0">
                <a:latin typeface="Arial Narrow" pitchFamily="34" charset="0"/>
              </a:rPr>
              <a:t>Stack pointer inside SUBY</a:t>
            </a:r>
            <a:endParaRPr lang="en-US" sz="1800" b="0">
              <a:latin typeface="Arial Narrow" pitchFamily="34" charset="0"/>
            </a:endParaRPr>
          </a:p>
        </p:txBody>
      </p:sp>
      <p:sp>
        <p:nvSpPr>
          <p:cNvPr id="85005" name="Text Box 21"/>
          <p:cNvSpPr txBox="1">
            <a:spLocks noChangeArrowheads="1"/>
          </p:cNvSpPr>
          <p:nvPr/>
        </p:nvSpPr>
        <p:spPr bwMode="auto">
          <a:xfrm>
            <a:off x="5041900" y="5332413"/>
            <a:ext cx="2679700" cy="396875"/>
          </a:xfrm>
          <a:prstGeom prst="rect">
            <a:avLst/>
          </a:prstGeom>
          <a:noFill/>
          <a:ln w="12700">
            <a:noFill/>
            <a:miter lim="800000"/>
            <a:headEnd type="none" w="sm" len="sm"/>
            <a:tailEnd type="none" w="sm" len="sm"/>
          </a:ln>
        </p:spPr>
        <p:txBody>
          <a:bodyPr wrap="none">
            <a:spAutoFit/>
          </a:bodyPr>
          <a:lstStyle/>
          <a:p>
            <a:pPr algn="l"/>
            <a:r>
              <a:rPr lang="en-GB" sz="2000" b="0">
                <a:latin typeface="Arial" charset="0"/>
              </a:rPr>
              <a:t>Stack frame (2) SUBY</a:t>
            </a:r>
            <a:endParaRPr lang="en-US" sz="2000" b="0">
              <a:latin typeface="Arial" charset="0"/>
            </a:endParaRPr>
          </a:p>
        </p:txBody>
      </p:sp>
      <p:sp>
        <p:nvSpPr>
          <p:cNvPr id="85006" name="Text Box 22"/>
          <p:cNvSpPr txBox="1">
            <a:spLocks noChangeArrowheads="1"/>
          </p:cNvSpPr>
          <p:nvPr/>
        </p:nvSpPr>
        <p:spPr bwMode="auto">
          <a:xfrm>
            <a:off x="249238" y="4256088"/>
            <a:ext cx="1944687" cy="641350"/>
          </a:xfrm>
          <a:prstGeom prst="rect">
            <a:avLst/>
          </a:prstGeom>
          <a:noFill/>
          <a:ln w="12700">
            <a:noFill/>
            <a:miter lim="800000"/>
            <a:headEnd type="none" w="sm" len="sm"/>
            <a:tailEnd type="none" w="sm" len="sm"/>
          </a:ln>
        </p:spPr>
        <p:txBody>
          <a:bodyPr>
            <a:spAutoFit/>
          </a:bodyPr>
          <a:lstStyle/>
          <a:p>
            <a:pPr algn="l"/>
            <a:r>
              <a:rPr lang="en-GB" sz="1800" b="0">
                <a:latin typeface="Arial Narrow" pitchFamily="34" charset="0"/>
              </a:rPr>
              <a:t>Stack pointer before SUBX</a:t>
            </a:r>
            <a:endParaRPr lang="en-US" sz="1800" b="0">
              <a:latin typeface="Arial Narrow" pitchFamily="34" charset="0"/>
            </a:endParaRPr>
          </a:p>
        </p:txBody>
      </p:sp>
      <p:sp>
        <p:nvSpPr>
          <p:cNvPr id="85007" name="Line 23"/>
          <p:cNvSpPr>
            <a:spLocks noChangeShapeType="1"/>
          </p:cNvSpPr>
          <p:nvPr/>
        </p:nvSpPr>
        <p:spPr bwMode="auto">
          <a:xfrm>
            <a:off x="2193925" y="4760913"/>
            <a:ext cx="431800" cy="0"/>
          </a:xfrm>
          <a:prstGeom prst="line">
            <a:avLst/>
          </a:prstGeom>
          <a:noFill/>
          <a:ln w="28575">
            <a:solidFill>
              <a:schemeClr val="tx1"/>
            </a:solidFill>
            <a:round/>
            <a:headEnd type="none" w="sm" len="sm"/>
            <a:tailEnd type="triangle" w="med" len="med"/>
          </a:ln>
        </p:spPr>
        <p:txBody>
          <a:bodyPr/>
          <a:lstStyle/>
          <a:p>
            <a:endParaRPr lang="en-GB"/>
          </a:p>
        </p:txBody>
      </p:sp>
      <p:sp>
        <p:nvSpPr>
          <p:cNvPr id="85008" name="Text Box 24"/>
          <p:cNvSpPr txBox="1">
            <a:spLocks noChangeArrowheads="1"/>
          </p:cNvSpPr>
          <p:nvPr/>
        </p:nvSpPr>
        <p:spPr bwMode="auto">
          <a:xfrm>
            <a:off x="249238" y="4976813"/>
            <a:ext cx="2233612" cy="641350"/>
          </a:xfrm>
          <a:prstGeom prst="rect">
            <a:avLst/>
          </a:prstGeom>
          <a:noFill/>
          <a:ln w="12700">
            <a:noFill/>
            <a:miter lim="800000"/>
            <a:headEnd type="none" w="sm" len="sm"/>
            <a:tailEnd type="none" w="sm" len="sm"/>
          </a:ln>
        </p:spPr>
        <p:txBody>
          <a:bodyPr>
            <a:spAutoFit/>
          </a:bodyPr>
          <a:lstStyle/>
          <a:p>
            <a:pPr algn="l"/>
            <a:r>
              <a:rPr lang="en-GB" sz="1800" b="0">
                <a:latin typeface="Arial Narrow" pitchFamily="34" charset="0"/>
              </a:rPr>
              <a:t>Stack pointer inside SUBX</a:t>
            </a:r>
            <a:endParaRPr lang="en-US" sz="1800" b="0">
              <a:latin typeface="Arial Narrow" pitchFamily="34" charset="0"/>
            </a:endParaRPr>
          </a:p>
        </p:txBody>
      </p:sp>
      <p:sp>
        <p:nvSpPr>
          <p:cNvPr id="85009" name="Line 25"/>
          <p:cNvSpPr>
            <a:spLocks noChangeShapeType="1"/>
          </p:cNvSpPr>
          <p:nvPr/>
        </p:nvSpPr>
        <p:spPr bwMode="auto">
          <a:xfrm>
            <a:off x="2193925" y="5192713"/>
            <a:ext cx="431800" cy="0"/>
          </a:xfrm>
          <a:prstGeom prst="line">
            <a:avLst/>
          </a:prstGeom>
          <a:noFill/>
          <a:ln w="28575">
            <a:solidFill>
              <a:schemeClr val="tx1"/>
            </a:solidFill>
            <a:round/>
            <a:headEnd type="none" w="sm" len="sm"/>
            <a:tailEnd type="triangle" w="med" len="med"/>
          </a:ln>
        </p:spPr>
        <p:txBody>
          <a:bodyPr/>
          <a:lstStyle/>
          <a:p>
            <a:endParaRPr lang="en-GB"/>
          </a:p>
        </p:txBody>
      </p:sp>
      <p:sp>
        <p:nvSpPr>
          <p:cNvPr id="85010" name="Text Box 27"/>
          <p:cNvSpPr txBox="1">
            <a:spLocks noChangeArrowheads="1"/>
          </p:cNvSpPr>
          <p:nvPr/>
        </p:nvSpPr>
        <p:spPr bwMode="auto">
          <a:xfrm>
            <a:off x="1763713" y="3392488"/>
            <a:ext cx="3844925" cy="457200"/>
          </a:xfrm>
          <a:prstGeom prst="rect">
            <a:avLst/>
          </a:prstGeom>
          <a:noFill/>
          <a:ln w="12700">
            <a:noFill/>
            <a:miter lim="800000"/>
            <a:headEnd type="none" w="sm" len="sm"/>
            <a:tailEnd type="none" w="sm" len="sm"/>
          </a:ln>
        </p:spPr>
        <p:txBody>
          <a:bodyPr wrap="none">
            <a:spAutoFit/>
          </a:bodyPr>
          <a:lstStyle/>
          <a:p>
            <a:pPr algn="l"/>
            <a:r>
              <a:rPr lang="en-GB"/>
              <a:t>Stack (downwards growing)</a:t>
            </a:r>
            <a:endParaRPr lang="en-US"/>
          </a:p>
        </p:txBody>
      </p:sp>
      <p:sp>
        <p:nvSpPr>
          <p:cNvPr id="85011" name="Text Box 28"/>
          <p:cNvSpPr txBox="1">
            <a:spLocks noChangeArrowheads="1"/>
          </p:cNvSpPr>
          <p:nvPr/>
        </p:nvSpPr>
        <p:spPr bwMode="auto">
          <a:xfrm>
            <a:off x="5073650" y="4111625"/>
            <a:ext cx="1649413" cy="396875"/>
          </a:xfrm>
          <a:prstGeom prst="rect">
            <a:avLst/>
          </a:prstGeom>
          <a:noFill/>
          <a:ln w="12700">
            <a:noFill/>
            <a:miter lim="800000"/>
            <a:headEnd type="none" w="sm" len="sm"/>
            <a:tailEnd type="none" w="sm" len="sm"/>
          </a:ln>
        </p:spPr>
        <p:txBody>
          <a:bodyPr wrap="none">
            <a:spAutoFit/>
          </a:bodyPr>
          <a:lstStyle/>
          <a:p>
            <a:pPr algn="l"/>
            <a:r>
              <a:rPr lang="en-GB" sz="2000" b="0">
                <a:latin typeface="Arial" charset="0"/>
              </a:rPr>
              <a:t>Rest of stack</a:t>
            </a:r>
            <a:endParaRPr lang="en-US" sz="2000" b="0">
              <a:latin typeface="Arial" charset="0"/>
            </a:endParaRPr>
          </a:p>
        </p:txBody>
      </p:sp>
      <p:sp>
        <p:nvSpPr>
          <p:cNvPr id="85012" name="Rectangle 29"/>
          <p:cNvSpPr>
            <a:spLocks noChangeArrowheads="1"/>
          </p:cNvSpPr>
          <p:nvPr/>
        </p:nvSpPr>
        <p:spPr bwMode="auto">
          <a:xfrm>
            <a:off x="2698750" y="3895725"/>
            <a:ext cx="1944688" cy="360363"/>
          </a:xfrm>
          <a:prstGeom prst="rect">
            <a:avLst/>
          </a:prstGeom>
          <a:noFill/>
          <a:ln w="28575">
            <a:solidFill>
              <a:schemeClr val="tx1"/>
            </a:solidFill>
            <a:miter lim="800000"/>
            <a:headEnd type="none" w="sm" len="sm"/>
            <a:tailEnd type="none" w="sm" len="sm"/>
          </a:ln>
        </p:spPr>
        <p:txBody>
          <a:bodyPr wrap="none" anchor="ctr"/>
          <a:lstStyle/>
          <a:p>
            <a:endParaRPr lang="en-GB" sz="2000" b="1">
              <a:latin typeface="Arial" charset="0"/>
            </a:endParaRPr>
          </a:p>
        </p:txBody>
      </p:sp>
      <p:sp>
        <p:nvSpPr>
          <p:cNvPr id="85013" name="Text Box 30"/>
          <p:cNvSpPr txBox="1">
            <a:spLocks noChangeArrowheads="1"/>
          </p:cNvSpPr>
          <p:nvPr/>
        </p:nvSpPr>
        <p:spPr bwMode="auto">
          <a:xfrm>
            <a:off x="5363592" y="6200775"/>
            <a:ext cx="3672458" cy="707886"/>
          </a:xfrm>
          <a:prstGeom prst="rect">
            <a:avLst/>
          </a:prstGeom>
          <a:noFill/>
          <a:ln w="12700">
            <a:noFill/>
            <a:miter lim="800000"/>
            <a:headEnd type="none" w="sm" len="sm"/>
            <a:tailEnd type="none" w="sm" len="sm"/>
          </a:ln>
        </p:spPr>
        <p:txBody>
          <a:bodyPr wrap="square">
            <a:spAutoFit/>
          </a:bodyPr>
          <a:lstStyle/>
          <a:p>
            <a:pPr algn="l"/>
            <a:r>
              <a:rPr lang="en-GB" sz="2000" dirty="0">
                <a:solidFill>
                  <a:srgbClr val="CC0000"/>
                </a:solidFill>
              </a:rPr>
              <a:t>Top</a:t>
            </a:r>
            <a:r>
              <a:rPr lang="en-GB" sz="2000" b="0" dirty="0">
                <a:solidFill>
                  <a:srgbClr val="CC0000"/>
                </a:solidFill>
              </a:rPr>
              <a:t> of stack is SP+4 (</a:t>
            </a:r>
            <a:r>
              <a:rPr lang="en-GB" sz="2000" dirty="0">
                <a:solidFill>
                  <a:srgbClr val="CC0000"/>
                </a:solidFill>
              </a:rPr>
              <a:t>lowest</a:t>
            </a:r>
            <a:r>
              <a:rPr lang="en-GB" sz="2000" b="0" dirty="0">
                <a:solidFill>
                  <a:srgbClr val="CC0000"/>
                </a:solidFill>
              </a:rPr>
              <a:t> location)</a:t>
            </a:r>
            <a:endParaRPr lang="en-US" sz="2000" b="0" dirty="0">
              <a:solidFill>
                <a:srgbClr val="CC0000"/>
              </a:solidFill>
            </a:endParaRPr>
          </a:p>
        </p:txBody>
      </p:sp>
      <p:sp>
        <p:nvSpPr>
          <p:cNvPr id="85014" name="Text Box 31"/>
          <p:cNvSpPr txBox="1">
            <a:spLocks noChangeArrowheads="1"/>
          </p:cNvSpPr>
          <p:nvPr/>
        </p:nvSpPr>
        <p:spPr bwMode="auto">
          <a:xfrm>
            <a:off x="5363592" y="3501008"/>
            <a:ext cx="3744912" cy="396875"/>
          </a:xfrm>
          <a:prstGeom prst="rect">
            <a:avLst/>
          </a:prstGeom>
          <a:noFill/>
          <a:ln w="12700">
            <a:noFill/>
            <a:miter lim="800000"/>
            <a:headEnd type="none" w="sm" len="sm"/>
            <a:tailEnd type="none" w="sm" len="sm"/>
          </a:ln>
        </p:spPr>
        <p:txBody>
          <a:bodyPr>
            <a:spAutoFit/>
          </a:bodyPr>
          <a:lstStyle/>
          <a:p>
            <a:pPr algn="l"/>
            <a:r>
              <a:rPr lang="en-GB" sz="2000" dirty="0">
                <a:solidFill>
                  <a:srgbClr val="CC0000"/>
                </a:solidFill>
              </a:rPr>
              <a:t>Base</a:t>
            </a:r>
            <a:r>
              <a:rPr lang="en-GB" sz="2000" b="0" dirty="0">
                <a:solidFill>
                  <a:srgbClr val="CC0000"/>
                </a:solidFill>
              </a:rPr>
              <a:t> of stack is </a:t>
            </a:r>
            <a:r>
              <a:rPr lang="en-GB" sz="2000" dirty="0">
                <a:solidFill>
                  <a:srgbClr val="CC0000"/>
                </a:solidFill>
              </a:rPr>
              <a:t>highest</a:t>
            </a:r>
            <a:r>
              <a:rPr lang="en-GB" sz="2000" b="0" dirty="0">
                <a:solidFill>
                  <a:srgbClr val="CC0000"/>
                </a:solidFill>
              </a:rPr>
              <a:t> location</a:t>
            </a:r>
            <a:endParaRPr lang="en-US" sz="2000" b="0" dirty="0">
              <a:solidFill>
                <a:srgbClr val="CC0000"/>
              </a:solidFill>
            </a:endParaRPr>
          </a:p>
        </p:txBody>
      </p:sp>
      <p:sp>
        <p:nvSpPr>
          <p:cNvPr id="85015" name="Text Box 32"/>
          <p:cNvSpPr txBox="1">
            <a:spLocks noChangeArrowheads="1"/>
          </p:cNvSpPr>
          <p:nvPr/>
        </p:nvSpPr>
        <p:spPr bwMode="auto">
          <a:xfrm>
            <a:off x="4792663" y="593725"/>
            <a:ext cx="4243387" cy="2862322"/>
          </a:xfrm>
          <a:prstGeom prst="rect">
            <a:avLst/>
          </a:prstGeom>
          <a:noFill/>
          <a:ln w="12700" algn="ctr">
            <a:noFill/>
            <a:miter lim="800000"/>
            <a:headEnd/>
            <a:tailEnd/>
          </a:ln>
        </p:spPr>
        <p:txBody>
          <a:bodyPr wrap="square">
            <a:spAutoFit/>
          </a:bodyPr>
          <a:lstStyle/>
          <a:p>
            <a:pPr algn="l"/>
            <a:r>
              <a:rPr lang="en-GB" sz="2000" dirty="0">
                <a:latin typeface="Comic Sans MS" pitchFamily="66" charset="0"/>
              </a:rPr>
              <a:t>SUBX	STMED </a:t>
            </a:r>
            <a:r>
              <a:rPr lang="en-GB" sz="2000" dirty="0" smtClean="0">
                <a:latin typeface="Comic Sans MS" pitchFamily="66" charset="0"/>
              </a:rPr>
              <a:t>R13!, </a:t>
            </a:r>
            <a:r>
              <a:rPr lang="en-GB" sz="2000" dirty="0">
                <a:latin typeface="Comic Sans MS" pitchFamily="66" charset="0"/>
              </a:rPr>
              <a:t>{R14}	</a:t>
            </a:r>
          </a:p>
          <a:p>
            <a:pPr algn="l"/>
            <a:r>
              <a:rPr lang="en-GB" sz="2000" dirty="0">
                <a:latin typeface="Comic Sans MS" pitchFamily="66" charset="0"/>
              </a:rPr>
              <a:t>	BL SUBY</a:t>
            </a:r>
          </a:p>
          <a:p>
            <a:pPr algn="l"/>
            <a:r>
              <a:rPr lang="en-GB" sz="2000" dirty="0">
                <a:latin typeface="Comic Sans MS" pitchFamily="66" charset="0"/>
              </a:rPr>
              <a:t>	.......</a:t>
            </a:r>
          </a:p>
          <a:p>
            <a:pPr algn="l"/>
            <a:r>
              <a:rPr lang="en-GB" sz="2000" dirty="0">
                <a:latin typeface="Comic Sans MS" pitchFamily="66" charset="0"/>
              </a:rPr>
              <a:t>	LDMED </a:t>
            </a:r>
            <a:r>
              <a:rPr lang="en-GB" sz="2000" dirty="0" smtClean="0">
                <a:latin typeface="Comic Sans MS" pitchFamily="66" charset="0"/>
              </a:rPr>
              <a:t>R13!, {PC}</a:t>
            </a:r>
            <a:endParaRPr lang="en-GB" sz="2000" dirty="0">
              <a:latin typeface="Comic Sans MS" pitchFamily="66" charset="0"/>
            </a:endParaRPr>
          </a:p>
          <a:p>
            <a:pPr algn="l"/>
            <a:endParaRPr lang="en-GB" sz="2000" dirty="0">
              <a:latin typeface="Comic Sans MS" pitchFamily="66" charset="0"/>
            </a:endParaRPr>
          </a:p>
          <a:p>
            <a:pPr algn="l"/>
            <a:r>
              <a:rPr lang="en-GB" sz="2000" dirty="0">
                <a:latin typeface="Comic Sans MS" pitchFamily="66" charset="0"/>
              </a:rPr>
              <a:t>SUBY	STMED </a:t>
            </a:r>
            <a:r>
              <a:rPr lang="en-GB" sz="2000" dirty="0" smtClean="0">
                <a:latin typeface="Comic Sans MS" pitchFamily="66" charset="0"/>
              </a:rPr>
              <a:t>R13!, {R4,R5,R6}</a:t>
            </a:r>
            <a:endParaRPr lang="en-GB" sz="2000" dirty="0">
              <a:latin typeface="Comic Sans MS" pitchFamily="66" charset="0"/>
            </a:endParaRPr>
          </a:p>
          <a:p>
            <a:pPr algn="l"/>
            <a:r>
              <a:rPr lang="en-GB" sz="2000" dirty="0">
                <a:latin typeface="Comic Sans MS" pitchFamily="66" charset="0"/>
              </a:rPr>
              <a:t>	.....</a:t>
            </a:r>
          </a:p>
          <a:p>
            <a:pPr algn="l"/>
            <a:r>
              <a:rPr lang="en-GB" sz="2000" dirty="0">
                <a:latin typeface="Comic Sans MS" pitchFamily="66" charset="0"/>
              </a:rPr>
              <a:t>	LDMED </a:t>
            </a:r>
            <a:r>
              <a:rPr lang="en-GB" sz="2000" dirty="0" smtClean="0">
                <a:latin typeface="Comic Sans MS" pitchFamily="66" charset="0"/>
              </a:rPr>
              <a:t>R13!,{R4,R5,R5}</a:t>
            </a:r>
            <a:endParaRPr lang="en-GB" sz="2000" dirty="0">
              <a:latin typeface="Comic Sans MS" pitchFamily="66" charset="0"/>
            </a:endParaRPr>
          </a:p>
          <a:p>
            <a:pPr algn="l"/>
            <a:r>
              <a:rPr lang="en-GB" sz="2000" dirty="0">
                <a:latin typeface="Comic Sans MS" pitchFamily="66" charset="0"/>
              </a:rPr>
              <a:t>	MOV </a:t>
            </a:r>
            <a:r>
              <a:rPr lang="en-GB" sz="2000" dirty="0" smtClean="0">
                <a:latin typeface="Comic Sans MS" pitchFamily="66" charset="0"/>
              </a:rPr>
              <a:t>PC, R14</a:t>
            </a:r>
            <a:endParaRPr lang="en-GB" sz="2000" dirty="0">
              <a:latin typeface="Comic Sans MS" pitchFamily="66" charset="0"/>
            </a:endParaRPr>
          </a:p>
        </p:txBody>
      </p:sp>
      <p:grpSp>
        <p:nvGrpSpPr>
          <p:cNvPr id="2" name="Group 35"/>
          <p:cNvGrpSpPr>
            <a:grpSpLocks/>
          </p:cNvGrpSpPr>
          <p:nvPr/>
        </p:nvGrpSpPr>
        <p:grpSpPr bwMode="auto">
          <a:xfrm>
            <a:off x="250825" y="2565400"/>
            <a:ext cx="2952750" cy="2232025"/>
            <a:chOff x="158" y="1752"/>
            <a:chExt cx="1860" cy="1270"/>
          </a:xfrm>
        </p:grpSpPr>
        <p:sp>
          <p:nvSpPr>
            <p:cNvPr id="85019" name="Line 33"/>
            <p:cNvSpPr>
              <a:spLocks noChangeShapeType="1"/>
            </p:cNvSpPr>
            <p:nvPr/>
          </p:nvSpPr>
          <p:spPr bwMode="auto">
            <a:xfrm>
              <a:off x="975" y="2251"/>
              <a:ext cx="1043" cy="771"/>
            </a:xfrm>
            <a:prstGeom prst="line">
              <a:avLst/>
            </a:prstGeom>
            <a:noFill/>
            <a:ln w="28575">
              <a:solidFill>
                <a:srgbClr val="CC0000"/>
              </a:solidFill>
              <a:round/>
              <a:headEnd/>
              <a:tailEnd type="triangle" w="med" len="med"/>
            </a:ln>
          </p:spPr>
          <p:txBody>
            <a:bodyPr wrap="none" anchor="ctr"/>
            <a:lstStyle/>
            <a:p>
              <a:endParaRPr lang="en-GB"/>
            </a:p>
          </p:txBody>
        </p:sp>
        <p:sp>
          <p:nvSpPr>
            <p:cNvPr id="85020" name="Text Box 34"/>
            <p:cNvSpPr txBox="1">
              <a:spLocks noChangeArrowheads="1"/>
            </p:cNvSpPr>
            <p:nvPr/>
          </p:nvSpPr>
          <p:spPr bwMode="auto">
            <a:xfrm>
              <a:off x="158" y="1752"/>
              <a:ext cx="1633" cy="475"/>
            </a:xfrm>
            <a:prstGeom prst="rect">
              <a:avLst/>
            </a:prstGeom>
            <a:noFill/>
            <a:ln w="12700" algn="ctr">
              <a:solidFill>
                <a:srgbClr val="CC0000"/>
              </a:solidFill>
              <a:miter lim="800000"/>
              <a:headEnd/>
              <a:tailEnd/>
            </a:ln>
          </p:spPr>
          <p:txBody>
            <a:bodyPr>
              <a:spAutoFit/>
            </a:bodyPr>
            <a:lstStyle/>
            <a:p>
              <a:r>
                <a:rPr lang="en-GB">
                  <a:solidFill>
                    <a:srgbClr val="CC0000"/>
                  </a:solidFill>
                  <a:latin typeface="Comic Sans MS" pitchFamily="66" charset="0"/>
                </a:rPr>
                <a:t>SUBX caller return adddress</a:t>
              </a:r>
            </a:p>
          </p:txBody>
        </p:sp>
      </p:grpSp>
      <p:sp>
        <p:nvSpPr>
          <p:cNvPr id="85017" name="Rectangle 31"/>
          <p:cNvSpPr>
            <a:spLocks noChangeArrowheads="1"/>
          </p:cNvSpPr>
          <p:nvPr/>
        </p:nvSpPr>
        <p:spPr bwMode="auto">
          <a:xfrm>
            <a:off x="2698750" y="4614863"/>
            <a:ext cx="1944688" cy="361950"/>
          </a:xfrm>
          <a:prstGeom prst="rect">
            <a:avLst/>
          </a:prstGeom>
          <a:noFill/>
          <a:ln w="57150" algn="ctr">
            <a:solidFill>
              <a:schemeClr val="accent2"/>
            </a:solidFill>
            <a:miter lim="800000"/>
            <a:headEnd/>
            <a:tailEnd/>
          </a:ln>
        </p:spPr>
        <p:txBody>
          <a:bodyPr wrap="none" anchor="ctr"/>
          <a:lstStyle/>
          <a:p>
            <a:endParaRPr lang="en-GB" sz="1400" b="1"/>
          </a:p>
        </p:txBody>
      </p:sp>
      <p:sp>
        <p:nvSpPr>
          <p:cNvPr id="85018" name="Rectangle 32"/>
          <p:cNvSpPr>
            <a:spLocks noChangeArrowheads="1"/>
          </p:cNvSpPr>
          <p:nvPr/>
        </p:nvSpPr>
        <p:spPr bwMode="auto">
          <a:xfrm>
            <a:off x="2700338" y="4976713"/>
            <a:ext cx="1944687" cy="1044575"/>
          </a:xfrm>
          <a:prstGeom prst="rect">
            <a:avLst/>
          </a:prstGeom>
          <a:noFill/>
          <a:ln w="57150" algn="ctr">
            <a:solidFill>
              <a:schemeClr val="accent2"/>
            </a:solidFill>
            <a:miter lim="800000"/>
            <a:headEnd/>
            <a:tailEnd/>
          </a:ln>
        </p:spPr>
        <p:txBody>
          <a:bodyPr wrap="none" anchor="ctr"/>
          <a:lstStyle/>
          <a:p>
            <a:endParaRPr lang="en-GB" sz="1400" b="1"/>
          </a:p>
        </p:txBody>
      </p:sp>
      <p:sp>
        <p:nvSpPr>
          <p:cNvPr id="29" name="Date Placeholder 28"/>
          <p:cNvSpPr>
            <a:spLocks noGrp="1"/>
          </p:cNvSpPr>
          <p:nvPr>
            <p:ph type="dt" sz="half" idx="10"/>
          </p:nvPr>
        </p:nvSpPr>
        <p:spPr/>
        <p:txBody>
          <a:bodyPr/>
          <a:lstStyle/>
          <a:p>
            <a:fld id="{6815EBED-06FB-45C9-AAD6-804D2B905F4C}" type="datetime1">
              <a:rPr lang="en-US" smtClean="0"/>
              <a:pPr/>
              <a:t>12/2/2015</a:t>
            </a:fld>
            <a:endParaRPr lang="en-US"/>
          </a:p>
        </p:txBody>
      </p:sp>
      <p:sp>
        <p:nvSpPr>
          <p:cNvPr id="30" name="Slide Number Placeholder 29"/>
          <p:cNvSpPr>
            <a:spLocks noGrp="1"/>
          </p:cNvSpPr>
          <p:nvPr>
            <p:ph type="sldNum" sz="quarter" idx="12"/>
          </p:nvPr>
        </p:nvSpPr>
        <p:spPr/>
        <p:txBody>
          <a:bodyPr/>
          <a:lstStyle/>
          <a:p>
            <a:r>
              <a:rPr lang="en-US" dirty="0" smtClean="0"/>
              <a:t>2.</a:t>
            </a:r>
            <a:fld id="{0CFEC368-1D7A-4F81-ABF6-AE0E36BAF64C}" type="slidenum">
              <a:rPr lang="en-US" smtClean="0"/>
              <a:pPr/>
              <a:t>98</a:t>
            </a:fld>
            <a:endParaRPr lang="en-US" dirty="0"/>
          </a:p>
        </p:txBody>
      </p:sp>
      <p:sp>
        <p:nvSpPr>
          <p:cNvPr id="31" name="Footer Placeholder 30"/>
          <p:cNvSpPr>
            <a:spLocks noGrp="1"/>
          </p:cNvSpPr>
          <p:nvPr>
            <p:ph type="ftr" sz="quarter" idx="11"/>
          </p:nvPr>
        </p:nvSpPr>
        <p:spPr/>
        <p:txBody>
          <a:bodyPr/>
          <a:lstStyle/>
          <a:p>
            <a:pPr algn="r"/>
            <a:r>
              <a:rPr lang="en-GB" smtClean="0"/>
              <a:t>Introduction to Computer Architecture: Part 2</a:t>
            </a:r>
            <a:endParaRPr lang="en-US" dirty="0"/>
          </a:p>
        </p:txBody>
      </p:sp>
      <p:sp>
        <p:nvSpPr>
          <p:cNvPr id="32" name="TextBox 31"/>
          <p:cNvSpPr txBox="1"/>
          <p:nvPr/>
        </p:nvSpPr>
        <p:spPr>
          <a:xfrm>
            <a:off x="4682706" y="3849688"/>
            <a:ext cx="590225"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high</a:t>
            </a:r>
            <a:endParaRPr lang="en-GB" dirty="0">
              <a:solidFill>
                <a:srgbClr val="0070C0"/>
              </a:solidFill>
              <a:latin typeface="Calibri" panose="020F0502020204030204" pitchFamily="34" charset="0"/>
            </a:endParaRPr>
          </a:p>
        </p:txBody>
      </p:sp>
      <p:sp>
        <p:nvSpPr>
          <p:cNvPr id="33" name="TextBox 32"/>
          <p:cNvSpPr txBox="1"/>
          <p:nvPr/>
        </p:nvSpPr>
        <p:spPr>
          <a:xfrm>
            <a:off x="4716016" y="5990117"/>
            <a:ext cx="523606" cy="369332"/>
          </a:xfrm>
          <a:prstGeom prst="rect">
            <a:avLst/>
          </a:prstGeom>
          <a:noFill/>
        </p:spPr>
        <p:txBody>
          <a:bodyPr wrap="none" rtlCol="0">
            <a:spAutoFit/>
          </a:bodyPr>
          <a:lstStyle/>
          <a:p>
            <a:r>
              <a:rPr lang="en-GB" dirty="0" smtClean="0">
                <a:solidFill>
                  <a:srgbClr val="0070C0"/>
                </a:solidFill>
                <a:latin typeface="Calibri" panose="020F0502020204030204" pitchFamily="34" charset="0"/>
              </a:rPr>
              <a:t>low</a:t>
            </a:r>
            <a:endParaRPr lang="en-GB" dirty="0">
              <a:solidFill>
                <a:srgbClr val="0070C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Other uses of LDM/STM</a:t>
            </a:r>
            <a:endParaRPr lang="en-US" smtClean="0"/>
          </a:p>
        </p:txBody>
      </p:sp>
      <p:sp>
        <p:nvSpPr>
          <p:cNvPr id="86019" name="Rectangle 3"/>
          <p:cNvSpPr>
            <a:spLocks noGrp="1" noChangeArrowheads="1"/>
          </p:cNvSpPr>
          <p:nvPr>
            <p:ph type="body" idx="1"/>
          </p:nvPr>
        </p:nvSpPr>
        <p:spPr>
          <a:xfrm>
            <a:off x="455240" y="1280120"/>
            <a:ext cx="8077200" cy="5029200"/>
          </a:xfrm>
        </p:spPr>
        <p:txBody>
          <a:bodyPr>
            <a:normAutofit/>
          </a:bodyPr>
          <a:lstStyle/>
          <a:p>
            <a:pPr marL="288000" indent="-288000">
              <a:lnSpc>
                <a:spcPct val="110000"/>
              </a:lnSpc>
              <a:spcBef>
                <a:spcPct val="50000"/>
              </a:spcBef>
            </a:pPr>
            <a:r>
              <a:rPr lang="en-GB" dirty="0" smtClean="0">
                <a:latin typeface="Calibri" pitchFamily="34" charset="0"/>
              </a:rPr>
              <a:t>LDM,STM can work with any register being SP, not just R13</a:t>
            </a:r>
          </a:p>
          <a:p>
            <a:pPr marL="288000" indent="-288000">
              <a:lnSpc>
                <a:spcPct val="110000"/>
              </a:lnSpc>
              <a:spcBef>
                <a:spcPct val="50000"/>
              </a:spcBef>
            </a:pPr>
            <a:r>
              <a:rPr lang="en-GB" dirty="0" smtClean="0">
                <a:latin typeface="Calibri" pitchFamily="34" charset="0"/>
              </a:rPr>
              <a:t>Can move block of memory by setting up SP1, SP2, POP from SP1, PUSH to SP2</a:t>
            </a:r>
          </a:p>
          <a:p>
            <a:pPr marL="288000" indent="-288000">
              <a:lnSpc>
                <a:spcPct val="110000"/>
              </a:lnSpc>
              <a:spcBef>
                <a:spcPct val="50000"/>
              </a:spcBef>
            </a:pPr>
            <a:r>
              <a:rPr lang="en-GB" dirty="0" smtClean="0">
                <a:latin typeface="Calibri" pitchFamily="34" charset="0"/>
              </a:rPr>
              <a:t>Faster than LDR/STR</a:t>
            </a:r>
          </a:p>
          <a:p>
            <a:pPr marL="288000" indent="-288000">
              <a:lnSpc>
                <a:spcPct val="110000"/>
              </a:lnSpc>
              <a:spcBef>
                <a:spcPct val="50000"/>
              </a:spcBef>
            </a:pPr>
            <a:r>
              <a:rPr lang="en-GB" dirty="0" smtClean="0">
                <a:latin typeface="Calibri" pitchFamily="34" charset="0"/>
              </a:rPr>
              <a:t>The 4 types of stack POP &amp; PUSH have different mnemonics (for convenience) when used for general data movement like this.</a:t>
            </a:r>
          </a:p>
          <a:p>
            <a:pPr marL="288000" indent="-288000">
              <a:lnSpc>
                <a:spcPct val="110000"/>
              </a:lnSpc>
              <a:spcBef>
                <a:spcPct val="50000"/>
              </a:spcBef>
            </a:pPr>
            <a:r>
              <a:rPr lang="en-GB" dirty="0" smtClean="0">
                <a:latin typeface="Calibri" pitchFamily="34" charset="0"/>
              </a:rPr>
              <a:t>It does not matter which mnemonic you use: LDMED &amp; LDMIB from the reference slide are the </a:t>
            </a:r>
            <a:r>
              <a:rPr lang="en-GB" b="1" dirty="0" smtClean="0">
                <a:latin typeface="Calibri" pitchFamily="34" charset="0"/>
              </a:rPr>
              <a:t>same instruction</a:t>
            </a:r>
            <a:endParaRPr lang="en-US" b="1" dirty="0" smtClean="0">
              <a:latin typeface="Calibri" pitchFamily="34" charset="0"/>
            </a:endParaRPr>
          </a:p>
        </p:txBody>
      </p:sp>
      <p:sp>
        <p:nvSpPr>
          <p:cNvPr id="4" name="Date Placeholder 3"/>
          <p:cNvSpPr>
            <a:spLocks noGrp="1"/>
          </p:cNvSpPr>
          <p:nvPr>
            <p:ph type="dt" sz="half" idx="10"/>
          </p:nvPr>
        </p:nvSpPr>
        <p:spPr/>
        <p:txBody>
          <a:bodyPr/>
          <a:lstStyle/>
          <a:p>
            <a:fld id="{4420354F-1820-484D-8BBB-FA5DF3943E74}" type="datetime1">
              <a:rPr lang="en-US" smtClean="0"/>
              <a:pPr/>
              <a:t>12/2/2015</a:t>
            </a:fld>
            <a:endParaRPr lang="en-US"/>
          </a:p>
        </p:txBody>
      </p:sp>
      <p:sp>
        <p:nvSpPr>
          <p:cNvPr id="5" name="Slide Number Placeholder 4"/>
          <p:cNvSpPr>
            <a:spLocks noGrp="1"/>
          </p:cNvSpPr>
          <p:nvPr>
            <p:ph type="sldNum" sz="quarter" idx="12"/>
          </p:nvPr>
        </p:nvSpPr>
        <p:spPr/>
        <p:txBody>
          <a:bodyPr/>
          <a:lstStyle/>
          <a:p>
            <a:r>
              <a:rPr lang="en-US" dirty="0" smtClean="0"/>
              <a:t>2.</a:t>
            </a:r>
            <a:fld id="{0CFEC368-1D7A-4F81-ABF6-AE0E36BAF64C}" type="slidenum">
              <a:rPr lang="en-US" smtClean="0"/>
              <a:pPr/>
              <a:t>99</a:t>
            </a:fld>
            <a:endParaRPr lang="en-US" dirty="0"/>
          </a:p>
        </p:txBody>
      </p:sp>
      <p:sp>
        <p:nvSpPr>
          <p:cNvPr id="6" name="Footer Placeholder 5"/>
          <p:cNvSpPr>
            <a:spLocks noGrp="1"/>
          </p:cNvSpPr>
          <p:nvPr>
            <p:ph type="ftr" sz="quarter" idx="11"/>
          </p:nvPr>
        </p:nvSpPr>
        <p:spPr/>
        <p:txBody>
          <a:bodyPr/>
          <a:lstStyle/>
          <a:p>
            <a:pPr algn="r"/>
            <a:r>
              <a:rPr lang="en-GB" smtClean="0"/>
              <a:t>Introduction to Computer Architecture: Part 2</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21184</TotalTime>
  <Words>14346</Words>
  <Application>Microsoft Office PowerPoint</Application>
  <PresentationFormat>On-screen Show (4:3)</PresentationFormat>
  <Paragraphs>2773</Paragraphs>
  <Slides>109</Slides>
  <Notes>95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109</vt:i4>
      </vt:variant>
    </vt:vector>
  </HeadingPairs>
  <TitlesOfParts>
    <vt:vector size="123" baseType="lpstr">
      <vt:lpstr>Arial</vt:lpstr>
      <vt:lpstr>Arial Black</vt:lpstr>
      <vt:lpstr>Arial Narrow</vt:lpstr>
      <vt:lpstr>Calibri</vt:lpstr>
      <vt:lpstr>Comic Sans MS</vt:lpstr>
      <vt:lpstr>Courier New</vt:lpstr>
      <vt:lpstr>Monotype Sorts</vt:lpstr>
      <vt:lpstr>Symbol</vt:lpstr>
      <vt:lpstr>Times New Roman</vt:lpstr>
      <vt:lpstr>Wingdings</vt:lpstr>
      <vt:lpstr>Wingdings 2</vt:lpstr>
      <vt:lpstr>Clarity</vt:lpstr>
      <vt:lpstr>VISIO</vt:lpstr>
      <vt:lpstr>Equation</vt:lpstr>
      <vt:lpstr>PART 2 - ARM Assembly Language</vt:lpstr>
      <vt:lpstr>Part 2 - Contents</vt:lpstr>
      <vt:lpstr>Lectures 5 &amp; 6 – Data Processing</vt:lpstr>
      <vt:lpstr>ARM data processing instruction op-codes</vt:lpstr>
      <vt:lpstr>Reference -  Comparison instructions</vt:lpstr>
      <vt:lpstr>Reference - ARM condition code field</vt:lpstr>
      <vt:lpstr>Data processing machine word format</vt:lpstr>
      <vt:lpstr>Example - instruction in 32 bits</vt:lpstr>
      <vt:lpstr>Data Processing Instructions (1) Arithmetic with/without CARRY</vt:lpstr>
      <vt:lpstr>S suffix to op-code and S bit in machine word</vt:lpstr>
      <vt:lpstr>64 bit addition</vt:lpstr>
      <vt:lpstr>How does C change through 64 bit addition?</vt:lpstr>
      <vt:lpstr>Example: 'Multiple word add without ADC'</vt:lpstr>
      <vt:lpstr>Case analysis: path through code</vt:lpstr>
      <vt:lpstr>Example – 96 bit addition</vt:lpstr>
      <vt:lpstr>Data Processing Instructions (3) - Logical Register Operations</vt:lpstr>
      <vt:lpstr>Negative numeric literal values?</vt:lpstr>
      <vt:lpstr>Example</vt:lpstr>
      <vt:lpstr>PowerPoint Presentation</vt:lpstr>
      <vt:lpstr>Reference - ARM condition code field</vt:lpstr>
      <vt:lpstr>PowerPoint Presentation</vt:lpstr>
      <vt:lpstr>Comparison Data processing instructions</vt:lpstr>
      <vt:lpstr>Tricks with "S"</vt:lpstr>
      <vt:lpstr>Shifts and Rotates in the ARM ISA</vt:lpstr>
      <vt:lpstr>Register Shifts in ARM data processing</vt:lpstr>
      <vt:lpstr>ARM shift operations - LSL and LSR</vt:lpstr>
      <vt:lpstr>Examples</vt:lpstr>
      <vt:lpstr>PowerPoint Presentation</vt:lpstr>
      <vt:lpstr>ARM shift ops - ASL and ASR</vt:lpstr>
      <vt:lpstr>ARM rotate operations - ROR and RRX</vt:lpstr>
      <vt:lpstr>Immediate op2</vt:lpstr>
      <vt:lpstr>Shift by number of bits equal to value of a register</vt:lpstr>
      <vt:lpstr>The Carry flag and shifts/rotates</vt:lpstr>
      <vt:lpstr>Example1a: reversing bits in a register</vt:lpstr>
      <vt:lpstr>Example 1b: reversing bits</vt:lpstr>
      <vt:lpstr>Example 1c: reversing bits</vt:lpstr>
      <vt:lpstr>Example 2a: reversing bits</vt:lpstr>
      <vt:lpstr>Example 2b: reversing bits with loop unrolling</vt:lpstr>
      <vt:lpstr>An If-Then-Else example</vt:lpstr>
      <vt:lpstr>ITE – with conditional branches</vt:lpstr>
      <vt:lpstr>ITE - with conditional execution</vt:lpstr>
      <vt:lpstr>Example: Revisiting 'Multiword Add  without  ADC'</vt:lpstr>
      <vt:lpstr>Arithmetic on real numbers</vt:lpstr>
      <vt:lpstr>Idea of floating point representation</vt:lpstr>
      <vt:lpstr>IEEE-754 standard floating point</vt:lpstr>
      <vt:lpstr>Special cases in IEEE-754 representation</vt:lpstr>
      <vt:lpstr>IEEE-754  Decimal</vt:lpstr>
      <vt:lpstr>Decimal → IEEE 754</vt:lpstr>
      <vt:lpstr>Part 2 Summary</vt:lpstr>
      <vt:lpstr>Lecture 7 - Data Transfer Instructions (Load/Store)</vt:lpstr>
      <vt:lpstr>Why use LOAD/STORE?</vt:lpstr>
      <vt:lpstr>Memory review</vt:lpstr>
      <vt:lpstr>Nibbles, Bytes, Words</vt:lpstr>
      <vt:lpstr>Byte and Word addressing</vt:lpstr>
      <vt:lpstr>Byte addresses for words</vt:lpstr>
      <vt:lpstr>What is an "address"?</vt:lpstr>
      <vt:lpstr>Different views of memory access: byte or word</vt:lpstr>
      <vt:lpstr>CPU Registers &amp; Memory (part-word transfers)</vt:lpstr>
      <vt:lpstr>ARM LOAD and STORE Instructions</vt:lpstr>
      <vt:lpstr>Register Addressing</vt:lpstr>
      <vt:lpstr>Register + Offset Addressing</vt:lpstr>
      <vt:lpstr>Block Copy Example</vt:lpstr>
      <vt:lpstr>Example 1: copy using direct addressing</vt:lpstr>
      <vt:lpstr>Example 2: copy with immediate offset addressing</vt:lpstr>
      <vt:lpstr>Example 3a: copy using loop</vt:lpstr>
      <vt:lpstr>Example 3b: copy using loop with post-indexed immediate offset addressing</vt:lpstr>
      <vt:lpstr>Example 3c: copy using loop with pre-indexed immediate offset addressing</vt:lpstr>
      <vt:lpstr>Example 3d: copy using loop with register-offset addressing</vt:lpstr>
      <vt:lpstr>LOAD/STORE Reference</vt:lpstr>
      <vt:lpstr>Example4: 64-bit checksum</vt:lpstr>
      <vt:lpstr>PowerPoint Presentation</vt:lpstr>
      <vt:lpstr>Example 5: pointers and array addressing</vt:lpstr>
      <vt:lpstr>PowerPoint Presentation</vt:lpstr>
      <vt:lpstr>PC-relative addressing</vt:lpstr>
      <vt:lpstr>Data Transfer Instructions revisited: immediate offset</vt:lpstr>
      <vt:lpstr>Scaled register-offset addressing</vt:lpstr>
      <vt:lpstr>Part 2 Summary</vt:lpstr>
      <vt:lpstr>Lecture 8 &amp; 9 – Subroutines &amp; Stacks</vt:lpstr>
      <vt:lpstr>Reference</vt:lpstr>
      <vt:lpstr>The four variants of the STM instruction</vt:lpstr>
      <vt:lpstr>Alternative names for LDM/STM instructions!</vt:lpstr>
      <vt:lpstr>Subroutines</vt:lpstr>
      <vt:lpstr>Branch &amp; Link instruction</vt:lpstr>
      <vt:lpstr>Example</vt:lpstr>
      <vt:lpstr>PowerPoint Presentation</vt:lpstr>
      <vt:lpstr>Nested Subroutines</vt:lpstr>
      <vt:lpstr>Nested Subroutines</vt:lpstr>
      <vt:lpstr>The idea of a STACK</vt:lpstr>
      <vt:lpstr>Nested Subroutines using stack</vt:lpstr>
      <vt:lpstr>Implementing PUSH using STR</vt:lpstr>
      <vt:lpstr>PUSHing onto a Stack: multiple registers</vt:lpstr>
      <vt:lpstr>STMED vs STR</vt:lpstr>
      <vt:lpstr>POP operation</vt:lpstr>
      <vt:lpstr>Multiple Stack Operations: order of data</vt:lpstr>
      <vt:lpstr>Preserve things inside subroutine with push/pop</vt:lpstr>
      <vt:lpstr>PowerPoint Presentation</vt:lpstr>
      <vt:lpstr>Optimising subroutine entry/exit</vt:lpstr>
      <vt:lpstr>Effect on stack of subroutine nesting</vt:lpstr>
      <vt:lpstr>Other uses of LDM/STM</vt:lpstr>
      <vt:lpstr>Example of using Load/Store Multiple</vt:lpstr>
      <vt:lpstr>Optional update of base address register with Load/Store Multiple Instructions</vt:lpstr>
      <vt:lpstr>Machine code for multiple register transfer instructions</vt:lpstr>
      <vt:lpstr>Miscellaneous Issues</vt:lpstr>
      <vt:lpstr>ARM Multiply instructions</vt:lpstr>
      <vt:lpstr>Multiply in detail</vt:lpstr>
      <vt:lpstr>Example of using ARM Multiplier</vt:lpstr>
      <vt:lpstr>ARM Machine Instruction Overview (1)</vt:lpstr>
      <vt:lpstr>Overview (2)</vt:lpstr>
      <vt:lpstr>Part 2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 Part 1</dc:title>
  <dc:creator>Tom Clarke</dc:creator>
  <cp:lastModifiedBy>tom</cp:lastModifiedBy>
  <cp:revision>757</cp:revision>
  <cp:lastPrinted>2013-07-13T16:25:12Z</cp:lastPrinted>
  <dcterms:created xsi:type="dcterms:W3CDTF">1999-01-11T11:27:05Z</dcterms:created>
  <dcterms:modified xsi:type="dcterms:W3CDTF">2015-12-02T18:48:48Z</dcterms:modified>
</cp:coreProperties>
</file>