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b8a0baba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b8a0baba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b8a0baba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b8a0baba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b8a0baba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b8a0baba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b8a0baba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b8a0baba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b8a0baba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b8a0baba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b8a0baba7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6b8a0baba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b8a0baba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b8a0baba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b8a0baba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b8a0baba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b8a0baba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b8a0baba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b8a0baba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b8a0baba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b8a0baba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b8a0bab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b8a0baba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b8a0baba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b8a0baba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b8a0baba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b8a0baba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b8a0baba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b8a0baba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b8a0baba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echine@gmail.com" TargetMode="External"/><Relationship Id="rId4" Type="http://schemas.openxmlformats.org/officeDocument/2006/relationships/hyperlink" Target="https://www.linkedin.com/in/jo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hyperlink" Target="https://xd.adobe.com/view/11011f8c-c34d-4c94-bc27-5f0243e617c5-4452/?fullscreen&amp;hints=of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xd.adobe.com/view/11011f8c-c34d-4c94-bc27-5f0243e617c5-4452/screen/d781b334-77ca-4a7f-bd40-557b0f61c8ee?fullscreen&amp;hints=off" TargetMode="External"/><Relationship Id="rId10" Type="http://schemas.openxmlformats.org/officeDocument/2006/relationships/image" Target="../media/image10.png"/><Relationship Id="rId9" Type="http://schemas.openxmlformats.org/officeDocument/2006/relationships/hyperlink" Target="https://xd.adobe.com/view/11011f8c-c34d-4c94-bc27-5f0243e617c5-4452/screen/562c92e0-5dea-4537-aa03-0d2f5958a20d?fullscreen&amp;hints=off" TargetMode="External"/><Relationship Id="rId5" Type="http://schemas.openxmlformats.org/officeDocument/2006/relationships/hyperlink" Target="https://xd.adobe.com/view/11011f8c-c34d-4c94-bc27-5f0243e617c5-4452/screen/5e92d973-b9db-4e06-8b37-88761de8f7fa?fullscreen&amp;hints=off" TargetMode="External"/><Relationship Id="rId6" Type="http://schemas.openxmlformats.org/officeDocument/2006/relationships/hyperlink" Target="https://xd.adobe.com/view/11011f8c-c34d-4c94-bc27-5f0243e617c5-4452/screen/11fc2116-f43a-4f3f-9ee0-595700fc90dd?fullscreen&amp;hints=off" TargetMode="External"/><Relationship Id="rId7" Type="http://schemas.openxmlformats.org/officeDocument/2006/relationships/hyperlink" Target="https://xd.adobe.com/view/11011f8c-c34d-4c94-bc27-5f0243e617c5-4452/screen/77766876-d885-4dbc-a92e-2f4c2d1c68e4?fullscreen&amp;hints=off" TargetMode="External"/><Relationship Id="rId8" Type="http://schemas.openxmlformats.org/officeDocument/2006/relationships/hyperlink" Target="https://xd.adobe.com/view/11011f8c-c34d-4c94-bc27-5f0243e617c5-4452/screen/0dd212a8-95a1-4690-8e82-a7cbee9c6c69?fullscreen&amp;hints=of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hyperlink" Target="https://miro.com/app/board/uXjVMs5DIyo=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folders/1aEA1YNtE2bJPJWHu8UX8IiDxdkKmpZBX?usp=drive_link" TargetMode="External"/><Relationship Id="rId4" Type="http://schemas.openxmlformats.org/officeDocument/2006/relationships/hyperlink" Target="https://miro.com/app/board/uXjVMs5DIyo=/?share_link_id=982119257390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aplicações web com UX e UI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E599"/>
                </a:solidFill>
              </a:rPr>
              <a:t>Prof. Me. João Paulo Fechine Sette</a:t>
            </a:r>
            <a:endParaRPr sz="1600">
              <a:solidFill>
                <a:srgbClr val="FFE599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942050" y="3626200"/>
            <a:ext cx="748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fechine@gmail.com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https://www.linkedin.com/in/joão-paulo-fechine-sette-7b644466/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https://bit.ly/m/fechine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225" y="3721345"/>
            <a:ext cx="215075" cy="163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25" y="4044500"/>
            <a:ext cx="215075" cy="2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225" y="4421760"/>
            <a:ext cx="215075" cy="21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Ciclo de vida no desenvolvimento web</a:t>
            </a:r>
            <a:endParaRPr/>
          </a:p>
        </p:txBody>
      </p:sp>
      <p:sp>
        <p:nvSpPr>
          <p:cNvPr id="149" name="Google Shape;149;p22"/>
          <p:cNvSpPr txBox="1"/>
          <p:nvPr>
            <p:ph idx="4294967295" type="body"/>
          </p:nvPr>
        </p:nvSpPr>
        <p:spPr>
          <a:xfrm>
            <a:off x="464425" y="1021875"/>
            <a:ext cx="4275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Processo de design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050" y="1477932"/>
            <a:ext cx="6123223" cy="349514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464425" y="1772450"/>
            <a:ext cx="245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Método para mapear estados divergentes e convergentes dentro de um processo de design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Ciclo de vida no desenvolvimento web</a:t>
            </a:r>
            <a:endParaRPr/>
          </a:p>
        </p:txBody>
      </p:sp>
      <p:sp>
        <p:nvSpPr>
          <p:cNvPr id="157" name="Google Shape;157;p23"/>
          <p:cNvSpPr txBox="1"/>
          <p:nvPr>
            <p:ph idx="4294967295" type="body"/>
          </p:nvPr>
        </p:nvSpPr>
        <p:spPr>
          <a:xfrm>
            <a:off x="464425" y="1021875"/>
            <a:ext cx="4223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Onde se conectam?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475" y="787175"/>
            <a:ext cx="3162624" cy="241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50" y="2848575"/>
            <a:ext cx="3979648" cy="207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3"/>
          <p:cNvCxnSpPr/>
          <p:nvPr/>
        </p:nvCxnSpPr>
        <p:spPr>
          <a:xfrm flipH="1" rot="10800000">
            <a:off x="4239275" y="2990600"/>
            <a:ext cx="1398300" cy="702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3"/>
          <p:cNvSpPr/>
          <p:nvPr/>
        </p:nvSpPr>
        <p:spPr>
          <a:xfrm>
            <a:off x="2631800" y="2262875"/>
            <a:ext cx="1061660" cy="1400646"/>
          </a:xfrm>
          <a:custGeom>
            <a:rect b="b" l="l" r="r" t="t"/>
            <a:pathLst>
              <a:path extrusionOk="0" h="52439" w="45129">
                <a:moveTo>
                  <a:pt x="1166" y="52439"/>
                </a:moveTo>
                <a:cubicBezTo>
                  <a:pt x="1216" y="47056"/>
                  <a:pt x="-1675" y="28564"/>
                  <a:pt x="1465" y="20140"/>
                </a:cubicBezTo>
                <a:cubicBezTo>
                  <a:pt x="4605" y="11716"/>
                  <a:pt x="12730" y="5187"/>
                  <a:pt x="20007" y="1897"/>
                </a:cubicBezTo>
                <a:cubicBezTo>
                  <a:pt x="27284" y="-1393"/>
                  <a:pt x="40942" y="650"/>
                  <a:pt x="45129" y="401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2" name="Google Shape;162;p23"/>
          <p:cNvSpPr/>
          <p:nvPr/>
        </p:nvSpPr>
        <p:spPr>
          <a:xfrm>
            <a:off x="3857975" y="2041150"/>
            <a:ext cx="747600" cy="7029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</a:rPr>
              <a:t>Backlog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4254250" y="2706575"/>
            <a:ext cx="2923375" cy="1076875"/>
          </a:xfrm>
          <a:custGeom>
            <a:rect b="b" l="l" r="r" t="t"/>
            <a:pathLst>
              <a:path extrusionOk="0" h="43075" w="116935">
                <a:moveTo>
                  <a:pt x="0" y="40075"/>
                </a:moveTo>
                <a:cubicBezTo>
                  <a:pt x="9570" y="40075"/>
                  <a:pt x="37932" y="46754"/>
                  <a:pt x="57421" y="40075"/>
                </a:cubicBezTo>
                <a:cubicBezTo>
                  <a:pt x="76910" y="33396"/>
                  <a:pt x="107016" y="6679"/>
                  <a:pt x="116935" y="0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4" name="Google Shape;164;p23"/>
          <p:cNvSpPr txBox="1"/>
          <p:nvPr/>
        </p:nvSpPr>
        <p:spPr>
          <a:xfrm>
            <a:off x="4897275" y="3247450"/>
            <a:ext cx="80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Protótipo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6183400" y="3370400"/>
            <a:ext cx="80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Teste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2247725" y="2173150"/>
            <a:ext cx="80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Foco da disciplina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Entender cada uma das fases do processo de design e aplicá-las em um cenário prático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375" y="940300"/>
            <a:ext cx="5579625" cy="34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00" y="2199600"/>
            <a:ext cx="7943551" cy="20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>
            <p:ph type="title"/>
          </p:nvPr>
        </p:nvSpPr>
        <p:spPr>
          <a:xfrm>
            <a:off x="98250" y="16350"/>
            <a:ext cx="58074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um cenário real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225" y="1171188"/>
            <a:ext cx="1466849" cy="4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6491675" y="4286250"/>
            <a:ext cx="222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UX TOOLKIT Bradesco Seguros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850" y="902750"/>
            <a:ext cx="5679426" cy="14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211800" y="2985150"/>
            <a:ext cx="2159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Benchmarking</a:t>
            </a:r>
            <a:endParaRPr sz="11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Desk Research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Entrevista em profundidade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Matriz CSD</a:t>
            </a:r>
            <a:endParaRPr sz="11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Teste Card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5W2H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2409825" y="2985150"/>
            <a:ext cx="2056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Jornada do usuário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Card Sorting</a:t>
            </a:r>
            <a:endParaRPr sz="11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Mapa de empatia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Matriz de priorização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4504350" y="2985150"/>
            <a:ext cx="128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flow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Brainstorming</a:t>
            </a:r>
            <a:endParaRPr sz="11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5830575" y="2985150"/>
            <a:ext cx="13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Design system</a:t>
            </a:r>
            <a:endParaRPr sz="11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7462800" y="2985150"/>
            <a:ext cx="1681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Análise Heurística</a:t>
            </a:r>
            <a:endParaRPr sz="11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Design Critique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Teste de Usabilidade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Teste comparativo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" name="Google Shape;192;p26"/>
          <p:cNvCxnSpPr/>
          <p:nvPr/>
        </p:nvCxnSpPr>
        <p:spPr>
          <a:xfrm flipH="1" rot="10800000">
            <a:off x="674075" y="1831700"/>
            <a:ext cx="2005200" cy="1106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3" name="Google Shape;193;p26"/>
          <p:cNvCxnSpPr/>
          <p:nvPr/>
        </p:nvCxnSpPr>
        <p:spPr>
          <a:xfrm flipH="1" rot="10800000">
            <a:off x="3223850" y="1853925"/>
            <a:ext cx="386100" cy="1120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4" name="Google Shape;194;p26"/>
          <p:cNvCxnSpPr/>
          <p:nvPr/>
        </p:nvCxnSpPr>
        <p:spPr>
          <a:xfrm rot="10800000">
            <a:off x="4957375" y="1799450"/>
            <a:ext cx="0" cy="118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5" name="Google Shape;195;p26"/>
          <p:cNvCxnSpPr/>
          <p:nvPr/>
        </p:nvCxnSpPr>
        <p:spPr>
          <a:xfrm rot="10800000">
            <a:off x="6025700" y="1852150"/>
            <a:ext cx="290100" cy="1071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6" name="Google Shape;196;p26"/>
          <p:cNvCxnSpPr/>
          <p:nvPr/>
        </p:nvCxnSpPr>
        <p:spPr>
          <a:xfrm rot="10800000">
            <a:off x="6872775" y="1773225"/>
            <a:ext cx="1201500" cy="1201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197" name="Google Shape;197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8225" y="192016"/>
            <a:ext cx="1466849" cy="4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5844075" y="3912575"/>
            <a:ext cx="1467000" cy="95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Interação x Interface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Usabilidade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Affordance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8pt grid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Responsividade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4404450" y="3912575"/>
            <a:ext cx="1287900" cy="49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Protótipo em baixa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Fluxograma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Miro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490875" y="1589925"/>
            <a:ext cx="2835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Miro é uma plataforma de lousa interativa digital (um quadro infinito), que conta com um plano gratuito. Com ela podemos “colar” notas adesivas (post-its) em uma área de trabalho e colaborar com várias pessoas no desenvolvimento de projetos e workshops, por exemplo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600" y="969275"/>
            <a:ext cx="5351501" cy="367393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490875" y="3480300"/>
            <a:ext cx="283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https://miro.com/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aplicado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Descobrir e Entender (Benchmarking e Matriz CSD)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Modalidade: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Individual, virtual (miro)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Visão geral: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FFF00"/>
                </a:solidFill>
              </a:rPr>
              <a:t>Realize um Benchmarking e construa uma matriz CSD com base nas especificações de negócio ao lado. Seu objetivo é entender melhor a demanda.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4191000" y="505550"/>
            <a:ext cx="42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Você trabalha para um multinacional do ramo de audiovisual. Atualmente os clientes de alta idade reclamam que a jornada para assistir a um filme é ruim e dolorosa.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4191000" y="1872013"/>
            <a:ext cx="422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Você precisa entender melhor como funcionam as jornadas dos streamings de vídeo mais famosas. Você deve coletar informações relevantes para discutir em sala com os demais colegas o que é essencial, o que gera valor e o que é descartável. Sempre tenha em foco o perfil do usuário!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4191000" y="2980213"/>
            <a:ext cx="42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Ao final, iremos debater sobre a matriz CSD dos alunos e o professor fará o papel do PO (product owner) para tirar dúvidas e refinar as descobertas;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4191000" y="3776100"/>
            <a:ext cx="422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Guarde as descobertas pois serão utilizadas no próximo módulo.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615450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1289425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 rot="-5400000">
            <a:off x="625500" y="287225"/>
            <a:ext cx="299400" cy="3195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aplicações web com UX e UI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E599"/>
                </a:solidFill>
              </a:rPr>
              <a:t>Prof. Me. João Paulo Fechine Sette</a:t>
            </a:r>
            <a:endParaRPr sz="1600">
              <a:solidFill>
                <a:srgbClr val="FFE599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951900" y="3611150"/>
            <a:ext cx="5913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Drive da disciplina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Miro da disciplina</a:t>
            </a:r>
            <a:endParaRPr sz="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25" y="4038324"/>
            <a:ext cx="247875" cy="24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25" y="3682081"/>
            <a:ext cx="247875" cy="22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UX e UI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professor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71900" y="1919075"/>
            <a:ext cx="82221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João Paulo Fechine, casado, 2 filhos, boardgamer, cervejeiro, jiujiteiro e vendedor de facas :D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Designer desde 2004</a:t>
            </a:r>
            <a:endParaRPr sz="1400"/>
          </a:p>
        </p:txBody>
      </p:sp>
      <p:sp>
        <p:nvSpPr>
          <p:cNvPr id="94" name="Google Shape;94;p16"/>
          <p:cNvSpPr/>
          <p:nvPr/>
        </p:nvSpPr>
        <p:spPr>
          <a:xfrm>
            <a:off x="763050" y="3427104"/>
            <a:ext cx="7472400" cy="53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1260216" y="3321651"/>
            <a:ext cx="264300" cy="264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1037492" y="3586021"/>
            <a:ext cx="70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2004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Integrativa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046198" y="3321651"/>
            <a:ext cx="264300" cy="26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1802383" y="3586021"/>
            <a:ext cx="75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2006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Simplestec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872345" y="3321651"/>
            <a:ext cx="264300" cy="2643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2649621" y="3586021"/>
            <a:ext cx="70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2009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TJPB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725269" y="3321651"/>
            <a:ext cx="264300" cy="2643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3258731" y="3586021"/>
            <a:ext cx="119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2013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INDRA - TJPB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453883" y="3374445"/>
            <a:ext cx="159000" cy="1587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6053974" y="3586021"/>
            <a:ext cx="95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2021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INDRA - CAIXA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7247454" y="3321651"/>
            <a:ext cx="264300" cy="26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7024730" y="3586021"/>
            <a:ext cx="70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2022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CI&amp;T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763050" y="4246580"/>
            <a:ext cx="7472400" cy="53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726754" y="4141127"/>
            <a:ext cx="264300" cy="2643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1260216" y="4405497"/>
            <a:ext cx="119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2005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IDEZ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182318" y="4141127"/>
            <a:ext cx="264300" cy="2643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2715780" y="4405497"/>
            <a:ext cx="119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2011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UNIPE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disciplina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Organizada em 3 Módulos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Módulo 1 - Introdução a UX e UI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Módulo 2 - Técnicas e conceitos avançados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Módulo 3 - Prototipação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Baseada em um contexto prático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Entrega final (??/??/2024)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Individual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Projeto de interface de plataforma de vídeo por streaming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Obrigatório o uso de técnicas de design para auxiliar na concepção do layout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Obrigatório o protótipo do fluxo de lista, busca, detalhes e visualização do vídeo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design?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Projetar</a:t>
            </a:r>
            <a:endParaRPr/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390525" y="2789127"/>
            <a:ext cx="82221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origem não é certa, podendo ser inglesa ou alemã, no entanto, o significado vai muito além do "desenho".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Design é projetar! Entender um problema complexo, refiná-lo, criar hipóteses, desenhar soluções, identificar a melhor estratégia junto ao usuário e por fim, conceber.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50" y="1322750"/>
            <a:ext cx="5155951" cy="29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Papéis do Designer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6125300" y="2220075"/>
            <a:ext cx="231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Product Designer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UX Writer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UI Designer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Ciclo de vida no desenvolvimento web</a:t>
            </a:r>
            <a:endParaRPr/>
          </a:p>
        </p:txBody>
      </p:sp>
      <p:sp>
        <p:nvSpPr>
          <p:cNvPr id="141" name="Google Shape;141;p21"/>
          <p:cNvSpPr txBox="1"/>
          <p:nvPr>
            <p:ph idx="4294967295" type="body"/>
          </p:nvPr>
        </p:nvSpPr>
        <p:spPr>
          <a:xfrm>
            <a:off x="464425" y="1021875"/>
            <a:ext cx="3445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Ciclo de vida da Sprint (SCRUM)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450" y="659600"/>
            <a:ext cx="5859400" cy="4474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464425" y="1787100"/>
            <a:ext cx="282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Framework para gerenciamento de projetos com ênfase inicial no desenvolvimento de software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