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7" r:id="rId12"/>
    <p:sldId id="272" r:id="rId13"/>
    <p:sldId id="273" r:id="rId14"/>
    <p:sldId id="274" r:id="rId15"/>
    <p:sldId id="266" r:id="rId16"/>
    <p:sldId id="259" r:id="rId17"/>
    <p:sldId id="275" r:id="rId18"/>
    <p:sldId id="277" r:id="rId19"/>
    <p:sldId id="27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Valores obtidos em 10 execuções em 50 iterações com esquema (1)</a:t>
            </a:r>
          </a:p>
        </c:rich>
      </c:tx>
      <c:layout>
        <c:manualLayout>
          <c:xMode val="edge"/>
          <c:yMode val="edge"/>
          <c:x val="0.15460113960113961"/>
          <c:y val="4.36974789915966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Fácil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74</c:v>
                </c:pt>
                <c:pt idx="1">
                  <c:v>73</c:v>
                </c:pt>
                <c:pt idx="2">
                  <c:v>77</c:v>
                </c:pt>
                <c:pt idx="3">
                  <c:v>68</c:v>
                </c:pt>
                <c:pt idx="4">
                  <c:v>69</c:v>
                </c:pt>
                <c:pt idx="5">
                  <c:v>72</c:v>
                </c:pt>
                <c:pt idx="6">
                  <c:v>78</c:v>
                </c:pt>
                <c:pt idx="7">
                  <c:v>72</c:v>
                </c:pt>
                <c:pt idx="8">
                  <c:v>76</c:v>
                </c:pt>
                <c:pt idx="9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58-4ABB-B8B1-10B86A437A1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Médio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Planilha1!$C$2:$C$11</c:f>
              <c:numCache>
                <c:formatCode>General</c:formatCode>
                <c:ptCount val="10"/>
                <c:pt idx="0">
                  <c:v>68</c:v>
                </c:pt>
                <c:pt idx="1">
                  <c:v>71</c:v>
                </c:pt>
                <c:pt idx="2">
                  <c:v>68</c:v>
                </c:pt>
                <c:pt idx="3">
                  <c:v>69</c:v>
                </c:pt>
                <c:pt idx="4">
                  <c:v>69.5</c:v>
                </c:pt>
                <c:pt idx="5">
                  <c:v>74</c:v>
                </c:pt>
                <c:pt idx="6">
                  <c:v>73.900000000000006</c:v>
                </c:pt>
                <c:pt idx="7">
                  <c:v>74</c:v>
                </c:pt>
                <c:pt idx="8">
                  <c:v>74</c:v>
                </c:pt>
                <c:pt idx="9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58-4ABB-B8B1-10B86A437A1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Difícil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Planilha1!$D$2:$D$11</c:f>
              <c:numCache>
                <c:formatCode>General</c:formatCode>
                <c:ptCount val="10"/>
                <c:pt idx="0">
                  <c:v>74</c:v>
                </c:pt>
                <c:pt idx="1">
                  <c:v>69</c:v>
                </c:pt>
                <c:pt idx="2">
                  <c:v>68.7</c:v>
                </c:pt>
                <c:pt idx="3">
                  <c:v>68.5</c:v>
                </c:pt>
                <c:pt idx="4">
                  <c:v>67</c:v>
                </c:pt>
                <c:pt idx="5">
                  <c:v>72</c:v>
                </c:pt>
                <c:pt idx="6">
                  <c:v>74</c:v>
                </c:pt>
                <c:pt idx="7">
                  <c:v>76</c:v>
                </c:pt>
                <c:pt idx="8">
                  <c:v>73</c:v>
                </c:pt>
                <c:pt idx="9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58-4ABB-B8B1-10B86A437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80895"/>
        <c:axId val="1832049087"/>
      </c:lineChart>
      <c:catAx>
        <c:axId val="1833380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2049087"/>
        <c:crosses val="autoZero"/>
        <c:auto val="1"/>
        <c:lblAlgn val="ctr"/>
        <c:lblOffset val="100"/>
        <c:noMultiLvlLbl val="0"/>
      </c:catAx>
      <c:valAx>
        <c:axId val="183204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3380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Valores obtidos em 10 execuções em 100 iterações com esquema (1)</a:t>
            </a:r>
          </a:p>
        </c:rich>
      </c:tx>
      <c:layout>
        <c:manualLayout>
          <c:xMode val="edge"/>
          <c:yMode val="edge"/>
          <c:x val="0.15460113960113961"/>
          <c:y val="4.36974789915966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Fácil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70</c:v>
                </c:pt>
                <c:pt idx="1">
                  <c:v>74</c:v>
                </c:pt>
                <c:pt idx="2">
                  <c:v>69</c:v>
                </c:pt>
                <c:pt idx="3">
                  <c:v>69</c:v>
                </c:pt>
                <c:pt idx="4">
                  <c:v>76</c:v>
                </c:pt>
                <c:pt idx="5">
                  <c:v>78</c:v>
                </c:pt>
                <c:pt idx="6">
                  <c:v>76</c:v>
                </c:pt>
                <c:pt idx="7">
                  <c:v>76</c:v>
                </c:pt>
                <c:pt idx="8">
                  <c:v>76</c:v>
                </c:pt>
                <c:pt idx="9">
                  <c:v>73.900000000000006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10-4F21-8A01-7A8C504C7A2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Médio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Planilha1!$C$2:$C$11</c:f>
              <c:numCache>
                <c:formatCode>General</c:formatCode>
                <c:ptCount val="10"/>
                <c:pt idx="0">
                  <c:v>70</c:v>
                </c:pt>
                <c:pt idx="1">
                  <c:v>71</c:v>
                </c:pt>
                <c:pt idx="2">
                  <c:v>77.5</c:v>
                </c:pt>
                <c:pt idx="3">
                  <c:v>73</c:v>
                </c:pt>
                <c:pt idx="4">
                  <c:v>69.7</c:v>
                </c:pt>
                <c:pt idx="5">
                  <c:v>75.7</c:v>
                </c:pt>
                <c:pt idx="6">
                  <c:v>78</c:v>
                </c:pt>
                <c:pt idx="7">
                  <c:v>75</c:v>
                </c:pt>
                <c:pt idx="8">
                  <c:v>76</c:v>
                </c:pt>
                <c:pt idx="9">
                  <c:v>82.5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10-4F21-8A01-7A8C504C7A2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Difícil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Planilha1!$D$2:$D$11</c:f>
              <c:numCache>
                <c:formatCode>General</c:formatCode>
                <c:ptCount val="10"/>
                <c:pt idx="0">
                  <c:v>72</c:v>
                </c:pt>
                <c:pt idx="1">
                  <c:v>69</c:v>
                </c:pt>
                <c:pt idx="2">
                  <c:v>70</c:v>
                </c:pt>
                <c:pt idx="3">
                  <c:v>69</c:v>
                </c:pt>
                <c:pt idx="4">
                  <c:v>70</c:v>
                </c:pt>
                <c:pt idx="5">
                  <c:v>79</c:v>
                </c:pt>
                <c:pt idx="6">
                  <c:v>76</c:v>
                </c:pt>
                <c:pt idx="7">
                  <c:v>80</c:v>
                </c:pt>
                <c:pt idx="8">
                  <c:v>74</c:v>
                </c:pt>
                <c:pt idx="9">
                  <c:v>74.900000000000006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10-4F21-8A01-7A8C504C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80895"/>
        <c:axId val="1832049087"/>
      </c:lineChart>
      <c:catAx>
        <c:axId val="1833380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2049087"/>
        <c:crosses val="autoZero"/>
        <c:auto val="1"/>
        <c:lblAlgn val="ctr"/>
        <c:lblOffset val="100"/>
        <c:noMultiLvlLbl val="0"/>
      </c:catAx>
      <c:valAx>
        <c:axId val="183204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3380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Valores obtidos em 10 execuções em 50 iterações com esquema (2)</a:t>
            </a:r>
          </a:p>
        </c:rich>
      </c:tx>
      <c:layout>
        <c:manualLayout>
          <c:xMode val="edge"/>
          <c:yMode val="edge"/>
          <c:x val="0.15460113960113961"/>
          <c:y val="4.36974789915966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Fácil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61</c:v>
                </c:pt>
                <c:pt idx="1">
                  <c:v>59.2</c:v>
                </c:pt>
                <c:pt idx="2">
                  <c:v>60</c:v>
                </c:pt>
                <c:pt idx="3">
                  <c:v>63</c:v>
                </c:pt>
                <c:pt idx="4">
                  <c:v>59</c:v>
                </c:pt>
                <c:pt idx="5">
                  <c:v>63</c:v>
                </c:pt>
                <c:pt idx="6">
                  <c:v>61</c:v>
                </c:pt>
                <c:pt idx="7">
                  <c:v>61</c:v>
                </c:pt>
                <c:pt idx="8">
                  <c:v>62</c:v>
                </c:pt>
                <c:pt idx="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58-4ABB-B8B1-10B86A437A1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Médio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Planilha1!$C$2:$C$11</c:f>
              <c:numCache>
                <c:formatCode>General</c:formatCode>
                <c:ptCount val="10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61</c:v>
                </c:pt>
                <c:pt idx="4">
                  <c:v>62</c:v>
                </c:pt>
                <c:pt idx="5">
                  <c:v>60</c:v>
                </c:pt>
                <c:pt idx="6">
                  <c:v>63</c:v>
                </c:pt>
                <c:pt idx="7">
                  <c:v>66</c:v>
                </c:pt>
                <c:pt idx="8">
                  <c:v>61</c:v>
                </c:pt>
                <c:pt idx="9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58-4ABB-B8B1-10B86A437A1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Difícil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Planilha1!$D$2:$D$11</c:f>
              <c:numCache>
                <c:formatCode>General</c:formatCode>
                <c:ptCount val="10"/>
                <c:pt idx="0">
                  <c:v>59.1</c:v>
                </c:pt>
                <c:pt idx="1">
                  <c:v>62</c:v>
                </c:pt>
                <c:pt idx="2">
                  <c:v>60</c:v>
                </c:pt>
                <c:pt idx="3">
                  <c:v>63</c:v>
                </c:pt>
                <c:pt idx="4">
                  <c:v>59.2</c:v>
                </c:pt>
                <c:pt idx="5">
                  <c:v>62</c:v>
                </c:pt>
                <c:pt idx="6">
                  <c:v>62</c:v>
                </c:pt>
                <c:pt idx="7">
                  <c:v>64</c:v>
                </c:pt>
                <c:pt idx="8">
                  <c:v>62</c:v>
                </c:pt>
                <c:pt idx="9">
                  <c:v>61.9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58-4ABB-B8B1-10B86A437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80895"/>
        <c:axId val="1832049087"/>
      </c:lineChart>
      <c:catAx>
        <c:axId val="1833380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2049087"/>
        <c:crosses val="autoZero"/>
        <c:auto val="1"/>
        <c:lblAlgn val="ctr"/>
        <c:lblOffset val="100"/>
        <c:noMultiLvlLbl val="0"/>
      </c:catAx>
      <c:valAx>
        <c:axId val="183204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3380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Valores obtidos em 10 execuções em100 iterações com esquema (2)</a:t>
            </a:r>
          </a:p>
        </c:rich>
      </c:tx>
      <c:layout>
        <c:manualLayout>
          <c:xMode val="edge"/>
          <c:yMode val="edge"/>
          <c:x val="0.15460113960113961"/>
          <c:y val="4.36974789915966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Fácil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62</c:v>
                </c:pt>
                <c:pt idx="1">
                  <c:v>61</c:v>
                </c:pt>
                <c:pt idx="2">
                  <c:v>58.5</c:v>
                </c:pt>
                <c:pt idx="3">
                  <c:v>60</c:v>
                </c:pt>
                <c:pt idx="4">
                  <c:v>60</c:v>
                </c:pt>
                <c:pt idx="5">
                  <c:v>64</c:v>
                </c:pt>
                <c:pt idx="6">
                  <c:v>62</c:v>
                </c:pt>
                <c:pt idx="7">
                  <c:v>62</c:v>
                </c:pt>
                <c:pt idx="8">
                  <c:v>65.7</c:v>
                </c:pt>
                <c:pt idx="9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10-4F21-8A01-7A8C504C7A2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Médio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Planilha1!$C$2:$C$11</c:f>
              <c:numCache>
                <c:formatCode>General</c:formatCode>
                <c:ptCount val="10"/>
                <c:pt idx="0">
                  <c:v>62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64</c:v>
                </c:pt>
                <c:pt idx="6">
                  <c:v>63</c:v>
                </c:pt>
                <c:pt idx="7">
                  <c:v>63</c:v>
                </c:pt>
                <c:pt idx="8">
                  <c:v>60.7</c:v>
                </c:pt>
                <c:pt idx="9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10-4F21-8A01-7A8C504C7A2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Difícil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Planilha1!$D$2:$D$11</c:f>
              <c:numCache>
                <c:formatCode>General</c:formatCode>
                <c:ptCount val="10"/>
                <c:pt idx="0">
                  <c:v>64</c:v>
                </c:pt>
                <c:pt idx="1">
                  <c:v>59</c:v>
                </c:pt>
                <c:pt idx="2">
                  <c:v>60</c:v>
                </c:pt>
                <c:pt idx="3">
                  <c:v>60</c:v>
                </c:pt>
                <c:pt idx="4">
                  <c:v>61</c:v>
                </c:pt>
                <c:pt idx="5">
                  <c:v>61.8</c:v>
                </c:pt>
                <c:pt idx="6">
                  <c:v>62.7</c:v>
                </c:pt>
                <c:pt idx="7">
                  <c:v>61.7</c:v>
                </c:pt>
                <c:pt idx="8">
                  <c:v>64</c:v>
                </c:pt>
                <c:pt idx="9">
                  <c:v>61.5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10-4F21-8A01-7A8C504C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80895"/>
        <c:axId val="1832049087"/>
      </c:lineChart>
      <c:catAx>
        <c:axId val="1833380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2049087"/>
        <c:crosses val="autoZero"/>
        <c:auto val="1"/>
        <c:lblAlgn val="ctr"/>
        <c:lblOffset val="100"/>
        <c:noMultiLvlLbl val="0"/>
      </c:catAx>
      <c:valAx>
        <c:axId val="183204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3380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Valores obtidos em 10 execuções em 50 iterações com esquema (3)</a:t>
            </a:r>
          </a:p>
        </c:rich>
      </c:tx>
      <c:layout>
        <c:manualLayout>
          <c:xMode val="edge"/>
          <c:yMode val="edge"/>
          <c:x val="0.15460113960113961"/>
          <c:y val="4.36974789915966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Fácil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62</c:v>
                </c:pt>
                <c:pt idx="1">
                  <c:v>63</c:v>
                </c:pt>
                <c:pt idx="2">
                  <c:v>65</c:v>
                </c:pt>
                <c:pt idx="3">
                  <c:v>63</c:v>
                </c:pt>
                <c:pt idx="4">
                  <c:v>63</c:v>
                </c:pt>
                <c:pt idx="5">
                  <c:v>66</c:v>
                </c:pt>
                <c:pt idx="6">
                  <c:v>64.5</c:v>
                </c:pt>
                <c:pt idx="7">
                  <c:v>65.5</c:v>
                </c:pt>
                <c:pt idx="8">
                  <c:v>64.7</c:v>
                </c:pt>
                <c:pt idx="9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58-4ABB-B8B1-10B86A437A1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Médio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Planilha1!$C$2:$C$11</c:f>
              <c:numCache>
                <c:formatCode>General</c:formatCode>
                <c:ptCount val="10"/>
                <c:pt idx="0">
                  <c:v>62</c:v>
                </c:pt>
                <c:pt idx="1">
                  <c:v>60.5</c:v>
                </c:pt>
                <c:pt idx="2">
                  <c:v>60</c:v>
                </c:pt>
                <c:pt idx="3">
                  <c:v>61</c:v>
                </c:pt>
                <c:pt idx="4">
                  <c:v>63</c:v>
                </c:pt>
                <c:pt idx="5">
                  <c:v>65</c:v>
                </c:pt>
                <c:pt idx="6">
                  <c:v>62.5</c:v>
                </c:pt>
                <c:pt idx="7">
                  <c:v>62.4</c:v>
                </c:pt>
                <c:pt idx="8">
                  <c:v>63</c:v>
                </c:pt>
                <c:pt idx="9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58-4ABB-B8B1-10B86A437A1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Difícil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Planilha1!$D$2:$D$11</c:f>
              <c:numCache>
                <c:formatCode>General</c:formatCode>
                <c:ptCount val="10"/>
                <c:pt idx="0">
                  <c:v>62</c:v>
                </c:pt>
                <c:pt idx="1">
                  <c:v>63</c:v>
                </c:pt>
                <c:pt idx="2">
                  <c:v>65</c:v>
                </c:pt>
                <c:pt idx="3">
                  <c:v>60.8</c:v>
                </c:pt>
                <c:pt idx="4">
                  <c:v>62.7</c:v>
                </c:pt>
                <c:pt idx="5">
                  <c:v>63</c:v>
                </c:pt>
                <c:pt idx="6">
                  <c:v>64</c:v>
                </c:pt>
                <c:pt idx="7">
                  <c:v>63</c:v>
                </c:pt>
                <c:pt idx="8">
                  <c:v>63.2</c:v>
                </c:pt>
                <c:pt idx="9">
                  <c:v>64.7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58-4ABB-B8B1-10B86A437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80895"/>
        <c:axId val="1832049087"/>
      </c:lineChart>
      <c:catAx>
        <c:axId val="1833380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2049087"/>
        <c:crosses val="autoZero"/>
        <c:auto val="1"/>
        <c:lblAlgn val="ctr"/>
        <c:lblOffset val="100"/>
        <c:noMultiLvlLbl val="0"/>
      </c:catAx>
      <c:valAx>
        <c:axId val="183204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3380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Valores obtidos em 10 execuções em100 iterações com esquema (3)</a:t>
            </a:r>
          </a:p>
        </c:rich>
      </c:tx>
      <c:layout>
        <c:manualLayout>
          <c:xMode val="edge"/>
          <c:yMode val="edge"/>
          <c:x val="0.15460113960113961"/>
          <c:y val="4.36974789915966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Fácil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63.8</c:v>
                </c:pt>
                <c:pt idx="1">
                  <c:v>62.9</c:v>
                </c:pt>
                <c:pt idx="2">
                  <c:v>64.8</c:v>
                </c:pt>
                <c:pt idx="3">
                  <c:v>63</c:v>
                </c:pt>
                <c:pt idx="4">
                  <c:v>64</c:v>
                </c:pt>
                <c:pt idx="5">
                  <c:v>64</c:v>
                </c:pt>
                <c:pt idx="6">
                  <c:v>63</c:v>
                </c:pt>
                <c:pt idx="7">
                  <c:v>64.5</c:v>
                </c:pt>
                <c:pt idx="8">
                  <c:v>64.900000000000006</c:v>
                </c:pt>
                <c:pt idx="9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10-4F21-8A01-7A8C504C7A2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Médio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Planilha1!$C$2:$C$11</c:f>
              <c:numCache>
                <c:formatCode>General</c:formatCode>
                <c:ptCount val="10"/>
                <c:pt idx="0">
                  <c:v>65</c:v>
                </c:pt>
                <c:pt idx="1">
                  <c:v>63.5</c:v>
                </c:pt>
                <c:pt idx="2">
                  <c:v>64</c:v>
                </c:pt>
                <c:pt idx="3">
                  <c:v>64</c:v>
                </c:pt>
                <c:pt idx="4">
                  <c:v>62.7</c:v>
                </c:pt>
                <c:pt idx="5">
                  <c:v>64</c:v>
                </c:pt>
                <c:pt idx="6">
                  <c:v>66</c:v>
                </c:pt>
                <c:pt idx="7">
                  <c:v>62</c:v>
                </c:pt>
                <c:pt idx="8">
                  <c:v>66</c:v>
                </c:pt>
                <c:pt idx="9">
                  <c:v>65.7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10-4F21-8A01-7A8C504C7A2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Difícil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Planilha1!$A$2:$A$11</c:f>
              <c:numCache>
                <c:formatCode>General</c:formatCode>
                <c:ptCount val="10"/>
              </c:numCache>
            </c:numRef>
          </c:cat>
          <c:val>
            <c:numRef>
              <c:f>Planilha1!$D$2:$D$11</c:f>
              <c:numCache>
                <c:formatCode>General</c:formatCode>
                <c:ptCount val="10"/>
                <c:pt idx="0">
                  <c:v>63.3</c:v>
                </c:pt>
                <c:pt idx="1">
                  <c:v>64</c:v>
                </c:pt>
                <c:pt idx="2">
                  <c:v>62.2</c:v>
                </c:pt>
                <c:pt idx="3">
                  <c:v>61.9</c:v>
                </c:pt>
                <c:pt idx="4">
                  <c:v>64</c:v>
                </c:pt>
                <c:pt idx="5">
                  <c:v>65.8</c:v>
                </c:pt>
                <c:pt idx="6">
                  <c:v>68</c:v>
                </c:pt>
                <c:pt idx="7">
                  <c:v>64</c:v>
                </c:pt>
                <c:pt idx="8">
                  <c:v>66</c:v>
                </c:pt>
                <c:pt idx="9">
                  <c:v>65.7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10-4F21-8A01-7A8C504C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80895"/>
        <c:axId val="1832049087"/>
      </c:lineChart>
      <c:catAx>
        <c:axId val="1833380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2049087"/>
        <c:crosses val="autoZero"/>
        <c:auto val="1"/>
        <c:lblAlgn val="ctr"/>
        <c:lblOffset val="100"/>
        <c:noMultiLvlLbl val="0"/>
      </c:catAx>
      <c:valAx>
        <c:axId val="183204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3380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039A-C3E1-4B8F-A380-AFC62C2D6A05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8AB99-ABA1-47B4-A6BB-9F31BE6BBA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95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8AB99-ABA1-47B4-A6BB-9F31BE6BBA1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58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2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7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02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82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8463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43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49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44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6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35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1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81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33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98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9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5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3146-6113-4B70-A4B9-E460902EE89D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7E9009-6D76-49A0-9EF8-06F2CAE90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0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9B0D6-6E5E-470B-91C2-03A7A11C8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4923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pt-BR" dirty="0"/>
              <a:t>APLICAÇÃO DE EVOLUÇÃO DIFERENCIAL PARA PROBLEMA DO SUDOKU</a:t>
            </a:r>
          </a:p>
        </p:txBody>
      </p:sp>
    </p:spTree>
    <p:extLst>
      <p:ext uri="{BB962C8B-B14F-4D97-AF65-F5344CB8AC3E}">
        <p14:creationId xmlns:p14="http://schemas.microsoft.com/office/powerpoint/2010/main" val="332396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3C45F-2022-49E0-9138-D7C3B29F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E49CB-E865-4679-9C1E-37DE87FB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Mutação</a:t>
            </a:r>
          </a:p>
          <a:p>
            <a:r>
              <a:rPr lang="pt-BR" dirty="0"/>
              <a:t>Ponto Aleatório</a:t>
            </a:r>
          </a:p>
          <a:p>
            <a:r>
              <a:rPr lang="pt-BR" dirty="0"/>
              <a:t>Evolução Diferencial</a:t>
            </a:r>
          </a:p>
          <a:p>
            <a:pPr lvl="1"/>
            <a:r>
              <a:rPr lang="pt-BR" dirty="0"/>
              <a:t>DE/</a:t>
            </a:r>
            <a:r>
              <a:rPr lang="pt-BR" dirty="0" err="1"/>
              <a:t>rand</a:t>
            </a:r>
            <a:r>
              <a:rPr lang="pt-BR" dirty="0"/>
              <a:t>/1/bin (1)</a:t>
            </a:r>
          </a:p>
          <a:p>
            <a:pPr lvl="1"/>
            <a:r>
              <a:rPr lang="pt-BR" dirty="0"/>
              <a:t>DE/</a:t>
            </a:r>
            <a:r>
              <a:rPr lang="pt-BR" dirty="0" err="1"/>
              <a:t>rand</a:t>
            </a:r>
            <a:r>
              <a:rPr lang="pt-BR" dirty="0"/>
              <a:t>/2	       (2)	</a:t>
            </a:r>
          </a:p>
          <a:p>
            <a:pPr lvl="1"/>
            <a:r>
              <a:rPr lang="pt-BR" dirty="0"/>
              <a:t>DE/</a:t>
            </a:r>
            <a:r>
              <a:rPr lang="pt-BR" dirty="0" err="1"/>
              <a:t>best</a:t>
            </a:r>
            <a:r>
              <a:rPr lang="pt-BR" dirty="0"/>
              <a:t>/2         (3)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84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3C45F-2022-49E0-9138-D7C3B29F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	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E49CB-E865-4679-9C1E-37DE87FB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Resultado com 50 iterações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2BA5862-6528-488F-A2FD-474B6274A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06203"/>
              </p:ext>
            </p:extLst>
          </p:nvPr>
        </p:nvGraphicFramePr>
        <p:xfrm>
          <a:off x="2589212" y="358947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796057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828287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9306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31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Esquema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Fácil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Difícil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7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71.75%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05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61.22%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61.9%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5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62.42%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0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47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3C45F-2022-49E0-9138-D7C3B29F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	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E49CB-E865-4679-9C1E-37DE87FB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Resultado com 100 iterações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2BA5862-6528-488F-A2FD-474B6274A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94914"/>
              </p:ext>
            </p:extLst>
          </p:nvPr>
        </p:nvGraphicFramePr>
        <p:xfrm>
          <a:off x="2589212" y="358947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796057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828287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9306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731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Esquema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Fácil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Difícil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7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73.77%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73.83%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73.77%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05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61.87%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5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64.42%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64.42%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0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3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6EA0E051-1AC6-481E-B88C-CCB8486CC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80" y="1994095"/>
            <a:ext cx="6732575" cy="404797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E41AF66-51AC-4C5C-95FE-1B3B39AA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6727"/>
          </a:xfrm>
        </p:spPr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74493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18AD73DB-FF2D-450A-8D0D-740CFD686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322" y="2062602"/>
            <a:ext cx="6834041" cy="405996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93FE8DEE-48D2-4271-BDBC-52F51F2CF643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796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90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3C45F-2022-49E0-9138-D7C3B29F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	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E49CB-E865-4679-9C1E-37DE87FB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Tempo de execução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14D85A7-34B6-48E3-8134-EF057771E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74959"/>
              </p:ext>
            </p:extLst>
          </p:nvPr>
        </p:nvGraphicFramePr>
        <p:xfrm>
          <a:off x="2589212" y="290989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423196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5934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3985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Esquema/Iterações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2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2.52s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4.75s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86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2.26s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4.11s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4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2.76s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5.63s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3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55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F7B08-AFBA-4A5E-8EC3-FB165EC1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489B6-4BF0-47F2-9B88-3F47B7EFD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197" y="1540189"/>
            <a:ext cx="8915400" cy="3777622"/>
          </a:xfrm>
        </p:spPr>
        <p:txBody>
          <a:bodyPr/>
          <a:lstStyle/>
          <a:p>
            <a:r>
              <a:rPr lang="pt-BR" dirty="0"/>
              <a:t>Comparativo com artigo base </a:t>
            </a:r>
          </a:p>
          <a:p>
            <a:pPr lvl="1"/>
            <a:r>
              <a:rPr lang="pt-BR" dirty="0"/>
              <a:t>100 iterações: fácil, médio e difícil</a:t>
            </a:r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DDF0BC-40E4-45E6-9B6B-C241DB3E0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61" y="2814688"/>
            <a:ext cx="3836633" cy="29466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7BB201-5EF3-4110-B526-96B6D3648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69" y="2808280"/>
            <a:ext cx="3761846" cy="30438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60066A-F5D5-4045-90CE-16E9319EA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83" y="2808280"/>
            <a:ext cx="3739409" cy="299152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6B0668-70EB-4328-B743-ECDA9560A10C}"/>
              </a:ext>
            </a:extLst>
          </p:cNvPr>
          <p:cNvSpPr txBox="1"/>
          <p:nvPr/>
        </p:nvSpPr>
        <p:spPr>
          <a:xfrm>
            <a:off x="4352977" y="6049224"/>
            <a:ext cx="372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MÉDIO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2CC150-067B-43A6-B35C-E15EBA3B2281}"/>
              </a:ext>
            </a:extLst>
          </p:cNvPr>
          <p:cNvSpPr txBox="1"/>
          <p:nvPr/>
        </p:nvSpPr>
        <p:spPr>
          <a:xfrm>
            <a:off x="8063220" y="6008192"/>
            <a:ext cx="36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DIFÍCIL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EED0FF-EA0E-49D2-BD64-D3F4BA77EBA8}"/>
              </a:ext>
            </a:extLst>
          </p:cNvPr>
          <p:cNvSpPr txBox="1"/>
          <p:nvPr/>
        </p:nvSpPr>
        <p:spPr>
          <a:xfrm>
            <a:off x="470569" y="6010355"/>
            <a:ext cx="382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FÁCIL</a:t>
            </a:r>
          </a:p>
        </p:txBody>
      </p:sp>
    </p:spTree>
    <p:extLst>
      <p:ext uri="{BB962C8B-B14F-4D97-AF65-F5344CB8AC3E}">
        <p14:creationId xmlns:p14="http://schemas.microsoft.com/office/powerpoint/2010/main" val="6475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F7B08-AFBA-4A5E-8EC3-FB165EC1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07" y="348666"/>
            <a:ext cx="8911687" cy="1280890"/>
          </a:xfrm>
        </p:spPr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64246182-F3C3-4F88-B63B-7F5A6AC63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160873"/>
              </p:ext>
            </p:extLst>
          </p:nvPr>
        </p:nvGraphicFramePr>
        <p:xfrm>
          <a:off x="2302193" y="1655395"/>
          <a:ext cx="4694884" cy="3598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Espaço Reservado para Conteúdo 7">
            <a:extLst>
              <a:ext uri="{FF2B5EF4-FFF2-40B4-BE49-F238E27FC236}">
                <a16:creationId xmlns:a16="http://schemas.microsoft.com/office/drawing/2014/main" id="{2F22FFC0-D952-4939-9D16-DB8536822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888135"/>
              </p:ext>
            </p:extLst>
          </p:nvPr>
        </p:nvGraphicFramePr>
        <p:xfrm>
          <a:off x="7142664" y="1639031"/>
          <a:ext cx="4694884" cy="3598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354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F7B08-AFBA-4A5E-8EC3-FB165EC1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07" y="348666"/>
            <a:ext cx="8911687" cy="1280890"/>
          </a:xfrm>
        </p:spPr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64246182-F3C3-4F88-B63B-7F5A6AC63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026480"/>
              </p:ext>
            </p:extLst>
          </p:nvPr>
        </p:nvGraphicFramePr>
        <p:xfrm>
          <a:off x="2302193" y="1655395"/>
          <a:ext cx="4694884" cy="3598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Espaço Reservado para Conteúdo 7">
            <a:extLst>
              <a:ext uri="{FF2B5EF4-FFF2-40B4-BE49-F238E27FC236}">
                <a16:creationId xmlns:a16="http://schemas.microsoft.com/office/drawing/2014/main" id="{2F22FFC0-D952-4939-9D16-DB8536822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971510"/>
              </p:ext>
            </p:extLst>
          </p:nvPr>
        </p:nvGraphicFramePr>
        <p:xfrm>
          <a:off x="7142664" y="1639031"/>
          <a:ext cx="4694884" cy="3598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6291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F7B08-AFBA-4A5E-8EC3-FB165EC1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07" y="348666"/>
            <a:ext cx="8911687" cy="1280890"/>
          </a:xfrm>
        </p:spPr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64246182-F3C3-4F88-B63B-7F5A6AC63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769978"/>
              </p:ext>
            </p:extLst>
          </p:nvPr>
        </p:nvGraphicFramePr>
        <p:xfrm>
          <a:off x="2302193" y="1655395"/>
          <a:ext cx="4694884" cy="3598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Espaço Reservado para Conteúdo 7">
            <a:extLst>
              <a:ext uri="{FF2B5EF4-FFF2-40B4-BE49-F238E27FC236}">
                <a16:creationId xmlns:a16="http://schemas.microsoft.com/office/drawing/2014/main" id="{2F22FFC0-D952-4939-9D16-DB8536822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272697"/>
              </p:ext>
            </p:extLst>
          </p:nvPr>
        </p:nvGraphicFramePr>
        <p:xfrm>
          <a:off x="7142664" y="1639031"/>
          <a:ext cx="4694884" cy="3598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157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6DAD49-70F0-4A5B-92EA-7C0283F0C77F}"/>
              </a:ext>
            </a:extLst>
          </p:cNvPr>
          <p:cNvSpPr txBox="1"/>
          <p:nvPr/>
        </p:nvSpPr>
        <p:spPr>
          <a:xfrm>
            <a:off x="2074531" y="1394955"/>
            <a:ext cx="94292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Introdução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600" dirty="0"/>
              <a:t>Definição do jogo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Metodologia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600" dirty="0"/>
              <a:t>Codificação dos cromossomos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600" dirty="0"/>
              <a:t>Inicialização da população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600" dirty="0"/>
              <a:t>Avaliação dos indivíduos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600" dirty="0"/>
              <a:t>Mutação e Crossover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Conclusões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53F7D3-D671-4AA8-AF15-2E4C255293CA}"/>
              </a:ext>
            </a:extLst>
          </p:cNvPr>
          <p:cNvSpPr txBox="1"/>
          <p:nvPr/>
        </p:nvSpPr>
        <p:spPr>
          <a:xfrm>
            <a:off x="2286000" y="256254"/>
            <a:ext cx="921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236952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F7B08-AFBA-4A5E-8EC3-FB165EC1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489B6-4BF0-47F2-9B88-3F47B7EF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Convergência próxima de 70% da matriz preenchida de maneira correta</a:t>
            </a:r>
          </a:p>
          <a:p>
            <a:r>
              <a:rPr lang="pt-BR" dirty="0"/>
              <a:t>Esquema 1 obteve os melhores resultados para o problema</a:t>
            </a:r>
          </a:p>
          <a:p>
            <a:r>
              <a:rPr lang="pt-BR" dirty="0"/>
              <a:t>Esquema 2 obteve os piores resultados para o problema</a:t>
            </a:r>
          </a:p>
        </p:txBody>
      </p:sp>
    </p:spTree>
    <p:extLst>
      <p:ext uri="{BB962C8B-B14F-4D97-AF65-F5344CB8AC3E}">
        <p14:creationId xmlns:p14="http://schemas.microsoft.com/office/powerpoint/2010/main" val="81257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1AC7E-054F-44F7-A5DD-BE4ED1FB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54778"/>
            <a:ext cx="8911687" cy="903462"/>
          </a:xfrm>
        </p:spPr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06E9ED-5F45-46F7-B194-F69F2387C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0586"/>
            <a:ext cx="8915400" cy="3777622"/>
          </a:xfrm>
        </p:spPr>
        <p:txBody>
          <a:bodyPr/>
          <a:lstStyle/>
          <a:p>
            <a:r>
              <a:rPr lang="pt-BR" dirty="0"/>
              <a:t>Jogo Sudoku</a:t>
            </a:r>
          </a:p>
          <a:p>
            <a:endParaRPr lang="pt-BR" dirty="0"/>
          </a:p>
        </p:txBody>
      </p:sp>
      <p:pic>
        <p:nvPicPr>
          <p:cNvPr id="6" name="Imagem 5" descr="Uma imagem contendo quebra-cabeça, parede&#10;&#10;Descrição gerada automaticamente">
            <a:extLst>
              <a:ext uri="{FF2B5EF4-FFF2-40B4-BE49-F238E27FC236}">
                <a16:creationId xmlns:a16="http://schemas.microsoft.com/office/drawing/2014/main" id="{D05CA0BE-1CF1-4B0B-8935-F3D7D3EA5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51612"/>
            <a:ext cx="6999287" cy="37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3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3C45F-2022-49E0-9138-D7C3B29F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E49CB-E865-4679-9C1E-37DE87FB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Divisão por níveis do jogo em fácil, médio e difícil.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20818D-E03D-43C3-9343-46BFC49E7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09" y="2797674"/>
            <a:ext cx="3558704" cy="25694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80CA46-3979-43A0-AFF2-61DEF49C0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59" y="2797673"/>
            <a:ext cx="3516308" cy="254804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A6EAE2-4F76-47C6-8BE2-15F3443B3CF5}"/>
              </a:ext>
            </a:extLst>
          </p:cNvPr>
          <p:cNvSpPr txBox="1"/>
          <p:nvPr/>
        </p:nvSpPr>
        <p:spPr>
          <a:xfrm>
            <a:off x="4420559" y="5621894"/>
            <a:ext cx="372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MÉDIO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42CEE-65A5-4F4B-A847-EB82271AC5CE}"/>
              </a:ext>
            </a:extLst>
          </p:cNvPr>
          <p:cNvSpPr txBox="1"/>
          <p:nvPr/>
        </p:nvSpPr>
        <p:spPr>
          <a:xfrm>
            <a:off x="8130802" y="5580862"/>
            <a:ext cx="36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DIFÍCIL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91C9729-FAB4-4280-BF94-20B41D277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7" y="2797673"/>
            <a:ext cx="3589501" cy="256946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9302F36-2A79-492D-BFE0-0CDBB93D0F0D}"/>
              </a:ext>
            </a:extLst>
          </p:cNvPr>
          <p:cNvSpPr txBox="1"/>
          <p:nvPr/>
        </p:nvSpPr>
        <p:spPr>
          <a:xfrm>
            <a:off x="538151" y="5583025"/>
            <a:ext cx="382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FÁCIL</a:t>
            </a:r>
          </a:p>
        </p:txBody>
      </p:sp>
    </p:spTree>
    <p:extLst>
      <p:ext uri="{BB962C8B-B14F-4D97-AF65-F5344CB8AC3E}">
        <p14:creationId xmlns:p14="http://schemas.microsoft.com/office/powerpoint/2010/main" val="196380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3C45F-2022-49E0-9138-D7C3B29F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E49CB-E865-4679-9C1E-37DE87FB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Codificação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A2FDEE-E9F6-4E9B-AA91-BD017AF6E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146840"/>
            <a:ext cx="8910316" cy="5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5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3C45F-2022-49E0-9138-D7C3B29F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E49CB-E865-4679-9C1E-37DE87FB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Inicialização da população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3C45F-2022-49E0-9138-D7C3B29F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METODOLOGIA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41E49CB-E865-4679-9C1E-37DE87FBA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Avaliação dos Indivíduos</a:t>
                </a:r>
              </a:p>
              <a:p>
                <a:r>
                  <a:rPr lang="pt-BR" dirty="0"/>
                  <a:t>Erros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𝑛𝑢𝑚𝑒𝑟𝑜𝑠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𝑚𝑒𝑠𝑚𝑎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𝑠𝑢𝑏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𝑚𝑎𝑡𝑟𝑖𝑧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𝑛𝑢𝑚𝑒𝑟𝑜𝑠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𝑐𝑜𝑙𝑢𝑛𝑎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Fitness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81 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𝑒𝑟𝑟𝑜𝑠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41E49CB-E865-4679-9C1E-37DE87FBA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87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3C45F-2022-49E0-9138-D7C3B29F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E49CB-E865-4679-9C1E-37DE87FB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Escolha dos Indivíduos</a:t>
            </a:r>
          </a:p>
          <a:p>
            <a:r>
              <a:rPr lang="pt-BR" dirty="0"/>
              <a:t>Torneio</a:t>
            </a:r>
          </a:p>
          <a:p>
            <a:r>
              <a:rPr lang="pt-BR" dirty="0"/>
              <a:t>3 indivíduos aleatórios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09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3C45F-2022-49E0-9138-D7C3B29F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E49CB-E865-4679-9C1E-37DE87FB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Cross Over</a:t>
            </a:r>
          </a:p>
          <a:p>
            <a:r>
              <a:rPr lang="pt-BR" dirty="0"/>
              <a:t>Ponto único de corte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 descr="Uma imagem contendo equipamentos eletrônicos&#10;&#10;Descrição gerada automaticamente">
            <a:extLst>
              <a:ext uri="{FF2B5EF4-FFF2-40B4-BE49-F238E27FC236}">
                <a16:creationId xmlns:a16="http://schemas.microsoft.com/office/drawing/2014/main" id="{A217E8ED-B88B-43B0-AB50-A79F1A4D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80" y="3354126"/>
            <a:ext cx="6455108" cy="25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1427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</TotalTime>
  <Words>314</Words>
  <Application>Microsoft Office PowerPoint</Application>
  <PresentationFormat>Widescreen</PresentationFormat>
  <Paragraphs>114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Wingdings 3</vt:lpstr>
      <vt:lpstr>Cacho</vt:lpstr>
      <vt:lpstr>APLICAÇÃO DE EVOLUÇÃO DIFERENCIAL PARA PROBLEMA DO SUDOKU</vt:lpstr>
      <vt:lpstr>Apresentação do PowerPoint</vt:lpstr>
      <vt:lpstr>INTRODUÇÃO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 RESULTADOS</vt:lpstr>
      <vt:lpstr> RESULTADOS</vt:lpstr>
      <vt:lpstr>RESULTADOS</vt:lpstr>
      <vt:lpstr>Apresentação do PowerPoint</vt:lpstr>
      <vt:lpstr> RESULTADOS</vt:lpstr>
      <vt:lpstr>CONCLUSÃO</vt:lpstr>
      <vt:lpstr>CONCLUSÃO</vt:lpstr>
      <vt:lpstr>CONCLUSÃO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EVOLUÇÃO DIFERENCIAL PARA PROBLEMA DO SUDOKU</dc:title>
  <dc:creator>William Sdayle</dc:creator>
  <cp:lastModifiedBy>William Sdayle</cp:lastModifiedBy>
  <cp:revision>12</cp:revision>
  <dcterms:created xsi:type="dcterms:W3CDTF">2019-05-01T03:12:27Z</dcterms:created>
  <dcterms:modified xsi:type="dcterms:W3CDTF">2019-05-02T15:17:04Z</dcterms:modified>
</cp:coreProperties>
</file>