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5" r:id="rId1"/>
  </p:sldMasterIdLst>
  <p:notesMasterIdLst>
    <p:notesMasterId r:id="rId36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6" r:id="rId24"/>
    <p:sldId id="318" r:id="rId25"/>
    <p:sldId id="320" r:id="rId26"/>
    <p:sldId id="321" r:id="rId27"/>
    <p:sldId id="322" r:id="rId28"/>
    <p:sldId id="323" r:id="rId29"/>
    <p:sldId id="325" r:id="rId30"/>
    <p:sldId id="332" r:id="rId31"/>
    <p:sldId id="326" r:id="rId32"/>
    <p:sldId id="327" r:id="rId33"/>
    <p:sldId id="328" r:id="rId34"/>
    <p:sldId id="33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BC3"/>
    <a:srgbClr val="9B0000"/>
    <a:srgbClr val="1F497D"/>
    <a:srgbClr val="FFFFFF"/>
    <a:srgbClr val="595959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279" y="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4504-A1D5-4A10-926C-AB84E2360732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6302-223C-484F-9D5D-3C9B304B4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6302-223C-484F-9D5D-3C9B304B4F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1412776"/>
            <a:ext cx="6858000" cy="1296144"/>
          </a:xfrm>
        </p:spPr>
        <p:txBody>
          <a:bodyPr anchor="t" anchorCtr="0"/>
          <a:lstStyle>
            <a:lvl1pPr algn="ctr">
              <a:lnSpc>
                <a:spcPct val="125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020273" y="6447616"/>
            <a:ext cx="1666528" cy="36576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447616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3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70216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4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64435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295C-139A-4218-9497-23440036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5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2015/5/29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39552" y="1071546"/>
            <a:ext cx="8229600" cy="4937760"/>
          </a:xfrm>
        </p:spPr>
        <p:txBody>
          <a:bodyPr/>
          <a:lstStyle>
            <a:lvl3pPr>
              <a:buClr>
                <a:schemeClr val="accent3">
                  <a:lumMod val="75000"/>
                </a:schemeClr>
              </a:buCl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dirty="0"/>
              <a:t>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23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结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64295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39552" y="1219200"/>
            <a:ext cx="8229600" cy="4937760"/>
          </a:xfrm>
        </p:spPr>
        <p:txBody>
          <a:bodyPr/>
          <a:lstStyle>
            <a:lvl1pPr>
              <a:spcBef>
                <a:spcPts val="1350"/>
              </a:spcBef>
              <a:defRPr sz="2100"/>
            </a:lvl1pPr>
            <a:lvl2pPr>
              <a:defRPr sz="1800"/>
            </a:lvl2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36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447616"/>
            <a:ext cx="2286000" cy="365760"/>
          </a:xfrm>
        </p:spPr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447616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30748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531818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706816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346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90" y="1285877"/>
            <a:ext cx="4040188" cy="414933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06690" y="1295400"/>
            <a:ext cx="4041775" cy="405408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15689" y="1772816"/>
            <a:ext cx="4038600" cy="43993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spcBef>
                <a:spcPts val="300"/>
              </a:spcBef>
              <a:defRPr sz="1350"/>
            </a:lvl2pPr>
            <a:lvl3pPr>
              <a:spcBef>
                <a:spcPts val="300"/>
              </a:spcBef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706689" y="1772816"/>
            <a:ext cx="4038600" cy="43993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spcBef>
                <a:spcPts val="300"/>
              </a:spcBef>
              <a:defRPr sz="1350"/>
            </a:lvl2pPr>
            <a:lvl3pPr>
              <a:spcBef>
                <a:spcPts val="300"/>
              </a:spcBef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951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0872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65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2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9552" y="1071546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020273" y="6550520"/>
            <a:ext cx="1669576" cy="26285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550518"/>
            <a:ext cx="1583088" cy="262858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525344"/>
            <a:ext cx="8229600" cy="0"/>
          </a:xfrm>
          <a:prstGeom prst="line">
            <a:avLst/>
          </a:prstGeom>
          <a:noFill/>
          <a:ln w="19050" cap="flat" cmpd="sng" algn="ctr">
            <a:solidFill>
              <a:srgbClr val="009DD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785794"/>
            <a:ext cx="6472254" cy="0"/>
          </a:xfrm>
          <a:prstGeom prst="line">
            <a:avLst/>
          </a:prstGeom>
          <a:noFill/>
          <a:ln w="19050" cap="flat" cmpd="sng" algn="ctr">
            <a:solidFill>
              <a:srgbClr val="009DD9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1" y="6632621"/>
            <a:ext cx="190849" cy="120314"/>
          </a:xfrm>
          <a:prstGeom prst="triangle">
            <a:avLst>
              <a:gd name="adj" fmla="val 50000"/>
            </a:avLst>
          </a:prstGeom>
          <a:solidFill>
            <a:srgbClr val="009DD9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pic>
        <p:nvPicPr>
          <p:cNvPr id="11" name="Picture 3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214291"/>
            <a:ext cx="857256" cy="85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1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400" b="1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400" b="1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20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444318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编译码器的仿真程序设计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950056"/>
            <a:ext cx="7772400" cy="278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信息论与编码理论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期中大作业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助教：朱洪飞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18813144329   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zhuhongfei@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pku.edu</a:t>
            </a:r>
            <a:r>
              <a:rPr lang="en-US" altLang="zh-CN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.cn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英杰交流中心</a:t>
            </a:r>
            <a:r>
              <a:rPr lang="en-US" altLang="zh-CN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编码器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编码器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本设计采用系统码、基于除法形式的编码器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868553"/>
                  </p:ext>
                </p:extLst>
              </p:nvPr>
            </p:nvGraphicFramePr>
            <p:xfrm>
              <a:off x="1312380" y="2296723"/>
              <a:ext cx="6810375" cy="113227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2828925">
                      <a:extLst>
                        <a:ext uri="{9D8B030D-6E8A-4147-A177-3AD203B41FA5}">
                          <a16:colId xmlns:a16="http://schemas.microsoft.com/office/drawing/2014/main" val="168832934"/>
                        </a:ext>
                      </a:extLst>
                    </a:gridCol>
                    <a:gridCol w="3981450">
                      <a:extLst>
                        <a:ext uri="{9D8B030D-6E8A-4147-A177-3AD203B41FA5}">
                          <a16:colId xmlns:a16="http://schemas.microsoft.com/office/drawing/2014/main" val="3066508145"/>
                        </a:ext>
                      </a:extLst>
                    </a:gridCol>
                  </a:tblGrid>
                  <a:tr h="634103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输入信息序列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多项式表示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854789935"/>
                      </a:ext>
                    </a:extLst>
                  </a:tr>
                  <a:tr h="4981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67878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868553"/>
                  </p:ext>
                </p:extLst>
              </p:nvPr>
            </p:nvGraphicFramePr>
            <p:xfrm>
              <a:off x="1312380" y="2296723"/>
              <a:ext cx="6810375" cy="113227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2828925">
                      <a:extLst>
                        <a:ext uri="{9D8B030D-6E8A-4147-A177-3AD203B41FA5}">
                          <a16:colId xmlns:a16="http://schemas.microsoft.com/office/drawing/2014/main" val="168832934"/>
                        </a:ext>
                      </a:extLst>
                    </a:gridCol>
                    <a:gridCol w="3981450">
                      <a:extLst>
                        <a:ext uri="{9D8B030D-6E8A-4147-A177-3AD203B41FA5}">
                          <a16:colId xmlns:a16="http://schemas.microsoft.com/office/drawing/2014/main" val="3066508145"/>
                        </a:ext>
                      </a:extLst>
                    </a:gridCol>
                  </a:tblGrid>
                  <a:tr h="634103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输入信息序列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多项式表示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854789935"/>
                      </a:ext>
                    </a:extLst>
                  </a:tr>
                  <a:tr h="4981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2"/>
                          <a:stretch>
                            <a:fillRect l="-216" t="-129268" r="-14137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2"/>
                          <a:stretch>
                            <a:fillRect l="-71101" t="-129268" r="-30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8783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421177"/>
                  </p:ext>
                </p:extLst>
              </p:nvPr>
            </p:nvGraphicFramePr>
            <p:xfrm>
              <a:off x="1312379" y="3814097"/>
              <a:ext cx="6810375" cy="113227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2828925">
                      <a:extLst>
                        <a:ext uri="{9D8B030D-6E8A-4147-A177-3AD203B41FA5}">
                          <a16:colId xmlns:a16="http://schemas.microsoft.com/office/drawing/2014/main" val="168832934"/>
                        </a:ext>
                      </a:extLst>
                    </a:gridCol>
                    <a:gridCol w="3981450">
                      <a:extLst>
                        <a:ext uri="{9D8B030D-6E8A-4147-A177-3AD203B41FA5}">
                          <a16:colId xmlns:a16="http://schemas.microsoft.com/office/drawing/2014/main" val="3066508145"/>
                        </a:ext>
                      </a:extLst>
                    </a:gridCol>
                  </a:tblGrid>
                  <a:tr h="634103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输出编码结果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多项式表示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854789935"/>
                      </a:ext>
                    </a:extLst>
                  </a:tr>
                  <a:tr h="498174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8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zh-CN" sz="18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367878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421177"/>
                  </p:ext>
                </p:extLst>
              </p:nvPr>
            </p:nvGraphicFramePr>
            <p:xfrm>
              <a:off x="1312379" y="3814097"/>
              <a:ext cx="6810375" cy="1132277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2828925">
                      <a:extLst>
                        <a:ext uri="{9D8B030D-6E8A-4147-A177-3AD203B41FA5}">
                          <a16:colId xmlns:a16="http://schemas.microsoft.com/office/drawing/2014/main" val="168832934"/>
                        </a:ext>
                      </a:extLst>
                    </a:gridCol>
                    <a:gridCol w="3981450">
                      <a:extLst>
                        <a:ext uri="{9D8B030D-6E8A-4147-A177-3AD203B41FA5}">
                          <a16:colId xmlns:a16="http://schemas.microsoft.com/office/drawing/2014/main" val="3066508145"/>
                        </a:ext>
                      </a:extLst>
                    </a:gridCol>
                  </a:tblGrid>
                  <a:tr h="634103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输出编码结果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altLang="en-US" sz="2000" b="1" kern="1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多项式表示</a:t>
                          </a:r>
                          <a:endParaRPr lang="zh-CN" sz="2000" b="1" kern="1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854789935"/>
                      </a:ext>
                    </a:extLst>
                  </a:tr>
                  <a:tr h="4981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16" t="-129268" r="-14137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71101" t="-129268" r="-306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878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744892" y="5031200"/>
            <a:ext cx="7654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9B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9B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注意：</a:t>
            </a:r>
            <a:r>
              <a:rPr lang="zh-CN" altLang="en-US" sz="2000" dirty="0">
                <a:solidFill>
                  <a:srgbClr val="9B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多项式的系数均按升幂顺序排列；信息序列与码字序列的表示采用多项式的升幂排列；</a:t>
            </a:r>
          </a:p>
        </p:txBody>
      </p:sp>
    </p:spTree>
    <p:extLst>
      <p:ext uri="{BB962C8B-B14F-4D97-AF65-F5344CB8AC3E}">
        <p14:creationId xmlns:p14="http://schemas.microsoft.com/office/powerpoint/2010/main" val="30294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编码器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编码器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信息序列输入顺序：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拍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solidFill>
                      <a:srgbClr val="595959"/>
                    </a:solidFill>
                  </a:rPr>
                  <a:t>  </a:t>
                </a:r>
                <a:r>
                  <a:rPr lang="en-US" altLang="zh-CN" dirty="0">
                    <a:solidFill>
                      <a:srgbClr val="9B000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9B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9B0000"/>
                    </a:solidFill>
                  </a:rPr>
                  <a:t>闭合，</a:t>
                </a:r>
                <a:r>
                  <a:rPr lang="en-US" altLang="zh-CN" dirty="0">
                    <a:solidFill>
                      <a:srgbClr val="9B000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9B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9B0000"/>
                    </a:solidFill>
                  </a:rPr>
                  <a:t>向下，输出序列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595959"/>
                  </a:solidFill>
                </a:endParaRPr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 </a:t>
                </a:r>
                <a:r>
                  <a:rPr lang="en-US" altLang="zh-CN" dirty="0">
                    <a:solidFill>
                      <a:srgbClr val="9B000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9B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9B0000"/>
                    </a:solidFill>
                  </a:rPr>
                  <a:t>断开，</a:t>
                </a:r>
                <a:r>
                  <a:rPr lang="en-US" altLang="zh-CN" dirty="0">
                    <a:solidFill>
                      <a:srgbClr val="9B0000"/>
                    </a:solidFill>
                  </a:rPr>
                  <a:t>K</a:t>
                </a:r>
                <a:r>
                  <a:rPr lang="en-US" altLang="zh-CN" baseline="-25000" dirty="0">
                    <a:solidFill>
                      <a:srgbClr val="9B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9B0000"/>
                    </a:solidFill>
                  </a:rPr>
                  <a:t>向上，输出余式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solidFill>
                      <a:srgbClr val="9B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3785107"/>
            <a:ext cx="58674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7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编码器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编码器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余式：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𝑅𝑒𝑚𝑎𝑖𝑛𝑑𝑒𝑟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:r>
                  <a:rPr lang="zh-CN" altLang="en-US" dirty="0">
                    <a:solidFill>
                      <a:srgbClr val="595959"/>
                    </a:solidFill>
                  </a:rPr>
                  <a:t>  </a:t>
                </a:r>
                <a:r>
                  <a:rPr lang="zh-CN" altLang="en-US" dirty="0">
                    <a:solidFill>
                      <a:srgbClr val="1F497D"/>
                    </a:solidFill>
                  </a:rPr>
                  <a:t>码多项式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𝑅𝑒𝑚𝑎𝑖𝑛𝑑𝑒𝑟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595959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53" y="2559727"/>
            <a:ext cx="4709492" cy="2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642" y="5047412"/>
                <a:ext cx="8918713" cy="125470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设信息序列为：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=(0,1,2,3,4,5,6,7,8,9,10)</m:t>
                    </m:r>
                  </m:oMath>
                </a14:m>
                <a:endParaRPr lang="zh-CN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通过编码器后输出码字：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=(1,12,2,9,0,1,2,3,4,5,6,7,8,9,10)</m:t>
                    </m:r>
                  </m:oMath>
                </a14:m>
                <a:endParaRPr lang="zh-CN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" y="5047412"/>
                <a:ext cx="8918713" cy="1254702"/>
              </a:xfrm>
              <a:prstGeom prst="rect">
                <a:avLst/>
              </a:prstGeom>
              <a:blipFill>
                <a:blip r:embed="rId4"/>
                <a:stretch>
                  <a:fillRect l="-273" t="-485" b="-43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3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噪声信道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噪声信道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编码器输出：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1400" b="0" i="1" dirty="0">
                  <a:solidFill>
                    <a:srgbClr val="9B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595959"/>
                    </a:solidFill>
                  </a:rPr>
                  <a:t>  </a:t>
                </a:r>
                <a:r>
                  <a:rPr lang="zh-CN" altLang="en-US" dirty="0">
                    <a:solidFill>
                      <a:srgbClr val="1F497D"/>
                    </a:solidFill>
                  </a:rPr>
                  <a:t>错误图样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9B0000"/>
                  </a:solidFill>
                </a:endParaRPr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信道输出（译码器输入）：</a:t>
                </a:r>
                <a:r>
                  <a:rPr lang="en-US" altLang="zh-CN" b="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solidFill>
                                  <a:srgbClr val="9B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zh-CN" sz="1400" b="0" i="1" dirty="0">
                  <a:solidFill>
                    <a:srgbClr val="9B0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91006" y="3136316"/>
                <a:ext cx="6963157" cy="28407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信道输入：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=(1,12,2,9,0,1,2,3,4,5,6,7,8,9,10)</m:t>
                    </m:r>
                  </m:oMath>
                </a14:m>
                <a:endParaRPr lang="zh-CN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错误图样（随机两个错误）：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0,0,0,0,0,0,0,0,0,8,0,0,0,0,4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信道输出：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=(1,12,2,9,0,1,2,3,4,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,6,7,8,9,1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endParaRPr lang="zh-CN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06" y="3136316"/>
                <a:ext cx="6963157" cy="2840778"/>
              </a:xfrm>
              <a:prstGeom prst="rect">
                <a:avLst/>
              </a:prstGeom>
              <a:blipFill>
                <a:blip r:embed="rId3"/>
                <a:stretch>
                  <a:fillRect l="-350" b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9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解码器 </a:t>
            </a:r>
            <a:r>
              <a:rPr lang="en-US" altLang="zh-CN" sz="1800" baseline="50000" dirty="0">
                <a:solidFill>
                  <a:srgbClr val="9B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[*]</a:t>
            </a:r>
            <a:endParaRPr lang="en-US" altLang="zh-CN" baseline="50000" dirty="0">
              <a:solidFill>
                <a:srgbClr val="9B0000"/>
              </a:solidFill>
            </a:endParaRPr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计算伴随式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计算错误位置多项式（</a:t>
            </a:r>
            <a:r>
              <a:rPr lang="en-US" altLang="zh-CN" dirty="0"/>
              <a:t>Massey </a:t>
            </a:r>
            <a:r>
              <a:rPr lang="zh-CN" altLang="en-US" dirty="0"/>
              <a:t>迭代法）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确定错误位置（试探法求根）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确定错误数值（</a:t>
            </a:r>
            <a:r>
              <a:rPr lang="en-US" altLang="zh-CN" dirty="0"/>
              <a:t>Forney </a:t>
            </a:r>
            <a:r>
              <a:rPr lang="zh-CN" altLang="en-US" dirty="0"/>
              <a:t>算法）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解码多项式输出</a:t>
            </a:r>
          </a:p>
        </p:txBody>
      </p:sp>
      <p:sp>
        <p:nvSpPr>
          <p:cNvPr id="6" name="矩形 5"/>
          <p:cNvSpPr/>
          <p:nvPr/>
        </p:nvSpPr>
        <p:spPr>
          <a:xfrm>
            <a:off x="-376753" y="6338758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>
                <a:solidFill>
                  <a:srgbClr val="9B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[*]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原理细节请参见本章节课件</a:t>
            </a:r>
          </a:p>
        </p:txBody>
      </p:sp>
    </p:spTree>
    <p:extLst>
      <p:ext uri="{BB962C8B-B14F-4D97-AF65-F5344CB8AC3E}">
        <p14:creationId xmlns:p14="http://schemas.microsoft.com/office/powerpoint/2010/main" val="183455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计算伴随多项式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伴随多项式定义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  计算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893" y="1162974"/>
                <a:ext cx="7654215" cy="5039945"/>
              </a:xfrm>
              <a:blipFill>
                <a:blip r:embed="rId2"/>
                <a:stretch>
                  <a:fillRect l="-557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线形标注 2(无边框) 5"/>
          <p:cNvSpPr/>
          <p:nvPr/>
        </p:nvSpPr>
        <p:spPr>
          <a:xfrm>
            <a:off x="5680564" y="2622524"/>
            <a:ext cx="1513863" cy="415852"/>
          </a:xfrm>
          <a:prstGeom prst="callout2">
            <a:avLst>
              <a:gd name="adj1" fmla="val 52907"/>
              <a:gd name="adj2" fmla="val -123"/>
              <a:gd name="adj3" fmla="val 52907"/>
              <a:gd name="adj4" fmla="val -14908"/>
              <a:gd name="adj5" fmla="val 117081"/>
              <a:gd name="adj6" fmla="val -8441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9B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错误的个数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498852" y="3253505"/>
            <a:ext cx="2695575" cy="1405470"/>
            <a:chOff x="4410074" y="3866065"/>
            <a:chExt cx="2695575" cy="1405470"/>
          </a:xfrm>
        </p:grpSpPr>
        <p:sp>
          <p:nvSpPr>
            <p:cNvPr id="7" name="椭圆 6"/>
            <p:cNvSpPr/>
            <p:nvPr/>
          </p:nvSpPr>
          <p:spPr>
            <a:xfrm>
              <a:off x="4410074" y="3866065"/>
              <a:ext cx="276226" cy="552450"/>
            </a:xfrm>
            <a:prstGeom prst="ellipse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线形标注 2(无边框) 7"/>
            <p:cNvSpPr/>
            <p:nvPr/>
          </p:nvSpPr>
          <p:spPr>
            <a:xfrm>
              <a:off x="5591786" y="4855683"/>
              <a:ext cx="1513863" cy="415852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7925"/>
                <a:gd name="adj5" fmla="val -102804"/>
                <a:gd name="adj6" fmla="val -65543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9B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错误的数值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36014" y="5232792"/>
                <a:ext cx="263879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14" y="5232792"/>
                <a:ext cx="2638799" cy="285912"/>
              </a:xfrm>
              <a:prstGeom prst="rect">
                <a:avLst/>
              </a:prstGeom>
              <a:blipFill>
                <a:blip r:embed="rId3"/>
                <a:stretch>
                  <a:fillRect l="-1386" t="-4255" r="-1386"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290328" y="5232792"/>
            <a:ext cx="2687299" cy="1178053"/>
            <a:chOff x="2290328" y="5232792"/>
            <a:chExt cx="2687299" cy="1178053"/>
          </a:xfrm>
        </p:grpSpPr>
        <p:sp>
          <p:nvSpPr>
            <p:cNvPr id="11" name="线形标注 2(无边框) 10"/>
            <p:cNvSpPr/>
            <p:nvPr/>
          </p:nvSpPr>
          <p:spPr>
            <a:xfrm>
              <a:off x="3463764" y="5994993"/>
              <a:ext cx="1513863" cy="415852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4876"/>
                <a:gd name="adj6" fmla="val -6680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9B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错误位置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2290328" y="5232792"/>
              <a:ext cx="245054" cy="215819"/>
            </a:xfrm>
            <a:prstGeom prst="ellipse">
              <a:avLst/>
            </a:prstGeom>
            <a:noFill/>
            <a:ln>
              <a:solidFill>
                <a:srgbClr val="9B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5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</a:t>
            </a:r>
            <a:r>
              <a:rPr lang="en-US" altLang="zh-CN" dirty="0"/>
              <a:t> 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计算错误位置多项式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 定义错误位置多项式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错误位置多项式以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/>
                  <a:t>为根，确定了根即确定了错误位置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zh-CN" altLang="en-US" dirty="0"/>
                  <a:t>迭代方法：</a:t>
                </a:r>
                <a:r>
                  <a:rPr lang="en-US" altLang="zh-CN" dirty="0"/>
                  <a:t>Massey</a:t>
                </a:r>
                <a:r>
                  <a:rPr lang="zh-CN" altLang="en-US" dirty="0"/>
                  <a:t>迭代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7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2801947" y="4386752"/>
            <a:ext cx="3540103" cy="584775"/>
            <a:chOff x="2806700" y="4374052"/>
            <a:chExt cx="3540103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2806700" y="4374052"/>
                  <a:ext cx="145059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00" y="4374052"/>
                  <a:ext cx="145059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5228420" y="4374052"/>
                  <a:ext cx="111838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420" y="4374052"/>
                  <a:ext cx="111838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右箭头 9"/>
            <p:cNvSpPr/>
            <p:nvPr/>
          </p:nvSpPr>
          <p:spPr>
            <a:xfrm>
              <a:off x="4257298" y="4500106"/>
              <a:ext cx="789355" cy="332666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7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</a:t>
            </a:r>
            <a:r>
              <a:rPr lang="en-US" altLang="zh-CN" dirty="0"/>
              <a:t> 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确定错误位置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 </a:t>
                </a:r>
                <a:r>
                  <a:rPr lang="zh-CN" altLang="en-US" sz="1600" dirty="0"/>
                  <a:t>错误位置多项式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b="0" dirty="0"/>
              </a:p>
              <a:p>
                <a:pPr lvl="1"/>
                <a:r>
                  <a:rPr lang="en-US" altLang="zh-CN" sz="1600" dirty="0"/>
                  <a:t>  </a:t>
                </a:r>
                <a:r>
                  <a:rPr lang="zh-CN" altLang="en-US" sz="1600" dirty="0"/>
                  <a:t>试探法求根：</a:t>
                </a:r>
                <a:endParaRPr lang="en-US" altLang="zh-CN" sz="1600" dirty="0"/>
              </a:p>
              <a:p>
                <a:pPr lvl="2"/>
                <a:r>
                  <a:rPr lang="zh-CN" altLang="en-US" sz="1400" dirty="0">
                    <a:solidFill>
                      <a:schemeClr val="accent3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 sz="1400" dirty="0">
                    <a:solidFill>
                      <a:srgbClr val="9B0000"/>
                    </a:solidFill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zh-CN" sz="140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400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rgbClr val="9B0000"/>
                    </a:solidFill>
                  </a:rPr>
                  <a:t>元素个数有限，具体运算和实数域中是不同的</a:t>
                </a:r>
                <a:endParaRPr lang="en-US" altLang="zh-CN" sz="1400" dirty="0">
                  <a:solidFill>
                    <a:srgbClr val="9B0000"/>
                  </a:solidFill>
                </a:endParaRPr>
              </a:p>
              <a:p>
                <a:pPr lvl="2"/>
                <a:r>
                  <a:rPr lang="zh-CN" altLang="en-US" sz="1400" dirty="0">
                    <a:solidFill>
                      <a:srgbClr val="9B0000"/>
                    </a:solidFill>
                  </a:rPr>
                  <a:t>  现成的求多项式的方法无效，但可以把每一个元素多项式试探</a:t>
                </a:r>
                <a:endParaRPr lang="en-US" altLang="zh-CN" sz="1400" dirty="0">
                  <a:solidFill>
                    <a:srgbClr val="9B0000"/>
                  </a:solidFill>
                </a:endParaRPr>
              </a:p>
              <a:p>
                <a:pPr lvl="2"/>
                <a:r>
                  <a:rPr lang="en-US" altLang="zh-CN" sz="1400" dirty="0">
                    <a:solidFill>
                      <a:srgbClr val="9B0000"/>
                    </a:solidFill>
                  </a:rPr>
                  <a:t>  </a:t>
                </a:r>
                <a:r>
                  <a:rPr lang="zh-CN" altLang="en-US" sz="1400" dirty="0">
                    <a:solidFill>
                      <a:srgbClr val="9B0000"/>
                    </a:solidFill>
                  </a:rPr>
                  <a:t>如果是多项式的根，则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solidFill>
                    <a:srgbClr val="9B0000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86480" y="3882975"/>
                <a:ext cx="6771039" cy="23013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接收多项式为：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=(1,12,2,9,0,1,2,3,4,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,6,7,8,9,1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endParaRPr lang="zh-CN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计算伴随多项式为：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=7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+8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+13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+13</m:t>
                    </m:r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Massey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迭代的错误位置多项式为：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=5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它的两个根为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，倒数为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9=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所以错误位置是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80" y="3882975"/>
                <a:ext cx="6771039" cy="2301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56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确定错误数值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 错误数值多项式：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  错误数值（</a:t>
                </a:r>
                <a:r>
                  <a:rPr lang="en-US" altLang="zh-CN" dirty="0"/>
                  <a:t>Forney </a:t>
                </a:r>
                <a:r>
                  <a:rPr lang="zh-CN" altLang="en-US" dirty="0"/>
                  <a:t>算法）：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是错误位置，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是错误数值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注意：求微分时，一个整数乘一个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𝐺𝐹</m:t>
                    </m:r>
                  </m:oMath>
                </a14:m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的时候，根据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𝐺𝐹</m:t>
                    </m:r>
                  </m:oMath>
                </a14:m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加法：</a:t>
                </a:r>
                <a:r>
                  <a:rPr lang="zh-CN" altLang="en-US" dirty="0">
                    <a:solidFill>
                      <a:srgbClr val="9B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如果是偶数，结果为</a:t>
                </a:r>
                <a:r>
                  <a:rPr lang="en-US" altLang="zh-CN" dirty="0">
                    <a:solidFill>
                      <a:srgbClr val="9B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9B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；如果是奇数，结果为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57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1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 </a:t>
            </a:r>
            <a:r>
              <a:rPr lang="en-US" altLang="zh-CN" dirty="0"/>
              <a:t>– 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解码多项式输出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根据错误位置和错误数值确定错误图样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译码输出：译码输入减去错误图样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0390" y="3015115"/>
                <a:ext cx="7843218" cy="20010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endPara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1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=9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+13</m:t>
                    </m:r>
                  </m:oMath>
                </a14:m>
                <a:endParaRPr lang="zh-CN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代入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Forney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算法中，求出错误数值为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，对应的错误位置分别为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根据错误位置和错误数值确定错误图样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0,0,0,0,0,0,0,0,0,8,0,0,0,0,4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译码器输入：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=(1,12,2,9,0,1,2,3,4,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,6,7,8,9,1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endParaRPr lang="zh-CN" altLang="zh-CN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spcBef>
                    <a:spcPts val="500"/>
                  </a:spcBef>
                  <a:buClr>
                    <a:srgbClr val="9B0000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译码输出：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=(0,1,2,3,4,5,6,7,8,9,10)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（已经去除了校验位）</a:t>
                </a:r>
                <a:endParaRPr lang="zh-CN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0" y="3015115"/>
                <a:ext cx="7843218" cy="2001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背景知识</a:t>
            </a:r>
            <a:endParaRPr lang="en-US" altLang="zh-CN" dirty="0"/>
          </a:p>
          <a:p>
            <a:r>
              <a:rPr lang="en-US" altLang="zh-CN" dirty="0"/>
              <a:t>  RS </a:t>
            </a:r>
            <a:r>
              <a:rPr lang="zh-CN" altLang="en-US" dirty="0"/>
              <a:t>编译码流程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设计内容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结构和实例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30432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背景知识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RS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编译码流程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设计内容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zh-CN" altLang="en-US" u="sng" dirty="0"/>
              <a:t>结构和实例</a:t>
            </a:r>
            <a:endParaRPr lang="en-US" altLang="zh-CN" u="sng" dirty="0"/>
          </a:p>
          <a:p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135645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系统结构 </a:t>
            </a:r>
            <a:r>
              <a:rPr lang="en-US" altLang="zh-CN"/>
              <a:t>– </a:t>
            </a:r>
            <a:r>
              <a:rPr lang="zh-CN" altLang="en-US"/>
              <a:t>主体功能部分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 编码模块 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RsCode</a:t>
            </a:r>
            <a:r>
              <a:rPr lang="en-US" altLang="zh-CN" dirty="0"/>
              <a:t>] = </a:t>
            </a:r>
            <a:r>
              <a:rPr lang="en-US" altLang="zh-CN" dirty="0" err="1"/>
              <a:t>RsEncode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伴随式计算模块 </a:t>
            </a:r>
          </a:p>
          <a:p>
            <a:pPr lvl="1"/>
            <a:r>
              <a:rPr lang="en-US" altLang="zh-CN" dirty="0"/>
              <a:t> [Syndrome] = </a:t>
            </a:r>
            <a:r>
              <a:rPr lang="en-US" altLang="zh-CN" dirty="0" err="1"/>
              <a:t>RsDecodeCalcSynd</a:t>
            </a:r>
            <a:r>
              <a:rPr lang="en-US" altLang="zh-CN" dirty="0"/>
              <a:t>(</a:t>
            </a:r>
            <a:r>
              <a:rPr lang="en-US" altLang="zh-CN" dirty="0" err="1"/>
              <a:t>RsCodeWithNoise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错误位置多项式计算模块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ErrorPosPolyCalc</a:t>
            </a:r>
            <a:r>
              <a:rPr lang="en-US" altLang="zh-CN" dirty="0"/>
              <a:t>, </a:t>
            </a:r>
            <a:r>
              <a:rPr lang="en-US" altLang="zh-CN" dirty="0" err="1"/>
              <a:t>SigmaCalc</a:t>
            </a:r>
            <a:r>
              <a:rPr lang="en-US" altLang="zh-CN" dirty="0"/>
              <a:t>] = </a:t>
            </a:r>
            <a:r>
              <a:rPr lang="en-US" altLang="zh-CN" dirty="0" err="1"/>
              <a:t>RsDecodeIterate</a:t>
            </a:r>
            <a:r>
              <a:rPr lang="en-US" altLang="zh-CN" dirty="0"/>
              <a:t>(</a:t>
            </a:r>
            <a:r>
              <a:rPr lang="en-US" altLang="zh-CN" dirty="0" err="1"/>
              <a:t>SyndromCalc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错误位置多项式求根模块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RootCalc</a:t>
            </a:r>
            <a:r>
              <a:rPr lang="en-US" altLang="zh-CN" dirty="0"/>
              <a:t>] = </a:t>
            </a:r>
            <a:r>
              <a:rPr lang="en-US" altLang="zh-CN" dirty="0" err="1"/>
              <a:t>RsDecodeRoot</a:t>
            </a:r>
            <a:r>
              <a:rPr lang="en-US" altLang="zh-CN" dirty="0"/>
              <a:t>(</a:t>
            </a:r>
            <a:r>
              <a:rPr lang="en-US" altLang="zh-CN" dirty="0" err="1"/>
              <a:t>ErrPosPolyCalc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  错误位置及错误数据计算子模块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ErrorValueCalc</a:t>
            </a:r>
            <a:r>
              <a:rPr lang="en-US" altLang="zh-CN" dirty="0"/>
              <a:t>, </a:t>
            </a:r>
            <a:r>
              <a:rPr lang="en-US" altLang="zh-CN" dirty="0" err="1"/>
              <a:t>ErrorPositionCalc</a:t>
            </a:r>
            <a:r>
              <a:rPr lang="en-US" altLang="zh-CN" dirty="0"/>
              <a:t>] = </a:t>
            </a:r>
            <a:r>
              <a:rPr lang="en-US" altLang="zh-CN" dirty="0" err="1"/>
              <a:t>RsDecodeForney</a:t>
            </a:r>
            <a:r>
              <a:rPr lang="en-US" altLang="zh-CN" dirty="0"/>
              <a:t>(</a:t>
            </a:r>
            <a:r>
              <a:rPr lang="en-US" altLang="zh-CN" dirty="0" err="1"/>
              <a:t>SyndromCalc</a:t>
            </a:r>
            <a:r>
              <a:rPr lang="en-US" altLang="zh-CN" dirty="0"/>
              <a:t>, </a:t>
            </a:r>
            <a:r>
              <a:rPr lang="en-US" altLang="zh-CN" dirty="0" err="1"/>
              <a:t>ErrPosPolyCalc</a:t>
            </a:r>
            <a:r>
              <a:rPr lang="en-US" altLang="zh-CN" dirty="0"/>
              <a:t>, </a:t>
            </a:r>
            <a:r>
              <a:rPr lang="en-US" altLang="zh-CN" dirty="0" err="1"/>
              <a:t>RootCalc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0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系统结构 </a:t>
            </a:r>
            <a:r>
              <a:rPr lang="en-US" altLang="zh-CN"/>
              <a:t>– </a:t>
            </a:r>
            <a:r>
              <a:rPr lang="zh-CN" altLang="en-US"/>
              <a:t>运算部件部分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  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元素的加法子模块</a:t>
            </a:r>
          </a:p>
          <a:p>
            <a:pPr lvl="1"/>
            <a:r>
              <a:rPr lang="en-US" altLang="zh-CN"/>
              <a:t> [Sum] = RsSymbolAdd(LOperand, ROperand)</a:t>
            </a:r>
          </a:p>
          <a:p>
            <a:r>
              <a:rPr lang="en-US" altLang="zh-CN"/>
              <a:t>  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元素的减法子模块</a:t>
            </a:r>
          </a:p>
          <a:p>
            <a:pPr lvl="1"/>
            <a:r>
              <a:rPr lang="en-US" altLang="zh-CN"/>
              <a:t> [Sub] = RsSymbolSub(LOperand, ROperand) </a:t>
            </a:r>
          </a:p>
          <a:p>
            <a:r>
              <a:rPr lang="en-US" altLang="zh-CN"/>
              <a:t>  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元素的乘法子模块</a:t>
            </a:r>
          </a:p>
          <a:p>
            <a:pPr lvl="1"/>
            <a:r>
              <a:rPr lang="en-US" altLang="zh-CN"/>
              <a:t> [Product] = RsSymbolMul(LOperand, ROperand) </a:t>
            </a:r>
          </a:p>
          <a:p>
            <a:r>
              <a:rPr lang="en-US" altLang="zh-CN"/>
              <a:t>  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元素的除法子模块</a:t>
            </a:r>
          </a:p>
          <a:p>
            <a:pPr lvl="1"/>
            <a:r>
              <a:rPr lang="en-US" altLang="zh-CN"/>
              <a:t> [Quotient] = RsSymbolDiv(LOperand, ROperand) </a:t>
            </a:r>
          </a:p>
          <a:p>
            <a:r>
              <a:rPr lang="en-US" altLang="zh-CN"/>
              <a:t>  GF(2</a:t>
            </a:r>
            <a:r>
              <a:rPr lang="en-US" altLang="zh-CN" baseline="30000"/>
              <a:t>4</a:t>
            </a:r>
            <a:r>
              <a:rPr lang="en-US" altLang="zh-CN"/>
              <a:t>)</a:t>
            </a:r>
            <a:r>
              <a:rPr lang="zh-CN" altLang="en-US"/>
              <a:t>元素的求反子模块</a:t>
            </a:r>
          </a:p>
          <a:p>
            <a:pPr lvl="1"/>
            <a:r>
              <a:rPr lang="en-US" altLang="zh-CN"/>
              <a:t> [Rev] = RsSymbolRev(Operand)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282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系统结构 </a:t>
            </a:r>
            <a:r>
              <a:rPr lang="en-US" altLang="zh-CN"/>
              <a:t>– </a:t>
            </a:r>
            <a:r>
              <a:rPr lang="zh-CN" altLang="en-US"/>
              <a:t>运算部件部分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多项式加法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PolySum</a:t>
            </a:r>
            <a:r>
              <a:rPr lang="en-US" altLang="zh-CN" dirty="0"/>
              <a:t>] = </a:t>
            </a:r>
            <a:r>
              <a:rPr lang="en-US" altLang="zh-CN" dirty="0" err="1"/>
              <a:t>RsPolyAdd</a:t>
            </a:r>
            <a:r>
              <a:rPr lang="en-US" altLang="zh-CN" dirty="0"/>
              <a:t>(</a:t>
            </a:r>
            <a:r>
              <a:rPr lang="en-US" altLang="zh-CN" dirty="0" err="1"/>
              <a:t>LPoly</a:t>
            </a:r>
            <a:r>
              <a:rPr lang="en-US" altLang="zh-CN" dirty="0"/>
              <a:t>, </a:t>
            </a:r>
            <a:r>
              <a:rPr lang="en-US" altLang="zh-CN" dirty="0" err="1"/>
              <a:t>RPoly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多项式减法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PolySub</a:t>
            </a:r>
            <a:r>
              <a:rPr lang="en-US" altLang="zh-CN" dirty="0"/>
              <a:t>] = </a:t>
            </a:r>
            <a:r>
              <a:rPr lang="en-US" altLang="zh-CN" dirty="0" err="1"/>
              <a:t>RsPolySub</a:t>
            </a:r>
            <a:r>
              <a:rPr lang="en-US" altLang="zh-CN" dirty="0"/>
              <a:t>(</a:t>
            </a:r>
            <a:r>
              <a:rPr lang="en-US" altLang="zh-CN" dirty="0" err="1"/>
              <a:t>LPoly</a:t>
            </a:r>
            <a:r>
              <a:rPr lang="en-US" altLang="zh-CN" dirty="0"/>
              <a:t>, </a:t>
            </a:r>
            <a:r>
              <a:rPr lang="en-US" altLang="zh-CN" dirty="0" err="1"/>
              <a:t>RPoly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多项式乘法</a:t>
            </a:r>
          </a:p>
          <a:p>
            <a:pPr lvl="1"/>
            <a:r>
              <a:rPr lang="en-US" altLang="zh-CN" dirty="0"/>
              <a:t> [</a:t>
            </a:r>
            <a:r>
              <a:rPr lang="en-US" altLang="zh-CN" dirty="0" err="1"/>
              <a:t>PolyProduct</a:t>
            </a:r>
            <a:r>
              <a:rPr lang="en-US" altLang="zh-CN" dirty="0"/>
              <a:t> ] = </a:t>
            </a:r>
            <a:r>
              <a:rPr lang="en-US" altLang="zh-CN" dirty="0" err="1"/>
              <a:t>RsPolyMul</a:t>
            </a:r>
            <a:r>
              <a:rPr lang="en-US" altLang="zh-CN" dirty="0"/>
              <a:t>(</a:t>
            </a:r>
            <a:r>
              <a:rPr lang="en-US" altLang="zh-CN" dirty="0" err="1"/>
              <a:t>LPoly</a:t>
            </a:r>
            <a:r>
              <a:rPr lang="en-US" altLang="zh-CN" dirty="0"/>
              <a:t>, </a:t>
            </a:r>
            <a:r>
              <a:rPr lang="en-US" altLang="zh-CN" dirty="0" err="1"/>
              <a:t>RPoly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10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– </a:t>
            </a:r>
            <a:r>
              <a:rPr lang="zh-CN" altLang="en-US"/>
              <a:t>开发</a:t>
            </a:r>
            <a:r>
              <a:rPr lang="en-US" altLang="zh-CN"/>
              <a:t>RsSymbolAdd</a:t>
            </a:r>
            <a:r>
              <a:rPr lang="zh-CN" altLang="en-US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1" y="1071546"/>
            <a:ext cx="8506477" cy="5643602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理解规范</a:t>
            </a:r>
            <a:endParaRPr lang="en-US" altLang="zh-CN" dirty="0"/>
          </a:p>
          <a:p>
            <a:pPr lvl="1"/>
            <a:r>
              <a:rPr lang="en-US" altLang="zh-CN" dirty="0"/>
              <a:t>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元素的加法</a:t>
            </a:r>
            <a:endParaRPr lang="en-US" altLang="zh-CN" dirty="0"/>
          </a:p>
          <a:p>
            <a:r>
              <a:rPr lang="zh-CN" altLang="en-US" dirty="0"/>
              <a:t>  背景知识</a:t>
            </a:r>
            <a:endParaRPr lang="en-US" altLang="zh-CN" dirty="0"/>
          </a:p>
          <a:p>
            <a:pPr lvl="1"/>
            <a:r>
              <a:rPr lang="en-US" altLang="zh-CN" dirty="0"/>
              <a:t>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域元素的多项式表示，二进制以及十进制表示</a:t>
            </a:r>
          </a:p>
          <a:p>
            <a:pPr lvl="1"/>
            <a:r>
              <a:rPr lang="en-US" altLang="zh-CN" dirty="0"/>
              <a:t> GF(2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域元素加→对应二进制值模</a:t>
            </a:r>
            <a:r>
              <a:rPr lang="en-US" altLang="zh-CN" dirty="0"/>
              <a:t>2</a:t>
            </a:r>
            <a:r>
              <a:rPr lang="zh-CN" altLang="en-US" dirty="0"/>
              <a:t>加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 </a:t>
            </a:r>
            <a:r>
              <a:rPr lang="zh-CN" altLang="en-US" dirty="0"/>
              <a:t>编码实现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79577" y="3267235"/>
                <a:ext cx="59848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(1111)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(1100)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(0011)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77" y="3267235"/>
                <a:ext cx="5984843" cy="307777"/>
              </a:xfrm>
              <a:prstGeom prst="rect">
                <a:avLst/>
              </a:prstGeom>
              <a:blipFill>
                <a:blip r:embed="rId2"/>
                <a:stretch>
                  <a:fillRect t="-2000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00656" y="3788055"/>
                <a:ext cx="25426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56" y="3788055"/>
                <a:ext cx="2542684" cy="307777"/>
              </a:xfrm>
              <a:prstGeom prst="rect">
                <a:avLst/>
              </a:prstGeom>
              <a:blipFill>
                <a:blip r:embed="rId3"/>
                <a:stretch>
                  <a:fillRect l="-2871" r="-23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B479C7-C8CA-40D7-8284-B4D8CFC3BCD0}"/>
                  </a:ext>
                </a:extLst>
              </p:cNvPr>
              <p:cNvSpPr txBox="1"/>
              <p:nvPr/>
            </p:nvSpPr>
            <p:spPr>
              <a:xfrm>
                <a:off x="1579576" y="4329267"/>
                <a:ext cx="5044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(12)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B479C7-C8CA-40D7-8284-B4D8CFC3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76" y="4329267"/>
                <a:ext cx="5044714" cy="307777"/>
              </a:xfrm>
              <a:prstGeom prst="rect">
                <a:avLst/>
              </a:prstGeom>
              <a:blipFill>
                <a:blip r:embed="rId4"/>
                <a:stretch>
                  <a:fillRect l="-1208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1F7508B-151F-4171-A2BB-B0529B372583}"/>
                  </a:ext>
                </a:extLst>
              </p:cNvPr>
              <p:cNvSpPr txBox="1"/>
              <p:nvPr/>
            </p:nvSpPr>
            <p:spPr>
              <a:xfrm>
                <a:off x="1579576" y="4997088"/>
                <a:ext cx="4512454" cy="335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(12)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1F7508B-151F-4171-A2BB-B0529B372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76" y="4997088"/>
                <a:ext cx="4512454" cy="335669"/>
              </a:xfrm>
              <a:prstGeom prst="rect">
                <a:avLst/>
              </a:prstGeom>
              <a:blipFill>
                <a:blip r:embed="rId5"/>
                <a:stretch>
                  <a:fillRect l="-1486" t="-1818" r="-135" b="-3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010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– </a:t>
            </a:r>
            <a:r>
              <a:rPr lang="zh-CN" altLang="en-US"/>
              <a:t>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 “测试驱动”开发</a:t>
                </a:r>
              </a:p>
              <a:p>
                <a:pPr lvl="1"/>
                <a:r>
                  <a:rPr lang="zh-CN" altLang="en-US" dirty="0"/>
                  <a:t>  首先完成测试代码的编写</a:t>
                </a:r>
              </a:p>
              <a:p>
                <a:pPr lvl="1"/>
                <a:r>
                  <a:rPr lang="zh-CN" altLang="en-US" dirty="0"/>
                  <a:t>  项目完成 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 所有测试都顺利通过</a:t>
                </a:r>
              </a:p>
              <a:p>
                <a:pPr lvl="1"/>
                <a:r>
                  <a:rPr lang="zh-CN" altLang="en-US" dirty="0"/>
                  <a:t>  目标明确，可以缩短开发周期，方便程序的重构</a:t>
                </a:r>
              </a:p>
              <a:p>
                <a:r>
                  <a:rPr lang="zh-CN" altLang="en-US" dirty="0"/>
                  <a:t>  在本次大作业中</a:t>
                </a:r>
              </a:p>
              <a:p>
                <a:pPr lvl="1"/>
                <a:r>
                  <a:rPr lang="zh-CN" altLang="en-US" dirty="0"/>
                  <a:t>  我们已提供测试代码</a:t>
                </a:r>
              </a:p>
              <a:p>
                <a:pPr lvl="1"/>
                <a:r>
                  <a:rPr lang="zh-CN" altLang="en-US" dirty="0"/>
                  <a:t>  共有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个单元测试，针对前述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个主体功能模块和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个运算子模块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1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– </a:t>
            </a:r>
            <a:r>
              <a:rPr lang="zh-CN" altLang="en-US"/>
              <a:t>第一次运行单元测试程序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lang="en-US" altLang="zh-CN"/>
              <a:t>All Failed</a:t>
            </a: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pic>
        <p:nvPicPr>
          <p:cNvPr id="5" name="Picture 4" descr="新图片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7"/>
          <a:stretch>
            <a:fillRect/>
          </a:stretch>
        </p:blipFill>
        <p:spPr bwMode="auto">
          <a:xfrm>
            <a:off x="539552" y="1828801"/>
            <a:ext cx="8147248" cy="177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41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– </a:t>
            </a:r>
            <a:r>
              <a:rPr lang="zh-CN" altLang="en-US"/>
              <a:t>开发</a:t>
            </a:r>
            <a:r>
              <a:rPr lang="en-US" altLang="zh-CN"/>
              <a:t>RsSymbolAdd</a:t>
            </a:r>
            <a:r>
              <a:rPr lang="zh-CN" altLang="en-US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  测试</a:t>
            </a:r>
            <a:endParaRPr lang="en-US" altLang="zh-CN"/>
          </a:p>
          <a:p>
            <a:pPr lvl="1"/>
            <a:r>
              <a:rPr lang="zh-CN" altLang="en-US"/>
              <a:t>  针对</a:t>
            </a:r>
            <a:r>
              <a:rPr lang="en-US" altLang="zh-CN"/>
              <a:t>RsSymbolAdd</a:t>
            </a:r>
            <a:r>
              <a:rPr lang="zh-CN" altLang="en-US"/>
              <a:t>的测试将会跑完，并反馈测试结果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其余测试仍然无法通过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6" name="Picture 4" descr="新图片(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311952" cy="22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27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– </a:t>
            </a:r>
            <a:r>
              <a:rPr lang="zh-CN" altLang="en-US"/>
              <a:t>继续开发下一个模块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2000" dirty="0"/>
              <a:t>每一个模块的开发均按照以上步骤完成</a:t>
            </a:r>
            <a:endParaRPr lang="en-US" altLang="zh-CN" sz="2000" dirty="0"/>
          </a:p>
          <a:p>
            <a:r>
              <a:rPr lang="zh-CN" altLang="en-US" sz="2000" dirty="0"/>
              <a:t>  所有的测试都能够通过，表示程序完成了规范所规定的功能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5" y="1907263"/>
            <a:ext cx="5895274" cy="43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9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 我们提供的测试代码是静态测试数据</a:t>
            </a:r>
            <a:endParaRPr lang="en-US" altLang="zh-CN" dirty="0"/>
          </a:p>
          <a:p>
            <a:pPr lvl="1"/>
            <a:r>
              <a:rPr lang="zh-CN" altLang="en-US" dirty="0"/>
              <a:t>  某一输入下，中间数据和输出结果与预存的数据进行比对</a:t>
            </a:r>
            <a:endParaRPr lang="en-US" altLang="zh-CN" dirty="0"/>
          </a:p>
          <a:p>
            <a:pPr lvl="1"/>
            <a:r>
              <a:rPr lang="zh-CN" altLang="en-US" dirty="0"/>
              <a:t>  测试不完备</a:t>
            </a:r>
            <a:endParaRPr lang="en-US" altLang="zh-CN" dirty="0"/>
          </a:p>
          <a:p>
            <a:pPr lvl="1"/>
            <a:r>
              <a:rPr lang="zh-CN" altLang="en-US" dirty="0"/>
              <a:t>  自己编写</a:t>
            </a:r>
            <a:r>
              <a:rPr lang="en-US" altLang="zh-CN" dirty="0" err="1"/>
              <a:t>testbench</a:t>
            </a:r>
            <a:r>
              <a:rPr lang="zh-CN" altLang="en-US" dirty="0"/>
              <a:t>程序</a:t>
            </a:r>
            <a:r>
              <a:rPr lang="en-US" altLang="zh-CN" dirty="0"/>
              <a:t>，</a:t>
            </a:r>
            <a:r>
              <a:rPr lang="en-US" altLang="zh-CN" dirty="0" err="1"/>
              <a:t>统计误符号率和误</a:t>
            </a:r>
            <a:r>
              <a:rPr lang="zh-CN" altLang="en-US" dirty="0"/>
              <a:t>帧</a:t>
            </a:r>
            <a:r>
              <a:rPr lang="en-US" altLang="zh-CN" dirty="0"/>
              <a:t>率</a:t>
            </a:r>
            <a:endParaRPr lang="zh-CN" altLang="en-US" dirty="0"/>
          </a:p>
          <a:p>
            <a:r>
              <a:rPr lang="zh-CN" altLang="en-US" dirty="0"/>
              <a:t>  需考核在任意环境下的运算情况</a:t>
            </a:r>
            <a:endParaRPr lang="en-US" altLang="zh-CN" dirty="0"/>
          </a:p>
          <a:p>
            <a:pPr lvl="1"/>
            <a:r>
              <a:rPr lang="zh-CN" altLang="en-US" dirty="0"/>
              <a:t>  各种错误图案（没有错误 、错误数超过纠错能力）</a:t>
            </a:r>
            <a:endParaRPr lang="en-US" altLang="zh-CN" dirty="0"/>
          </a:p>
          <a:p>
            <a:pPr lvl="1"/>
            <a:r>
              <a:rPr lang="zh-CN" altLang="en-US"/>
              <a:t>  边界点</a:t>
            </a:r>
            <a:endParaRPr lang="en-US" altLang="zh-CN" dirty="0"/>
          </a:p>
          <a:p>
            <a:pPr lvl="1"/>
            <a:r>
              <a:rPr lang="zh-CN" altLang="en-US" dirty="0"/>
              <a:t>  错误的输入</a:t>
            </a:r>
            <a:endParaRPr lang="en-US" altLang="zh-CN" dirty="0"/>
          </a:p>
          <a:p>
            <a:r>
              <a:rPr lang="zh-CN" altLang="en-US" dirty="0"/>
              <a:t>  编解码过程中运算均在</a:t>
            </a:r>
            <a:r>
              <a:rPr lang="en-US" altLang="zh-CN" dirty="0"/>
              <a:t>GF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zh-CN" altLang="en-US" dirty="0"/>
              <a:t>）上完成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使用运算模块完成基本运算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运算模块的运算效率直接决定代码效率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82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b="1" u="sng" dirty="0"/>
              <a:t>背景知识</a:t>
            </a:r>
            <a:endParaRPr lang="en-US" altLang="zh-CN" b="1" u="sng" dirty="0"/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RS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编译码流程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设计内容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结构和实例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364366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6BE41-8C48-443A-AD28-98EE243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编程时需要注意的问题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5A336F-2D7E-4647-B4A1-6D17C4D5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D4C20-4627-4671-8CFF-D332FA12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E88E6A8-869A-44A4-989A-1DEF92B18F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89589"/>
            <a:ext cx="8131629" cy="528571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900" b="0"/>
              <a:t>多项式的系数均按升幂顺序排列；</a:t>
            </a:r>
          </a:p>
          <a:p>
            <a:pPr>
              <a:lnSpc>
                <a:spcPct val="170000"/>
              </a:lnSpc>
            </a:pPr>
            <a:r>
              <a:rPr lang="zh-CN" altLang="en-US" sz="2900" b="0"/>
              <a:t>信息序列与码字序列的表示采用多项式的升幂排列；</a:t>
            </a:r>
            <a:endParaRPr lang="en-US" altLang="zh-CN" sz="2900" b="0"/>
          </a:p>
          <a:p>
            <a:pPr>
              <a:lnSpc>
                <a:spcPct val="170000"/>
              </a:lnSpc>
            </a:pPr>
            <a:r>
              <a:rPr lang="en-US" altLang="zh-CN" sz="2900" b="0"/>
              <a:t>[RsCode] = RsEncode(Msg)</a:t>
            </a:r>
            <a:r>
              <a:rPr lang="zh-CN" altLang="en-US" sz="2900" b="0"/>
              <a:t>函数中，输入和输出均为行向量；</a:t>
            </a:r>
          </a:p>
          <a:p>
            <a:pPr>
              <a:lnSpc>
                <a:spcPct val="170000"/>
              </a:lnSpc>
            </a:pPr>
            <a:r>
              <a:rPr lang="en-US" altLang="zh-CN" sz="2900" b="0"/>
              <a:t>[ErrorPosPolyCalc, SigmaCalc] = RsDecodeIterate(SyndromCalc) </a:t>
            </a:r>
            <a:r>
              <a:rPr lang="zh-CN" altLang="en-US" sz="2900" b="0"/>
              <a:t>函数中，</a:t>
            </a:r>
            <a:r>
              <a:rPr lang="en-US" altLang="zh-CN" sz="2900" b="0"/>
              <a:t>ErrorPosPolyCalc</a:t>
            </a:r>
            <a:r>
              <a:rPr lang="zh-CN" altLang="en-US" sz="2900" b="0"/>
              <a:t>是错误位置多项式系数，</a:t>
            </a:r>
            <a:r>
              <a:rPr lang="en-US" altLang="zh-CN" sz="2900" b="0"/>
              <a:t>SigmaCalc</a:t>
            </a:r>
            <a:r>
              <a:rPr lang="zh-CN" altLang="en-US" sz="2900" b="0"/>
              <a:t>是错误位置多项式系数的每一步迭代结果，为</a:t>
            </a:r>
            <a:r>
              <a:rPr lang="en-US" altLang="zh-CN" sz="2900" b="0"/>
              <a:t>(2t+1)X(t+1)</a:t>
            </a:r>
            <a:r>
              <a:rPr lang="zh-CN" altLang="en-US" sz="2900" b="0"/>
              <a:t>的矩阵；</a:t>
            </a:r>
          </a:p>
          <a:p>
            <a:pPr>
              <a:lnSpc>
                <a:spcPct val="170000"/>
              </a:lnSpc>
            </a:pPr>
            <a:r>
              <a:rPr lang="en-US" altLang="zh-CN" sz="2900" b="0"/>
              <a:t>[RootCalc] = RsDecodeRoot(ErrPosPolyCalc) </a:t>
            </a:r>
            <a:r>
              <a:rPr lang="zh-CN" altLang="en-US" sz="2900" b="0"/>
              <a:t>函数中，</a:t>
            </a:r>
            <a:r>
              <a:rPr lang="en-US" altLang="zh-CN" sz="2900" b="0"/>
              <a:t>RootCalc</a:t>
            </a:r>
            <a:r>
              <a:rPr lang="zh-CN" altLang="en-US" sz="2900" b="0"/>
              <a:t>按十进制数从小到大排列；</a:t>
            </a:r>
          </a:p>
          <a:p>
            <a:pPr>
              <a:lnSpc>
                <a:spcPct val="170000"/>
              </a:lnSpc>
            </a:pPr>
            <a:r>
              <a:rPr lang="en-US" altLang="zh-CN" sz="2900" b="0"/>
              <a:t>[ErrorValueCalc, ErrorPositionCalc] = RsDecodeForney(SyndromCalc, ErrPosPolyCalc, RootCalc) </a:t>
            </a:r>
            <a:r>
              <a:rPr lang="zh-CN" altLang="en-US" sz="2900" b="0"/>
              <a:t>函数中，</a:t>
            </a:r>
            <a:r>
              <a:rPr lang="en-US" altLang="zh-CN" sz="2900" b="0"/>
              <a:t>ErrorPositionCalc</a:t>
            </a:r>
            <a:r>
              <a:rPr lang="zh-CN" altLang="en-US" sz="2900" b="0"/>
              <a:t>取值为</a:t>
            </a:r>
            <a:r>
              <a:rPr lang="en-US" altLang="zh-CN" sz="2900" b="0"/>
              <a:t>0~14</a:t>
            </a:r>
            <a:r>
              <a:rPr lang="zh-CN" altLang="en-US" sz="2900" b="0"/>
              <a:t>，由小到大排列，</a:t>
            </a:r>
            <a:r>
              <a:rPr lang="en-US" altLang="zh-CN" sz="2900" b="0"/>
              <a:t>ErrorValueCalc</a:t>
            </a:r>
            <a:r>
              <a:rPr lang="zh-CN" altLang="en-US" sz="2900" b="0"/>
              <a:t>的顺序与</a:t>
            </a:r>
            <a:r>
              <a:rPr lang="en-US" altLang="zh-CN" sz="2900" b="0"/>
              <a:t>ErrorPositionCalc</a:t>
            </a:r>
            <a:r>
              <a:rPr lang="zh-CN" altLang="en-US" sz="2900" b="0"/>
              <a:t>相对应；</a:t>
            </a:r>
          </a:p>
          <a:p>
            <a:pPr>
              <a:lnSpc>
                <a:spcPct val="170000"/>
              </a:lnSpc>
            </a:pPr>
            <a:r>
              <a:rPr lang="zh-CN" altLang="en-US" sz="2900" b="0"/>
              <a:t>测试例并不全面，可以自己再测试几组数据，尤其注意对特殊情况的处理，如除数为零、接收码字中没有错误等。</a:t>
            </a:r>
          </a:p>
          <a:p>
            <a:pPr>
              <a:lnSpc>
                <a:spcPct val="17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40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关于统计误符号率和误帧率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pPr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9551" y="1071545"/>
                <a:ext cx="8393991" cy="54235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  </a:t>
                </a:r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误符号率：错误的符号数除以传输的总符号数（符号指</a:t>
                </a:r>
                <a:r>
                  <a:rPr lang="en-US" altLang="zh-CN" dirty="0"/>
                  <a:t>RS </a:t>
                </a:r>
                <a:r>
                  <a:rPr lang="zh-CN" altLang="en-US" dirty="0"/>
                  <a:t>符号）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误帧率：错误的帧数除以传输的总帧数（一个</a:t>
                </a:r>
                <a:r>
                  <a:rPr lang="en-US" altLang="zh-CN" dirty="0"/>
                  <a:t>RS </a:t>
                </a:r>
                <a:r>
                  <a:rPr lang="zh-CN" altLang="en-US" dirty="0"/>
                  <a:t>码字为一帧）</a:t>
                </a:r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典型的误符号率和误帧率曲线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BPSK </a:t>
                </a:r>
                <a:r>
                  <a:rPr lang="zh-CN" altLang="en-US" dirty="0"/>
                  <a:t>调制，</a:t>
                </a:r>
                <a:r>
                  <a:rPr lang="en-US" altLang="zh-CN"/>
                  <a:t>AWGN </a:t>
                </a:r>
                <a:r>
                  <a:rPr lang="zh-CN" altLang="en-US"/>
                  <a:t>信道</a:t>
                </a:r>
                <a:endParaRPr lang="en-US" altLang="zh-CN"/>
              </a:p>
              <a:p>
                <a:pPr lvl="2"/>
                <a:r>
                  <a:rPr lang="zh-CN" altLang="en-US"/>
                  <a:t>符号→比特→符号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横坐标为 </a:t>
                </a:r>
                <a:r>
                  <a:rPr lang="en-US" altLang="zh-CN" dirty="0" err="1"/>
                  <a:t>Eb</a:t>
                </a:r>
                <a:r>
                  <a:rPr lang="en-US" altLang="zh-CN" dirty="0"/>
                  <a:t>/N0(dB)</a:t>
                </a:r>
              </a:p>
              <a:p>
                <a:pPr lvl="1"/>
                <a:r>
                  <a:rPr lang="zh-CN" altLang="en-US" dirty="0"/>
                  <a:t> 误符号率从 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-1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仿真</a:t>
                </a:r>
                <a:r>
                  <a:rPr lang="zh-CN" altLang="en-US"/>
                  <a:t>到 </a:t>
                </a:r>
                <a:r>
                  <a:rPr lang="en-US" altLang="zh-CN"/>
                  <a:t>10</a:t>
                </a:r>
                <a:r>
                  <a:rPr lang="en-US" altLang="zh-CN" baseline="30000"/>
                  <a:t>-5</a:t>
                </a:r>
              </a:p>
              <a:p>
                <a:pPr lvl="2"/>
                <a:r>
                  <a:rPr lang="zh-CN" altLang="en-US"/>
                  <a:t>仿真帧个数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SNR</a:t>
                </a:r>
                <a:r>
                  <a:rPr lang="zh-CN" altLang="en-US"/>
                  <a:t>与</a:t>
                </a:r>
                <a:r>
                  <a:rPr lang="en-US" altLang="zh-CN"/>
                  <a:t>E</a:t>
                </a:r>
                <a:r>
                  <a:rPr lang="en-US" altLang="zh-CN" baseline="-25000"/>
                  <a:t>b</a:t>
                </a:r>
                <a:r>
                  <a:rPr lang="en-US" altLang="zh-CN"/>
                  <a:t>/N</a:t>
                </a:r>
                <a:r>
                  <a:rPr lang="en-US" altLang="zh-CN" baseline="-25000"/>
                  <a:t>0</a:t>
                </a:r>
                <a:r>
                  <a:rPr lang="zh-CN" altLang="en-US"/>
                  <a:t>的转换</a:t>
                </a:r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)+10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码率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实</a:t>
                </a:r>
                <a:r>
                  <a:rPr lang="en-US" altLang="zh-CN"/>
                  <a:t>(</a:t>
                </a:r>
                <a:r>
                  <a:rPr lang="zh-CN" altLang="en-US"/>
                  <a:t>复</a:t>
                </a:r>
                <a:r>
                  <a:rPr lang="en-US" altLang="zh-CN"/>
                  <a:t>)</a:t>
                </a:r>
                <a:r>
                  <a:rPr lang="zh-CN" altLang="en-US"/>
                  <a:t>数</a:t>
                </a:r>
                <a:r>
                  <a:rPr lang="en-US" altLang="zh-CN"/>
                  <a:t>BPSK</a:t>
                </a:r>
                <a:r>
                  <a:rPr lang="zh-CN" altLang="en-US"/>
                  <a:t>→</a:t>
                </a:r>
                <a:r>
                  <a:rPr lang="en-US" altLang="zh-CN"/>
                  <a:t>0.5(1)</a:t>
                </a:r>
              </a:p>
              <a:p>
                <a:r>
                  <a:rPr lang="en-US" altLang="zh-CN"/>
                  <a:t>  </a:t>
                </a:r>
                <a:r>
                  <a:rPr lang="zh-CN" altLang="en-US" dirty="0"/>
                  <a:t>可能用到的函数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err="1"/>
                  <a:t>wgn</a:t>
                </a:r>
                <a:r>
                  <a:rPr lang="en-US" altLang="zh-CN" dirty="0"/>
                  <a:t> / </a:t>
                </a:r>
                <a:r>
                  <a:rPr lang="en-US" altLang="zh-CN" dirty="0" err="1"/>
                  <a:t>awgn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（信道）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err="1"/>
                  <a:t>semilogy</a:t>
                </a:r>
                <a:r>
                  <a:rPr lang="en-US" altLang="zh-CN" dirty="0"/>
                  <a:t>(x, y) </a:t>
                </a:r>
                <a:r>
                  <a:rPr lang="zh-CN" altLang="en-US" dirty="0"/>
                  <a:t>（画图）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9551" y="1071545"/>
                <a:ext cx="8393991" cy="5423598"/>
              </a:xfrm>
              <a:blipFill>
                <a:blip r:embed="rId2"/>
                <a:stretch>
                  <a:fillRect l="-363" t="-1350" b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667000"/>
            <a:ext cx="4470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F6517E-798A-4BF2-B6C2-844ABF916188}"/>
              </a:ext>
            </a:extLst>
          </p:cNvPr>
          <p:cNvSpPr/>
          <p:nvPr/>
        </p:nvSpPr>
        <p:spPr>
          <a:xfrm>
            <a:off x="802709" y="45122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0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背景知识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RS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编译码流程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设计内容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结构和实例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zh-CN" altLang="en-US" u="sng" dirty="0"/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2233490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1" y="1071546"/>
            <a:ext cx="8419391" cy="5057111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最后期限</a:t>
            </a:r>
            <a:r>
              <a:rPr lang="zh-CN" altLang="en-US"/>
              <a:t>：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21</a:t>
            </a:r>
            <a:r>
              <a:rPr lang="zh-CN" altLang="en-US"/>
              <a:t>日</a:t>
            </a:r>
            <a:r>
              <a:rPr lang="zh-CN" altLang="en-US" dirty="0"/>
              <a:t>（周日）</a:t>
            </a:r>
            <a:r>
              <a:rPr lang="en-US" altLang="zh-CN" dirty="0"/>
              <a:t>24:00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在教学网（</a:t>
            </a:r>
            <a:r>
              <a:rPr lang="en-US" altLang="zh-CN" dirty="0"/>
              <a:t>course.pku.edu.cn</a:t>
            </a:r>
            <a:r>
              <a:rPr lang="zh-CN" altLang="en-US" dirty="0"/>
              <a:t>）上提交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按照</a:t>
            </a:r>
            <a:r>
              <a:rPr lang="zh-CN" altLang="en-US" b="1" dirty="0">
                <a:solidFill>
                  <a:srgbClr val="9B0000"/>
                </a:solidFill>
              </a:rPr>
              <a:t>“学号</a:t>
            </a:r>
            <a:r>
              <a:rPr lang="en-US" altLang="zh-CN" b="1">
                <a:solidFill>
                  <a:srgbClr val="9B0000"/>
                </a:solidFill>
              </a:rPr>
              <a:t>_</a:t>
            </a:r>
            <a:r>
              <a:rPr lang="zh-CN" altLang="en-US" b="1">
                <a:solidFill>
                  <a:srgbClr val="9B0000"/>
                </a:solidFill>
              </a:rPr>
              <a:t>姓名</a:t>
            </a:r>
            <a:r>
              <a:rPr lang="en-US" altLang="zh-CN" b="1">
                <a:solidFill>
                  <a:srgbClr val="9B0000"/>
                </a:solidFill>
              </a:rPr>
              <a:t>_RS</a:t>
            </a:r>
            <a:r>
              <a:rPr lang="zh-CN" altLang="en-US" b="1">
                <a:solidFill>
                  <a:srgbClr val="9B0000"/>
                </a:solidFill>
              </a:rPr>
              <a:t>编码大作业”</a:t>
            </a:r>
            <a:r>
              <a:rPr lang="zh-CN" altLang="en-US" dirty="0"/>
              <a:t>方式命名附件（注意！）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提交内容：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将</a:t>
            </a:r>
            <a:r>
              <a:rPr lang="zh-CN" altLang="en-US" b="1" u="sng" dirty="0"/>
              <a:t>全部源码文件</a:t>
            </a:r>
            <a:r>
              <a:rPr lang="zh-CN" altLang="en-US" dirty="0"/>
              <a:t>以及</a:t>
            </a:r>
            <a:r>
              <a:rPr lang="zh-CN" altLang="en-US" b="1" u="sng" dirty="0"/>
              <a:t>说明文档</a:t>
            </a:r>
            <a:r>
              <a:rPr lang="zh-CN" altLang="en-US" dirty="0"/>
              <a:t>压缩为</a:t>
            </a:r>
            <a:r>
              <a:rPr lang="en-US" altLang="zh-CN" b="1" u="sng" dirty="0"/>
              <a:t>.zip</a:t>
            </a:r>
            <a:r>
              <a:rPr lang="zh-CN" altLang="en-US" dirty="0"/>
              <a:t>文件提交（重要！）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说明文档请包含</a:t>
            </a:r>
            <a:r>
              <a:rPr lang="zh-CN" altLang="en-US" b="1" dirty="0">
                <a:solidFill>
                  <a:srgbClr val="9B0000"/>
                </a:solidFill>
              </a:rPr>
              <a:t>验证通过的界面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9B0000"/>
                </a:solidFill>
              </a:rPr>
              <a:t>性能曲线</a:t>
            </a:r>
            <a:r>
              <a:rPr lang="zh-CN" altLang="en-US" dirty="0"/>
              <a:t>和</a:t>
            </a:r>
            <a:r>
              <a:rPr lang="zh-CN" altLang="en-US" b="1">
                <a:solidFill>
                  <a:srgbClr val="9B0000"/>
                </a:solidFill>
              </a:rPr>
              <a:t>相关分析说明</a:t>
            </a:r>
            <a:endParaRPr lang="en-US" altLang="zh-CN" b="1">
              <a:solidFill>
                <a:srgbClr val="9B0000"/>
              </a:solidFill>
            </a:endParaRPr>
          </a:p>
          <a:p>
            <a:endParaRPr lang="en-US" altLang="zh-CN">
              <a:solidFill>
                <a:srgbClr val="9B0000"/>
              </a:solidFill>
            </a:endParaRPr>
          </a:p>
          <a:p>
            <a:pPr marL="0" indent="0">
              <a:buNone/>
            </a:pP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DBF975-1BB2-468C-9E33-39BBBE35AA61}"/>
              </a:ext>
            </a:extLst>
          </p:cNvPr>
          <p:cNvSpPr txBox="1"/>
          <p:nvPr/>
        </p:nvSpPr>
        <p:spPr>
          <a:xfrm>
            <a:off x="612648" y="5007429"/>
            <a:ext cx="79108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C00000"/>
                </a:solidFill>
              </a:rPr>
              <a:t>注：严禁抄袭，一经发现按</a:t>
            </a:r>
            <a:r>
              <a:rPr lang="en-US" altLang="zh-CN" sz="4000" b="1">
                <a:solidFill>
                  <a:srgbClr val="C00000"/>
                </a:solidFill>
              </a:rPr>
              <a:t>0</a:t>
            </a:r>
            <a:r>
              <a:rPr lang="zh-CN" altLang="en-US" sz="4000" b="1">
                <a:solidFill>
                  <a:srgbClr val="C00000"/>
                </a:solidFill>
              </a:rPr>
              <a:t>分计！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7218" y="2813598"/>
            <a:ext cx="3583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rgbClr val="9B0000"/>
                </a:solidFill>
                <a:effectLst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05216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背景知识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BCH 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一种获得广泛应用的能够纠正多个错误的循环码</a:t>
            </a:r>
            <a:endParaRPr lang="en-US" altLang="zh-CN" dirty="0"/>
          </a:p>
          <a:p>
            <a:r>
              <a:rPr lang="en-US" altLang="zh-CN" dirty="0"/>
              <a:t>  RS 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zh-CN" altLang="en-US" dirty="0"/>
              <a:t>  一类具有很强纠错能力的多进制</a:t>
            </a:r>
            <a:r>
              <a:rPr lang="en-US" altLang="zh-CN" dirty="0"/>
              <a:t>BCH 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1F497D"/>
                </a:solidFill>
              </a:rPr>
              <a:t> RS </a:t>
            </a:r>
            <a:r>
              <a:rPr lang="zh-CN" altLang="en-US" dirty="0">
                <a:solidFill>
                  <a:srgbClr val="1F497D"/>
                </a:solidFill>
              </a:rPr>
              <a:t>码的主要参数</a:t>
            </a:r>
            <a:endParaRPr lang="en-US" altLang="zh-CN" dirty="0">
              <a:solidFill>
                <a:srgbClr val="1F497D"/>
              </a:solidFill>
            </a:endParaRPr>
          </a:p>
          <a:p>
            <a:pPr lvl="2"/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749204"/>
                  </p:ext>
                </p:extLst>
              </p:nvPr>
            </p:nvGraphicFramePr>
            <p:xfrm>
              <a:off x="1653671" y="3443249"/>
              <a:ext cx="600136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6671">
                      <a:extLst>
                        <a:ext uri="{9D8B030D-6E8A-4147-A177-3AD203B41FA5}">
                          <a16:colId xmlns:a16="http://schemas.microsoft.com/office/drawing/2014/main" val="1390203855"/>
                        </a:ext>
                      </a:extLst>
                    </a:gridCol>
                    <a:gridCol w="4144691">
                      <a:extLst>
                        <a:ext uri="{9D8B030D-6E8A-4147-A177-3AD203B41FA5}">
                          <a16:colId xmlns:a16="http://schemas.microsoft.com/office/drawing/2014/main" val="173910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𝐺𝐹</m:t>
                                </m:r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62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56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纠错能力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9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校验位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3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信息位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01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生成多项式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55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749204"/>
                  </p:ext>
                </p:extLst>
              </p:nvPr>
            </p:nvGraphicFramePr>
            <p:xfrm>
              <a:off x="1653671" y="3443249"/>
              <a:ext cx="600136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6671">
                      <a:extLst>
                        <a:ext uri="{9D8B030D-6E8A-4147-A177-3AD203B41FA5}">
                          <a16:colId xmlns:a16="http://schemas.microsoft.com/office/drawing/2014/main" val="1390203855"/>
                        </a:ext>
                      </a:extLst>
                    </a:gridCol>
                    <a:gridCol w="4144691">
                      <a:extLst>
                        <a:ext uri="{9D8B030D-6E8A-4147-A177-3AD203B41FA5}">
                          <a16:colId xmlns:a16="http://schemas.microsoft.com/office/drawing/2014/main" val="1739109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码元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3279" r="-294" b="-5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62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码长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103279" r="-294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6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纠错能力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203279" r="-294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9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校验位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303279" r="-29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8321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信息位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403279" r="-294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016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生成多项式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5000" t="-503279" r="-29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55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1238032" y="606197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注：以上有单位的参数均以符号为单位，下同。</a:t>
            </a:r>
          </a:p>
        </p:txBody>
      </p:sp>
    </p:spTree>
    <p:extLst>
      <p:ext uri="{BB962C8B-B14F-4D97-AF65-F5344CB8AC3E}">
        <p14:creationId xmlns:p14="http://schemas.microsoft.com/office/powerpoint/2010/main" val="218810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背景知识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u="sng" dirty="0"/>
              <a:t>RS </a:t>
            </a:r>
            <a:r>
              <a:rPr lang="zh-CN" altLang="en-US" u="sng" dirty="0"/>
              <a:t>编译码流程</a:t>
            </a:r>
            <a:endParaRPr lang="en-US" altLang="zh-CN" u="sng" dirty="0"/>
          </a:p>
          <a:p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设计内容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结构和实例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116881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 </a:t>
            </a:r>
            <a:r>
              <a:rPr lang="zh-CN" altLang="en-US" dirty="0"/>
              <a:t>编译码流程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202" y="1101385"/>
            <a:ext cx="7306695" cy="487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62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目  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背景知识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RS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编译码流程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</a:t>
            </a:r>
            <a:r>
              <a:rPr lang="zh-CN" altLang="en-US" u="sng" dirty="0"/>
              <a:t>设计内容</a:t>
            </a:r>
            <a:endParaRPr lang="en-US" altLang="zh-CN" u="sng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结构和实例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提交方式与截止期限</a:t>
            </a:r>
          </a:p>
        </p:txBody>
      </p:sp>
    </p:spTree>
    <p:extLst>
      <p:ext uri="{BB962C8B-B14F-4D97-AF65-F5344CB8AC3E}">
        <p14:creationId xmlns:p14="http://schemas.microsoft.com/office/powerpoint/2010/main" val="416606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实现一个 </a:t>
            </a:r>
            <a:r>
              <a:rPr lang="en-US" altLang="zh-CN" dirty="0"/>
              <a:t>(15,11) RS </a:t>
            </a:r>
            <a:r>
              <a:rPr lang="zh-CN" altLang="en-US" dirty="0"/>
              <a:t>的编码器和译码器程序设计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工具平台：</a:t>
            </a:r>
            <a:r>
              <a:rPr lang="en-US" altLang="zh-CN" dirty="0"/>
              <a:t>MATLAB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参数</a:t>
            </a:r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804489"/>
                  </p:ext>
                </p:extLst>
              </p:nvPr>
            </p:nvGraphicFramePr>
            <p:xfrm>
              <a:off x="936761" y="2742822"/>
              <a:ext cx="7435181" cy="33639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3869">
                      <a:extLst>
                        <a:ext uri="{9D8B030D-6E8A-4147-A177-3AD203B41FA5}">
                          <a16:colId xmlns:a16="http://schemas.microsoft.com/office/drawing/2014/main" val="1390203855"/>
                        </a:ext>
                      </a:extLst>
                    </a:gridCol>
                    <a:gridCol w="5601312">
                      <a:extLst>
                        <a:ext uri="{9D8B030D-6E8A-4147-A177-3AD203B41FA5}">
                          <a16:colId xmlns:a16="http://schemas.microsoft.com/office/drawing/2014/main" val="173910923"/>
                        </a:ext>
                      </a:extLst>
                    </a:gridCol>
                  </a:tblGrid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码元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𝐺𝐹</m:t>
                                </m:r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 b="0" i="1" kern="120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600" b="0" i="1" kern="120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0" i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004621580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码长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−1=15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026568652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信息序列长度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553930894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最大纠错能力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2=2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23795615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本原多项式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854016028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生成多项式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=4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600" b="0" i="1" smtClean="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1600" b="0" i="1" smtClean="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600" b="0" i="1" smtClean="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9B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9B0000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9B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9B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9B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21055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804489"/>
                  </p:ext>
                </p:extLst>
              </p:nvPr>
            </p:nvGraphicFramePr>
            <p:xfrm>
              <a:off x="936761" y="2742822"/>
              <a:ext cx="7435181" cy="33639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3869">
                      <a:extLst>
                        <a:ext uri="{9D8B030D-6E8A-4147-A177-3AD203B41FA5}">
                          <a16:colId xmlns:a16="http://schemas.microsoft.com/office/drawing/2014/main" val="1390203855"/>
                        </a:ext>
                      </a:extLst>
                    </a:gridCol>
                    <a:gridCol w="5601312">
                      <a:extLst>
                        <a:ext uri="{9D8B030D-6E8A-4147-A177-3AD203B41FA5}">
                          <a16:colId xmlns:a16="http://schemas.microsoft.com/office/drawing/2014/main" val="173910923"/>
                        </a:ext>
                      </a:extLst>
                    </a:gridCol>
                  </a:tblGrid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码元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1299" r="-217" b="-620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621580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码长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101299" r="-217" b="-520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68652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信息序列长度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201299" r="-217" b="-420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3930894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最大纠错能力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301299" r="-217" b="-320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95615"/>
                      </a:ext>
                    </a:extLst>
                  </a:tr>
                  <a:tr h="468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本原多项式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401299" r="-217" b="-2207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016028"/>
                      </a:ext>
                    </a:extLst>
                  </a:tr>
                  <a:tr h="1020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</a:rPr>
                            <a:t>生成多项式</a:t>
                          </a:r>
                          <a:endParaRPr lang="zh-CN" altLang="en-US" sz="1600" b="1" kern="12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32826" t="-229762" r="-217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55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408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0ADF-03F2-43E7-AA85-2348E999C534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44893" y="1162974"/>
                <a:ext cx="8189557" cy="5039945"/>
              </a:xfrm>
            </p:spPr>
            <p:txBody>
              <a:bodyPr/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元素的不同表示方式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9B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注意：本设计中所用到的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zh-CN" sz="2000" b="1" i="1" smtClean="0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9B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9B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9B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中的元素一概以十进制数表示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893" y="1162974"/>
                <a:ext cx="8189557" cy="5039945"/>
              </a:xfrm>
              <a:blipFill>
                <a:blip r:embed="rId2"/>
                <a:stretch>
                  <a:fillRect l="-744" t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856165"/>
                  </p:ext>
                </p:extLst>
              </p:nvPr>
            </p:nvGraphicFramePr>
            <p:xfrm>
              <a:off x="817207" y="2189984"/>
              <a:ext cx="7581900" cy="4211324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1910137">
                      <a:extLst>
                        <a:ext uri="{9D8B030D-6E8A-4147-A177-3AD203B41FA5}">
                          <a16:colId xmlns:a16="http://schemas.microsoft.com/office/drawing/2014/main" val="2623009989"/>
                        </a:ext>
                      </a:extLst>
                    </a:gridCol>
                    <a:gridCol w="2152786">
                      <a:extLst>
                        <a:ext uri="{9D8B030D-6E8A-4147-A177-3AD203B41FA5}">
                          <a16:colId xmlns:a16="http://schemas.microsoft.com/office/drawing/2014/main" val="2206118739"/>
                        </a:ext>
                      </a:extLst>
                    </a:gridCol>
                    <a:gridCol w="1850338">
                      <a:extLst>
                        <a:ext uri="{9D8B030D-6E8A-4147-A177-3AD203B41FA5}">
                          <a16:colId xmlns:a16="http://schemas.microsoft.com/office/drawing/2014/main" val="4243825245"/>
                        </a:ext>
                      </a:extLst>
                    </a:gridCol>
                    <a:gridCol w="1668639">
                      <a:extLst>
                        <a:ext uri="{9D8B030D-6E8A-4147-A177-3AD203B41FA5}">
                          <a16:colId xmlns:a16="http://schemas.microsoft.com/office/drawing/2014/main" val="2753051761"/>
                        </a:ext>
                      </a:extLst>
                    </a:gridCol>
                  </a:tblGrid>
                  <a:tr h="495449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本原元的方幂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本原元的多项式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二进制矢量</a:t>
                          </a:r>
                          <a:endParaRPr lang="zh-CN" sz="20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十进制数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84794651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12131743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50213461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562600356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859009245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36616115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13061733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61512045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109846540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12725159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90441048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43865626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2218563617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3980782144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4002670418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</m:t>
                                </m:r>
                                <m:r>
                                  <a:rPr lang="en-US" sz="1400" kern="100" baseline="30000" dirty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kern="100" dirty="0"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YaHei Consolas Hybrid" panose="020B0509020204020204" pitchFamily="49" charset="-122"/>
                            <a:ea typeface="YaHei Consolas Hybrid" panose="020B0509020204020204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546823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856165"/>
                  </p:ext>
                </p:extLst>
              </p:nvPr>
            </p:nvGraphicFramePr>
            <p:xfrm>
              <a:off x="817207" y="2189984"/>
              <a:ext cx="7581900" cy="4211324"/>
            </p:xfrm>
            <a:graphic>
              <a:graphicData uri="http://schemas.openxmlformats.org/drawingml/2006/table">
                <a:tbl>
                  <a:tblPr firstRow="1" firstCol="1" bandRow="1" bandCol="1">
                    <a:tableStyleId>{5940675A-B579-460E-94D1-54222C63F5DA}</a:tableStyleId>
                  </a:tblPr>
                  <a:tblGrid>
                    <a:gridCol w="1910137">
                      <a:extLst>
                        <a:ext uri="{9D8B030D-6E8A-4147-A177-3AD203B41FA5}">
                          <a16:colId xmlns:a16="http://schemas.microsoft.com/office/drawing/2014/main" val="2623009989"/>
                        </a:ext>
                      </a:extLst>
                    </a:gridCol>
                    <a:gridCol w="2152786">
                      <a:extLst>
                        <a:ext uri="{9D8B030D-6E8A-4147-A177-3AD203B41FA5}">
                          <a16:colId xmlns:a16="http://schemas.microsoft.com/office/drawing/2014/main" val="2206118739"/>
                        </a:ext>
                      </a:extLst>
                    </a:gridCol>
                    <a:gridCol w="1850338">
                      <a:extLst>
                        <a:ext uri="{9D8B030D-6E8A-4147-A177-3AD203B41FA5}">
                          <a16:colId xmlns:a16="http://schemas.microsoft.com/office/drawing/2014/main" val="4243825245"/>
                        </a:ext>
                      </a:extLst>
                    </a:gridCol>
                    <a:gridCol w="1668639">
                      <a:extLst>
                        <a:ext uri="{9D8B030D-6E8A-4147-A177-3AD203B41FA5}">
                          <a16:colId xmlns:a16="http://schemas.microsoft.com/office/drawing/2014/main" val="2753051761"/>
                        </a:ext>
                      </a:extLst>
                    </a:gridCol>
                  </a:tblGrid>
                  <a:tr h="495449"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本原元的方幂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本原元的多项式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二进制矢量</a:t>
                          </a:r>
                          <a:endParaRPr lang="zh-CN" sz="2000" b="1" kern="1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tc>
                      <a:txBody>
                        <a:bodyPr/>
                        <a:lstStyle/>
                        <a:p>
                          <a:pPr marL="266700" algn="ctr"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十进制数</a:t>
                          </a:r>
                          <a:endParaRPr lang="zh-CN" sz="2000" b="1" kern="1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 anchorCtr="1"/>
                    </a:tc>
                    <a:extLst>
                      <a:ext uri="{0D108BD9-81ED-4DB2-BD59-A6C34878D82A}">
                        <a16:rowId xmlns:a16="http://schemas.microsoft.com/office/drawing/2014/main" val="184794651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200000" r="-298083" b="-1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200000" r="-163559" b="-1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200000" r="-91089" b="-13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200000" r="-730" b="-13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31743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300000" r="-298083" b="-1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300000" r="-163559" b="-1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300000" r="-91089" b="-1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300000" r="-730" b="-12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13461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400000" r="-298083" b="-11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400000" r="-163559" b="-11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400000" r="-91089" b="-11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400000" r="-730" b="-11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600356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512500" r="-298083" b="-1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512500" r="-163559" b="-1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512500" r="-91089" b="-1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512500" r="-730" b="-1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009245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597561" r="-298083" b="-9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597561" r="-163559" b="-9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597561" r="-91089" b="-9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597561" r="-730" b="-9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16115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697561" r="-298083" b="-8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697561" r="-163559" b="-8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697561" r="-91089" b="-8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697561" r="-730" b="-8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617332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817500" r="-298083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817500" r="-163559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817500" r="-91089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817500" r="-730" b="-8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12045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895122" r="-298083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895122" r="-16355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895122" r="-91089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895122" r="-73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46540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995122" r="-298083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995122" r="-16355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995122" r="-9108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995122" r="-73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725159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122500" r="-298083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122500" r="-16355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122500" r="-9108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122500" r="-73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41048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192683" r="-298083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192683" r="-163559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192683" r="-91089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192683" r="-730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656263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292683" r="-29808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292683" r="-16355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292683" r="-9108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292683" r="-730" b="-3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8563617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392683" r="-29808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392683" r="-16355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392683" r="-9108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392683" r="-730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782144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530000" r="-298083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530000" r="-163559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530000" r="-91089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530000" r="-730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670418"/>
                      </a:ext>
                    </a:extLst>
                  </a:tr>
                  <a:tr h="2477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19" t="-1590244" r="-29808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88701" t="-1590244" r="-163559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220462" t="-1590244" r="-91089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blipFill>
                          <a:blip r:embed="rId3"/>
                          <a:stretch>
                            <a:fillRect l="-354380" t="-1590244" r="-730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8230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59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036DCDD7-6092-41B9-8FB1-C35CD0EC2A00}" vid="{0AFF26EA-EC36-4992-8C8A-380F773A2AB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2359</Words>
  <Application>Microsoft Office PowerPoint</Application>
  <PresentationFormat>全屏显示(4:3)</PresentationFormat>
  <Paragraphs>396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YaHei Consolas Hybrid</vt:lpstr>
      <vt:lpstr>等线</vt:lpstr>
      <vt:lpstr>隶书</vt:lpstr>
      <vt:lpstr>微软雅黑</vt:lpstr>
      <vt:lpstr>Arial</vt:lpstr>
      <vt:lpstr>Cambria Math</vt:lpstr>
      <vt:lpstr>Gill Sans MT</vt:lpstr>
      <vt:lpstr>Times New Roman</vt:lpstr>
      <vt:lpstr>Wingdings</vt:lpstr>
      <vt:lpstr>Wingdings 3</vt:lpstr>
      <vt:lpstr>质朴</vt:lpstr>
      <vt:lpstr>PowerPoint 演示文稿</vt:lpstr>
      <vt:lpstr>目  录</vt:lpstr>
      <vt:lpstr>目  录</vt:lpstr>
      <vt:lpstr>背景知识</vt:lpstr>
      <vt:lpstr>目  录</vt:lpstr>
      <vt:lpstr>RS 编译码流程</vt:lpstr>
      <vt:lpstr>目  录</vt:lpstr>
      <vt:lpstr>设计内容</vt:lpstr>
      <vt:lpstr>设计内容</vt:lpstr>
      <vt:lpstr>设计内容 – 编码器</vt:lpstr>
      <vt:lpstr>设计内容 – 编码器</vt:lpstr>
      <vt:lpstr>设计内容 – 编码器</vt:lpstr>
      <vt:lpstr>设计内容 – 噪声信道</vt:lpstr>
      <vt:lpstr>设计内容 – 解码器</vt:lpstr>
      <vt:lpstr>设计内容 – 解码器</vt:lpstr>
      <vt:lpstr>设计内容 – 解码器</vt:lpstr>
      <vt:lpstr>设计内容 – 解码器</vt:lpstr>
      <vt:lpstr>设计内容 – 解码器</vt:lpstr>
      <vt:lpstr>设计内容 – 解码器</vt:lpstr>
      <vt:lpstr>目  录</vt:lpstr>
      <vt:lpstr>系统结构 – 主体功能部分</vt:lpstr>
      <vt:lpstr>系统结构 – 运算部件部分</vt:lpstr>
      <vt:lpstr>系统结构 – 运算部件部分</vt:lpstr>
      <vt:lpstr>实例 – 开发RsSymbolAdd模块</vt:lpstr>
      <vt:lpstr>实例 – 开发模式</vt:lpstr>
      <vt:lpstr>实例 – 第一次运行单元测试程序</vt:lpstr>
      <vt:lpstr>实例 – 开发RsSymbolAdd模块</vt:lpstr>
      <vt:lpstr>实例 – 继续开发下一个模块</vt:lpstr>
      <vt:lpstr>注意事项</vt:lpstr>
      <vt:lpstr>编程时需要注意的问题</vt:lpstr>
      <vt:lpstr>关于统计误符号率和误帧率</vt:lpstr>
      <vt:lpstr>目  录</vt:lpstr>
      <vt:lpstr>提交</vt:lpstr>
      <vt:lpstr>PowerPoint 演示文稿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</dc:creator>
  <cp:lastModifiedBy>hongfei zhu</cp:lastModifiedBy>
  <cp:revision>128</cp:revision>
  <dcterms:created xsi:type="dcterms:W3CDTF">2016-03-15T12:22:48Z</dcterms:created>
  <dcterms:modified xsi:type="dcterms:W3CDTF">2019-03-17T11:46:57Z</dcterms:modified>
</cp:coreProperties>
</file>