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2" r:id="rId6"/>
    <p:sldId id="260" r:id="rId7"/>
    <p:sldId id="261"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58" autoAdjust="0"/>
    <p:restoredTop sz="94660"/>
  </p:normalViewPr>
  <p:slideViewPr>
    <p:cSldViewPr snapToGrid="0" snapToObjects="1">
      <p:cViewPr>
        <p:scale>
          <a:sx n="66" d="100"/>
          <a:sy n="66" d="100"/>
        </p:scale>
        <p:origin x="-3064" y="-176"/>
      </p:cViewPr>
      <p:guideLst>
        <p:guide orient="horz" pos="2160"/>
        <p:guide pos="2880"/>
      </p:guideLst>
    </p:cSldViewPr>
  </p:slideViewPr>
  <p:notesTextViewPr>
    <p:cViewPr>
      <p:scale>
        <a:sx n="100" d="100"/>
        <a:sy n="100" d="100"/>
      </p:scale>
      <p:origin x="0" y="24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17648E-2823-7E42-A7A6-7EAF3B430A03}" type="datetimeFigureOut">
              <a:rPr lang="en-US" smtClean="0"/>
              <a:t>3/17/16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F6037D-BEA6-0148-9F99-F580A7BCDF5A}" type="slidenum">
              <a:rPr lang="en-US" smtClean="0"/>
              <a:t>‹#›</a:t>
            </a:fld>
            <a:endParaRPr lang="en-US"/>
          </a:p>
        </p:txBody>
      </p:sp>
    </p:spTree>
    <p:extLst>
      <p:ext uri="{BB962C8B-B14F-4D97-AF65-F5344CB8AC3E}">
        <p14:creationId xmlns:p14="http://schemas.microsoft.com/office/powerpoint/2010/main" val="12496435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overview of </a:t>
            </a:r>
            <a:r>
              <a:rPr lang="en-US" dirty="0" err="1" smtClean="0"/>
              <a:t>Illumina’s</a:t>
            </a:r>
            <a:r>
              <a:rPr lang="en-US" dirty="0" smtClean="0"/>
              <a:t> 16S workflow. From the library prep guide.</a:t>
            </a:r>
            <a:endParaRPr lang="en-US" dirty="0"/>
          </a:p>
        </p:txBody>
      </p:sp>
      <p:sp>
        <p:nvSpPr>
          <p:cNvPr id="4" name="Slide Number Placeholder 3"/>
          <p:cNvSpPr>
            <a:spLocks noGrp="1"/>
          </p:cNvSpPr>
          <p:nvPr>
            <p:ph type="sldNum" sz="quarter" idx="10"/>
          </p:nvPr>
        </p:nvSpPr>
        <p:spPr/>
        <p:txBody>
          <a:bodyPr/>
          <a:lstStyle/>
          <a:p>
            <a:fld id="{ECF6037D-BEA6-0148-9F99-F580A7BCDF5A}" type="slidenum">
              <a:rPr lang="en-US" smtClean="0"/>
              <a:t>1</a:t>
            </a:fld>
            <a:endParaRPr lang="en-US"/>
          </a:p>
        </p:txBody>
      </p:sp>
    </p:spTree>
    <p:extLst>
      <p:ext uri="{BB962C8B-B14F-4D97-AF65-F5344CB8AC3E}">
        <p14:creationId xmlns:p14="http://schemas.microsoft.com/office/powerpoint/2010/main" val="3012164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primers we used for round 1 PCR, with overhang</a:t>
            </a:r>
            <a:r>
              <a:rPr lang="en-US" baseline="0" dirty="0" smtClean="0"/>
              <a:t> adaptors and region-specific primers in different colored boxes.</a:t>
            </a:r>
          </a:p>
          <a:p>
            <a:r>
              <a:rPr lang="en-US" baseline="0" dirty="0" smtClean="0"/>
              <a:t>Our raw </a:t>
            </a:r>
            <a:r>
              <a:rPr lang="en-US" baseline="0" dirty="0" err="1" smtClean="0"/>
              <a:t>MiSeq</a:t>
            </a:r>
            <a:r>
              <a:rPr lang="en-US" baseline="0" dirty="0" smtClean="0"/>
              <a:t> data (.</a:t>
            </a:r>
            <a:r>
              <a:rPr lang="en-US" baseline="0" dirty="0" err="1" smtClean="0"/>
              <a:t>fastq</a:t>
            </a:r>
            <a:r>
              <a:rPr lang="en-US" baseline="0" dirty="0" smtClean="0"/>
              <a:t> files delivered from sequencing center) still have the region-specific primers (I assumer overhang adaptors were trimmed off). You can see the forward primer (in green) at the beginning of read1 and the reverse primer (also in green) at the beginning of read2 of a read pair.</a:t>
            </a:r>
            <a:endParaRPr lang="en-US" dirty="0"/>
          </a:p>
        </p:txBody>
      </p:sp>
      <p:sp>
        <p:nvSpPr>
          <p:cNvPr id="4" name="Slide Number Placeholder 3"/>
          <p:cNvSpPr>
            <a:spLocks noGrp="1"/>
          </p:cNvSpPr>
          <p:nvPr>
            <p:ph type="sldNum" sz="quarter" idx="10"/>
          </p:nvPr>
        </p:nvSpPr>
        <p:spPr/>
        <p:txBody>
          <a:bodyPr/>
          <a:lstStyle/>
          <a:p>
            <a:fld id="{ECF6037D-BEA6-0148-9F99-F580A7BCDF5A}" type="slidenum">
              <a:rPr lang="en-US" smtClean="0"/>
              <a:t>2</a:t>
            </a:fld>
            <a:endParaRPr lang="en-US"/>
          </a:p>
        </p:txBody>
      </p:sp>
    </p:spTree>
    <p:extLst>
      <p:ext uri="{BB962C8B-B14F-4D97-AF65-F5344CB8AC3E}">
        <p14:creationId xmlns:p14="http://schemas.microsoft.com/office/powerpoint/2010/main" val="2986113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can we get rid of these primer sequences? </a:t>
            </a:r>
            <a:r>
              <a:rPr lang="en-US" baseline="0" dirty="0" err="1" smtClean="0"/>
              <a:t>Mothur</a:t>
            </a:r>
            <a:r>
              <a:rPr lang="en-US" baseline="0" dirty="0" smtClean="0"/>
              <a:t> has tools to help.</a:t>
            </a:r>
          </a:p>
          <a:p>
            <a:r>
              <a:rPr lang="en-US" dirty="0" smtClean="0"/>
              <a:t>http://</a:t>
            </a:r>
            <a:r>
              <a:rPr lang="en-US" dirty="0" err="1" smtClean="0"/>
              <a:t>www.mothur.org</a:t>
            </a:r>
            <a:r>
              <a:rPr lang="en-US" dirty="0" smtClean="0"/>
              <a:t>/wiki/</a:t>
            </a:r>
            <a:r>
              <a:rPr lang="en-US" dirty="0" err="1" smtClean="0"/>
              <a:t>Main_Page</a:t>
            </a:r>
            <a:endParaRPr lang="en-US" dirty="0" smtClean="0"/>
          </a:p>
          <a:p>
            <a:r>
              <a:rPr lang="en-US" dirty="0" smtClean="0"/>
              <a:t>From the forums:</a:t>
            </a:r>
            <a:r>
              <a:rPr lang="en-US" baseline="0" dirty="0" smtClean="0"/>
              <a:t> http://</a:t>
            </a:r>
            <a:r>
              <a:rPr lang="en-US" baseline="0" dirty="0" err="1" smtClean="0"/>
              <a:t>www.mothur.org</a:t>
            </a:r>
            <a:r>
              <a:rPr lang="en-US" baseline="0" dirty="0" smtClean="0"/>
              <a:t>/forum/</a:t>
            </a:r>
            <a:r>
              <a:rPr lang="en-US" baseline="0" dirty="0" err="1" smtClean="0"/>
              <a:t>viewtopic.php?f</a:t>
            </a:r>
            <a:r>
              <a:rPr lang="en-US" baseline="0" dirty="0" smtClean="0"/>
              <a:t>=3&amp;t=3831&amp;p=12191&amp;hilit=primer#p12191</a:t>
            </a:r>
            <a:endParaRPr lang="en-US" dirty="0"/>
          </a:p>
        </p:txBody>
      </p:sp>
      <p:sp>
        <p:nvSpPr>
          <p:cNvPr id="4" name="Slide Number Placeholder 3"/>
          <p:cNvSpPr>
            <a:spLocks noGrp="1"/>
          </p:cNvSpPr>
          <p:nvPr>
            <p:ph type="sldNum" sz="quarter" idx="10"/>
          </p:nvPr>
        </p:nvSpPr>
        <p:spPr/>
        <p:txBody>
          <a:bodyPr/>
          <a:lstStyle/>
          <a:p>
            <a:fld id="{ECF6037D-BEA6-0148-9F99-F580A7BCDF5A}" type="slidenum">
              <a:rPr lang="en-US" smtClean="0"/>
              <a:t>3</a:t>
            </a:fld>
            <a:endParaRPr lang="en-US"/>
          </a:p>
        </p:txBody>
      </p:sp>
    </p:spTree>
    <p:extLst>
      <p:ext uri="{BB962C8B-B14F-4D97-AF65-F5344CB8AC3E}">
        <p14:creationId xmlns:p14="http://schemas.microsoft.com/office/powerpoint/2010/main" val="3602958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Make.contigs</a:t>
            </a:r>
            <a:r>
              <a:rPr lang="en-US" dirty="0" smtClean="0"/>
              <a:t> command and</a:t>
            </a:r>
            <a:r>
              <a:rPr lang="en-US" baseline="0" dirty="0" smtClean="0"/>
              <a:t> output.</a:t>
            </a:r>
          </a:p>
          <a:p>
            <a:r>
              <a:rPr lang="en-US" baseline="0" dirty="0" smtClean="0"/>
              <a:t>Note the longer than expected median sequence length (292). We sequenced the V4 region, so we expect ~250 </a:t>
            </a:r>
            <a:r>
              <a:rPr lang="en-US" baseline="0" dirty="0" err="1" smtClean="0"/>
              <a:t>bp</a:t>
            </a:r>
            <a:r>
              <a:rPr lang="en-US" baseline="0" dirty="0" smtClean="0"/>
              <a:t> sequences. (This was what initially clued us in that we needed to do some trimming.)</a:t>
            </a:r>
            <a:endParaRPr lang="en-US" dirty="0"/>
          </a:p>
        </p:txBody>
      </p:sp>
      <p:sp>
        <p:nvSpPr>
          <p:cNvPr id="4" name="Slide Number Placeholder 3"/>
          <p:cNvSpPr>
            <a:spLocks noGrp="1"/>
          </p:cNvSpPr>
          <p:nvPr>
            <p:ph type="sldNum" sz="quarter" idx="10"/>
          </p:nvPr>
        </p:nvSpPr>
        <p:spPr/>
        <p:txBody>
          <a:bodyPr/>
          <a:lstStyle/>
          <a:p>
            <a:fld id="{ECF6037D-BEA6-0148-9F99-F580A7BCDF5A}" type="slidenum">
              <a:rPr lang="en-US" smtClean="0"/>
              <a:t>4</a:t>
            </a:fld>
            <a:endParaRPr lang="en-US"/>
          </a:p>
        </p:txBody>
      </p:sp>
    </p:spTree>
    <p:extLst>
      <p:ext uri="{BB962C8B-B14F-4D97-AF65-F5344CB8AC3E}">
        <p14:creationId xmlns:p14="http://schemas.microsoft.com/office/powerpoint/2010/main" val="4252919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look at the .</a:t>
            </a:r>
            <a:r>
              <a:rPr lang="en-US" dirty="0" err="1" smtClean="0"/>
              <a:t>fasta</a:t>
            </a:r>
            <a:r>
              <a:rPr lang="en-US" baseline="0" dirty="0" smtClean="0"/>
              <a:t> output from </a:t>
            </a:r>
            <a:r>
              <a:rPr lang="en-US" baseline="0" dirty="0" err="1" smtClean="0"/>
              <a:t>make.contigs</a:t>
            </a:r>
            <a:r>
              <a:rPr lang="en-US" baseline="0" dirty="0" smtClean="0"/>
              <a:t> (</a:t>
            </a:r>
            <a:r>
              <a:rPr lang="en-US" baseline="0" dirty="0" err="1" smtClean="0"/>
              <a:t>Claire.trim.contigs.fasta</a:t>
            </a:r>
            <a:r>
              <a:rPr lang="en-US" baseline="0" dirty="0" smtClean="0"/>
              <a:t>), we can see the forward and reverse primers at the end of the sequences. These need to be trimmed!</a:t>
            </a:r>
            <a:endParaRPr lang="en-US" dirty="0"/>
          </a:p>
        </p:txBody>
      </p:sp>
      <p:sp>
        <p:nvSpPr>
          <p:cNvPr id="4" name="Slide Number Placeholder 3"/>
          <p:cNvSpPr>
            <a:spLocks noGrp="1"/>
          </p:cNvSpPr>
          <p:nvPr>
            <p:ph type="sldNum" sz="quarter" idx="10"/>
          </p:nvPr>
        </p:nvSpPr>
        <p:spPr/>
        <p:txBody>
          <a:bodyPr/>
          <a:lstStyle/>
          <a:p>
            <a:fld id="{ECF6037D-BEA6-0148-9F99-F580A7BCDF5A}" type="slidenum">
              <a:rPr lang="en-US" smtClean="0"/>
              <a:t>5</a:t>
            </a:fld>
            <a:endParaRPr lang="en-US"/>
          </a:p>
        </p:txBody>
      </p:sp>
    </p:spTree>
    <p:extLst>
      <p:ext uri="{BB962C8B-B14F-4D97-AF65-F5344CB8AC3E}">
        <p14:creationId xmlns:p14="http://schemas.microsoft.com/office/powerpoint/2010/main" val="3149647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Mothur</a:t>
            </a:r>
            <a:r>
              <a:rPr lang="en-US" dirty="0" smtClean="0"/>
              <a:t> needs a file of the primer sequences (an</a:t>
            </a:r>
            <a:r>
              <a:rPr lang="en-US" baseline="0" dirty="0" smtClean="0"/>
              <a:t> </a:t>
            </a:r>
            <a:r>
              <a:rPr lang="en-US" baseline="0" dirty="0" err="1" smtClean="0"/>
              <a:t>oligos</a:t>
            </a:r>
            <a:r>
              <a:rPr lang="en-US" baseline="0" dirty="0" smtClean="0"/>
              <a:t> file). </a:t>
            </a:r>
            <a:endParaRPr lang="en-US" dirty="0"/>
          </a:p>
        </p:txBody>
      </p:sp>
      <p:sp>
        <p:nvSpPr>
          <p:cNvPr id="4" name="Slide Number Placeholder 3"/>
          <p:cNvSpPr>
            <a:spLocks noGrp="1"/>
          </p:cNvSpPr>
          <p:nvPr>
            <p:ph type="sldNum" sz="quarter" idx="10"/>
          </p:nvPr>
        </p:nvSpPr>
        <p:spPr/>
        <p:txBody>
          <a:bodyPr/>
          <a:lstStyle/>
          <a:p>
            <a:fld id="{ECF6037D-BEA6-0148-9F99-F580A7BCDF5A}" type="slidenum">
              <a:rPr lang="en-US" smtClean="0"/>
              <a:t>6</a:t>
            </a:fld>
            <a:endParaRPr lang="en-US"/>
          </a:p>
        </p:txBody>
      </p:sp>
    </p:spTree>
    <p:extLst>
      <p:ext uri="{BB962C8B-B14F-4D97-AF65-F5344CB8AC3E}">
        <p14:creationId xmlns:p14="http://schemas.microsoft.com/office/powerpoint/2010/main" val="2079245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can run </a:t>
            </a:r>
            <a:r>
              <a:rPr lang="en-US" dirty="0" err="1" smtClean="0"/>
              <a:t>trim.seqs</a:t>
            </a:r>
            <a:r>
              <a:rPr lang="en-US" dirty="0" smtClean="0"/>
              <a:t> with the </a:t>
            </a:r>
            <a:r>
              <a:rPr lang="en-US" dirty="0" err="1" smtClean="0"/>
              <a:t>oligos</a:t>
            </a:r>
            <a:r>
              <a:rPr lang="en-US" dirty="0" smtClean="0"/>
              <a:t> file.</a:t>
            </a:r>
          </a:p>
          <a:p>
            <a:r>
              <a:rPr lang="en-US" dirty="0" smtClean="0"/>
              <a:t>Our</a:t>
            </a:r>
            <a:r>
              <a:rPr lang="en-US" baseline="0" dirty="0" smtClean="0"/>
              <a:t> median sequence length is now 253, which looks a lot more reasonable.</a:t>
            </a:r>
            <a:endParaRPr lang="en-US" dirty="0"/>
          </a:p>
        </p:txBody>
      </p:sp>
      <p:sp>
        <p:nvSpPr>
          <p:cNvPr id="4" name="Slide Number Placeholder 3"/>
          <p:cNvSpPr>
            <a:spLocks noGrp="1"/>
          </p:cNvSpPr>
          <p:nvPr>
            <p:ph type="sldNum" sz="quarter" idx="10"/>
          </p:nvPr>
        </p:nvSpPr>
        <p:spPr/>
        <p:txBody>
          <a:bodyPr/>
          <a:lstStyle/>
          <a:p>
            <a:fld id="{ECF6037D-BEA6-0148-9F99-F580A7BCDF5A}" type="slidenum">
              <a:rPr lang="en-US" smtClean="0"/>
              <a:t>7</a:t>
            </a:fld>
            <a:endParaRPr lang="en-US"/>
          </a:p>
        </p:txBody>
      </p:sp>
    </p:spTree>
    <p:extLst>
      <p:ext uri="{BB962C8B-B14F-4D97-AF65-F5344CB8AC3E}">
        <p14:creationId xmlns:p14="http://schemas.microsoft.com/office/powerpoint/2010/main" val="1090897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set the </a:t>
            </a:r>
            <a:r>
              <a:rPr lang="en-US" dirty="0" err="1" smtClean="0"/>
              <a:t>trim.seqs</a:t>
            </a:r>
            <a:r>
              <a:rPr lang="en-US" baseline="0" dirty="0" smtClean="0"/>
              <a:t> command to tolerate mismatches in the primer sequences, and we probably should do this to account for possible sequencing error in these regions. The forum post used </a:t>
            </a:r>
            <a:r>
              <a:rPr lang="en-US" baseline="0" dirty="0" err="1" smtClean="0"/>
              <a:t>pdiffs</a:t>
            </a:r>
            <a:r>
              <a:rPr lang="en-US" baseline="0" dirty="0" smtClean="0"/>
              <a:t>=2 (tolerates up to 2 mismatches), so we’ll do this.</a:t>
            </a:r>
          </a:p>
          <a:p>
            <a:r>
              <a:rPr lang="en-US" baseline="0" dirty="0" smtClean="0"/>
              <a:t>In the output, median sequence length is still ~250 </a:t>
            </a:r>
            <a:r>
              <a:rPr lang="en-US" baseline="0" dirty="0" err="1" smtClean="0"/>
              <a:t>bp</a:t>
            </a:r>
            <a:r>
              <a:rPr lang="en-US" baseline="0" dirty="0" smtClean="0"/>
              <a:t>, so that’s good.</a:t>
            </a:r>
          </a:p>
          <a:p>
            <a:r>
              <a:rPr lang="en-US" baseline="0" dirty="0" smtClean="0"/>
              <a:t>Notice that we have more sequences in total (# of </a:t>
            </a:r>
            <a:r>
              <a:rPr lang="en-US" baseline="0" dirty="0" err="1" smtClean="0"/>
              <a:t>Seqs</a:t>
            </a:r>
            <a:r>
              <a:rPr lang="en-US" baseline="0" dirty="0" smtClean="0"/>
              <a:t>) when we allowed mismatches </a:t>
            </a:r>
            <a:r>
              <a:rPr lang="en-US" baseline="0" dirty="0" err="1" smtClean="0"/>
              <a:t>vs</a:t>
            </a:r>
            <a:r>
              <a:rPr lang="en-US" baseline="0" dirty="0" smtClean="0"/>
              <a:t> when we didn’t (previous slide).</a:t>
            </a:r>
            <a:endParaRPr lang="en-US" dirty="0"/>
          </a:p>
        </p:txBody>
      </p:sp>
      <p:sp>
        <p:nvSpPr>
          <p:cNvPr id="4" name="Slide Number Placeholder 3"/>
          <p:cNvSpPr>
            <a:spLocks noGrp="1"/>
          </p:cNvSpPr>
          <p:nvPr>
            <p:ph type="sldNum" sz="quarter" idx="10"/>
          </p:nvPr>
        </p:nvSpPr>
        <p:spPr/>
        <p:txBody>
          <a:bodyPr/>
          <a:lstStyle/>
          <a:p>
            <a:fld id="{ECF6037D-BEA6-0148-9F99-F580A7BCDF5A}" type="slidenum">
              <a:rPr lang="en-US" smtClean="0"/>
              <a:t>8</a:t>
            </a:fld>
            <a:endParaRPr lang="en-US"/>
          </a:p>
        </p:txBody>
      </p:sp>
    </p:spTree>
    <p:extLst>
      <p:ext uri="{BB962C8B-B14F-4D97-AF65-F5344CB8AC3E}">
        <p14:creationId xmlns:p14="http://schemas.microsoft.com/office/powerpoint/2010/main" val="1250033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Following</a:t>
            </a:r>
            <a:r>
              <a:rPr lang="en-US" baseline="0" dirty="0" smtClean="0"/>
              <a:t> the forum post, we now want to construct a group that includes only those sequences for which primer sequences were successfully removed. (Maybe there’s a sequence with three errors in the primer regions, and so the primer sequences weren’t trimmed. We don’t want to include that in our downstream analysis.)</a:t>
            </a:r>
          </a:p>
          <a:p>
            <a:r>
              <a:rPr lang="en-US" baseline="0" dirty="0" smtClean="0"/>
              <a:t>The </a:t>
            </a:r>
            <a:r>
              <a:rPr lang="en-US" baseline="0" dirty="0" err="1" smtClean="0"/>
              <a:t>list.seqs</a:t>
            </a:r>
            <a:r>
              <a:rPr lang="en-US" baseline="0" dirty="0" smtClean="0"/>
              <a:t> and </a:t>
            </a:r>
            <a:r>
              <a:rPr lang="en-US" baseline="0" dirty="0" err="1" smtClean="0"/>
              <a:t>get.seqs</a:t>
            </a:r>
            <a:r>
              <a:rPr lang="en-US" baseline="0" dirty="0" smtClean="0"/>
              <a:t> command creates a .groups file that we can use with the next step (</a:t>
            </a:r>
            <a:r>
              <a:rPr lang="en-US" baseline="0" dirty="0" err="1" smtClean="0"/>
              <a:t>screen.seqs</a:t>
            </a:r>
            <a:r>
              <a:rPr lang="en-US" baseline="0" dirty="0" smtClean="0"/>
              <a:t>).</a:t>
            </a:r>
            <a:endParaRPr lang="en-US" dirty="0" smtClean="0"/>
          </a:p>
          <a:p>
            <a:r>
              <a:rPr lang="en-US" dirty="0" smtClean="0"/>
              <a:t>Next </a:t>
            </a:r>
            <a:r>
              <a:rPr lang="en-US" dirty="0" smtClean="0"/>
              <a:t>step:</a:t>
            </a:r>
            <a:r>
              <a:rPr lang="en-US" baseline="0" dirty="0" smtClean="0"/>
              <a:t> </a:t>
            </a:r>
          </a:p>
          <a:p>
            <a:r>
              <a:rPr lang="en-US" dirty="0" err="1" smtClean="0"/>
              <a:t>mothur</a:t>
            </a:r>
            <a:r>
              <a:rPr lang="en-US" dirty="0" smtClean="0"/>
              <a:t> &gt; </a:t>
            </a:r>
            <a:r>
              <a:rPr lang="en-US" dirty="0" err="1" smtClean="0"/>
              <a:t>screen.seqs</a:t>
            </a:r>
            <a:r>
              <a:rPr lang="en-US" dirty="0" smtClean="0"/>
              <a:t>(</a:t>
            </a:r>
            <a:r>
              <a:rPr lang="en-US" dirty="0" err="1" smtClean="0"/>
              <a:t>fasta</a:t>
            </a:r>
            <a:r>
              <a:rPr lang="en-US" dirty="0" smtClean="0"/>
              <a:t>=</a:t>
            </a:r>
            <a:r>
              <a:rPr lang="en-US" dirty="0" err="1" smtClean="0"/>
              <a:t>Claire.trim.contigs.trim.fasta</a:t>
            </a:r>
            <a:r>
              <a:rPr lang="en-US" dirty="0" smtClean="0"/>
              <a:t>, </a:t>
            </a:r>
            <a:r>
              <a:rPr lang="en-US" dirty="0" smtClean="0"/>
              <a:t>group=</a:t>
            </a:r>
            <a:r>
              <a:rPr lang="en-US" dirty="0" err="1" smtClean="0"/>
              <a:t>Claire.contigs.pick.groups</a:t>
            </a:r>
            <a:r>
              <a:rPr lang="en-US" dirty="0" smtClean="0"/>
              <a:t>, </a:t>
            </a:r>
            <a:r>
              <a:rPr lang="en-US" dirty="0" err="1" smtClean="0"/>
              <a:t>maxambig</a:t>
            </a:r>
            <a:r>
              <a:rPr lang="en-US" dirty="0" smtClean="0"/>
              <a:t>=0, </a:t>
            </a:r>
            <a:r>
              <a:rPr lang="en-US" dirty="0" err="1" smtClean="0"/>
              <a:t>minlength</a:t>
            </a:r>
            <a:r>
              <a:rPr lang="en-US" dirty="0" smtClean="0"/>
              <a:t>=?,</a:t>
            </a:r>
            <a:r>
              <a:rPr lang="en-US" baseline="0" dirty="0" smtClean="0"/>
              <a:t> </a:t>
            </a:r>
            <a:r>
              <a:rPr lang="en-US" dirty="0" err="1" smtClean="0"/>
              <a:t>maxlength</a:t>
            </a:r>
            <a:r>
              <a:rPr lang="en-US" dirty="0" smtClean="0"/>
              <a:t>=275</a:t>
            </a:r>
            <a:r>
              <a:rPr lang="en-US" dirty="0" smtClean="0"/>
              <a:t>)</a:t>
            </a:r>
          </a:p>
          <a:p>
            <a:r>
              <a:rPr lang="en-US" dirty="0" smtClean="0"/>
              <a:t>(Note: The </a:t>
            </a:r>
            <a:r>
              <a:rPr lang="en-US" dirty="0" err="1" smtClean="0"/>
              <a:t>fasta</a:t>
            </a:r>
            <a:r>
              <a:rPr lang="en-US" dirty="0" smtClean="0"/>
              <a:t> file for </a:t>
            </a:r>
            <a:r>
              <a:rPr lang="en-US" dirty="0" err="1" smtClean="0"/>
              <a:t>screen.seqs</a:t>
            </a:r>
            <a:r>
              <a:rPr lang="en-US" dirty="0" smtClean="0"/>
              <a:t> was generated by the </a:t>
            </a:r>
            <a:r>
              <a:rPr lang="en-US" dirty="0" err="1" smtClean="0"/>
              <a:t>trim.seqs</a:t>
            </a:r>
            <a:r>
              <a:rPr lang="en-US" dirty="0" smtClean="0"/>
              <a:t> </a:t>
            </a:r>
            <a:r>
              <a:rPr lang="en-US" smtClean="0"/>
              <a:t>command</a:t>
            </a:r>
            <a:r>
              <a:rPr lang="en-US" baseline="0" smtClean="0"/>
              <a:t>.)</a:t>
            </a:r>
            <a:endParaRPr lang="en-US" dirty="0"/>
          </a:p>
        </p:txBody>
      </p:sp>
      <p:sp>
        <p:nvSpPr>
          <p:cNvPr id="4" name="Slide Number Placeholder 3"/>
          <p:cNvSpPr>
            <a:spLocks noGrp="1"/>
          </p:cNvSpPr>
          <p:nvPr>
            <p:ph type="sldNum" sz="quarter" idx="10"/>
          </p:nvPr>
        </p:nvSpPr>
        <p:spPr/>
        <p:txBody>
          <a:bodyPr/>
          <a:lstStyle/>
          <a:p>
            <a:fld id="{ECF6037D-BEA6-0148-9F99-F580A7BCDF5A}" type="slidenum">
              <a:rPr lang="en-US" smtClean="0"/>
              <a:t>9</a:t>
            </a:fld>
            <a:endParaRPr lang="en-US"/>
          </a:p>
        </p:txBody>
      </p:sp>
    </p:spTree>
    <p:extLst>
      <p:ext uri="{BB962C8B-B14F-4D97-AF65-F5344CB8AC3E}">
        <p14:creationId xmlns:p14="http://schemas.microsoft.com/office/powerpoint/2010/main" val="4205090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F7676F-651D-304A-8468-FAD0584FE37B}" type="datetimeFigureOut">
              <a:rPr lang="en-US" smtClean="0"/>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F3FCA-CD38-0040-88AA-F98464938094}" type="slidenum">
              <a:rPr lang="en-US" smtClean="0"/>
              <a:t>‹#›</a:t>
            </a:fld>
            <a:endParaRPr lang="en-US"/>
          </a:p>
        </p:txBody>
      </p:sp>
    </p:spTree>
    <p:extLst>
      <p:ext uri="{BB962C8B-B14F-4D97-AF65-F5344CB8AC3E}">
        <p14:creationId xmlns:p14="http://schemas.microsoft.com/office/powerpoint/2010/main" val="1110436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F7676F-651D-304A-8468-FAD0584FE37B}" type="datetimeFigureOut">
              <a:rPr lang="en-US" smtClean="0"/>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F3FCA-CD38-0040-88AA-F98464938094}" type="slidenum">
              <a:rPr lang="en-US" smtClean="0"/>
              <a:t>‹#›</a:t>
            </a:fld>
            <a:endParaRPr lang="en-US"/>
          </a:p>
        </p:txBody>
      </p:sp>
    </p:spTree>
    <p:extLst>
      <p:ext uri="{BB962C8B-B14F-4D97-AF65-F5344CB8AC3E}">
        <p14:creationId xmlns:p14="http://schemas.microsoft.com/office/powerpoint/2010/main" val="197051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F7676F-651D-304A-8468-FAD0584FE37B}" type="datetimeFigureOut">
              <a:rPr lang="en-US" smtClean="0"/>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F3FCA-CD38-0040-88AA-F98464938094}" type="slidenum">
              <a:rPr lang="en-US" smtClean="0"/>
              <a:t>‹#›</a:t>
            </a:fld>
            <a:endParaRPr lang="en-US"/>
          </a:p>
        </p:txBody>
      </p:sp>
    </p:spTree>
    <p:extLst>
      <p:ext uri="{BB962C8B-B14F-4D97-AF65-F5344CB8AC3E}">
        <p14:creationId xmlns:p14="http://schemas.microsoft.com/office/powerpoint/2010/main" val="3375681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F7676F-651D-304A-8468-FAD0584FE37B}" type="datetimeFigureOut">
              <a:rPr lang="en-US" smtClean="0"/>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F3FCA-CD38-0040-88AA-F98464938094}" type="slidenum">
              <a:rPr lang="en-US" smtClean="0"/>
              <a:t>‹#›</a:t>
            </a:fld>
            <a:endParaRPr lang="en-US"/>
          </a:p>
        </p:txBody>
      </p:sp>
    </p:spTree>
    <p:extLst>
      <p:ext uri="{BB962C8B-B14F-4D97-AF65-F5344CB8AC3E}">
        <p14:creationId xmlns:p14="http://schemas.microsoft.com/office/powerpoint/2010/main" val="3261362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F7676F-651D-304A-8468-FAD0584FE37B}" type="datetimeFigureOut">
              <a:rPr lang="en-US" smtClean="0"/>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F3FCA-CD38-0040-88AA-F98464938094}" type="slidenum">
              <a:rPr lang="en-US" smtClean="0"/>
              <a:t>‹#›</a:t>
            </a:fld>
            <a:endParaRPr lang="en-US"/>
          </a:p>
        </p:txBody>
      </p:sp>
    </p:spTree>
    <p:extLst>
      <p:ext uri="{BB962C8B-B14F-4D97-AF65-F5344CB8AC3E}">
        <p14:creationId xmlns:p14="http://schemas.microsoft.com/office/powerpoint/2010/main" val="2089670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F7676F-651D-304A-8468-FAD0584FE37B}" type="datetimeFigureOut">
              <a:rPr lang="en-US" smtClean="0"/>
              <a:t>3/17/16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7F3FCA-CD38-0040-88AA-F98464938094}" type="slidenum">
              <a:rPr lang="en-US" smtClean="0"/>
              <a:t>‹#›</a:t>
            </a:fld>
            <a:endParaRPr lang="en-US"/>
          </a:p>
        </p:txBody>
      </p:sp>
    </p:spTree>
    <p:extLst>
      <p:ext uri="{BB962C8B-B14F-4D97-AF65-F5344CB8AC3E}">
        <p14:creationId xmlns:p14="http://schemas.microsoft.com/office/powerpoint/2010/main" val="509432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F7676F-651D-304A-8468-FAD0584FE37B}" type="datetimeFigureOut">
              <a:rPr lang="en-US" smtClean="0"/>
              <a:t>3/17/16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7F3FCA-CD38-0040-88AA-F98464938094}" type="slidenum">
              <a:rPr lang="en-US" smtClean="0"/>
              <a:t>‹#›</a:t>
            </a:fld>
            <a:endParaRPr lang="en-US"/>
          </a:p>
        </p:txBody>
      </p:sp>
    </p:spTree>
    <p:extLst>
      <p:ext uri="{BB962C8B-B14F-4D97-AF65-F5344CB8AC3E}">
        <p14:creationId xmlns:p14="http://schemas.microsoft.com/office/powerpoint/2010/main" val="2598881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F7676F-651D-304A-8468-FAD0584FE37B}" type="datetimeFigureOut">
              <a:rPr lang="en-US" smtClean="0"/>
              <a:t>3/17/16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7F3FCA-CD38-0040-88AA-F98464938094}" type="slidenum">
              <a:rPr lang="en-US" smtClean="0"/>
              <a:t>‹#›</a:t>
            </a:fld>
            <a:endParaRPr lang="en-US"/>
          </a:p>
        </p:txBody>
      </p:sp>
    </p:spTree>
    <p:extLst>
      <p:ext uri="{BB962C8B-B14F-4D97-AF65-F5344CB8AC3E}">
        <p14:creationId xmlns:p14="http://schemas.microsoft.com/office/powerpoint/2010/main" val="1082493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7676F-651D-304A-8468-FAD0584FE37B}" type="datetimeFigureOut">
              <a:rPr lang="en-US" smtClean="0"/>
              <a:t>3/17/16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7F3FCA-CD38-0040-88AA-F98464938094}" type="slidenum">
              <a:rPr lang="en-US" smtClean="0"/>
              <a:t>‹#›</a:t>
            </a:fld>
            <a:endParaRPr lang="en-US"/>
          </a:p>
        </p:txBody>
      </p:sp>
    </p:spTree>
    <p:extLst>
      <p:ext uri="{BB962C8B-B14F-4D97-AF65-F5344CB8AC3E}">
        <p14:creationId xmlns:p14="http://schemas.microsoft.com/office/powerpoint/2010/main" val="2217443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F7676F-651D-304A-8468-FAD0584FE37B}" type="datetimeFigureOut">
              <a:rPr lang="en-US" smtClean="0"/>
              <a:t>3/17/16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7F3FCA-CD38-0040-88AA-F98464938094}" type="slidenum">
              <a:rPr lang="en-US" smtClean="0"/>
              <a:t>‹#›</a:t>
            </a:fld>
            <a:endParaRPr lang="en-US"/>
          </a:p>
        </p:txBody>
      </p:sp>
    </p:spTree>
    <p:extLst>
      <p:ext uri="{BB962C8B-B14F-4D97-AF65-F5344CB8AC3E}">
        <p14:creationId xmlns:p14="http://schemas.microsoft.com/office/powerpoint/2010/main" val="2551913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F7676F-651D-304A-8468-FAD0584FE37B}" type="datetimeFigureOut">
              <a:rPr lang="en-US" smtClean="0"/>
              <a:t>3/17/16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7F3FCA-CD38-0040-88AA-F98464938094}" type="slidenum">
              <a:rPr lang="en-US" smtClean="0"/>
              <a:t>‹#›</a:t>
            </a:fld>
            <a:endParaRPr lang="en-US"/>
          </a:p>
        </p:txBody>
      </p:sp>
    </p:spTree>
    <p:extLst>
      <p:ext uri="{BB962C8B-B14F-4D97-AF65-F5344CB8AC3E}">
        <p14:creationId xmlns:p14="http://schemas.microsoft.com/office/powerpoint/2010/main" val="1679088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F7676F-651D-304A-8468-FAD0584FE37B}" type="datetimeFigureOut">
              <a:rPr lang="en-US" smtClean="0"/>
              <a:t>3/17/16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7F3FCA-CD38-0040-88AA-F98464938094}" type="slidenum">
              <a:rPr lang="en-US" smtClean="0"/>
              <a:t>‹#›</a:t>
            </a:fld>
            <a:endParaRPr lang="en-US"/>
          </a:p>
        </p:txBody>
      </p:sp>
    </p:spTree>
    <p:extLst>
      <p:ext uri="{BB962C8B-B14F-4D97-AF65-F5344CB8AC3E}">
        <p14:creationId xmlns:p14="http://schemas.microsoft.com/office/powerpoint/2010/main" val="3646755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Shot 2016-03-17 at 10.45.5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200" y="266700"/>
            <a:ext cx="6946900" cy="6311900"/>
          </a:xfrm>
          <a:prstGeom prst="rect">
            <a:avLst/>
          </a:prstGeom>
        </p:spPr>
      </p:pic>
    </p:spTree>
    <p:extLst>
      <p:ext uri="{BB962C8B-B14F-4D97-AF65-F5344CB8AC3E}">
        <p14:creationId xmlns:p14="http://schemas.microsoft.com/office/powerpoint/2010/main" val="4692490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6560" y="404900"/>
            <a:ext cx="8208685" cy="369332"/>
          </a:xfrm>
          <a:prstGeom prst="rect">
            <a:avLst/>
          </a:prstGeom>
          <a:noFill/>
        </p:spPr>
        <p:txBody>
          <a:bodyPr wrap="none" rtlCol="0">
            <a:spAutoFit/>
          </a:bodyPr>
          <a:lstStyle/>
          <a:p>
            <a:r>
              <a:rPr lang="en-US" dirty="0" smtClean="0"/>
              <a:t>515F_mod: </a:t>
            </a:r>
            <a:r>
              <a:rPr lang="en-US" dirty="0"/>
              <a:t>TCGTCGGCAGCGTCAGATGTGTATAAGAGACAGGTGCCAGCMGCCGCGGTAA</a:t>
            </a:r>
            <a:r>
              <a:rPr lang="en-US" dirty="0" smtClean="0"/>
              <a:t> </a:t>
            </a:r>
            <a:endParaRPr lang="en-US" dirty="0"/>
          </a:p>
        </p:txBody>
      </p:sp>
      <p:sp>
        <p:nvSpPr>
          <p:cNvPr id="5" name="TextBox 4"/>
          <p:cNvSpPr txBox="1"/>
          <p:nvPr/>
        </p:nvSpPr>
        <p:spPr>
          <a:xfrm>
            <a:off x="386560" y="1878505"/>
            <a:ext cx="8468985" cy="369332"/>
          </a:xfrm>
          <a:prstGeom prst="rect">
            <a:avLst/>
          </a:prstGeom>
          <a:noFill/>
        </p:spPr>
        <p:txBody>
          <a:bodyPr wrap="none" rtlCol="0">
            <a:spAutoFit/>
          </a:bodyPr>
          <a:lstStyle/>
          <a:p>
            <a:r>
              <a:rPr lang="en-US" dirty="0" smtClean="0"/>
              <a:t>806R_mod: </a:t>
            </a:r>
            <a:r>
              <a:rPr lang="en-US" dirty="0"/>
              <a:t>GTCTCGTGGGCTCGGAGATGTGTATAAGAGACAGGGACTACHVGGGTWTCTAAT</a:t>
            </a:r>
          </a:p>
        </p:txBody>
      </p:sp>
      <p:sp>
        <p:nvSpPr>
          <p:cNvPr id="6" name="Rectangle 5"/>
          <p:cNvSpPr/>
          <p:nvPr/>
        </p:nvSpPr>
        <p:spPr>
          <a:xfrm>
            <a:off x="1546243" y="404900"/>
            <a:ext cx="4325797" cy="369332"/>
          </a:xfrm>
          <a:prstGeom prst="rect">
            <a:avLst/>
          </a:prstGeom>
          <a:noFill/>
          <a:ln w="38100">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64651" y="1878505"/>
            <a:ext cx="4473058" cy="369332"/>
          </a:xfrm>
          <a:prstGeom prst="rect">
            <a:avLst/>
          </a:prstGeom>
          <a:noFill/>
          <a:ln w="38100">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2779555" y="1067465"/>
            <a:ext cx="2135287" cy="369332"/>
          </a:xfrm>
          <a:prstGeom prst="rect">
            <a:avLst/>
          </a:prstGeom>
          <a:noFill/>
          <a:ln w="38100">
            <a:solidFill>
              <a:schemeClr val="tx2">
                <a:lumMod val="60000"/>
                <a:lumOff val="40000"/>
              </a:schemeClr>
            </a:solidFill>
          </a:ln>
        </p:spPr>
        <p:txBody>
          <a:bodyPr wrap="square" rtlCol="0">
            <a:spAutoFit/>
          </a:bodyPr>
          <a:lstStyle/>
          <a:p>
            <a:pPr algn="ctr"/>
            <a:r>
              <a:rPr lang="en-US" dirty="0" smtClean="0"/>
              <a:t>Overhang adaptors</a:t>
            </a:r>
            <a:endParaRPr lang="en-US" dirty="0"/>
          </a:p>
        </p:txBody>
      </p:sp>
      <p:sp>
        <p:nvSpPr>
          <p:cNvPr id="8" name="Rectangle 7"/>
          <p:cNvSpPr/>
          <p:nvPr/>
        </p:nvSpPr>
        <p:spPr>
          <a:xfrm>
            <a:off x="5872040" y="404900"/>
            <a:ext cx="2577071" cy="369332"/>
          </a:xfrm>
          <a:prstGeom prst="rect">
            <a:avLst/>
          </a:prstGeom>
          <a:noFill/>
          <a:ln w="381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6037709" y="1878505"/>
            <a:ext cx="2687517" cy="369332"/>
          </a:xfrm>
          <a:prstGeom prst="rect">
            <a:avLst/>
          </a:prstGeom>
          <a:noFill/>
          <a:ln w="381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313824" y="1067465"/>
            <a:ext cx="2135287" cy="646331"/>
          </a:xfrm>
          <a:prstGeom prst="rect">
            <a:avLst/>
          </a:prstGeom>
          <a:noFill/>
          <a:ln w="38100">
            <a:solidFill>
              <a:srgbClr val="008000"/>
            </a:solidFill>
          </a:ln>
        </p:spPr>
        <p:txBody>
          <a:bodyPr wrap="square" rtlCol="0">
            <a:spAutoFit/>
          </a:bodyPr>
          <a:lstStyle/>
          <a:p>
            <a:pPr algn="ctr"/>
            <a:r>
              <a:rPr lang="en-US" dirty="0" smtClean="0"/>
              <a:t>Region-of-interest specific primers</a:t>
            </a:r>
            <a:endParaRPr lang="en-US" dirty="0"/>
          </a:p>
        </p:txBody>
      </p:sp>
      <p:pic>
        <p:nvPicPr>
          <p:cNvPr id="11" name="Picture 10" descr="Screen Shot 2016-03-17 at 10.53.5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14" y="2751801"/>
            <a:ext cx="9070369" cy="1379584"/>
          </a:xfrm>
          <a:prstGeom prst="rect">
            <a:avLst/>
          </a:prstGeom>
        </p:spPr>
      </p:pic>
      <p:sp>
        <p:nvSpPr>
          <p:cNvPr id="12" name="Rectangle 11"/>
          <p:cNvSpPr/>
          <p:nvPr/>
        </p:nvSpPr>
        <p:spPr>
          <a:xfrm>
            <a:off x="55223" y="3225951"/>
            <a:ext cx="2153696" cy="215691"/>
          </a:xfrm>
          <a:prstGeom prst="rect">
            <a:avLst/>
          </a:prstGeom>
          <a:noFill/>
          <a:ln w="381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Screen Shot 2016-03-17 at 10.55.44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14" y="4300040"/>
            <a:ext cx="9118389" cy="1368554"/>
          </a:xfrm>
          <a:prstGeom prst="rect">
            <a:avLst/>
          </a:prstGeom>
        </p:spPr>
      </p:pic>
      <p:sp>
        <p:nvSpPr>
          <p:cNvPr id="14" name="Rectangle 13"/>
          <p:cNvSpPr/>
          <p:nvPr/>
        </p:nvSpPr>
        <p:spPr>
          <a:xfrm>
            <a:off x="36815" y="4740289"/>
            <a:ext cx="2300956" cy="215691"/>
          </a:xfrm>
          <a:prstGeom prst="rect">
            <a:avLst/>
          </a:prstGeom>
          <a:noFill/>
          <a:ln w="381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623295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86561" y="312877"/>
            <a:ext cx="8099366" cy="923330"/>
          </a:xfrm>
          <a:prstGeom prst="rect">
            <a:avLst/>
          </a:prstGeom>
          <a:noFill/>
        </p:spPr>
        <p:txBody>
          <a:bodyPr wrap="square" rtlCol="0">
            <a:spAutoFit/>
          </a:bodyPr>
          <a:lstStyle/>
          <a:p>
            <a:r>
              <a:rPr lang="en-US" dirty="0" smtClean="0"/>
              <a:t>Run </a:t>
            </a:r>
            <a:r>
              <a:rPr lang="en-US" dirty="0" err="1" smtClean="0"/>
              <a:t>make.contigs</a:t>
            </a:r>
            <a:endParaRPr lang="en-US" dirty="0" smtClean="0"/>
          </a:p>
          <a:p>
            <a:r>
              <a:rPr lang="en-US" dirty="0" smtClean="0"/>
              <a:t>Create </a:t>
            </a:r>
            <a:r>
              <a:rPr lang="en-US" dirty="0" err="1" smtClean="0"/>
              <a:t>oligos</a:t>
            </a:r>
            <a:r>
              <a:rPr lang="en-US" dirty="0" smtClean="0"/>
              <a:t> file to give </a:t>
            </a:r>
            <a:r>
              <a:rPr lang="en-US" dirty="0" err="1" smtClean="0"/>
              <a:t>Mothur</a:t>
            </a:r>
            <a:r>
              <a:rPr lang="en-US" dirty="0" smtClean="0"/>
              <a:t> the primer sequences we want to trim</a:t>
            </a:r>
          </a:p>
          <a:p>
            <a:r>
              <a:rPr lang="en-US" dirty="0" smtClean="0"/>
              <a:t>Run </a:t>
            </a:r>
            <a:r>
              <a:rPr lang="en-US" dirty="0" err="1" smtClean="0"/>
              <a:t>trim.seqs</a:t>
            </a:r>
            <a:endParaRPr lang="en-US" dirty="0"/>
          </a:p>
        </p:txBody>
      </p:sp>
    </p:spTree>
    <p:extLst>
      <p:ext uri="{BB962C8B-B14F-4D97-AF65-F5344CB8AC3E}">
        <p14:creationId xmlns:p14="http://schemas.microsoft.com/office/powerpoint/2010/main" val="103634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86561" y="312877"/>
            <a:ext cx="8099366" cy="923330"/>
          </a:xfrm>
          <a:prstGeom prst="rect">
            <a:avLst/>
          </a:prstGeom>
          <a:noFill/>
        </p:spPr>
        <p:txBody>
          <a:bodyPr wrap="square" rtlCol="0">
            <a:spAutoFit/>
          </a:bodyPr>
          <a:lstStyle/>
          <a:p>
            <a:r>
              <a:rPr lang="en-US" dirty="0" smtClean="0"/>
              <a:t>Run </a:t>
            </a:r>
            <a:r>
              <a:rPr lang="en-US" dirty="0" err="1" smtClean="0"/>
              <a:t>make.contigs</a:t>
            </a:r>
            <a:endParaRPr lang="en-US" dirty="0" smtClean="0"/>
          </a:p>
          <a:p>
            <a:r>
              <a:rPr lang="en-US" dirty="0" smtClean="0"/>
              <a:t>Create </a:t>
            </a:r>
            <a:r>
              <a:rPr lang="en-US" dirty="0" err="1" smtClean="0"/>
              <a:t>oligos</a:t>
            </a:r>
            <a:r>
              <a:rPr lang="en-US" dirty="0" smtClean="0"/>
              <a:t> file to give </a:t>
            </a:r>
            <a:r>
              <a:rPr lang="en-US" dirty="0" err="1" smtClean="0"/>
              <a:t>Mothur</a:t>
            </a:r>
            <a:r>
              <a:rPr lang="en-US" dirty="0" smtClean="0"/>
              <a:t> the primer sequences we want to trim</a:t>
            </a:r>
          </a:p>
          <a:p>
            <a:r>
              <a:rPr lang="en-US" dirty="0" smtClean="0"/>
              <a:t>Run </a:t>
            </a:r>
            <a:r>
              <a:rPr lang="en-US" dirty="0" err="1" smtClean="0"/>
              <a:t>trim.seqs</a:t>
            </a:r>
            <a:endParaRPr lang="en-US" dirty="0"/>
          </a:p>
        </p:txBody>
      </p:sp>
      <p:pic>
        <p:nvPicPr>
          <p:cNvPr id="17" name="Picture 16" descr="Screen Shot 2016-03-17 at 12.59.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781" y="1782896"/>
            <a:ext cx="7105353" cy="337546"/>
          </a:xfrm>
          <a:prstGeom prst="rect">
            <a:avLst/>
          </a:prstGeom>
        </p:spPr>
      </p:pic>
      <p:sp>
        <p:nvSpPr>
          <p:cNvPr id="18" name="Rectangle 17"/>
          <p:cNvSpPr/>
          <p:nvPr/>
        </p:nvSpPr>
        <p:spPr>
          <a:xfrm>
            <a:off x="386561" y="331282"/>
            <a:ext cx="1803949" cy="369332"/>
          </a:xfrm>
          <a:prstGeom prst="rect">
            <a:avLst/>
          </a:prstGeom>
          <a:noFill/>
          <a:ln w="381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Screen Shot 2016-03-17 at 1.00.2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 y="2277922"/>
            <a:ext cx="2768600" cy="1663700"/>
          </a:xfrm>
          <a:prstGeom prst="rect">
            <a:avLst/>
          </a:prstGeom>
        </p:spPr>
      </p:pic>
      <p:pic>
        <p:nvPicPr>
          <p:cNvPr id="4" name="Picture 3" descr="Screen Shot 2016-03-17 at 1.00.53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8854" y="3436390"/>
            <a:ext cx="5979865" cy="2566210"/>
          </a:xfrm>
          <a:prstGeom prst="rect">
            <a:avLst/>
          </a:prstGeom>
        </p:spPr>
      </p:pic>
    </p:spTree>
    <p:extLst>
      <p:ext uri="{BB962C8B-B14F-4D97-AF65-F5344CB8AC3E}">
        <p14:creationId xmlns:p14="http://schemas.microsoft.com/office/powerpoint/2010/main" val="3323802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86561" y="312877"/>
            <a:ext cx="8099366" cy="923330"/>
          </a:xfrm>
          <a:prstGeom prst="rect">
            <a:avLst/>
          </a:prstGeom>
          <a:noFill/>
        </p:spPr>
        <p:txBody>
          <a:bodyPr wrap="square" rtlCol="0">
            <a:spAutoFit/>
          </a:bodyPr>
          <a:lstStyle/>
          <a:p>
            <a:r>
              <a:rPr lang="en-US" dirty="0" smtClean="0"/>
              <a:t>Run </a:t>
            </a:r>
            <a:r>
              <a:rPr lang="en-US" dirty="0" err="1" smtClean="0"/>
              <a:t>make.contigs</a:t>
            </a:r>
            <a:endParaRPr lang="en-US" dirty="0" smtClean="0"/>
          </a:p>
          <a:p>
            <a:r>
              <a:rPr lang="en-US" dirty="0" smtClean="0"/>
              <a:t>Create </a:t>
            </a:r>
            <a:r>
              <a:rPr lang="en-US" dirty="0" err="1" smtClean="0"/>
              <a:t>oligos</a:t>
            </a:r>
            <a:r>
              <a:rPr lang="en-US" dirty="0" smtClean="0"/>
              <a:t> file to give </a:t>
            </a:r>
            <a:r>
              <a:rPr lang="en-US" dirty="0" err="1" smtClean="0"/>
              <a:t>Mothur</a:t>
            </a:r>
            <a:r>
              <a:rPr lang="en-US" dirty="0" smtClean="0"/>
              <a:t> the primer sequences we want to trim</a:t>
            </a:r>
          </a:p>
          <a:p>
            <a:r>
              <a:rPr lang="en-US" dirty="0" smtClean="0"/>
              <a:t>Run </a:t>
            </a:r>
            <a:r>
              <a:rPr lang="en-US" dirty="0" err="1" smtClean="0"/>
              <a:t>trim.seqs</a:t>
            </a:r>
            <a:endParaRPr lang="en-US" dirty="0"/>
          </a:p>
        </p:txBody>
      </p:sp>
      <p:sp>
        <p:nvSpPr>
          <p:cNvPr id="18" name="Rectangle 17"/>
          <p:cNvSpPr/>
          <p:nvPr/>
        </p:nvSpPr>
        <p:spPr>
          <a:xfrm>
            <a:off x="386561" y="331282"/>
            <a:ext cx="1803949" cy="369332"/>
          </a:xfrm>
          <a:prstGeom prst="rect">
            <a:avLst/>
          </a:prstGeom>
          <a:noFill/>
          <a:ln w="381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Screen Shot 2016-03-17 at 1.03.1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08" y="3662180"/>
            <a:ext cx="9070376" cy="2704211"/>
          </a:xfrm>
          <a:prstGeom prst="rect">
            <a:avLst/>
          </a:prstGeom>
        </p:spPr>
      </p:pic>
      <p:sp>
        <p:nvSpPr>
          <p:cNvPr id="8" name="Rectangle 7"/>
          <p:cNvSpPr/>
          <p:nvPr/>
        </p:nvSpPr>
        <p:spPr>
          <a:xfrm>
            <a:off x="0" y="3962171"/>
            <a:ext cx="1619872" cy="215691"/>
          </a:xfrm>
          <a:prstGeom prst="rect">
            <a:avLst/>
          </a:prstGeom>
          <a:noFill/>
          <a:ln w="381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442231" y="4261836"/>
            <a:ext cx="1675096" cy="215691"/>
          </a:xfrm>
          <a:prstGeom prst="rect">
            <a:avLst/>
          </a:prstGeom>
          <a:noFill/>
          <a:ln w="381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86560" y="1509200"/>
            <a:ext cx="8208685" cy="369332"/>
          </a:xfrm>
          <a:prstGeom prst="rect">
            <a:avLst/>
          </a:prstGeom>
          <a:noFill/>
        </p:spPr>
        <p:txBody>
          <a:bodyPr wrap="none" rtlCol="0">
            <a:spAutoFit/>
          </a:bodyPr>
          <a:lstStyle/>
          <a:p>
            <a:r>
              <a:rPr lang="en-US" dirty="0" smtClean="0"/>
              <a:t>515F_mod: </a:t>
            </a:r>
            <a:r>
              <a:rPr lang="en-US" dirty="0"/>
              <a:t>TCGTCGGCAGCGTCAGATGTGTATAAGAGACAGGTGCCAGCMGCCGCGGTAA</a:t>
            </a:r>
            <a:r>
              <a:rPr lang="en-US" dirty="0" smtClean="0"/>
              <a:t> </a:t>
            </a:r>
            <a:endParaRPr lang="en-US" dirty="0"/>
          </a:p>
        </p:txBody>
      </p:sp>
      <p:sp>
        <p:nvSpPr>
          <p:cNvPr id="11" name="TextBox 10"/>
          <p:cNvSpPr txBox="1"/>
          <p:nvPr/>
        </p:nvSpPr>
        <p:spPr>
          <a:xfrm>
            <a:off x="386560" y="2982805"/>
            <a:ext cx="8468985" cy="369332"/>
          </a:xfrm>
          <a:prstGeom prst="rect">
            <a:avLst/>
          </a:prstGeom>
          <a:noFill/>
        </p:spPr>
        <p:txBody>
          <a:bodyPr wrap="none" rtlCol="0">
            <a:spAutoFit/>
          </a:bodyPr>
          <a:lstStyle/>
          <a:p>
            <a:r>
              <a:rPr lang="en-US" dirty="0" smtClean="0"/>
              <a:t>806R_mod: </a:t>
            </a:r>
            <a:r>
              <a:rPr lang="en-US" dirty="0"/>
              <a:t>GTCTCGTGGGCTCGGAGATGTGTATAAGAGACAGGGACTACHVGGGTWTCTAAT</a:t>
            </a:r>
          </a:p>
        </p:txBody>
      </p:sp>
      <p:sp>
        <p:nvSpPr>
          <p:cNvPr id="12" name="Rectangle 11"/>
          <p:cNvSpPr/>
          <p:nvPr/>
        </p:nvSpPr>
        <p:spPr>
          <a:xfrm>
            <a:off x="1546243" y="1509200"/>
            <a:ext cx="4325797" cy="369332"/>
          </a:xfrm>
          <a:prstGeom prst="rect">
            <a:avLst/>
          </a:prstGeom>
          <a:noFill/>
          <a:ln w="38100">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564651" y="2982805"/>
            <a:ext cx="4473058" cy="369332"/>
          </a:xfrm>
          <a:prstGeom prst="rect">
            <a:avLst/>
          </a:prstGeom>
          <a:noFill/>
          <a:ln w="38100">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2779555" y="2171765"/>
            <a:ext cx="2135287" cy="369332"/>
          </a:xfrm>
          <a:prstGeom prst="rect">
            <a:avLst/>
          </a:prstGeom>
          <a:noFill/>
          <a:ln w="38100">
            <a:solidFill>
              <a:schemeClr val="tx2">
                <a:lumMod val="60000"/>
                <a:lumOff val="40000"/>
              </a:schemeClr>
            </a:solidFill>
          </a:ln>
        </p:spPr>
        <p:txBody>
          <a:bodyPr wrap="square" rtlCol="0">
            <a:spAutoFit/>
          </a:bodyPr>
          <a:lstStyle/>
          <a:p>
            <a:pPr algn="ctr"/>
            <a:r>
              <a:rPr lang="en-US" dirty="0" smtClean="0"/>
              <a:t>Overhang adaptors</a:t>
            </a:r>
            <a:endParaRPr lang="en-US" dirty="0"/>
          </a:p>
        </p:txBody>
      </p:sp>
      <p:sp>
        <p:nvSpPr>
          <p:cNvPr id="15" name="Rectangle 14"/>
          <p:cNvSpPr/>
          <p:nvPr/>
        </p:nvSpPr>
        <p:spPr>
          <a:xfrm>
            <a:off x="5872040" y="1509200"/>
            <a:ext cx="2577071" cy="369332"/>
          </a:xfrm>
          <a:prstGeom prst="rect">
            <a:avLst/>
          </a:prstGeom>
          <a:noFill/>
          <a:ln w="381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037709" y="2982805"/>
            <a:ext cx="2687517" cy="369332"/>
          </a:xfrm>
          <a:prstGeom prst="rect">
            <a:avLst/>
          </a:prstGeom>
          <a:noFill/>
          <a:ln w="381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6313824" y="2171765"/>
            <a:ext cx="2135287" cy="646331"/>
          </a:xfrm>
          <a:prstGeom prst="rect">
            <a:avLst/>
          </a:prstGeom>
          <a:noFill/>
          <a:ln w="38100">
            <a:solidFill>
              <a:srgbClr val="008000"/>
            </a:solidFill>
          </a:ln>
        </p:spPr>
        <p:txBody>
          <a:bodyPr wrap="square" rtlCol="0">
            <a:spAutoFit/>
          </a:bodyPr>
          <a:lstStyle/>
          <a:p>
            <a:pPr algn="ctr"/>
            <a:r>
              <a:rPr lang="en-US" dirty="0" smtClean="0"/>
              <a:t>Region-of-interest specific primers</a:t>
            </a:r>
            <a:endParaRPr lang="en-US" dirty="0"/>
          </a:p>
        </p:txBody>
      </p:sp>
    </p:spTree>
    <p:extLst>
      <p:ext uri="{BB962C8B-B14F-4D97-AF65-F5344CB8AC3E}">
        <p14:creationId xmlns:p14="http://schemas.microsoft.com/office/powerpoint/2010/main" val="3446018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86561" y="312877"/>
            <a:ext cx="8099366" cy="923330"/>
          </a:xfrm>
          <a:prstGeom prst="rect">
            <a:avLst/>
          </a:prstGeom>
          <a:noFill/>
        </p:spPr>
        <p:txBody>
          <a:bodyPr wrap="square" rtlCol="0">
            <a:spAutoFit/>
          </a:bodyPr>
          <a:lstStyle/>
          <a:p>
            <a:r>
              <a:rPr lang="en-US" dirty="0" smtClean="0"/>
              <a:t>Run </a:t>
            </a:r>
            <a:r>
              <a:rPr lang="en-US" dirty="0" err="1" smtClean="0"/>
              <a:t>make.contigs</a:t>
            </a:r>
            <a:endParaRPr lang="en-US" dirty="0" smtClean="0"/>
          </a:p>
          <a:p>
            <a:r>
              <a:rPr lang="en-US" dirty="0" smtClean="0"/>
              <a:t>Create </a:t>
            </a:r>
            <a:r>
              <a:rPr lang="en-US" dirty="0" err="1" smtClean="0"/>
              <a:t>oligos</a:t>
            </a:r>
            <a:r>
              <a:rPr lang="en-US" dirty="0" smtClean="0"/>
              <a:t> file to give </a:t>
            </a:r>
            <a:r>
              <a:rPr lang="en-US" dirty="0" err="1" smtClean="0"/>
              <a:t>Mothur</a:t>
            </a:r>
            <a:r>
              <a:rPr lang="en-US" dirty="0" smtClean="0"/>
              <a:t> the primer sequences we want to trim</a:t>
            </a:r>
          </a:p>
          <a:p>
            <a:r>
              <a:rPr lang="en-US" dirty="0" smtClean="0"/>
              <a:t>Run </a:t>
            </a:r>
            <a:r>
              <a:rPr lang="en-US" dirty="0" err="1" smtClean="0"/>
              <a:t>trim.seqs</a:t>
            </a:r>
            <a:endParaRPr lang="en-US" dirty="0"/>
          </a:p>
        </p:txBody>
      </p:sp>
      <p:sp>
        <p:nvSpPr>
          <p:cNvPr id="18" name="Rectangle 17"/>
          <p:cNvSpPr/>
          <p:nvPr/>
        </p:nvSpPr>
        <p:spPr>
          <a:xfrm>
            <a:off x="386561" y="588952"/>
            <a:ext cx="6774015" cy="369332"/>
          </a:xfrm>
          <a:prstGeom prst="rect">
            <a:avLst/>
          </a:prstGeom>
          <a:noFill/>
          <a:ln w="381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Screen Shot 2016-03-17 at 1.01.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444" y="4497547"/>
            <a:ext cx="7201760" cy="913394"/>
          </a:xfrm>
          <a:prstGeom prst="rect">
            <a:avLst/>
          </a:prstGeom>
        </p:spPr>
      </p:pic>
      <p:sp>
        <p:nvSpPr>
          <p:cNvPr id="8" name="TextBox 7"/>
          <p:cNvSpPr txBox="1"/>
          <p:nvPr/>
        </p:nvSpPr>
        <p:spPr>
          <a:xfrm>
            <a:off x="386560" y="1895705"/>
            <a:ext cx="8208685" cy="369332"/>
          </a:xfrm>
          <a:prstGeom prst="rect">
            <a:avLst/>
          </a:prstGeom>
          <a:noFill/>
        </p:spPr>
        <p:txBody>
          <a:bodyPr wrap="none" rtlCol="0">
            <a:spAutoFit/>
          </a:bodyPr>
          <a:lstStyle/>
          <a:p>
            <a:r>
              <a:rPr lang="en-US" dirty="0" smtClean="0"/>
              <a:t>515F_mod: </a:t>
            </a:r>
            <a:r>
              <a:rPr lang="en-US" dirty="0"/>
              <a:t>TCGTCGGCAGCGTCAGATGTGTATAAGAGACAGGTGCCAGCMGCCGCGGTAA</a:t>
            </a:r>
            <a:r>
              <a:rPr lang="en-US" dirty="0" smtClean="0"/>
              <a:t> </a:t>
            </a:r>
            <a:endParaRPr lang="en-US" dirty="0"/>
          </a:p>
        </p:txBody>
      </p:sp>
      <p:sp>
        <p:nvSpPr>
          <p:cNvPr id="9" name="TextBox 8"/>
          <p:cNvSpPr txBox="1"/>
          <p:nvPr/>
        </p:nvSpPr>
        <p:spPr>
          <a:xfrm>
            <a:off x="386560" y="3369310"/>
            <a:ext cx="8468985" cy="369332"/>
          </a:xfrm>
          <a:prstGeom prst="rect">
            <a:avLst/>
          </a:prstGeom>
          <a:noFill/>
        </p:spPr>
        <p:txBody>
          <a:bodyPr wrap="none" rtlCol="0">
            <a:spAutoFit/>
          </a:bodyPr>
          <a:lstStyle/>
          <a:p>
            <a:r>
              <a:rPr lang="en-US" dirty="0" smtClean="0"/>
              <a:t>806R_mod: </a:t>
            </a:r>
            <a:r>
              <a:rPr lang="en-US" dirty="0"/>
              <a:t>GTCTCGTGGGCTCGGAGATGTGTATAAGAGACAGGGACTACHVGGGTWTCTAAT</a:t>
            </a:r>
          </a:p>
        </p:txBody>
      </p:sp>
      <p:sp>
        <p:nvSpPr>
          <p:cNvPr id="10" name="Rectangle 9"/>
          <p:cNvSpPr/>
          <p:nvPr/>
        </p:nvSpPr>
        <p:spPr>
          <a:xfrm>
            <a:off x="1546243" y="1895705"/>
            <a:ext cx="4325797" cy="369332"/>
          </a:xfrm>
          <a:prstGeom prst="rect">
            <a:avLst/>
          </a:prstGeom>
          <a:noFill/>
          <a:ln w="38100">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564651" y="3369310"/>
            <a:ext cx="4473058" cy="369332"/>
          </a:xfrm>
          <a:prstGeom prst="rect">
            <a:avLst/>
          </a:prstGeom>
          <a:noFill/>
          <a:ln w="38100">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2779555" y="2558270"/>
            <a:ext cx="2135287" cy="369332"/>
          </a:xfrm>
          <a:prstGeom prst="rect">
            <a:avLst/>
          </a:prstGeom>
          <a:noFill/>
          <a:ln w="38100">
            <a:solidFill>
              <a:schemeClr val="tx2">
                <a:lumMod val="60000"/>
                <a:lumOff val="40000"/>
              </a:schemeClr>
            </a:solidFill>
          </a:ln>
        </p:spPr>
        <p:txBody>
          <a:bodyPr wrap="square" rtlCol="0">
            <a:spAutoFit/>
          </a:bodyPr>
          <a:lstStyle/>
          <a:p>
            <a:pPr algn="ctr"/>
            <a:r>
              <a:rPr lang="en-US" dirty="0" smtClean="0"/>
              <a:t>Overhang adaptors</a:t>
            </a:r>
            <a:endParaRPr lang="en-US" dirty="0"/>
          </a:p>
        </p:txBody>
      </p:sp>
      <p:sp>
        <p:nvSpPr>
          <p:cNvPr id="13" name="Rectangle 12"/>
          <p:cNvSpPr/>
          <p:nvPr/>
        </p:nvSpPr>
        <p:spPr>
          <a:xfrm>
            <a:off x="5872040" y="1895705"/>
            <a:ext cx="2577071" cy="369332"/>
          </a:xfrm>
          <a:prstGeom prst="rect">
            <a:avLst/>
          </a:prstGeom>
          <a:noFill/>
          <a:ln w="381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037709" y="3369310"/>
            <a:ext cx="2687517" cy="369332"/>
          </a:xfrm>
          <a:prstGeom prst="rect">
            <a:avLst/>
          </a:prstGeom>
          <a:noFill/>
          <a:ln w="381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6313824" y="2558270"/>
            <a:ext cx="2135287" cy="646331"/>
          </a:xfrm>
          <a:prstGeom prst="rect">
            <a:avLst/>
          </a:prstGeom>
          <a:noFill/>
          <a:ln w="38100">
            <a:solidFill>
              <a:srgbClr val="008000"/>
            </a:solidFill>
          </a:ln>
        </p:spPr>
        <p:txBody>
          <a:bodyPr wrap="square" rtlCol="0">
            <a:spAutoFit/>
          </a:bodyPr>
          <a:lstStyle/>
          <a:p>
            <a:pPr algn="ctr"/>
            <a:r>
              <a:rPr lang="en-US" dirty="0" smtClean="0"/>
              <a:t>Region-of-interest specific primers</a:t>
            </a:r>
            <a:endParaRPr lang="en-US" dirty="0"/>
          </a:p>
        </p:txBody>
      </p:sp>
    </p:spTree>
    <p:extLst>
      <p:ext uri="{BB962C8B-B14F-4D97-AF65-F5344CB8AC3E}">
        <p14:creationId xmlns:p14="http://schemas.microsoft.com/office/powerpoint/2010/main" val="197557146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86561" y="312877"/>
            <a:ext cx="8099366" cy="923330"/>
          </a:xfrm>
          <a:prstGeom prst="rect">
            <a:avLst/>
          </a:prstGeom>
          <a:noFill/>
        </p:spPr>
        <p:txBody>
          <a:bodyPr wrap="square" rtlCol="0">
            <a:spAutoFit/>
          </a:bodyPr>
          <a:lstStyle/>
          <a:p>
            <a:r>
              <a:rPr lang="en-US" dirty="0" smtClean="0"/>
              <a:t>Run </a:t>
            </a:r>
            <a:r>
              <a:rPr lang="en-US" dirty="0" err="1" smtClean="0"/>
              <a:t>make.contigs</a:t>
            </a:r>
            <a:endParaRPr lang="en-US" dirty="0" smtClean="0"/>
          </a:p>
          <a:p>
            <a:r>
              <a:rPr lang="en-US" dirty="0" smtClean="0"/>
              <a:t>Create </a:t>
            </a:r>
            <a:r>
              <a:rPr lang="en-US" dirty="0" err="1" smtClean="0"/>
              <a:t>oligos</a:t>
            </a:r>
            <a:r>
              <a:rPr lang="en-US" dirty="0" smtClean="0"/>
              <a:t> file to give </a:t>
            </a:r>
            <a:r>
              <a:rPr lang="en-US" dirty="0" err="1" smtClean="0"/>
              <a:t>Mothur</a:t>
            </a:r>
            <a:r>
              <a:rPr lang="en-US" dirty="0" smtClean="0"/>
              <a:t> the primer sequences we want to trim</a:t>
            </a:r>
          </a:p>
          <a:p>
            <a:r>
              <a:rPr lang="en-US" dirty="0" smtClean="0"/>
              <a:t>Run </a:t>
            </a:r>
            <a:r>
              <a:rPr lang="en-US" dirty="0" err="1" smtClean="0"/>
              <a:t>trim.seqs</a:t>
            </a:r>
            <a:endParaRPr lang="en-US" dirty="0"/>
          </a:p>
        </p:txBody>
      </p:sp>
      <p:sp>
        <p:nvSpPr>
          <p:cNvPr id="18" name="Rectangle 17"/>
          <p:cNvSpPr/>
          <p:nvPr/>
        </p:nvSpPr>
        <p:spPr>
          <a:xfrm>
            <a:off x="386561" y="883432"/>
            <a:ext cx="1509427" cy="369332"/>
          </a:xfrm>
          <a:prstGeom prst="rect">
            <a:avLst/>
          </a:prstGeom>
          <a:noFill/>
          <a:ln w="381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Screen Shot 2016-03-17 at 1.06.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261" y="1685206"/>
            <a:ext cx="7764666" cy="499938"/>
          </a:xfrm>
          <a:prstGeom prst="rect">
            <a:avLst/>
          </a:prstGeom>
        </p:spPr>
      </p:pic>
      <p:pic>
        <p:nvPicPr>
          <p:cNvPr id="4" name="Picture 3" descr="Screen Shot 2016-03-17 at 1.15.3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561" y="2743200"/>
            <a:ext cx="2971800" cy="685800"/>
          </a:xfrm>
          <a:prstGeom prst="rect">
            <a:avLst/>
          </a:prstGeom>
        </p:spPr>
      </p:pic>
      <p:pic>
        <p:nvPicPr>
          <p:cNvPr id="5" name="Picture 4" descr="Screen Shot 2016-03-17 at 1.15.55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9327" y="3526774"/>
            <a:ext cx="5816600" cy="2565400"/>
          </a:xfrm>
          <a:prstGeom prst="rect">
            <a:avLst/>
          </a:prstGeom>
        </p:spPr>
      </p:pic>
      <p:pic>
        <p:nvPicPr>
          <p:cNvPr id="6" name="Picture 5" descr="Screen Shot 2016-03-17 at 1.22.52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0125" y="5506065"/>
            <a:ext cx="2135685" cy="1172218"/>
          </a:xfrm>
          <a:prstGeom prst="rect">
            <a:avLst/>
          </a:prstGeom>
        </p:spPr>
      </p:pic>
      <p:sp>
        <p:nvSpPr>
          <p:cNvPr id="17" name="TextBox 16"/>
          <p:cNvSpPr txBox="1"/>
          <p:nvPr/>
        </p:nvSpPr>
        <p:spPr>
          <a:xfrm>
            <a:off x="21001" y="4949077"/>
            <a:ext cx="2807345" cy="646331"/>
          </a:xfrm>
          <a:prstGeom prst="rect">
            <a:avLst/>
          </a:prstGeom>
          <a:noFill/>
        </p:spPr>
        <p:txBody>
          <a:bodyPr wrap="square" rtlCol="0">
            <a:spAutoFit/>
          </a:bodyPr>
          <a:lstStyle/>
          <a:p>
            <a:r>
              <a:rPr lang="en-US" dirty="0" smtClean="0"/>
              <a:t>Output from </a:t>
            </a:r>
            <a:r>
              <a:rPr lang="en-US" dirty="0" err="1" smtClean="0"/>
              <a:t>make.contigs</a:t>
            </a:r>
            <a:r>
              <a:rPr lang="en-US" dirty="0" smtClean="0"/>
              <a:t> for comparison</a:t>
            </a:r>
            <a:endParaRPr lang="en-US" dirty="0"/>
          </a:p>
        </p:txBody>
      </p:sp>
    </p:spTree>
    <p:extLst>
      <p:ext uri="{BB962C8B-B14F-4D97-AF65-F5344CB8AC3E}">
        <p14:creationId xmlns:p14="http://schemas.microsoft.com/office/powerpoint/2010/main" val="63233283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86561" y="312877"/>
            <a:ext cx="8099366" cy="923330"/>
          </a:xfrm>
          <a:prstGeom prst="rect">
            <a:avLst/>
          </a:prstGeom>
          <a:noFill/>
        </p:spPr>
        <p:txBody>
          <a:bodyPr wrap="square" rtlCol="0">
            <a:spAutoFit/>
          </a:bodyPr>
          <a:lstStyle/>
          <a:p>
            <a:r>
              <a:rPr lang="en-US" dirty="0" smtClean="0"/>
              <a:t>Run </a:t>
            </a:r>
            <a:r>
              <a:rPr lang="en-US" dirty="0" err="1" smtClean="0"/>
              <a:t>make.contigs</a:t>
            </a:r>
            <a:endParaRPr lang="en-US" dirty="0" smtClean="0"/>
          </a:p>
          <a:p>
            <a:r>
              <a:rPr lang="en-US" dirty="0" smtClean="0"/>
              <a:t>Create </a:t>
            </a:r>
            <a:r>
              <a:rPr lang="en-US" dirty="0" err="1" smtClean="0"/>
              <a:t>oligos</a:t>
            </a:r>
            <a:r>
              <a:rPr lang="en-US" dirty="0" smtClean="0"/>
              <a:t> file to give </a:t>
            </a:r>
            <a:r>
              <a:rPr lang="en-US" dirty="0" err="1" smtClean="0"/>
              <a:t>Mothur</a:t>
            </a:r>
            <a:r>
              <a:rPr lang="en-US" dirty="0" smtClean="0"/>
              <a:t> the primer sequences we want to trim</a:t>
            </a:r>
          </a:p>
          <a:p>
            <a:r>
              <a:rPr lang="en-US" dirty="0" smtClean="0"/>
              <a:t>Run </a:t>
            </a:r>
            <a:r>
              <a:rPr lang="en-US" dirty="0" err="1" smtClean="0"/>
              <a:t>trim.seqs</a:t>
            </a:r>
            <a:r>
              <a:rPr lang="en-US" dirty="0" smtClean="0"/>
              <a:t> WITH PDIFFS=2 (allows up to 2 mismatches in primer sequences)</a:t>
            </a:r>
            <a:endParaRPr lang="en-US" dirty="0"/>
          </a:p>
        </p:txBody>
      </p:sp>
      <p:sp>
        <p:nvSpPr>
          <p:cNvPr id="18" name="Rectangle 17"/>
          <p:cNvSpPr/>
          <p:nvPr/>
        </p:nvSpPr>
        <p:spPr>
          <a:xfrm>
            <a:off x="386561" y="883432"/>
            <a:ext cx="7521243" cy="369332"/>
          </a:xfrm>
          <a:prstGeom prst="rect">
            <a:avLst/>
          </a:prstGeom>
          <a:noFill/>
          <a:ln w="381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Screen Shot 2016-03-17 at 1.22.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125" y="5506065"/>
            <a:ext cx="2135685" cy="1172218"/>
          </a:xfrm>
          <a:prstGeom prst="rect">
            <a:avLst/>
          </a:prstGeom>
        </p:spPr>
      </p:pic>
      <p:sp>
        <p:nvSpPr>
          <p:cNvPr id="17" name="TextBox 16"/>
          <p:cNvSpPr txBox="1"/>
          <p:nvPr/>
        </p:nvSpPr>
        <p:spPr>
          <a:xfrm>
            <a:off x="21001" y="4949077"/>
            <a:ext cx="2807345" cy="646331"/>
          </a:xfrm>
          <a:prstGeom prst="rect">
            <a:avLst/>
          </a:prstGeom>
          <a:noFill/>
        </p:spPr>
        <p:txBody>
          <a:bodyPr wrap="square" rtlCol="0">
            <a:spAutoFit/>
          </a:bodyPr>
          <a:lstStyle/>
          <a:p>
            <a:r>
              <a:rPr lang="en-US" dirty="0" smtClean="0"/>
              <a:t>Output from </a:t>
            </a:r>
            <a:r>
              <a:rPr lang="en-US" dirty="0" err="1" smtClean="0"/>
              <a:t>make.contigs</a:t>
            </a:r>
            <a:r>
              <a:rPr lang="en-US" dirty="0" smtClean="0"/>
              <a:t> for comparison</a:t>
            </a:r>
            <a:endParaRPr lang="en-US" dirty="0"/>
          </a:p>
        </p:txBody>
      </p:sp>
      <p:pic>
        <p:nvPicPr>
          <p:cNvPr id="2" name="Picture 1" descr="Screen Shot 2016-03-17 at 1.38.3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591" y="1641266"/>
            <a:ext cx="8489745" cy="478745"/>
          </a:xfrm>
          <a:prstGeom prst="rect">
            <a:avLst/>
          </a:prstGeom>
        </p:spPr>
      </p:pic>
      <p:pic>
        <p:nvPicPr>
          <p:cNvPr id="7" name="Picture 6" descr="Screen Shot 2016-03-17 at 1.40.02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165" y="2494968"/>
            <a:ext cx="3327400" cy="584200"/>
          </a:xfrm>
          <a:prstGeom prst="rect">
            <a:avLst/>
          </a:prstGeom>
        </p:spPr>
      </p:pic>
      <p:pic>
        <p:nvPicPr>
          <p:cNvPr id="8" name="Picture 7" descr="Screen Shot 2016-03-17 at 2.00.29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8346" y="3281683"/>
            <a:ext cx="5791200" cy="2565400"/>
          </a:xfrm>
          <a:prstGeom prst="rect">
            <a:avLst/>
          </a:prstGeom>
        </p:spPr>
      </p:pic>
    </p:spTree>
    <p:extLst>
      <p:ext uri="{BB962C8B-B14F-4D97-AF65-F5344CB8AC3E}">
        <p14:creationId xmlns:p14="http://schemas.microsoft.com/office/powerpoint/2010/main" val="399191550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86561" y="312877"/>
            <a:ext cx="8099366" cy="1477328"/>
          </a:xfrm>
          <a:prstGeom prst="rect">
            <a:avLst/>
          </a:prstGeom>
          <a:noFill/>
        </p:spPr>
        <p:txBody>
          <a:bodyPr wrap="square" rtlCol="0">
            <a:spAutoFit/>
          </a:bodyPr>
          <a:lstStyle/>
          <a:p>
            <a:r>
              <a:rPr lang="en-US" dirty="0" smtClean="0"/>
              <a:t>Run </a:t>
            </a:r>
            <a:r>
              <a:rPr lang="en-US" dirty="0" err="1" smtClean="0"/>
              <a:t>make.contigs</a:t>
            </a:r>
            <a:endParaRPr lang="en-US" dirty="0" smtClean="0"/>
          </a:p>
          <a:p>
            <a:r>
              <a:rPr lang="en-US" dirty="0" smtClean="0"/>
              <a:t>Create </a:t>
            </a:r>
            <a:r>
              <a:rPr lang="en-US" dirty="0" err="1" smtClean="0"/>
              <a:t>oligos</a:t>
            </a:r>
            <a:r>
              <a:rPr lang="en-US" dirty="0" smtClean="0"/>
              <a:t> file to give </a:t>
            </a:r>
            <a:r>
              <a:rPr lang="en-US" dirty="0" err="1" smtClean="0"/>
              <a:t>Mothur</a:t>
            </a:r>
            <a:r>
              <a:rPr lang="en-US" dirty="0" smtClean="0"/>
              <a:t> the primer sequences we want to trim</a:t>
            </a:r>
          </a:p>
          <a:p>
            <a:r>
              <a:rPr lang="en-US" dirty="0" smtClean="0"/>
              <a:t>Run </a:t>
            </a:r>
            <a:r>
              <a:rPr lang="en-US" dirty="0" err="1" smtClean="0"/>
              <a:t>trim.seqs</a:t>
            </a:r>
            <a:r>
              <a:rPr lang="en-US" dirty="0" smtClean="0"/>
              <a:t> WITH PDIFFS=2 (allows up to 2 mismatches in primer sequences)</a:t>
            </a:r>
          </a:p>
          <a:p>
            <a:r>
              <a:rPr lang="en-US" dirty="0" smtClean="0"/>
              <a:t>Create groups file (for </a:t>
            </a:r>
            <a:r>
              <a:rPr lang="en-US" dirty="0" err="1" smtClean="0"/>
              <a:t>screen.seqs</a:t>
            </a:r>
            <a:r>
              <a:rPr lang="en-US" dirty="0" smtClean="0"/>
              <a:t>) listing ONLY those sequences that had primers removed</a:t>
            </a:r>
            <a:endParaRPr lang="en-US" dirty="0"/>
          </a:p>
        </p:txBody>
      </p:sp>
      <p:sp>
        <p:nvSpPr>
          <p:cNvPr id="9" name="Rectangle 8"/>
          <p:cNvSpPr/>
          <p:nvPr/>
        </p:nvSpPr>
        <p:spPr>
          <a:xfrm>
            <a:off x="386561" y="1191335"/>
            <a:ext cx="7790609" cy="598869"/>
          </a:xfrm>
          <a:prstGeom prst="rect">
            <a:avLst/>
          </a:prstGeom>
          <a:noFill/>
          <a:ln w="381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Screen Shot 2016-03-17 at 2.30.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15" y="2020588"/>
            <a:ext cx="8026705" cy="1172440"/>
          </a:xfrm>
          <a:prstGeom prst="rect">
            <a:avLst/>
          </a:prstGeom>
        </p:spPr>
      </p:pic>
      <p:pic>
        <p:nvPicPr>
          <p:cNvPr id="4" name="Picture 3" descr="Screen Shot 2016-03-17 at 2.31.1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115" y="3249323"/>
            <a:ext cx="7914812" cy="1481304"/>
          </a:xfrm>
          <a:prstGeom prst="rect">
            <a:avLst/>
          </a:prstGeom>
        </p:spPr>
      </p:pic>
      <p:pic>
        <p:nvPicPr>
          <p:cNvPr id="5" name="Picture 4" descr="Screen Shot 2016-03-17 at 2.32.05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899" y="5152114"/>
            <a:ext cx="8653397" cy="986649"/>
          </a:xfrm>
          <a:prstGeom prst="rect">
            <a:avLst/>
          </a:prstGeom>
        </p:spPr>
      </p:pic>
      <p:sp>
        <p:nvSpPr>
          <p:cNvPr id="13" name="Rectangle 12"/>
          <p:cNvSpPr/>
          <p:nvPr/>
        </p:nvSpPr>
        <p:spPr>
          <a:xfrm>
            <a:off x="5733639" y="5176574"/>
            <a:ext cx="2443531" cy="287639"/>
          </a:xfrm>
          <a:prstGeom prst="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656676" y="4807603"/>
            <a:ext cx="2925451" cy="369332"/>
          </a:xfrm>
          <a:prstGeom prst="rect">
            <a:avLst/>
          </a:prstGeom>
          <a:noFill/>
        </p:spPr>
        <p:txBody>
          <a:bodyPr wrap="square" rtlCol="0">
            <a:spAutoFit/>
          </a:bodyPr>
          <a:lstStyle/>
          <a:p>
            <a:r>
              <a:rPr lang="en-US" dirty="0" smtClean="0"/>
              <a:t>Output from </a:t>
            </a:r>
            <a:r>
              <a:rPr lang="en-US" dirty="0" err="1" smtClean="0"/>
              <a:t>make.contigs</a:t>
            </a:r>
            <a:endParaRPr lang="en-US" dirty="0"/>
          </a:p>
        </p:txBody>
      </p:sp>
      <p:sp>
        <p:nvSpPr>
          <p:cNvPr id="15" name="Rectangle 14"/>
          <p:cNvSpPr/>
          <p:nvPr/>
        </p:nvSpPr>
        <p:spPr>
          <a:xfrm>
            <a:off x="5733639" y="5616613"/>
            <a:ext cx="3087657" cy="287639"/>
          </a:xfrm>
          <a:prstGeom prst="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5638347" y="5838633"/>
            <a:ext cx="2925451" cy="369332"/>
          </a:xfrm>
          <a:prstGeom prst="rect">
            <a:avLst/>
          </a:prstGeom>
          <a:noFill/>
        </p:spPr>
        <p:txBody>
          <a:bodyPr wrap="square" rtlCol="0">
            <a:spAutoFit/>
          </a:bodyPr>
          <a:lstStyle/>
          <a:p>
            <a:r>
              <a:rPr lang="en-US" dirty="0" smtClean="0"/>
              <a:t>Output from </a:t>
            </a:r>
            <a:r>
              <a:rPr lang="en-US" dirty="0" err="1" smtClean="0"/>
              <a:t>get.seqs</a:t>
            </a:r>
            <a:endParaRPr lang="en-US" dirty="0"/>
          </a:p>
        </p:txBody>
      </p:sp>
    </p:spTree>
    <p:extLst>
      <p:ext uri="{BB962C8B-B14F-4D97-AF65-F5344CB8AC3E}">
        <p14:creationId xmlns:p14="http://schemas.microsoft.com/office/powerpoint/2010/main" val="140045948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248</TotalTime>
  <Words>725</Words>
  <Application>Microsoft Macintosh PowerPoint</Application>
  <PresentationFormat>On-screen Show (4:3)</PresentationFormat>
  <Paragraphs>67</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Williams</dc:creator>
  <cp:lastModifiedBy>Laura Williams</cp:lastModifiedBy>
  <cp:revision>21</cp:revision>
  <dcterms:created xsi:type="dcterms:W3CDTF">2016-03-17T14:40:40Z</dcterms:created>
  <dcterms:modified xsi:type="dcterms:W3CDTF">2016-03-17T23:32:19Z</dcterms:modified>
</cp:coreProperties>
</file>