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89" r:id="rId3"/>
    <p:sldId id="257" r:id="rId4"/>
    <p:sldId id="258" r:id="rId5"/>
    <p:sldId id="259" r:id="rId6"/>
    <p:sldId id="260" r:id="rId7"/>
    <p:sldId id="261" r:id="rId8"/>
    <p:sldId id="262" r:id="rId9"/>
    <p:sldId id="265" r:id="rId10"/>
    <p:sldId id="263" r:id="rId11"/>
    <p:sldId id="264" r:id="rId12"/>
    <p:sldId id="266" r:id="rId13"/>
    <p:sldId id="267" r:id="rId14"/>
    <p:sldId id="268" r:id="rId15"/>
    <p:sldId id="269" r:id="rId16"/>
    <p:sldId id="270" r:id="rId17"/>
    <p:sldId id="290" r:id="rId18"/>
    <p:sldId id="272" r:id="rId19"/>
    <p:sldId id="273" r:id="rId20"/>
    <p:sldId id="274" r:id="rId21"/>
    <p:sldId id="275" r:id="rId22"/>
    <p:sldId id="276" r:id="rId23"/>
    <p:sldId id="277" r:id="rId24"/>
    <p:sldId id="278" r:id="rId25"/>
    <p:sldId id="291" r:id="rId26"/>
    <p:sldId id="292" r:id="rId27"/>
    <p:sldId id="282" r:id="rId28"/>
    <p:sldId id="293" r:id="rId29"/>
    <p:sldId id="294" r:id="rId30"/>
    <p:sldId id="284" r:id="rId31"/>
    <p:sldId id="285" r:id="rId32"/>
    <p:sldId id="295" r:id="rId33"/>
    <p:sldId id="283" r:id="rId34"/>
    <p:sldId id="287"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70" autoAdjust="0"/>
    <p:restoredTop sz="86392" autoAdjust="0"/>
  </p:normalViewPr>
  <p:slideViewPr>
    <p:cSldViewPr snapToGrid="0" snapToObjects="1">
      <p:cViewPr varScale="1">
        <p:scale>
          <a:sx n="94" d="100"/>
          <a:sy n="94" d="100"/>
        </p:scale>
        <p:origin x="-156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28054A-B662-5145-8A0D-093DC14F607D}" type="datetimeFigureOut">
              <a:rPr lang="en-US" smtClean="0"/>
              <a:pPr/>
              <a:t>3/19/16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1C818C-0BBA-B04B-8069-88E20B3090E4}" type="slidenum">
              <a:rPr lang="en-US" smtClean="0"/>
              <a:pPr/>
              <a:t>‹#›</a:t>
            </a:fld>
            <a:endParaRPr lang="en-US"/>
          </a:p>
        </p:txBody>
      </p:sp>
    </p:spTree>
    <p:extLst>
      <p:ext uri="{BB962C8B-B14F-4D97-AF65-F5344CB8AC3E}">
        <p14:creationId xmlns:p14="http://schemas.microsoft.com/office/powerpoint/2010/main" val="263278865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a:t>
            </a:r>
            <a:r>
              <a:rPr lang="en-US" baseline="0" dirty="0" smtClean="0"/>
              <a:t> of most commonly used tools in genomics</a:t>
            </a:r>
          </a:p>
          <a:p>
            <a:r>
              <a:rPr lang="en-US" baseline="0" dirty="0" smtClean="0"/>
              <a:t>powerful method to compare sequences from across the tree of life</a:t>
            </a:r>
          </a:p>
        </p:txBody>
      </p:sp>
      <p:sp>
        <p:nvSpPr>
          <p:cNvPr id="4" name="Slide Number Placeholder 3"/>
          <p:cNvSpPr>
            <a:spLocks noGrp="1"/>
          </p:cNvSpPr>
          <p:nvPr>
            <p:ph type="sldNum" sz="quarter" idx="10"/>
          </p:nvPr>
        </p:nvSpPr>
        <p:spPr/>
        <p:txBody>
          <a:bodyPr/>
          <a:lstStyle/>
          <a:p>
            <a:fld id="{801C818C-0BBA-B04B-8069-88E20B3090E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step is done for</a:t>
            </a:r>
            <a:r>
              <a:rPr lang="en-US" baseline="0" dirty="0" smtClean="0"/>
              <a:t> each sequence in the database - incredibly fast search!</a:t>
            </a:r>
          </a:p>
          <a:p>
            <a:r>
              <a:rPr lang="en-US" baseline="0" dirty="0" smtClean="0"/>
              <a:t>different scoring matrices have been developed using real sequence data…we won’t go into detail about the scoring matrix today</a:t>
            </a:r>
          </a:p>
        </p:txBody>
      </p:sp>
      <p:sp>
        <p:nvSpPr>
          <p:cNvPr id="4" name="Slide Number Placeholder 3"/>
          <p:cNvSpPr>
            <a:spLocks noGrp="1"/>
          </p:cNvSpPr>
          <p:nvPr>
            <p:ph type="sldNum" sz="quarter" idx="10"/>
          </p:nvPr>
        </p:nvSpPr>
        <p:spPr/>
        <p:txBody>
          <a:bodyPr/>
          <a:lstStyle/>
          <a:p>
            <a:fld id="{801C818C-0BBA-B04B-8069-88E20B3090E4}"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process generates an alignment between the query sequence and the database or subject sequence</a:t>
            </a:r>
          </a:p>
          <a:p>
            <a:r>
              <a:rPr lang="en-US" baseline="0" dirty="0" smtClean="0"/>
              <a:t>a little later, we will talk about how to use the BLAST score output to decide whether an alignment is “good” (meaningful)</a:t>
            </a:r>
            <a:endParaRPr lang="en-US" dirty="0"/>
          </a:p>
        </p:txBody>
      </p:sp>
      <p:sp>
        <p:nvSpPr>
          <p:cNvPr id="4" name="Slide Number Placeholder 3"/>
          <p:cNvSpPr>
            <a:spLocks noGrp="1"/>
          </p:cNvSpPr>
          <p:nvPr>
            <p:ph type="sldNum" sz="quarter" idx="10"/>
          </p:nvPr>
        </p:nvSpPr>
        <p:spPr/>
        <p:txBody>
          <a:bodyPr/>
          <a:lstStyle/>
          <a:p>
            <a:fld id="{801C818C-0BBA-B04B-8069-88E20B3090E4}"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 section (BLAST</a:t>
            </a:r>
            <a:r>
              <a:rPr lang="en-US" baseline="0" dirty="0" smtClean="0"/>
              <a:t> assembled genomes) is used if you want to search against the whole genome of one particular species</a:t>
            </a:r>
          </a:p>
          <a:p>
            <a:r>
              <a:rPr lang="en-US" baseline="0" dirty="0" smtClean="0"/>
              <a:t>for now we will use the larger </a:t>
            </a:r>
            <a:r>
              <a:rPr lang="en-US" baseline="0" dirty="0" err="1" smtClean="0"/>
              <a:t>GenBank</a:t>
            </a:r>
            <a:r>
              <a:rPr lang="en-US" baseline="0" dirty="0" smtClean="0"/>
              <a:t> database (instead of limiting ourselves to sequence data from one species only)</a:t>
            </a:r>
          </a:p>
          <a:p>
            <a:r>
              <a:rPr lang="en-US" baseline="0" dirty="0" smtClean="0"/>
              <a:t>from this page, we will select one of the five available BLAST programs, depending on our needs</a:t>
            </a:r>
            <a:endParaRPr lang="en-US" dirty="0"/>
          </a:p>
        </p:txBody>
      </p:sp>
      <p:sp>
        <p:nvSpPr>
          <p:cNvPr id="4" name="Slide Number Placeholder 3"/>
          <p:cNvSpPr>
            <a:spLocks noGrp="1"/>
          </p:cNvSpPr>
          <p:nvPr>
            <p:ph type="sldNum" sz="quarter" idx="10"/>
          </p:nvPr>
        </p:nvSpPr>
        <p:spPr/>
        <p:txBody>
          <a:bodyPr/>
          <a:lstStyle/>
          <a:p>
            <a:fld id="{801C818C-0BBA-B04B-8069-88E20B3090E4}"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selecting</a:t>
            </a:r>
            <a:r>
              <a:rPr lang="en-US" baseline="0" dirty="0" smtClean="0"/>
              <a:t> a BLAST program depends on the kind of comparison you want to do</a:t>
            </a:r>
          </a:p>
          <a:p>
            <a:r>
              <a:rPr lang="en-US" baseline="0" dirty="0" smtClean="0"/>
              <a:t>if you have a nucleotide sequence and you want to find similar nucleotide sequences in the </a:t>
            </a:r>
            <a:r>
              <a:rPr lang="en-US" baseline="0" dirty="0" err="1" smtClean="0"/>
              <a:t>GenBank</a:t>
            </a:r>
            <a:r>
              <a:rPr lang="en-US" baseline="0" dirty="0" smtClean="0"/>
              <a:t> database, use nucleotide BLAST (also known as BLASTN)</a:t>
            </a:r>
          </a:p>
          <a:p>
            <a:r>
              <a:rPr lang="en-US" baseline="0" dirty="0" smtClean="0"/>
              <a:t>if you have a protein sequence and you want to find similar protein sequences in the </a:t>
            </a:r>
            <a:r>
              <a:rPr lang="en-US" baseline="0" dirty="0" err="1" smtClean="0"/>
              <a:t>GenBank</a:t>
            </a:r>
            <a:r>
              <a:rPr lang="en-US" baseline="0" dirty="0" smtClean="0"/>
              <a:t> database, use protein BLAST (also known as BLASTP)</a:t>
            </a:r>
          </a:p>
          <a:p>
            <a:r>
              <a:rPr lang="en-US" baseline="0" dirty="0" smtClean="0"/>
              <a:t>the other three BLAST programs are helpful for broader searches; we will work through examples of these later</a:t>
            </a:r>
          </a:p>
          <a:p>
            <a:r>
              <a:rPr lang="en-US" baseline="0" dirty="0" smtClean="0"/>
              <a:t>for this example, we will use nucleotide BLAST (BLASTN) to do a BLAST search with the human beta-hemoglobin gene</a:t>
            </a:r>
          </a:p>
        </p:txBody>
      </p:sp>
      <p:sp>
        <p:nvSpPr>
          <p:cNvPr id="4" name="Slide Number Placeholder 3"/>
          <p:cNvSpPr>
            <a:spLocks noGrp="1"/>
          </p:cNvSpPr>
          <p:nvPr>
            <p:ph type="sldNum" sz="quarter" idx="10"/>
          </p:nvPr>
        </p:nvSpPr>
        <p:spPr/>
        <p:txBody>
          <a:bodyPr/>
          <a:lstStyle/>
          <a:p>
            <a:fld id="{801C818C-0BBA-B04B-8069-88E20B3090E4}"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three main sections to the BLASTN</a:t>
            </a:r>
            <a:r>
              <a:rPr lang="en-US" baseline="0" dirty="0" smtClean="0"/>
              <a:t> search page…let’s look at each of these and how they affect our BLAST search</a:t>
            </a:r>
            <a:endParaRPr lang="en-US" dirty="0"/>
          </a:p>
        </p:txBody>
      </p:sp>
      <p:sp>
        <p:nvSpPr>
          <p:cNvPr id="4" name="Slide Number Placeholder 3"/>
          <p:cNvSpPr>
            <a:spLocks noGrp="1"/>
          </p:cNvSpPr>
          <p:nvPr>
            <p:ph type="sldNum" sz="quarter" idx="10"/>
          </p:nvPr>
        </p:nvSpPr>
        <p:spPr/>
        <p:txBody>
          <a:bodyPr/>
          <a:lstStyle/>
          <a:p>
            <a:fld id="{801C818C-0BBA-B04B-8069-88E20B3090E4}" type="slidenum">
              <a:rPr lang="en-US" smtClean="0"/>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I use BLAST, I usually copy and paste a sequence into the query box.</a:t>
            </a:r>
          </a:p>
          <a:p>
            <a:r>
              <a:rPr lang="en-US" baseline="0" dirty="0" smtClean="0"/>
              <a:t>You can also upload a file containing a sequence.</a:t>
            </a:r>
          </a:p>
          <a:p>
            <a:r>
              <a:rPr lang="en-US" baseline="0" dirty="0" smtClean="0"/>
              <a:t>We probably won’t use the Query </a:t>
            </a:r>
            <a:r>
              <a:rPr lang="en-US" baseline="0" dirty="0" err="1" smtClean="0"/>
              <a:t>subrange</a:t>
            </a:r>
            <a:r>
              <a:rPr lang="en-US" baseline="0" dirty="0" smtClean="0"/>
              <a:t> function (which limits the search to only a portion of the query sequence).</a:t>
            </a:r>
          </a:p>
          <a:p>
            <a:r>
              <a:rPr lang="en-US" baseline="0" dirty="0" smtClean="0"/>
              <a:t>You don’t need to supply a Job Title, but it can help if you are planning to do multiple searches, because you can retrieve previous searches during a session.</a:t>
            </a:r>
            <a:endParaRPr lang="en-US" dirty="0"/>
          </a:p>
        </p:txBody>
      </p:sp>
      <p:sp>
        <p:nvSpPr>
          <p:cNvPr id="4" name="Slide Number Placeholder 3"/>
          <p:cNvSpPr>
            <a:spLocks noGrp="1"/>
          </p:cNvSpPr>
          <p:nvPr>
            <p:ph type="sldNum" sz="quarter" idx="10"/>
          </p:nvPr>
        </p:nvSpPr>
        <p:spPr/>
        <p:txBody>
          <a:bodyPr/>
          <a:lstStyle/>
          <a:p>
            <a:fld id="{801C818C-0BBA-B04B-8069-88E20B3090E4}" type="slidenum">
              <a:rPr lang="en-US" smtClean="0"/>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 pasted the nucleotide sequence for</a:t>
            </a:r>
            <a:r>
              <a:rPr lang="en-US" baseline="0" dirty="0" smtClean="0"/>
              <a:t> the human beta-hemoglobin gene</a:t>
            </a:r>
            <a:endParaRPr lang="en-US" dirty="0"/>
          </a:p>
        </p:txBody>
      </p:sp>
      <p:sp>
        <p:nvSpPr>
          <p:cNvPr id="4" name="Slide Number Placeholder 3"/>
          <p:cNvSpPr>
            <a:spLocks noGrp="1"/>
          </p:cNvSpPr>
          <p:nvPr>
            <p:ph type="sldNum" sz="quarter" idx="10"/>
          </p:nvPr>
        </p:nvSpPr>
        <p:spPr/>
        <p:txBody>
          <a:bodyPr/>
          <a:lstStyle/>
          <a:p>
            <a:fld id="{801C818C-0BBA-B04B-8069-88E20B3090E4}" type="slidenum">
              <a:rPr lang="en-US" smtClean="0"/>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most important setting</a:t>
            </a:r>
            <a:r>
              <a:rPr lang="en-US" baseline="0" dirty="0" smtClean="0"/>
              <a:t> here is the Database setting.</a:t>
            </a:r>
          </a:p>
          <a:p>
            <a:r>
              <a:rPr lang="en-US" baseline="0" dirty="0" smtClean="0"/>
              <a:t>Selecting human </a:t>
            </a:r>
            <a:r>
              <a:rPr lang="en-US" baseline="0" dirty="0" err="1" smtClean="0"/>
              <a:t>genomic+transcript</a:t>
            </a:r>
            <a:r>
              <a:rPr lang="en-US" baseline="0" dirty="0" smtClean="0"/>
              <a:t> or mouse </a:t>
            </a:r>
            <a:r>
              <a:rPr lang="en-US" baseline="0" dirty="0" err="1" smtClean="0"/>
              <a:t>genomic+transcript</a:t>
            </a:r>
            <a:r>
              <a:rPr lang="en-US" baseline="0" dirty="0" smtClean="0"/>
              <a:t> limits your search to either human or mouse sequences.  Not very helpful for our purposes, so we will select “Others”.</a:t>
            </a:r>
          </a:p>
          <a:p>
            <a:r>
              <a:rPr lang="en-US" baseline="0" dirty="0" smtClean="0"/>
              <a:t>But…we have a lot of options under “Others”.</a:t>
            </a:r>
            <a:endParaRPr lang="en-US" dirty="0"/>
          </a:p>
        </p:txBody>
      </p:sp>
      <p:sp>
        <p:nvSpPr>
          <p:cNvPr id="4" name="Slide Number Placeholder 3"/>
          <p:cNvSpPr>
            <a:spLocks noGrp="1"/>
          </p:cNvSpPr>
          <p:nvPr>
            <p:ph type="sldNum" sz="quarter" idx="10"/>
          </p:nvPr>
        </p:nvSpPr>
        <p:spPr/>
        <p:txBody>
          <a:bodyPr/>
          <a:lstStyle/>
          <a:p>
            <a:fld id="{801C818C-0BBA-B04B-8069-88E20B3090E4}" type="slidenum">
              <a:rPr lang="en-US" smtClean="0"/>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Ignore the Genomic</a:t>
            </a:r>
            <a:r>
              <a:rPr lang="en-US" baseline="0" dirty="0" smtClean="0"/>
              <a:t> plus Transcript options (these are same as the two options we already discussed)</a:t>
            </a:r>
          </a:p>
          <a:p>
            <a:r>
              <a:rPr lang="en-US" baseline="0" dirty="0" smtClean="0"/>
              <a:t>Nucleotide </a:t>
            </a:r>
            <a:r>
              <a:rPr lang="en-US" baseline="0" dirty="0" smtClean="0"/>
              <a:t>collection is the largest set of sequences. It is supposed to be “non-redundant” (in other words, no duplicate sequences). However, the sequences may not all be high quality.  Sometimes sequences are deposited in </a:t>
            </a:r>
            <a:r>
              <a:rPr lang="en-US" baseline="0" dirty="0" err="1" smtClean="0"/>
              <a:t>GenBank</a:t>
            </a:r>
            <a:r>
              <a:rPr lang="en-US" baseline="0" dirty="0" smtClean="0"/>
              <a:t> and there are questions about the source of the DNA, etc. Even so, this can be a helpful database to search.</a:t>
            </a:r>
          </a:p>
          <a:p>
            <a:r>
              <a:rPr lang="en-US" baseline="0" dirty="0" smtClean="0"/>
              <a:t>Reference RNA sequences and reference genomic sequences should be higher quality and more trustworthy. The RNA sequence database includes gene sequences that code for mRNA, </a:t>
            </a:r>
            <a:r>
              <a:rPr lang="en-US" baseline="0" dirty="0" err="1" smtClean="0"/>
              <a:t>tRNA</a:t>
            </a:r>
            <a:r>
              <a:rPr lang="en-US" baseline="0" dirty="0" smtClean="0"/>
              <a:t>, </a:t>
            </a:r>
            <a:r>
              <a:rPr lang="en-US" baseline="0" dirty="0" err="1" smtClean="0"/>
              <a:t>rRNA</a:t>
            </a:r>
            <a:r>
              <a:rPr lang="en-US" baseline="0" dirty="0" smtClean="0"/>
              <a:t>, etc. The genomic sequence database includes only whole genomes (viruses, plasmids, bacteria, mammals, etc.)</a:t>
            </a:r>
          </a:p>
          <a:p>
            <a:r>
              <a:rPr lang="en-US" baseline="0" dirty="0" smtClean="0"/>
              <a:t>The NCBI Genomes database includes chromosomes only (so no viruses or plasmids).</a:t>
            </a:r>
          </a:p>
          <a:p>
            <a:r>
              <a:rPr lang="en-US" baseline="0" dirty="0" smtClean="0"/>
              <a:t>For now, let’s use the reference genomic sequences database for our search.</a:t>
            </a:r>
          </a:p>
          <a:p>
            <a:r>
              <a:rPr lang="en-US" baseline="0" dirty="0" smtClean="0"/>
              <a:t>BUT…you should think about how the database you use may affect your search results when you are doing your own BLAST searches!</a:t>
            </a:r>
            <a:endParaRPr lang="en-US" dirty="0"/>
          </a:p>
        </p:txBody>
      </p:sp>
      <p:sp>
        <p:nvSpPr>
          <p:cNvPr id="4" name="Slide Number Placeholder 3"/>
          <p:cNvSpPr>
            <a:spLocks noGrp="1"/>
          </p:cNvSpPr>
          <p:nvPr>
            <p:ph type="sldNum" sz="quarter" idx="10"/>
          </p:nvPr>
        </p:nvSpPr>
        <p:spPr/>
        <p:txBody>
          <a:bodyPr/>
          <a:lstStyle/>
          <a:p>
            <a:fld id="{801C818C-0BBA-B04B-8069-88E20B3090E4}" type="slidenum">
              <a:rPr lang="en-US" smtClean="0"/>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now, we will ignore the Optional settings (Organism, Exclude, </a:t>
            </a:r>
            <a:r>
              <a:rPr lang="en-US" dirty="0" smtClean="0"/>
              <a:t>Limit to,</a:t>
            </a:r>
            <a:r>
              <a:rPr lang="en-US" baseline="0" dirty="0" smtClean="0"/>
              <a:t> </a:t>
            </a:r>
            <a:r>
              <a:rPr lang="en-US" dirty="0" err="1" smtClean="0"/>
              <a:t>Entrez</a:t>
            </a:r>
            <a:r>
              <a:rPr lang="en-US" dirty="0" smtClean="0"/>
              <a:t> </a:t>
            </a:r>
            <a:r>
              <a:rPr lang="en-US" dirty="0" smtClean="0"/>
              <a:t>Query)</a:t>
            </a:r>
          </a:p>
          <a:p>
            <a:r>
              <a:rPr lang="en-US" dirty="0" smtClean="0"/>
              <a:t>these</a:t>
            </a:r>
            <a:r>
              <a:rPr lang="en-US" baseline="0" dirty="0" smtClean="0"/>
              <a:t> are ways to limit your search to particular groups of organisms within the </a:t>
            </a:r>
            <a:r>
              <a:rPr lang="en-US" baseline="0" dirty="0" smtClean="0"/>
              <a:t>database</a:t>
            </a:r>
            <a:endParaRPr lang="en-US" dirty="0"/>
          </a:p>
        </p:txBody>
      </p:sp>
      <p:sp>
        <p:nvSpPr>
          <p:cNvPr id="4" name="Slide Number Placeholder 3"/>
          <p:cNvSpPr>
            <a:spLocks noGrp="1"/>
          </p:cNvSpPr>
          <p:nvPr>
            <p:ph type="sldNum" sz="quarter" idx="10"/>
          </p:nvPr>
        </p:nvSpPr>
        <p:spPr/>
        <p:txBody>
          <a:bodyPr/>
          <a:lstStyle/>
          <a:p>
            <a:fld id="{801C818C-0BBA-B04B-8069-88E20B3090E4}"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1C818C-0BBA-B04B-8069-88E20B3090E4}"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light blue window will pop up if you click the question mark next to “Choose</a:t>
            </a:r>
            <a:r>
              <a:rPr lang="en-US" baseline="0" dirty="0" smtClean="0"/>
              <a:t> a BLAST algorithm”</a:t>
            </a:r>
          </a:p>
          <a:p>
            <a:r>
              <a:rPr lang="en-US" baseline="0" dirty="0" smtClean="0"/>
              <a:t>we want to see if we can find related </a:t>
            </a:r>
            <a:r>
              <a:rPr lang="en-US" baseline="0" dirty="0" err="1" smtClean="0"/>
              <a:t>globin</a:t>
            </a:r>
            <a:r>
              <a:rPr lang="en-US" baseline="0" dirty="0" smtClean="0"/>
              <a:t> genes in a broad group of organisms, so let’s use BLASTN (somewhat similar)</a:t>
            </a:r>
            <a:endParaRPr lang="en-US" dirty="0"/>
          </a:p>
        </p:txBody>
      </p:sp>
      <p:sp>
        <p:nvSpPr>
          <p:cNvPr id="4" name="Slide Number Placeholder 3"/>
          <p:cNvSpPr>
            <a:spLocks noGrp="1"/>
          </p:cNvSpPr>
          <p:nvPr>
            <p:ph type="sldNum" sz="quarter" idx="10"/>
          </p:nvPr>
        </p:nvSpPr>
        <p:spPr/>
        <p:txBody>
          <a:bodyPr/>
          <a:lstStyle/>
          <a:p>
            <a:fld id="{801C818C-0BBA-B04B-8069-88E20B3090E4}" type="slidenum">
              <a:rPr lang="en-US" smtClean="0"/>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three main sections</a:t>
            </a:r>
            <a:r>
              <a:rPr lang="en-US" baseline="0" dirty="0" smtClean="0"/>
              <a:t> within the BLASTN results page…let’s look at each of these</a:t>
            </a:r>
            <a:endParaRPr lang="en-US" dirty="0"/>
          </a:p>
        </p:txBody>
      </p:sp>
      <p:sp>
        <p:nvSpPr>
          <p:cNvPr id="4" name="Slide Number Placeholder 3"/>
          <p:cNvSpPr>
            <a:spLocks noGrp="1"/>
          </p:cNvSpPr>
          <p:nvPr>
            <p:ph type="sldNum" sz="quarter" idx="10"/>
          </p:nvPr>
        </p:nvSpPr>
        <p:spPr/>
        <p:txBody>
          <a:bodyPr/>
          <a:lstStyle/>
          <a:p>
            <a:fld id="{801C818C-0BBA-B04B-8069-88E20B3090E4}" type="slidenum">
              <a:rPr lang="en-US" smtClean="0"/>
              <a:pPr/>
              <a:t>25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look at color key above query sequence - this gives</a:t>
            </a:r>
            <a:r>
              <a:rPr lang="en-US" baseline="0" dirty="0" smtClean="0"/>
              <a:t> you a general sense of how well the hit matches the query sequence…in this case, all the hits are red, so they all have scores &gt;=200 (the best possible value in the color key).</a:t>
            </a:r>
          </a:p>
          <a:p>
            <a:endParaRPr lang="en-US" baseline="0" dirty="0" smtClean="0"/>
          </a:p>
          <a:p>
            <a:r>
              <a:rPr lang="en-US" baseline="0" dirty="0" smtClean="0"/>
              <a:t>what do you notice about how the hit sequences align to the query sequence? (coverage)</a:t>
            </a:r>
          </a:p>
          <a:p>
            <a:r>
              <a:rPr lang="en-US" baseline="0" dirty="0" smtClean="0"/>
              <a:t>remember…BLAST is a LOCAL alignment program. This means that it will not automatically align the query and the subject sequence from the beginning to the end</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801C818C-0BBA-B04B-8069-88E20B3090E4}" type="slidenum">
              <a:rPr lang="en-US" smtClean="0"/>
              <a:pPr/>
              <a:t>26</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a:t>
            </a:r>
            <a:r>
              <a:rPr lang="en-US" baseline="0" dirty="0" smtClean="0"/>
              <a:t> you </a:t>
            </a:r>
            <a:r>
              <a:rPr lang="en-US" baseline="0" dirty="0" smtClean="0"/>
              <a:t>hover </a:t>
            </a:r>
            <a:r>
              <a:rPr lang="en-US" baseline="0" dirty="0" smtClean="0"/>
              <a:t>over each hit, the identity of the sequence will appear in the box above the graphic</a:t>
            </a:r>
          </a:p>
          <a:p>
            <a:r>
              <a:rPr lang="en-US" baseline="0" dirty="0" smtClean="0"/>
              <a:t>you can click on the hit to go to the alignment at the bottom of the page</a:t>
            </a:r>
            <a:endParaRPr lang="en-US" dirty="0"/>
          </a:p>
        </p:txBody>
      </p:sp>
      <p:sp>
        <p:nvSpPr>
          <p:cNvPr id="4" name="Slide Number Placeholder 3"/>
          <p:cNvSpPr>
            <a:spLocks noGrp="1"/>
          </p:cNvSpPr>
          <p:nvPr>
            <p:ph type="sldNum" sz="quarter" idx="10"/>
          </p:nvPr>
        </p:nvSpPr>
        <p:spPr/>
        <p:txBody>
          <a:bodyPr/>
          <a:lstStyle/>
          <a:p>
            <a:fld id="{801C818C-0BBA-B04B-8069-88E20B3090E4}" type="slidenum">
              <a:rPr lang="en-US" smtClean="0"/>
              <a:pPr/>
              <a:t>27</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 MOST important part of the BLAST search results. This section provides important information</a:t>
            </a:r>
            <a:r>
              <a:rPr lang="en-US" baseline="0" dirty="0" smtClean="0"/>
              <a:t> that you will use to evaluate the quality of the alignment.</a:t>
            </a:r>
          </a:p>
          <a:p>
            <a:r>
              <a:rPr lang="en-US" baseline="0" dirty="0" smtClean="0"/>
              <a:t>Remember…BLAST is just a tool that produces alignments and outputs different ways of assessing the alignment.  YOU, as the scientist, need to consider the output and make a decision about the results.</a:t>
            </a:r>
          </a:p>
          <a:p>
            <a:endParaRPr lang="en-US" baseline="0" dirty="0" smtClean="0"/>
          </a:p>
          <a:p>
            <a:r>
              <a:rPr lang="en-US" baseline="0" dirty="0" smtClean="0"/>
              <a:t>First…look at the identities of the sequences with matches.</a:t>
            </a:r>
          </a:p>
          <a:p>
            <a:r>
              <a:rPr lang="en-US" baseline="0" dirty="0" smtClean="0"/>
              <a:t>Homo sapiens = us (that’s expected)</a:t>
            </a:r>
          </a:p>
          <a:p>
            <a:r>
              <a:rPr lang="en-US" baseline="0" dirty="0" smtClean="0"/>
              <a:t>and…we also see hits to other primates</a:t>
            </a:r>
          </a:p>
          <a:p>
            <a:endParaRPr lang="en-US" dirty="0" smtClean="0"/>
          </a:p>
          <a:p>
            <a:r>
              <a:rPr lang="en-US" dirty="0" smtClean="0"/>
              <a:t>how</a:t>
            </a:r>
            <a:r>
              <a:rPr lang="en-US" baseline="0" dirty="0" smtClean="0"/>
              <a:t> do we evaluate these hits? let’s look at the columns on the right</a:t>
            </a:r>
            <a:endParaRPr lang="en-US" dirty="0"/>
          </a:p>
        </p:txBody>
      </p:sp>
      <p:sp>
        <p:nvSpPr>
          <p:cNvPr id="4" name="Slide Number Placeholder 3"/>
          <p:cNvSpPr>
            <a:spLocks noGrp="1"/>
          </p:cNvSpPr>
          <p:nvPr>
            <p:ph type="sldNum" sz="quarter" idx="10"/>
          </p:nvPr>
        </p:nvSpPr>
        <p:spPr/>
        <p:txBody>
          <a:bodyPr/>
          <a:lstStyle/>
          <a:p>
            <a:fld id="{801C818C-0BBA-B04B-8069-88E20B3090E4}" type="slidenum">
              <a:rPr lang="en-US" smtClean="0"/>
              <a:pPr/>
              <a:t>28</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 MOST important part of the BLAST search results. This section provides important information</a:t>
            </a:r>
            <a:r>
              <a:rPr lang="en-US" baseline="0" dirty="0" smtClean="0"/>
              <a:t> that you will use to evaluate the quality of the alignment.</a:t>
            </a:r>
          </a:p>
          <a:p>
            <a:r>
              <a:rPr lang="en-US" baseline="0" dirty="0" smtClean="0"/>
              <a:t>Remember…BLAST is just a tool that produces alignments and outputs different ways of assessing the alignment.  YOU, as the scientist, need to consider the output and make a decision about the results.</a:t>
            </a:r>
          </a:p>
          <a:p>
            <a:endParaRPr lang="en-US" baseline="0" dirty="0" smtClean="0"/>
          </a:p>
          <a:p>
            <a:r>
              <a:rPr lang="en-US" baseline="0" dirty="0" smtClean="0"/>
              <a:t>First…look at the identities of the sequences with matches.</a:t>
            </a:r>
          </a:p>
          <a:p>
            <a:r>
              <a:rPr lang="en-US" baseline="0" dirty="0" smtClean="0"/>
              <a:t>Homo sapiens = us (that’s expected)</a:t>
            </a:r>
          </a:p>
          <a:p>
            <a:r>
              <a:rPr lang="en-US" baseline="0" dirty="0" smtClean="0"/>
              <a:t>and…we also see hits to other </a:t>
            </a:r>
            <a:r>
              <a:rPr lang="en-US" baseline="0" dirty="0" smtClean="0"/>
              <a:t>primates</a:t>
            </a:r>
          </a:p>
          <a:p>
            <a:r>
              <a:rPr lang="en-US" baseline="0" dirty="0" smtClean="0"/>
              <a:t>We also see hits to prairie vole. Hmmm..</a:t>
            </a:r>
            <a:endParaRPr lang="en-US" baseline="0" dirty="0" smtClean="0"/>
          </a:p>
          <a:p>
            <a:endParaRPr lang="en-US" dirty="0" smtClean="0"/>
          </a:p>
          <a:p>
            <a:r>
              <a:rPr lang="en-US" dirty="0" smtClean="0"/>
              <a:t>how</a:t>
            </a:r>
            <a:r>
              <a:rPr lang="en-US" baseline="0" dirty="0" smtClean="0"/>
              <a:t> do we evaluate these hits? let’s look at the columns on the right</a:t>
            </a:r>
            <a:endParaRPr lang="en-US" dirty="0"/>
          </a:p>
        </p:txBody>
      </p:sp>
      <p:sp>
        <p:nvSpPr>
          <p:cNvPr id="4" name="Slide Number Placeholder 3"/>
          <p:cNvSpPr>
            <a:spLocks noGrp="1"/>
          </p:cNvSpPr>
          <p:nvPr>
            <p:ph type="sldNum" sz="quarter" idx="10"/>
          </p:nvPr>
        </p:nvSpPr>
        <p:spPr/>
        <p:txBody>
          <a:bodyPr/>
          <a:lstStyle/>
          <a:p>
            <a:fld id="{801C818C-0BBA-B04B-8069-88E20B3090E4}" type="slidenum">
              <a:rPr lang="en-US" smtClean="0"/>
              <a:pPr/>
              <a:t>29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is the top and bottom section of the Descriptions panel for this BLAST search</a:t>
            </a:r>
          </a:p>
          <a:p>
            <a:endParaRPr lang="en-US" baseline="0" dirty="0" smtClean="0"/>
          </a:p>
          <a:p>
            <a:r>
              <a:rPr lang="en-US" baseline="0" dirty="0" smtClean="0"/>
              <a:t>For simplicity, let’s focus on the total score and ignore the max score. The higher the total score, the better the alignment.</a:t>
            </a:r>
          </a:p>
          <a:p>
            <a:endParaRPr lang="en-US" baseline="0" dirty="0" smtClean="0"/>
          </a:p>
          <a:p>
            <a:r>
              <a:rPr lang="en-US" baseline="0" dirty="0" smtClean="0"/>
              <a:t>Query coverage shows you how much of the query sequence is covered by the alignment with the subject or hit sequence (remember the graphical display?)</a:t>
            </a:r>
          </a:p>
          <a:p>
            <a:endParaRPr lang="en-US" baseline="0" dirty="0" smtClean="0"/>
          </a:p>
          <a:p>
            <a:r>
              <a:rPr lang="en-US" baseline="0" dirty="0" smtClean="0"/>
              <a:t>E-value is very important for determining the quality of the alignment. This value basically tells you the likelihood that this alignment could happen by chance. A smaller </a:t>
            </a:r>
            <a:r>
              <a:rPr lang="en-US" baseline="0" dirty="0" err="1" smtClean="0"/>
              <a:t>e</a:t>
            </a:r>
            <a:r>
              <a:rPr lang="en-US" baseline="0" dirty="0" smtClean="0"/>
              <a:t>-value is much better.  So, for the first hit in the list, the likelihood that you would get the same alignment between those two sequences by chance ALONE is ridiculously small.</a:t>
            </a:r>
          </a:p>
          <a:p>
            <a:endParaRPr lang="en-US" baseline="0" dirty="0" smtClean="0"/>
          </a:p>
        </p:txBody>
      </p:sp>
      <p:sp>
        <p:nvSpPr>
          <p:cNvPr id="4" name="Slide Number Placeholder 3"/>
          <p:cNvSpPr>
            <a:spLocks noGrp="1"/>
          </p:cNvSpPr>
          <p:nvPr>
            <p:ph type="sldNum" sz="quarter" idx="10"/>
          </p:nvPr>
        </p:nvSpPr>
        <p:spPr/>
        <p:txBody>
          <a:bodyPr/>
          <a:lstStyle/>
          <a:p>
            <a:fld id="{801C818C-0BBA-B04B-8069-88E20B3090E4}" type="slidenum">
              <a:rPr lang="en-US" smtClean="0"/>
              <a:pPr/>
              <a:t>30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sometimes BLAST</a:t>
            </a:r>
            <a:r>
              <a:rPr lang="en-US" baseline="0" dirty="0" smtClean="0"/>
              <a:t> will report an alignment but the </a:t>
            </a:r>
            <a:r>
              <a:rPr lang="en-US" baseline="0" dirty="0" err="1" smtClean="0"/>
              <a:t>e</a:t>
            </a:r>
            <a:r>
              <a:rPr lang="en-US" baseline="0" dirty="0" smtClean="0"/>
              <a:t>-value is VERY high…remember, YOU have to consider the output from BLAST and make a decision.  The </a:t>
            </a:r>
            <a:r>
              <a:rPr lang="en-US" baseline="0" dirty="0" err="1" smtClean="0"/>
              <a:t>e</a:t>
            </a:r>
            <a:r>
              <a:rPr lang="en-US" baseline="0" dirty="0" smtClean="0"/>
              <a:t>-values above basically mean that there are 1:1 odds that you could get the same alignment by chance alone.  Knowing this, do you believe that these two genes are really similar?</a:t>
            </a:r>
            <a:endParaRPr lang="en-US" dirty="0"/>
          </a:p>
        </p:txBody>
      </p:sp>
      <p:sp>
        <p:nvSpPr>
          <p:cNvPr id="4" name="Slide Number Placeholder 3"/>
          <p:cNvSpPr>
            <a:spLocks noGrp="1"/>
          </p:cNvSpPr>
          <p:nvPr>
            <p:ph type="sldNum" sz="quarter" idx="10"/>
          </p:nvPr>
        </p:nvSpPr>
        <p:spPr/>
        <p:txBody>
          <a:bodyPr/>
          <a:lstStyle/>
          <a:p>
            <a:fld id="{801C818C-0BBA-B04B-8069-88E20B3090E4}" type="slidenum">
              <a:rPr lang="en-US" smtClean="0"/>
              <a:pPr/>
              <a:t>31</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finally, identity shows you the highest identity for the alignment. In the top hit, the sequences are 100% identical along the alignment. For the hits at the bottom, the query and subject sequences are between 86-87% identical.</a:t>
            </a:r>
          </a:p>
          <a:p>
            <a:endParaRPr lang="en-US" baseline="0" dirty="0" smtClean="0"/>
          </a:p>
          <a:p>
            <a:r>
              <a:rPr lang="en-US" baseline="0" dirty="0" smtClean="0"/>
              <a:t>REMEMBER…this is along the length of the alignment ONLY!  Not necessarily the full sequences!  Why?  Because BLAST is a local alignment program.</a:t>
            </a:r>
          </a:p>
          <a:p>
            <a:endParaRPr lang="en-US" baseline="0" dirty="0" smtClean="0"/>
          </a:p>
        </p:txBody>
      </p:sp>
      <p:sp>
        <p:nvSpPr>
          <p:cNvPr id="4" name="Slide Number Placeholder 3"/>
          <p:cNvSpPr>
            <a:spLocks noGrp="1"/>
          </p:cNvSpPr>
          <p:nvPr>
            <p:ph type="sldNum" sz="quarter" idx="10"/>
          </p:nvPr>
        </p:nvSpPr>
        <p:spPr/>
        <p:txBody>
          <a:bodyPr/>
          <a:lstStyle/>
          <a:p>
            <a:fld id="{801C818C-0BBA-B04B-8069-88E20B3090E4}" type="slidenum">
              <a:rPr lang="en-US" smtClean="0"/>
              <a:pPr/>
              <a:t>32</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last section of the results page.</a:t>
            </a:r>
          </a:p>
          <a:p>
            <a:endParaRPr lang="en-US" dirty="0" smtClean="0"/>
          </a:p>
          <a:p>
            <a:r>
              <a:rPr lang="en-US" dirty="0" smtClean="0"/>
              <a:t>Shows</a:t>
            </a:r>
            <a:r>
              <a:rPr lang="en-US" baseline="0" dirty="0" smtClean="0"/>
              <a:t> the actual alignment (again, note that it is a partial alignment because BLAST is a local alignment program).</a:t>
            </a:r>
          </a:p>
          <a:p>
            <a:endParaRPr lang="en-US" baseline="0" dirty="0" smtClean="0"/>
          </a:p>
          <a:p>
            <a:r>
              <a:rPr lang="en-US" baseline="0" dirty="0" smtClean="0"/>
              <a:t>Also has links to more information about the subject sequence.</a:t>
            </a:r>
            <a:endParaRPr lang="en-US" dirty="0"/>
          </a:p>
        </p:txBody>
      </p:sp>
      <p:sp>
        <p:nvSpPr>
          <p:cNvPr id="4" name="Slide Number Placeholder 3"/>
          <p:cNvSpPr>
            <a:spLocks noGrp="1"/>
          </p:cNvSpPr>
          <p:nvPr>
            <p:ph type="sldNum" sz="quarter" idx="10"/>
          </p:nvPr>
        </p:nvSpPr>
        <p:spPr/>
        <p:txBody>
          <a:bodyPr/>
          <a:lstStyle/>
          <a:p>
            <a:fld id="{801C818C-0BBA-B04B-8069-88E20B3090E4}" type="slidenum">
              <a:rPr lang="en-US" smtClean="0"/>
              <a:pPr/>
              <a:t>33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simplified</a:t>
            </a:r>
            <a:r>
              <a:rPr lang="en-US" baseline="0" dirty="0" smtClean="0"/>
              <a:t> example of the purpose of BLAST - take an input sequence and match it against a very large database of sequences</a:t>
            </a:r>
          </a:p>
          <a:p>
            <a:r>
              <a:rPr lang="en-US" baseline="0" dirty="0" smtClean="0"/>
              <a:t>enables incredibly fast searches of huge amounts of sequence data</a:t>
            </a:r>
            <a:endParaRPr lang="en-US" dirty="0"/>
          </a:p>
        </p:txBody>
      </p:sp>
      <p:sp>
        <p:nvSpPr>
          <p:cNvPr id="4" name="Slide Number Placeholder 3"/>
          <p:cNvSpPr>
            <a:spLocks noGrp="1"/>
          </p:cNvSpPr>
          <p:nvPr>
            <p:ph type="sldNum" sz="quarter" idx="10"/>
          </p:nvPr>
        </p:nvSpPr>
        <p:spPr/>
        <p:txBody>
          <a:bodyPr/>
          <a:lstStyle/>
          <a:p>
            <a:fld id="{801C818C-0BBA-B04B-8069-88E20B3090E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important</a:t>
            </a:r>
            <a:r>
              <a:rPr lang="en-US" baseline="0" dirty="0" smtClean="0"/>
              <a:t> tool to help us understand biodiversity and the evolution of life on Earth</a:t>
            </a:r>
          </a:p>
          <a:p>
            <a:r>
              <a:rPr lang="en-US" baseline="0" dirty="0" smtClean="0"/>
              <a:t>for example, </a:t>
            </a:r>
            <a:r>
              <a:rPr lang="en-US" baseline="0" dirty="0" err="1" smtClean="0"/>
              <a:t>myoglobin</a:t>
            </a:r>
            <a:r>
              <a:rPr lang="en-US" baseline="0" dirty="0" smtClean="0"/>
              <a:t> and hemoglobin in humans - both are globins (</a:t>
            </a:r>
            <a:r>
              <a:rPr lang="en-US" baseline="0" dirty="0" err="1" smtClean="0"/>
              <a:t>heme</a:t>
            </a:r>
            <a:r>
              <a:rPr lang="en-US" baseline="0" dirty="0" smtClean="0"/>
              <a:t>-containing globular proteins that bind and transport molecular oxygen); </a:t>
            </a:r>
            <a:r>
              <a:rPr lang="en-US" baseline="0" dirty="0" err="1" smtClean="0"/>
              <a:t>myoglobin</a:t>
            </a:r>
            <a:r>
              <a:rPr lang="en-US" baseline="0" dirty="0" smtClean="0"/>
              <a:t> is found in muscle, and hemoglobin is found in blood</a:t>
            </a:r>
          </a:p>
          <a:p>
            <a:r>
              <a:rPr lang="en-US" baseline="0" dirty="0" err="1" smtClean="0"/>
              <a:t>Protoglobin</a:t>
            </a:r>
            <a:r>
              <a:rPr lang="en-US" baseline="0" dirty="0" smtClean="0"/>
              <a:t> in globin protein in </a:t>
            </a:r>
            <a:r>
              <a:rPr lang="en-US" baseline="0" dirty="0" err="1" smtClean="0"/>
              <a:t>archaea</a:t>
            </a:r>
            <a:endParaRPr lang="en-US" dirty="0"/>
          </a:p>
        </p:txBody>
      </p:sp>
      <p:sp>
        <p:nvSpPr>
          <p:cNvPr id="4" name="Slide Number Placeholder 3"/>
          <p:cNvSpPr>
            <a:spLocks noGrp="1"/>
          </p:cNvSpPr>
          <p:nvPr>
            <p:ph type="sldNum" sz="quarter" idx="10"/>
          </p:nvPr>
        </p:nvSpPr>
        <p:spPr/>
        <p:txBody>
          <a:bodyPr/>
          <a:lstStyle/>
          <a:p>
            <a:fld id="{801C818C-0BBA-B04B-8069-88E20B3090E4}"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paper</a:t>
            </a:r>
            <a:r>
              <a:rPr lang="en-US" baseline="0" dirty="0" smtClean="0"/>
              <a:t> from </a:t>
            </a:r>
            <a:r>
              <a:rPr lang="en-US" dirty="0" smtClean="0"/>
              <a:t>Proceedings</a:t>
            </a:r>
            <a:r>
              <a:rPr lang="en-US" baseline="0" dirty="0" smtClean="0"/>
              <a:t> of National Academy of Sciences 2004</a:t>
            </a:r>
          </a:p>
          <a:p>
            <a:r>
              <a:rPr lang="en-US" baseline="0" dirty="0" smtClean="0"/>
              <a:t>authors used BLAST to identify bacterial and </a:t>
            </a:r>
            <a:r>
              <a:rPr lang="en-US" baseline="0" dirty="0" err="1" smtClean="0"/>
              <a:t>archaeal</a:t>
            </a:r>
            <a:r>
              <a:rPr lang="en-US" baseline="0" dirty="0" smtClean="0"/>
              <a:t> </a:t>
            </a:r>
            <a:r>
              <a:rPr lang="en-US" baseline="0" dirty="0" err="1" smtClean="0"/>
              <a:t>protoglobins</a:t>
            </a:r>
            <a:r>
              <a:rPr lang="en-US" baseline="0" dirty="0" smtClean="0"/>
              <a:t> (possible ancestors of mammalian globin proteins)</a:t>
            </a:r>
          </a:p>
          <a:p>
            <a:r>
              <a:rPr lang="en-US" baseline="0" dirty="0" err="1" smtClean="0"/>
              <a:t>Ap</a:t>
            </a:r>
            <a:r>
              <a:rPr lang="en-US" baseline="0" dirty="0" smtClean="0"/>
              <a:t>, Ma, </a:t>
            </a:r>
            <a:r>
              <a:rPr lang="en-US" baseline="0" dirty="0" err="1" smtClean="0"/>
              <a:t>HemAT</a:t>
            </a:r>
            <a:r>
              <a:rPr lang="en-US" baseline="0" dirty="0" smtClean="0"/>
              <a:t>-Hs - </a:t>
            </a:r>
            <a:r>
              <a:rPr lang="en-US" baseline="0" dirty="0" err="1" smtClean="0"/>
              <a:t>archaea</a:t>
            </a:r>
            <a:endParaRPr lang="en-US" baseline="0" dirty="0" smtClean="0"/>
          </a:p>
          <a:p>
            <a:r>
              <a:rPr lang="en-US" baseline="0" dirty="0" smtClean="0"/>
              <a:t>Ca, </a:t>
            </a:r>
            <a:r>
              <a:rPr lang="en-US" baseline="0" dirty="0" err="1" smtClean="0"/>
              <a:t>Tf</a:t>
            </a:r>
            <a:r>
              <a:rPr lang="en-US" baseline="0" dirty="0" smtClean="0"/>
              <a:t>, Te, </a:t>
            </a:r>
            <a:r>
              <a:rPr lang="en-US" baseline="0" dirty="0" err="1" smtClean="0"/>
              <a:t>HemAT</a:t>
            </a:r>
            <a:r>
              <a:rPr lang="en-US" baseline="0" dirty="0" smtClean="0"/>
              <a:t>-Bs, </a:t>
            </a:r>
            <a:r>
              <a:rPr lang="en-US" baseline="0" dirty="0" err="1" smtClean="0"/>
              <a:t>HemAT-Bc</a:t>
            </a:r>
            <a:r>
              <a:rPr lang="en-US" baseline="0" dirty="0" smtClean="0"/>
              <a:t> - bacteria</a:t>
            </a:r>
          </a:p>
          <a:p>
            <a:r>
              <a:rPr lang="en-US" dirty="0" smtClean="0"/>
              <a:t>notice</a:t>
            </a:r>
            <a:r>
              <a:rPr lang="en-US" baseline="0" dirty="0" smtClean="0"/>
              <a:t> the type of sequence the authors are comparing (lining up = ‘alignment’) Is it a nucleotide or protein sequence?</a:t>
            </a:r>
          </a:p>
          <a:p>
            <a:r>
              <a:rPr lang="en-US" baseline="0" dirty="0" smtClean="0"/>
              <a:t>Remember that there are 60 sense </a:t>
            </a:r>
            <a:r>
              <a:rPr lang="en-US" baseline="0" dirty="0" err="1" smtClean="0"/>
              <a:t>codons</a:t>
            </a:r>
            <a:r>
              <a:rPr lang="en-US" baseline="0" dirty="0" smtClean="0"/>
              <a:t> and only 20 amino acids…therefore, more than one </a:t>
            </a:r>
            <a:r>
              <a:rPr lang="en-US" baseline="0" dirty="0" err="1" smtClean="0"/>
              <a:t>codon</a:t>
            </a:r>
            <a:r>
              <a:rPr lang="en-US" baseline="0" dirty="0" smtClean="0"/>
              <a:t> can code for the same amino acid. For this reason, protein sequences are MORE conserved between different species than nucleotide sequences.</a:t>
            </a:r>
            <a:endParaRPr lang="en-US" dirty="0"/>
          </a:p>
        </p:txBody>
      </p:sp>
      <p:sp>
        <p:nvSpPr>
          <p:cNvPr id="4" name="Slide Number Placeholder 3"/>
          <p:cNvSpPr>
            <a:spLocks noGrp="1"/>
          </p:cNvSpPr>
          <p:nvPr>
            <p:ph type="sldNum" sz="quarter" idx="10"/>
          </p:nvPr>
        </p:nvSpPr>
        <p:spPr/>
        <p:txBody>
          <a:bodyPr/>
          <a:lstStyle/>
          <a:p>
            <a:fld id="{801C818C-0BBA-B04B-8069-88E20B3090E4}"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mutation in beta-hemoglobin</a:t>
            </a:r>
            <a:r>
              <a:rPr lang="en-US" baseline="0" dirty="0" smtClean="0"/>
              <a:t> results in </a:t>
            </a:r>
            <a:r>
              <a:rPr lang="en-US" baseline="0" dirty="0" err="1" smtClean="0"/>
              <a:t>sickled</a:t>
            </a:r>
            <a:r>
              <a:rPr lang="en-US" baseline="0" dirty="0" smtClean="0"/>
              <a:t> red blood cells</a:t>
            </a:r>
            <a:endParaRPr lang="en-US" dirty="0"/>
          </a:p>
        </p:txBody>
      </p:sp>
      <p:sp>
        <p:nvSpPr>
          <p:cNvPr id="4" name="Slide Number Placeholder 3"/>
          <p:cNvSpPr>
            <a:spLocks noGrp="1"/>
          </p:cNvSpPr>
          <p:nvPr>
            <p:ph type="sldNum" sz="quarter" idx="10"/>
          </p:nvPr>
        </p:nvSpPr>
        <p:spPr/>
        <p:txBody>
          <a:bodyPr/>
          <a:lstStyle/>
          <a:p>
            <a:fld id="{801C818C-0BBA-B04B-8069-88E20B3090E4}"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1C818C-0BBA-B04B-8069-88E20B3090E4}"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but…if you put junk in, you will get junk out!</a:t>
            </a:r>
            <a:endParaRPr lang="en-US" dirty="0"/>
          </a:p>
        </p:txBody>
      </p:sp>
      <p:sp>
        <p:nvSpPr>
          <p:cNvPr id="4" name="Slide Number Placeholder 3"/>
          <p:cNvSpPr>
            <a:spLocks noGrp="1"/>
          </p:cNvSpPr>
          <p:nvPr>
            <p:ph type="sldNum" sz="quarter" idx="10"/>
          </p:nvPr>
        </p:nvSpPr>
        <p:spPr/>
        <p:txBody>
          <a:bodyPr/>
          <a:lstStyle/>
          <a:p>
            <a:fld id="{801C818C-0BBA-B04B-8069-88E20B3090E4}"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GenBank</a:t>
            </a:r>
            <a:r>
              <a:rPr lang="en-US" dirty="0" smtClean="0"/>
              <a:t> is incredible amount of DNA</a:t>
            </a:r>
            <a:r>
              <a:rPr lang="en-US" baseline="0" dirty="0" smtClean="0"/>
              <a:t> information about life on Earth freely available on the Web</a:t>
            </a:r>
          </a:p>
          <a:p>
            <a:r>
              <a:rPr lang="en-US" baseline="0" dirty="0" smtClean="0"/>
              <a:t>Arabidopsis, mouse, </a:t>
            </a:r>
            <a:r>
              <a:rPr lang="en-US" baseline="0" dirty="0" err="1" smtClean="0"/>
              <a:t>Thermus</a:t>
            </a:r>
            <a:r>
              <a:rPr lang="en-US" baseline="0" dirty="0" smtClean="0"/>
              <a:t> </a:t>
            </a:r>
            <a:r>
              <a:rPr lang="en-US" baseline="0" dirty="0" err="1" smtClean="0"/>
              <a:t>aquaticus</a:t>
            </a:r>
            <a:r>
              <a:rPr lang="en-US" baseline="0" dirty="0" smtClean="0"/>
              <a:t> (bacteria), </a:t>
            </a:r>
            <a:r>
              <a:rPr lang="en-US" baseline="0" dirty="0" err="1" smtClean="0"/>
              <a:t>norovirus</a:t>
            </a:r>
            <a:endParaRPr lang="en-US" baseline="0" dirty="0" smtClean="0"/>
          </a:p>
          <a:p>
            <a:r>
              <a:rPr lang="en-US" baseline="0" dirty="0" err="1" smtClean="0"/>
              <a:t>GenBank</a:t>
            </a:r>
            <a:r>
              <a:rPr lang="en-US" baseline="0" dirty="0" smtClean="0"/>
              <a:t> numbers are for August 2012 - from Benson et al. 2013 NAR</a:t>
            </a:r>
          </a:p>
          <a:p>
            <a:r>
              <a:rPr lang="en-US" baseline="0" dirty="0" smtClean="0"/>
              <a:t>population numbers are from World Bank 2011 estimate</a:t>
            </a:r>
          </a:p>
        </p:txBody>
      </p:sp>
      <p:sp>
        <p:nvSpPr>
          <p:cNvPr id="4" name="Slide Number Placeholder 3"/>
          <p:cNvSpPr>
            <a:spLocks noGrp="1"/>
          </p:cNvSpPr>
          <p:nvPr>
            <p:ph type="sldNum" sz="quarter" idx="10"/>
          </p:nvPr>
        </p:nvSpPr>
        <p:spPr/>
        <p:txBody>
          <a:bodyPr/>
          <a:lstStyle/>
          <a:p>
            <a:fld id="{801C818C-0BBA-B04B-8069-88E20B3090E4}"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E2FB3B-927D-4A4A-BF56-2BF9591A3AC9}" type="datetimeFigureOut">
              <a:rPr lang="en-US" smtClean="0"/>
              <a:pPr/>
              <a:t>3/19/16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7F626-D888-2448-99DA-FFEEC5A2E73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E2FB3B-927D-4A4A-BF56-2BF9591A3AC9}" type="datetimeFigureOut">
              <a:rPr lang="en-US" smtClean="0"/>
              <a:pPr/>
              <a:t>3/19/16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7F626-D888-2448-99DA-FFEEC5A2E73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E2FB3B-927D-4A4A-BF56-2BF9591A3AC9}" type="datetimeFigureOut">
              <a:rPr lang="en-US" smtClean="0"/>
              <a:pPr/>
              <a:t>3/19/16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7F626-D888-2448-99DA-FFEEC5A2E73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E2FB3B-927D-4A4A-BF56-2BF9591A3AC9}" type="datetimeFigureOut">
              <a:rPr lang="en-US" smtClean="0"/>
              <a:pPr/>
              <a:t>3/19/16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7F626-D888-2448-99DA-FFEEC5A2E73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E2FB3B-927D-4A4A-BF56-2BF9591A3AC9}" type="datetimeFigureOut">
              <a:rPr lang="en-US" smtClean="0"/>
              <a:pPr/>
              <a:t>3/19/16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7F626-D888-2448-99DA-FFEEC5A2E73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E2FB3B-927D-4A4A-BF56-2BF9591A3AC9}" type="datetimeFigureOut">
              <a:rPr lang="en-US" smtClean="0"/>
              <a:pPr/>
              <a:t>3/19/16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97F626-D888-2448-99DA-FFEEC5A2E73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E2FB3B-927D-4A4A-BF56-2BF9591A3AC9}" type="datetimeFigureOut">
              <a:rPr lang="en-US" smtClean="0"/>
              <a:pPr/>
              <a:t>3/19/16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97F626-D888-2448-99DA-FFEEC5A2E73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E2FB3B-927D-4A4A-BF56-2BF9591A3AC9}" type="datetimeFigureOut">
              <a:rPr lang="en-US" smtClean="0"/>
              <a:pPr/>
              <a:t>3/19/16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97F626-D888-2448-99DA-FFEEC5A2E73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E2FB3B-927D-4A4A-BF56-2BF9591A3AC9}" type="datetimeFigureOut">
              <a:rPr lang="en-US" smtClean="0"/>
              <a:pPr/>
              <a:t>3/19/16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97F626-D888-2448-99DA-FFEEC5A2E73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E2FB3B-927D-4A4A-BF56-2BF9591A3AC9}" type="datetimeFigureOut">
              <a:rPr lang="en-US" smtClean="0"/>
              <a:pPr/>
              <a:t>3/19/16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97F626-D888-2448-99DA-FFEEC5A2E73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E2FB3B-927D-4A4A-BF56-2BF9591A3AC9}" type="datetimeFigureOut">
              <a:rPr lang="en-US" smtClean="0"/>
              <a:pPr/>
              <a:t>3/19/16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97F626-D888-2448-99DA-FFEEC5A2E73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E2FB3B-927D-4A4A-BF56-2BF9591A3AC9}" type="datetimeFigureOut">
              <a:rPr lang="en-US" smtClean="0"/>
              <a:pPr/>
              <a:t>3/19/16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7F626-D888-2448-99DA-FFEEC5A2E73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4" Type="http://schemas.openxmlformats.org/officeDocument/2006/relationships/image" Target="../media/image19.jpeg"/><Relationship Id="rId5" Type="http://schemas.openxmlformats.org/officeDocument/2006/relationships/image" Target="../media/image20.jpeg"/><Relationship Id="rId6" Type="http://schemas.openxmlformats.org/officeDocument/2006/relationships/image" Target="../media/image21.jpe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9.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1.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2.png"/></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1.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 Id="rId3" Type="http://schemas.openxmlformats.org/officeDocument/2006/relationships/image" Target="../media/image4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76117"/>
            <a:ext cx="9144000" cy="954107"/>
          </a:xfrm>
          <a:prstGeom prst="rect">
            <a:avLst/>
          </a:prstGeom>
          <a:noFill/>
        </p:spPr>
        <p:txBody>
          <a:bodyPr wrap="square" rtlCol="0">
            <a:spAutoFit/>
          </a:bodyPr>
          <a:lstStyle/>
          <a:p>
            <a:pPr algn="ctr"/>
            <a:r>
              <a:rPr lang="en-US" sz="2800" dirty="0" smtClean="0">
                <a:solidFill>
                  <a:schemeClr val="bg1"/>
                </a:solidFill>
                <a:latin typeface="Arial"/>
              </a:rPr>
              <a:t>BLAST</a:t>
            </a:r>
          </a:p>
          <a:p>
            <a:pPr algn="ctr"/>
            <a:r>
              <a:rPr lang="en-US" sz="2800" dirty="0" smtClean="0">
                <a:solidFill>
                  <a:schemeClr val="bg1"/>
                </a:solidFill>
                <a:latin typeface="Arial"/>
              </a:rPr>
              <a:t>(Basic Local Alignment Search Tool)</a:t>
            </a:r>
            <a:endParaRPr lang="en-US" sz="2800" dirty="0">
              <a:solidFill>
                <a:schemeClr val="bg1"/>
              </a:solidFill>
              <a:latin typeface="Arial"/>
            </a:endParaRPr>
          </a:p>
        </p:txBody>
      </p:sp>
      <p:pic>
        <p:nvPicPr>
          <p:cNvPr id="6" name="Picture 5" descr="Screen shot 2013-02-28 at 2.44.13 PM.png"/>
          <p:cNvPicPr>
            <a:picLocks noChangeAspect="1"/>
          </p:cNvPicPr>
          <p:nvPr/>
        </p:nvPicPr>
        <p:blipFill>
          <a:blip r:embed="rId3"/>
          <a:stretch>
            <a:fillRect/>
          </a:stretch>
        </p:blipFill>
        <p:spPr>
          <a:xfrm>
            <a:off x="732386" y="1338470"/>
            <a:ext cx="7559040" cy="470916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71475" y="790575"/>
            <a:ext cx="8242300" cy="1588"/>
          </a:xfrm>
          <a:prstGeom prst="line">
            <a:avLst/>
          </a:prstGeom>
          <a:ln w="38100" cmpd="thickThi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Box 4"/>
          <p:cNvSpPr txBox="1">
            <a:spLocks noChangeArrowheads="1"/>
          </p:cNvSpPr>
          <p:nvPr/>
        </p:nvSpPr>
        <p:spPr bwMode="auto">
          <a:xfrm>
            <a:off x="321865" y="276225"/>
            <a:ext cx="8458754" cy="523220"/>
          </a:xfrm>
          <a:prstGeom prst="rect">
            <a:avLst/>
          </a:prstGeom>
          <a:noFill/>
          <a:ln w="9525">
            <a:noFill/>
            <a:miter lim="800000"/>
            <a:headEnd/>
            <a:tailEnd/>
          </a:ln>
        </p:spPr>
        <p:txBody>
          <a:bodyPr wrap="square">
            <a:prstTxWarp prst="textNoShape">
              <a:avLst/>
            </a:prstTxWarp>
            <a:spAutoFit/>
          </a:bodyPr>
          <a:lstStyle/>
          <a:p>
            <a:r>
              <a:rPr lang="en-US" sz="2800" dirty="0" smtClean="0">
                <a:solidFill>
                  <a:schemeClr val="bg1"/>
                </a:solidFill>
                <a:latin typeface="Arial"/>
              </a:rPr>
              <a:t>The basics of a BLAST search: the </a:t>
            </a:r>
            <a:r>
              <a:rPr lang="en-US" sz="2800" dirty="0" smtClean="0">
                <a:solidFill>
                  <a:srgbClr val="FFFF00"/>
                </a:solidFill>
                <a:latin typeface="Arial"/>
              </a:rPr>
              <a:t>subject</a:t>
            </a:r>
            <a:endParaRPr lang="en-US" sz="2800" dirty="0">
              <a:solidFill>
                <a:srgbClr val="FFFF00"/>
              </a:solidFill>
              <a:latin typeface="Arial"/>
            </a:endParaRPr>
          </a:p>
        </p:txBody>
      </p:sp>
      <p:sp>
        <p:nvSpPr>
          <p:cNvPr id="6" name="TextBox 5"/>
          <p:cNvSpPr txBox="1">
            <a:spLocks noChangeArrowheads="1"/>
          </p:cNvSpPr>
          <p:nvPr/>
        </p:nvSpPr>
        <p:spPr bwMode="auto">
          <a:xfrm>
            <a:off x="272255" y="942510"/>
            <a:ext cx="8341520" cy="1200328"/>
          </a:xfrm>
          <a:prstGeom prst="rect">
            <a:avLst/>
          </a:prstGeom>
          <a:noFill/>
          <a:ln w="9525">
            <a:noFill/>
            <a:miter lim="800000"/>
            <a:headEnd/>
            <a:tailEnd/>
          </a:ln>
        </p:spPr>
        <p:txBody>
          <a:bodyPr wrap="square">
            <a:prstTxWarp prst="textNoShape">
              <a:avLst/>
            </a:prstTxWarp>
            <a:spAutoFit/>
          </a:bodyPr>
          <a:lstStyle/>
          <a:p>
            <a:pPr>
              <a:buFont typeface="Arial" pitchFamily="1" charset="0"/>
              <a:buChar char="•"/>
            </a:pPr>
            <a:r>
              <a:rPr lang="en-US" sz="2400" dirty="0" smtClean="0">
                <a:solidFill>
                  <a:schemeClr val="bg1"/>
                </a:solidFill>
                <a:latin typeface="Arial"/>
              </a:rPr>
              <a:t> </a:t>
            </a:r>
            <a:r>
              <a:rPr lang="en-US" sz="2400" dirty="0" err="1" smtClean="0">
                <a:solidFill>
                  <a:schemeClr val="bg1"/>
                </a:solidFill>
                <a:latin typeface="Arial"/>
              </a:rPr>
              <a:t>GenBank</a:t>
            </a:r>
            <a:r>
              <a:rPr lang="en-US" sz="2400" dirty="0" smtClean="0">
                <a:solidFill>
                  <a:schemeClr val="bg1"/>
                </a:solidFill>
                <a:latin typeface="Arial"/>
              </a:rPr>
              <a:t> </a:t>
            </a:r>
            <a:r>
              <a:rPr lang="en-US" sz="2400" dirty="0" smtClean="0">
                <a:solidFill>
                  <a:srgbClr val="FFFF00"/>
                </a:solidFill>
                <a:latin typeface="Arial"/>
              </a:rPr>
              <a:t>database</a:t>
            </a:r>
            <a:r>
              <a:rPr lang="en-US" sz="2400" dirty="0" smtClean="0">
                <a:solidFill>
                  <a:schemeClr val="bg1"/>
                </a:solidFill>
                <a:latin typeface="Arial"/>
              </a:rPr>
              <a:t> = Web-based book of life</a:t>
            </a:r>
          </a:p>
          <a:p>
            <a:pPr lvl="1">
              <a:buFont typeface="Arial" pitchFamily="1" charset="0"/>
              <a:buChar char="•"/>
            </a:pPr>
            <a:r>
              <a:rPr lang="en-US" sz="2400" dirty="0" smtClean="0">
                <a:solidFill>
                  <a:schemeClr val="bg1"/>
                </a:solidFill>
                <a:latin typeface="Arial"/>
              </a:rPr>
              <a:t> Repository for almost ALL genes and genomes </a:t>
            </a:r>
          </a:p>
          <a:p>
            <a:pPr lvl="1"/>
            <a:r>
              <a:rPr lang="en-US" sz="2400" dirty="0" smtClean="0">
                <a:solidFill>
                  <a:schemeClr val="bg1"/>
                </a:solidFill>
                <a:latin typeface="Arial"/>
              </a:rPr>
              <a:t>ever sequenced</a:t>
            </a:r>
          </a:p>
        </p:txBody>
      </p:sp>
      <p:pic>
        <p:nvPicPr>
          <p:cNvPr id="7" name="Picture 6" descr="arabidopsis"/>
          <p:cNvPicPr>
            <a:picLocks noChangeAspect="1"/>
          </p:cNvPicPr>
          <p:nvPr/>
        </p:nvPicPr>
        <p:blipFill>
          <a:blip r:embed="rId3"/>
          <a:stretch>
            <a:fillRect/>
          </a:stretch>
        </p:blipFill>
        <p:spPr>
          <a:xfrm>
            <a:off x="520005" y="2536520"/>
            <a:ext cx="2048723" cy="1491470"/>
          </a:xfrm>
          <a:prstGeom prst="rect">
            <a:avLst/>
          </a:prstGeom>
        </p:spPr>
      </p:pic>
      <p:pic>
        <p:nvPicPr>
          <p:cNvPr id="8" name="Picture 7" descr="mouse.jpg"/>
          <p:cNvPicPr>
            <a:picLocks noChangeAspect="1"/>
          </p:cNvPicPr>
          <p:nvPr/>
        </p:nvPicPr>
        <p:blipFill>
          <a:blip r:embed="rId4"/>
          <a:stretch>
            <a:fillRect/>
          </a:stretch>
        </p:blipFill>
        <p:spPr>
          <a:xfrm>
            <a:off x="2262126" y="2629727"/>
            <a:ext cx="2238817" cy="1705461"/>
          </a:xfrm>
          <a:prstGeom prst="rect">
            <a:avLst/>
          </a:prstGeom>
        </p:spPr>
      </p:pic>
      <p:pic>
        <p:nvPicPr>
          <p:cNvPr id="9" name="Picture 8" descr="thermusaquaticus"/>
          <p:cNvPicPr>
            <a:picLocks noChangeAspect="1"/>
          </p:cNvPicPr>
          <p:nvPr/>
        </p:nvPicPr>
        <p:blipFill>
          <a:blip r:embed="rId5"/>
          <a:stretch>
            <a:fillRect/>
          </a:stretch>
        </p:blipFill>
        <p:spPr>
          <a:xfrm>
            <a:off x="648369" y="4027990"/>
            <a:ext cx="2478593" cy="1759801"/>
          </a:xfrm>
          <a:prstGeom prst="rect">
            <a:avLst/>
          </a:prstGeom>
        </p:spPr>
      </p:pic>
      <p:pic>
        <p:nvPicPr>
          <p:cNvPr id="10" name="Picture 9" descr="norovirus"/>
          <p:cNvPicPr>
            <a:picLocks noChangeAspect="1"/>
          </p:cNvPicPr>
          <p:nvPr/>
        </p:nvPicPr>
        <p:blipFill>
          <a:blip r:embed="rId6"/>
          <a:stretch>
            <a:fillRect/>
          </a:stretch>
        </p:blipFill>
        <p:spPr>
          <a:xfrm>
            <a:off x="2768128" y="4335188"/>
            <a:ext cx="2436368" cy="1677033"/>
          </a:xfrm>
          <a:prstGeom prst="rect">
            <a:avLst/>
          </a:prstGeom>
        </p:spPr>
      </p:pic>
      <p:sp>
        <p:nvSpPr>
          <p:cNvPr id="11" name="TextBox 10"/>
          <p:cNvSpPr txBox="1"/>
          <p:nvPr/>
        </p:nvSpPr>
        <p:spPr>
          <a:xfrm>
            <a:off x="5496570" y="2400920"/>
            <a:ext cx="3403110" cy="2308324"/>
          </a:xfrm>
          <a:prstGeom prst="rect">
            <a:avLst/>
          </a:prstGeom>
          <a:solidFill>
            <a:schemeClr val="bg1"/>
          </a:solidFill>
        </p:spPr>
        <p:txBody>
          <a:bodyPr wrap="square" rtlCol="0">
            <a:spAutoFit/>
          </a:bodyPr>
          <a:lstStyle/>
          <a:p>
            <a:pPr algn="ctr"/>
            <a:r>
              <a:rPr lang="en-US" sz="2400" dirty="0" smtClean="0">
                <a:latin typeface="Arial"/>
              </a:rPr>
              <a:t>207,018,196,067 </a:t>
            </a:r>
            <a:r>
              <a:rPr lang="en-US" sz="2400" dirty="0" err="1" smtClean="0">
                <a:latin typeface="Arial"/>
              </a:rPr>
              <a:t>bp</a:t>
            </a:r>
            <a:r>
              <a:rPr lang="en-US" sz="2400" dirty="0" smtClean="0">
                <a:latin typeface="Arial"/>
              </a:rPr>
              <a:t> of sequence information in </a:t>
            </a:r>
            <a:r>
              <a:rPr lang="en-US" sz="2400" dirty="0" err="1" smtClean="0">
                <a:latin typeface="Arial"/>
              </a:rPr>
              <a:t>GenBank</a:t>
            </a:r>
            <a:endParaRPr lang="en-US" sz="2400" dirty="0" smtClean="0">
              <a:latin typeface="Arial"/>
            </a:endParaRPr>
          </a:p>
          <a:p>
            <a:pPr algn="ctr"/>
            <a:endParaRPr lang="en-US" sz="2400" dirty="0" smtClean="0">
              <a:latin typeface="Arial"/>
            </a:endParaRPr>
          </a:p>
          <a:p>
            <a:pPr algn="ctr"/>
            <a:r>
              <a:rPr lang="en-US" sz="2400" dirty="0" smtClean="0">
                <a:latin typeface="Arial"/>
              </a:rPr>
              <a:t>6,973,738,433 people on Earth (2011)</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634982" y="3025953"/>
            <a:ext cx="7560264" cy="10603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 name="Straight Connector 3"/>
          <p:cNvCxnSpPr/>
          <p:nvPr/>
        </p:nvCxnSpPr>
        <p:spPr>
          <a:xfrm>
            <a:off x="371475" y="790575"/>
            <a:ext cx="8242300" cy="1588"/>
          </a:xfrm>
          <a:prstGeom prst="line">
            <a:avLst/>
          </a:prstGeom>
          <a:ln w="38100" cmpd="thickThi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Box 4"/>
          <p:cNvSpPr txBox="1">
            <a:spLocks noChangeArrowheads="1"/>
          </p:cNvSpPr>
          <p:nvPr/>
        </p:nvSpPr>
        <p:spPr bwMode="auto">
          <a:xfrm>
            <a:off x="321865" y="276225"/>
            <a:ext cx="8458754" cy="523220"/>
          </a:xfrm>
          <a:prstGeom prst="rect">
            <a:avLst/>
          </a:prstGeom>
          <a:noFill/>
          <a:ln w="9525">
            <a:noFill/>
            <a:miter lim="800000"/>
            <a:headEnd/>
            <a:tailEnd/>
          </a:ln>
        </p:spPr>
        <p:txBody>
          <a:bodyPr wrap="square">
            <a:prstTxWarp prst="textNoShape">
              <a:avLst/>
            </a:prstTxWarp>
            <a:spAutoFit/>
          </a:bodyPr>
          <a:lstStyle/>
          <a:p>
            <a:r>
              <a:rPr lang="en-US" sz="2800" dirty="0" smtClean="0">
                <a:solidFill>
                  <a:schemeClr val="bg1"/>
                </a:solidFill>
                <a:latin typeface="Arial"/>
              </a:rPr>
              <a:t>The basics of a BLAST search: the </a:t>
            </a:r>
            <a:r>
              <a:rPr lang="en-US" sz="2800" dirty="0" smtClean="0">
                <a:solidFill>
                  <a:srgbClr val="FFFF00"/>
                </a:solidFill>
                <a:latin typeface="Arial"/>
              </a:rPr>
              <a:t>BLAST program</a:t>
            </a:r>
            <a:endParaRPr lang="en-US" sz="2800" dirty="0">
              <a:solidFill>
                <a:srgbClr val="FFFF00"/>
              </a:solidFill>
              <a:latin typeface="Arial"/>
            </a:endParaRPr>
          </a:p>
        </p:txBody>
      </p:sp>
      <p:sp>
        <p:nvSpPr>
          <p:cNvPr id="6" name="TextBox 5"/>
          <p:cNvSpPr txBox="1">
            <a:spLocks noChangeArrowheads="1"/>
          </p:cNvSpPr>
          <p:nvPr/>
        </p:nvSpPr>
        <p:spPr bwMode="auto">
          <a:xfrm>
            <a:off x="272255" y="942510"/>
            <a:ext cx="8341520" cy="830997"/>
          </a:xfrm>
          <a:prstGeom prst="rect">
            <a:avLst/>
          </a:prstGeom>
          <a:noFill/>
          <a:ln w="9525">
            <a:noFill/>
            <a:miter lim="800000"/>
            <a:headEnd/>
            <a:tailEnd/>
          </a:ln>
        </p:spPr>
        <p:txBody>
          <a:bodyPr wrap="square">
            <a:prstTxWarp prst="textNoShape">
              <a:avLst/>
            </a:prstTxWarp>
            <a:spAutoFit/>
          </a:bodyPr>
          <a:lstStyle/>
          <a:p>
            <a:pPr>
              <a:buFont typeface="Arial" pitchFamily="1" charset="0"/>
              <a:buChar char="•"/>
            </a:pPr>
            <a:r>
              <a:rPr lang="en-US" sz="2400" dirty="0" smtClean="0">
                <a:solidFill>
                  <a:schemeClr val="bg1"/>
                </a:solidFill>
                <a:latin typeface="Arial"/>
              </a:rPr>
              <a:t> How does BLAST match a </a:t>
            </a:r>
            <a:r>
              <a:rPr lang="en-US" sz="2400" dirty="0" smtClean="0">
                <a:solidFill>
                  <a:srgbClr val="FFFF00"/>
                </a:solidFill>
                <a:latin typeface="Arial"/>
              </a:rPr>
              <a:t>query sequence</a:t>
            </a:r>
            <a:r>
              <a:rPr lang="en-US" sz="2400" dirty="0" smtClean="0">
                <a:solidFill>
                  <a:schemeClr val="bg1"/>
                </a:solidFill>
                <a:latin typeface="Arial"/>
              </a:rPr>
              <a:t> to sequences within the </a:t>
            </a:r>
            <a:r>
              <a:rPr lang="en-US" sz="2400" dirty="0" err="1" smtClean="0">
                <a:solidFill>
                  <a:srgbClr val="FFFF00"/>
                </a:solidFill>
                <a:latin typeface="Arial"/>
              </a:rPr>
              <a:t>GenBank</a:t>
            </a:r>
            <a:r>
              <a:rPr lang="en-US" sz="2400" dirty="0" smtClean="0">
                <a:solidFill>
                  <a:srgbClr val="FFFF00"/>
                </a:solidFill>
                <a:latin typeface="Arial"/>
              </a:rPr>
              <a:t> database (subject)</a:t>
            </a:r>
            <a:r>
              <a:rPr lang="en-US" sz="2400" dirty="0" smtClean="0">
                <a:solidFill>
                  <a:schemeClr val="bg1"/>
                </a:solidFill>
                <a:latin typeface="Arial"/>
              </a:rPr>
              <a:t>?</a:t>
            </a:r>
          </a:p>
        </p:txBody>
      </p:sp>
      <p:sp>
        <p:nvSpPr>
          <p:cNvPr id="7" name="TextBox 6"/>
          <p:cNvSpPr txBox="1"/>
          <p:nvPr/>
        </p:nvSpPr>
        <p:spPr>
          <a:xfrm>
            <a:off x="813572" y="1924707"/>
            <a:ext cx="7381674" cy="830997"/>
          </a:xfrm>
          <a:prstGeom prst="rect">
            <a:avLst/>
          </a:prstGeom>
          <a:noFill/>
        </p:spPr>
        <p:txBody>
          <a:bodyPr wrap="square" rtlCol="0">
            <a:spAutoFit/>
          </a:bodyPr>
          <a:lstStyle/>
          <a:p>
            <a:r>
              <a:rPr lang="en-US" sz="2400" dirty="0" smtClean="0">
                <a:solidFill>
                  <a:schemeClr val="bg1"/>
                </a:solidFill>
                <a:latin typeface="Arial"/>
              </a:rPr>
              <a:t>Step 1:</a:t>
            </a:r>
          </a:p>
          <a:p>
            <a:r>
              <a:rPr lang="en-US" sz="2400" dirty="0" smtClean="0">
                <a:solidFill>
                  <a:schemeClr val="bg1"/>
                </a:solidFill>
                <a:latin typeface="Arial"/>
              </a:rPr>
              <a:t>break the query sequence into subsets (or “words”)</a:t>
            </a:r>
            <a:endParaRPr lang="en-US" sz="2400" dirty="0">
              <a:solidFill>
                <a:schemeClr val="bg1"/>
              </a:solidFill>
              <a:latin typeface="Arial"/>
            </a:endParaRPr>
          </a:p>
        </p:txBody>
      </p:sp>
      <p:pic>
        <p:nvPicPr>
          <p:cNvPr id="9" name="Picture 8" descr="Screen shot 2013-03-01 at 4.47.01 PM.png"/>
          <p:cNvPicPr>
            <a:picLocks noChangeAspect="1"/>
          </p:cNvPicPr>
          <p:nvPr/>
        </p:nvPicPr>
        <p:blipFill>
          <a:blip r:embed="rId2"/>
          <a:stretch>
            <a:fillRect/>
          </a:stretch>
        </p:blipFill>
        <p:spPr>
          <a:xfrm>
            <a:off x="2842825" y="3416142"/>
            <a:ext cx="3200400" cy="622300"/>
          </a:xfrm>
          <a:prstGeom prst="rect">
            <a:avLst/>
          </a:prstGeom>
        </p:spPr>
      </p:pic>
      <p:sp>
        <p:nvSpPr>
          <p:cNvPr id="10" name="TextBox 9"/>
          <p:cNvSpPr txBox="1"/>
          <p:nvPr/>
        </p:nvSpPr>
        <p:spPr>
          <a:xfrm>
            <a:off x="694514" y="3065637"/>
            <a:ext cx="5704923" cy="400110"/>
          </a:xfrm>
          <a:prstGeom prst="rect">
            <a:avLst/>
          </a:prstGeom>
          <a:noFill/>
        </p:spPr>
        <p:txBody>
          <a:bodyPr wrap="square" rtlCol="0">
            <a:spAutoFit/>
          </a:bodyPr>
          <a:lstStyle/>
          <a:p>
            <a:r>
              <a:rPr lang="en-US" sz="2000" dirty="0" smtClean="0">
                <a:latin typeface="Arial"/>
              </a:rPr>
              <a:t>partial sequence of plant </a:t>
            </a:r>
            <a:r>
              <a:rPr lang="en-US" sz="2000" dirty="0" err="1" smtClean="0">
                <a:latin typeface="Arial"/>
              </a:rPr>
              <a:t>phosphoglucomutase</a:t>
            </a:r>
            <a:endParaRPr lang="en-US" sz="2000" dirty="0">
              <a:latin typeface="Arial"/>
            </a:endParaRPr>
          </a:p>
        </p:txBody>
      </p:sp>
      <p:sp>
        <p:nvSpPr>
          <p:cNvPr id="12" name="TextBox 11"/>
          <p:cNvSpPr txBox="1"/>
          <p:nvPr/>
        </p:nvSpPr>
        <p:spPr>
          <a:xfrm>
            <a:off x="3398158" y="6452817"/>
            <a:ext cx="5884750" cy="338554"/>
          </a:xfrm>
          <a:prstGeom prst="rect">
            <a:avLst/>
          </a:prstGeom>
          <a:noFill/>
        </p:spPr>
        <p:txBody>
          <a:bodyPr wrap="square" rtlCol="0">
            <a:spAutoFit/>
          </a:bodyPr>
          <a:lstStyle/>
          <a:p>
            <a:r>
              <a:rPr lang="en-US" sz="1600" dirty="0" smtClean="0">
                <a:solidFill>
                  <a:schemeClr val="bg1"/>
                </a:solidFill>
                <a:latin typeface="Arial"/>
              </a:rPr>
              <a:t>example credit: Phil </a:t>
            </a:r>
            <a:r>
              <a:rPr lang="en-US" sz="1600" dirty="0" err="1" smtClean="0">
                <a:solidFill>
                  <a:schemeClr val="bg1"/>
                </a:solidFill>
                <a:latin typeface="Arial"/>
              </a:rPr>
              <a:t>McClean</a:t>
            </a:r>
            <a:r>
              <a:rPr lang="en-US" sz="1600" dirty="0" smtClean="0">
                <a:solidFill>
                  <a:schemeClr val="bg1"/>
                </a:solidFill>
                <a:latin typeface="Arial"/>
              </a:rPr>
              <a:t> (North Dakota State University)</a:t>
            </a:r>
            <a:endParaRPr lang="en-US" sz="1600" dirty="0">
              <a:solidFill>
                <a:schemeClr val="bg1"/>
              </a:solidFill>
              <a:latin typeface="Arial"/>
            </a:endParaRPr>
          </a:p>
        </p:txBody>
      </p:sp>
      <p:pic>
        <p:nvPicPr>
          <p:cNvPr id="13" name="Picture 12" descr="Screen shot 2013-03-01 at 4.51.09 PM.png"/>
          <p:cNvPicPr>
            <a:picLocks noChangeAspect="1"/>
          </p:cNvPicPr>
          <p:nvPr/>
        </p:nvPicPr>
        <p:blipFill>
          <a:blip r:embed="rId3"/>
          <a:stretch>
            <a:fillRect/>
          </a:stretch>
        </p:blipFill>
        <p:spPr>
          <a:xfrm>
            <a:off x="128986" y="4506744"/>
            <a:ext cx="8833104" cy="537464"/>
          </a:xfrm>
          <a:prstGeom prst="rect">
            <a:avLst/>
          </a:prstGeom>
        </p:spPr>
      </p:pic>
      <p:grpSp>
        <p:nvGrpSpPr>
          <p:cNvPr id="26" name="Group 25"/>
          <p:cNvGrpSpPr/>
          <p:nvPr/>
        </p:nvGrpSpPr>
        <p:grpSpPr>
          <a:xfrm>
            <a:off x="694515" y="3899014"/>
            <a:ext cx="3036009" cy="734165"/>
            <a:chOff x="694515" y="3899014"/>
            <a:chExt cx="3036009" cy="734165"/>
          </a:xfrm>
        </p:grpSpPr>
        <p:cxnSp>
          <p:nvCxnSpPr>
            <p:cNvPr id="15" name="Straight Connector 14"/>
            <p:cNvCxnSpPr/>
            <p:nvPr/>
          </p:nvCxnSpPr>
          <p:spPr>
            <a:xfrm>
              <a:off x="2976482" y="3899015"/>
              <a:ext cx="754042" cy="1588"/>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10800000" flipV="1">
              <a:off x="694515" y="3899014"/>
              <a:ext cx="2410949" cy="734165"/>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p:nvGrpSpPr>
        <p:grpSpPr>
          <a:xfrm>
            <a:off x="1478320" y="3952205"/>
            <a:ext cx="2503824" cy="680973"/>
            <a:chOff x="1478320" y="3952205"/>
            <a:chExt cx="2503824" cy="680973"/>
          </a:xfrm>
        </p:grpSpPr>
        <p:cxnSp>
          <p:nvCxnSpPr>
            <p:cNvPr id="18" name="Straight Connector 17"/>
            <p:cNvCxnSpPr/>
            <p:nvPr/>
          </p:nvCxnSpPr>
          <p:spPr>
            <a:xfrm>
              <a:off x="3228102" y="3952205"/>
              <a:ext cx="754042" cy="1588"/>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rot="10800000" flipV="1">
              <a:off x="1478320" y="3953791"/>
              <a:ext cx="1919839" cy="679387"/>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grpSp>
        <p:nvGrpSpPr>
          <p:cNvPr id="28" name="Group 27"/>
          <p:cNvGrpSpPr/>
          <p:nvPr/>
        </p:nvGrpSpPr>
        <p:grpSpPr>
          <a:xfrm>
            <a:off x="2301815" y="4005395"/>
            <a:ext cx="1892261" cy="627784"/>
            <a:chOff x="2301815" y="4005395"/>
            <a:chExt cx="1892261" cy="627784"/>
          </a:xfrm>
        </p:grpSpPr>
        <p:cxnSp>
          <p:nvCxnSpPr>
            <p:cNvPr id="22" name="Straight Connector 21"/>
            <p:cNvCxnSpPr/>
            <p:nvPr/>
          </p:nvCxnSpPr>
          <p:spPr>
            <a:xfrm>
              <a:off x="3440034" y="4005395"/>
              <a:ext cx="754042" cy="1588"/>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rot="10800000" flipV="1">
              <a:off x="2301815" y="4006983"/>
              <a:ext cx="1289806" cy="626196"/>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28986" y="2785467"/>
            <a:ext cx="8833104" cy="10603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 name="Straight Connector 3"/>
          <p:cNvCxnSpPr/>
          <p:nvPr/>
        </p:nvCxnSpPr>
        <p:spPr>
          <a:xfrm>
            <a:off x="371475" y="790575"/>
            <a:ext cx="8242300" cy="1588"/>
          </a:xfrm>
          <a:prstGeom prst="line">
            <a:avLst/>
          </a:prstGeom>
          <a:ln w="38100" cmpd="thickThi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Box 4"/>
          <p:cNvSpPr txBox="1">
            <a:spLocks noChangeArrowheads="1"/>
          </p:cNvSpPr>
          <p:nvPr/>
        </p:nvSpPr>
        <p:spPr bwMode="auto">
          <a:xfrm>
            <a:off x="321865" y="276225"/>
            <a:ext cx="8458754" cy="523220"/>
          </a:xfrm>
          <a:prstGeom prst="rect">
            <a:avLst/>
          </a:prstGeom>
          <a:noFill/>
          <a:ln w="9525">
            <a:noFill/>
            <a:miter lim="800000"/>
            <a:headEnd/>
            <a:tailEnd/>
          </a:ln>
        </p:spPr>
        <p:txBody>
          <a:bodyPr wrap="square">
            <a:prstTxWarp prst="textNoShape">
              <a:avLst/>
            </a:prstTxWarp>
            <a:spAutoFit/>
          </a:bodyPr>
          <a:lstStyle/>
          <a:p>
            <a:r>
              <a:rPr lang="en-US" sz="2800" dirty="0" smtClean="0">
                <a:solidFill>
                  <a:schemeClr val="bg1"/>
                </a:solidFill>
                <a:latin typeface="Arial"/>
              </a:rPr>
              <a:t>The basics of a BLAST search: the </a:t>
            </a:r>
            <a:r>
              <a:rPr lang="en-US" sz="2800" dirty="0" smtClean="0">
                <a:solidFill>
                  <a:srgbClr val="FFFF00"/>
                </a:solidFill>
                <a:latin typeface="Arial"/>
              </a:rPr>
              <a:t>BLAST program</a:t>
            </a:r>
            <a:endParaRPr lang="en-US" sz="2800" dirty="0">
              <a:solidFill>
                <a:srgbClr val="FFFF00"/>
              </a:solidFill>
              <a:latin typeface="Arial"/>
            </a:endParaRPr>
          </a:p>
        </p:txBody>
      </p:sp>
      <p:sp>
        <p:nvSpPr>
          <p:cNvPr id="6" name="TextBox 5"/>
          <p:cNvSpPr txBox="1">
            <a:spLocks noChangeArrowheads="1"/>
          </p:cNvSpPr>
          <p:nvPr/>
        </p:nvSpPr>
        <p:spPr bwMode="auto">
          <a:xfrm>
            <a:off x="272255" y="942510"/>
            <a:ext cx="8341520" cy="830997"/>
          </a:xfrm>
          <a:prstGeom prst="rect">
            <a:avLst/>
          </a:prstGeom>
          <a:noFill/>
          <a:ln w="9525">
            <a:noFill/>
            <a:miter lim="800000"/>
            <a:headEnd/>
            <a:tailEnd/>
          </a:ln>
        </p:spPr>
        <p:txBody>
          <a:bodyPr wrap="square">
            <a:prstTxWarp prst="textNoShape">
              <a:avLst/>
            </a:prstTxWarp>
            <a:spAutoFit/>
          </a:bodyPr>
          <a:lstStyle/>
          <a:p>
            <a:pPr>
              <a:buFont typeface="Arial" pitchFamily="1" charset="0"/>
              <a:buChar char="•"/>
            </a:pPr>
            <a:r>
              <a:rPr lang="en-US" sz="2400" dirty="0" smtClean="0">
                <a:solidFill>
                  <a:schemeClr val="bg1"/>
                </a:solidFill>
                <a:latin typeface="Arial"/>
              </a:rPr>
              <a:t> How does BLAST match a query sequence to sequences within the </a:t>
            </a:r>
            <a:r>
              <a:rPr lang="en-US" sz="2400" dirty="0" err="1" smtClean="0">
                <a:solidFill>
                  <a:schemeClr val="bg1"/>
                </a:solidFill>
                <a:latin typeface="Arial"/>
              </a:rPr>
              <a:t>GenBank</a:t>
            </a:r>
            <a:r>
              <a:rPr lang="en-US" sz="2400" dirty="0" smtClean="0">
                <a:solidFill>
                  <a:schemeClr val="bg1"/>
                </a:solidFill>
                <a:latin typeface="Arial"/>
              </a:rPr>
              <a:t> database?</a:t>
            </a:r>
          </a:p>
        </p:txBody>
      </p:sp>
      <p:sp>
        <p:nvSpPr>
          <p:cNvPr id="7" name="TextBox 6"/>
          <p:cNvSpPr txBox="1"/>
          <p:nvPr/>
        </p:nvSpPr>
        <p:spPr>
          <a:xfrm>
            <a:off x="813571" y="1924707"/>
            <a:ext cx="7800203" cy="830997"/>
          </a:xfrm>
          <a:prstGeom prst="rect">
            <a:avLst/>
          </a:prstGeom>
          <a:noFill/>
        </p:spPr>
        <p:txBody>
          <a:bodyPr wrap="square" rtlCol="0">
            <a:spAutoFit/>
          </a:bodyPr>
          <a:lstStyle/>
          <a:p>
            <a:r>
              <a:rPr lang="en-US" sz="2400" dirty="0" smtClean="0">
                <a:solidFill>
                  <a:schemeClr val="bg1"/>
                </a:solidFill>
                <a:latin typeface="Arial"/>
              </a:rPr>
              <a:t>Step 2:</a:t>
            </a:r>
          </a:p>
          <a:p>
            <a:r>
              <a:rPr lang="en-US" sz="2400" dirty="0" smtClean="0">
                <a:solidFill>
                  <a:schemeClr val="bg1"/>
                </a:solidFill>
                <a:latin typeface="Arial"/>
              </a:rPr>
              <a:t>compare each word against sequence in database</a:t>
            </a:r>
            <a:endParaRPr lang="en-US" sz="2400" dirty="0">
              <a:solidFill>
                <a:schemeClr val="bg1"/>
              </a:solidFill>
              <a:latin typeface="Arial"/>
            </a:endParaRPr>
          </a:p>
        </p:txBody>
      </p:sp>
      <p:sp>
        <p:nvSpPr>
          <p:cNvPr id="8" name="TextBox 7"/>
          <p:cNvSpPr txBox="1"/>
          <p:nvPr/>
        </p:nvSpPr>
        <p:spPr>
          <a:xfrm>
            <a:off x="3398158" y="6452817"/>
            <a:ext cx="5884750" cy="338554"/>
          </a:xfrm>
          <a:prstGeom prst="rect">
            <a:avLst/>
          </a:prstGeom>
          <a:noFill/>
        </p:spPr>
        <p:txBody>
          <a:bodyPr wrap="square" rtlCol="0">
            <a:spAutoFit/>
          </a:bodyPr>
          <a:lstStyle/>
          <a:p>
            <a:r>
              <a:rPr lang="en-US" sz="1600" dirty="0" smtClean="0">
                <a:solidFill>
                  <a:schemeClr val="bg1"/>
                </a:solidFill>
                <a:latin typeface="Arial"/>
              </a:rPr>
              <a:t>example credit: Phil </a:t>
            </a:r>
            <a:r>
              <a:rPr lang="en-US" sz="1600" dirty="0" err="1" smtClean="0">
                <a:solidFill>
                  <a:schemeClr val="bg1"/>
                </a:solidFill>
                <a:latin typeface="Arial"/>
              </a:rPr>
              <a:t>McClean</a:t>
            </a:r>
            <a:r>
              <a:rPr lang="en-US" sz="1600" dirty="0" smtClean="0">
                <a:solidFill>
                  <a:schemeClr val="bg1"/>
                </a:solidFill>
                <a:latin typeface="Arial"/>
              </a:rPr>
              <a:t> (North Dakota State University)</a:t>
            </a:r>
            <a:endParaRPr lang="en-US" sz="1600" dirty="0">
              <a:solidFill>
                <a:schemeClr val="bg1"/>
              </a:solidFill>
              <a:latin typeface="Arial"/>
            </a:endParaRPr>
          </a:p>
        </p:txBody>
      </p:sp>
      <p:pic>
        <p:nvPicPr>
          <p:cNvPr id="10" name="Picture 9" descr="Screen shot 2013-03-01 at 4.51.09 PM.png"/>
          <p:cNvPicPr>
            <a:picLocks noChangeAspect="1"/>
          </p:cNvPicPr>
          <p:nvPr/>
        </p:nvPicPr>
        <p:blipFill>
          <a:blip r:embed="rId3"/>
          <a:stretch>
            <a:fillRect/>
          </a:stretch>
        </p:blipFill>
        <p:spPr>
          <a:xfrm>
            <a:off x="128986" y="3154927"/>
            <a:ext cx="8833104" cy="537464"/>
          </a:xfrm>
          <a:prstGeom prst="rect">
            <a:avLst/>
          </a:prstGeom>
        </p:spPr>
      </p:pic>
      <p:sp>
        <p:nvSpPr>
          <p:cNvPr id="11" name="TextBox 10"/>
          <p:cNvSpPr txBox="1"/>
          <p:nvPr/>
        </p:nvSpPr>
        <p:spPr>
          <a:xfrm>
            <a:off x="694514" y="2825151"/>
            <a:ext cx="5704923" cy="400110"/>
          </a:xfrm>
          <a:prstGeom prst="rect">
            <a:avLst/>
          </a:prstGeom>
          <a:noFill/>
        </p:spPr>
        <p:txBody>
          <a:bodyPr wrap="square" rtlCol="0">
            <a:spAutoFit/>
          </a:bodyPr>
          <a:lstStyle/>
          <a:p>
            <a:r>
              <a:rPr lang="en-US" sz="2000" dirty="0" smtClean="0">
                <a:latin typeface="Arial"/>
              </a:rPr>
              <a:t>plant </a:t>
            </a:r>
            <a:r>
              <a:rPr lang="en-US" sz="2000" dirty="0" err="1" smtClean="0">
                <a:latin typeface="Arial"/>
              </a:rPr>
              <a:t>phosphoglucomutase</a:t>
            </a:r>
            <a:r>
              <a:rPr lang="en-US" sz="2000" dirty="0" smtClean="0">
                <a:latin typeface="Arial"/>
              </a:rPr>
              <a:t> “words”</a:t>
            </a:r>
            <a:endParaRPr lang="en-US" sz="2000" dirty="0">
              <a:latin typeface="Arial"/>
            </a:endParaRPr>
          </a:p>
        </p:txBody>
      </p:sp>
      <p:sp>
        <p:nvSpPr>
          <p:cNvPr id="13" name="Rectangle 12"/>
          <p:cNvSpPr/>
          <p:nvPr/>
        </p:nvSpPr>
        <p:spPr>
          <a:xfrm>
            <a:off x="2787970" y="3205419"/>
            <a:ext cx="823494" cy="467130"/>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5"/>
          <p:cNvGrpSpPr/>
          <p:nvPr/>
        </p:nvGrpSpPr>
        <p:grpSpPr>
          <a:xfrm>
            <a:off x="128986" y="4128693"/>
            <a:ext cx="8833104" cy="1506528"/>
            <a:chOff x="128986" y="4128693"/>
            <a:chExt cx="8833104" cy="1506528"/>
          </a:xfrm>
        </p:grpSpPr>
        <p:sp>
          <p:nvSpPr>
            <p:cNvPr id="15" name="Rectangle 14"/>
            <p:cNvSpPr/>
            <p:nvPr/>
          </p:nvSpPr>
          <p:spPr>
            <a:xfrm>
              <a:off x="128986" y="4128693"/>
              <a:ext cx="8833104" cy="150652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Screen shot 2013-03-01 at 4.56.12 PM.png"/>
            <p:cNvPicPr>
              <a:picLocks noChangeAspect="1"/>
            </p:cNvPicPr>
            <p:nvPr/>
          </p:nvPicPr>
          <p:blipFill>
            <a:blip r:embed="rId4"/>
            <a:stretch>
              <a:fillRect/>
            </a:stretch>
          </p:blipFill>
          <p:spPr>
            <a:xfrm>
              <a:off x="1921952" y="4128693"/>
              <a:ext cx="5740400" cy="1181100"/>
            </a:xfrm>
            <a:prstGeom prst="rect">
              <a:avLst/>
            </a:prstGeom>
          </p:spPr>
        </p:pic>
        <p:sp>
          <p:nvSpPr>
            <p:cNvPr id="14" name="TextBox 13"/>
            <p:cNvSpPr txBox="1"/>
            <p:nvPr/>
          </p:nvSpPr>
          <p:spPr>
            <a:xfrm>
              <a:off x="426641" y="5099473"/>
              <a:ext cx="5972796" cy="400110"/>
            </a:xfrm>
            <a:prstGeom prst="rect">
              <a:avLst/>
            </a:prstGeom>
            <a:noFill/>
          </p:spPr>
          <p:txBody>
            <a:bodyPr wrap="square" rtlCol="0">
              <a:spAutoFit/>
            </a:bodyPr>
            <a:lstStyle/>
            <a:p>
              <a:r>
                <a:rPr lang="en-US" sz="2000" dirty="0" smtClean="0">
                  <a:latin typeface="Arial"/>
                </a:rPr>
                <a:t>partial sequence of rabbit </a:t>
              </a:r>
              <a:r>
                <a:rPr lang="en-US" sz="2000" dirty="0" err="1" smtClean="0">
                  <a:latin typeface="Arial"/>
                </a:rPr>
                <a:t>phosphoglucomutase</a:t>
              </a:r>
              <a:endParaRPr lang="en-US" sz="2000" dirty="0">
                <a:latin typeface="Arial"/>
              </a:endParaRPr>
            </a:p>
          </p:txBody>
        </p:sp>
      </p:grpSp>
      <p:sp>
        <p:nvSpPr>
          <p:cNvPr id="17" name="TextBox 16"/>
          <p:cNvSpPr txBox="1"/>
          <p:nvPr/>
        </p:nvSpPr>
        <p:spPr>
          <a:xfrm>
            <a:off x="694514" y="5645141"/>
            <a:ext cx="7590027" cy="769441"/>
          </a:xfrm>
          <a:prstGeom prst="rect">
            <a:avLst/>
          </a:prstGeom>
          <a:noFill/>
        </p:spPr>
        <p:txBody>
          <a:bodyPr wrap="square" rtlCol="0">
            <a:spAutoFit/>
          </a:bodyPr>
          <a:lstStyle/>
          <a:p>
            <a:pPr algn="ctr"/>
            <a:r>
              <a:rPr lang="en-US" sz="2200" dirty="0" smtClean="0">
                <a:solidFill>
                  <a:schemeClr val="bg1"/>
                </a:solidFill>
                <a:latin typeface="Arial"/>
              </a:rPr>
              <a:t>exact match isn’t necessary - instead, matches are </a:t>
            </a:r>
          </a:p>
          <a:p>
            <a:pPr algn="ctr"/>
            <a:r>
              <a:rPr lang="en-US" sz="2200" dirty="0" smtClean="0">
                <a:solidFill>
                  <a:schemeClr val="bg1"/>
                </a:solidFill>
                <a:latin typeface="Arial"/>
              </a:rPr>
              <a:t>determined by a specific scoring matrix</a:t>
            </a:r>
            <a:endParaRPr lang="en-US" sz="2200" dirty="0">
              <a:solidFill>
                <a:schemeClr val="bg1"/>
              </a:solidFill>
              <a:latin typeface="Aria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260068" y="2887059"/>
            <a:ext cx="6097761" cy="221404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 name="Straight Connector 3"/>
          <p:cNvCxnSpPr/>
          <p:nvPr/>
        </p:nvCxnSpPr>
        <p:spPr>
          <a:xfrm>
            <a:off x="371475" y="790575"/>
            <a:ext cx="8242300" cy="1588"/>
          </a:xfrm>
          <a:prstGeom prst="line">
            <a:avLst/>
          </a:prstGeom>
          <a:ln w="38100" cmpd="thickThi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Box 4"/>
          <p:cNvSpPr txBox="1">
            <a:spLocks noChangeArrowheads="1"/>
          </p:cNvSpPr>
          <p:nvPr/>
        </p:nvSpPr>
        <p:spPr bwMode="auto">
          <a:xfrm>
            <a:off x="321865" y="276225"/>
            <a:ext cx="8458754" cy="523220"/>
          </a:xfrm>
          <a:prstGeom prst="rect">
            <a:avLst/>
          </a:prstGeom>
          <a:noFill/>
          <a:ln w="9525">
            <a:noFill/>
            <a:miter lim="800000"/>
            <a:headEnd/>
            <a:tailEnd/>
          </a:ln>
        </p:spPr>
        <p:txBody>
          <a:bodyPr wrap="square">
            <a:prstTxWarp prst="textNoShape">
              <a:avLst/>
            </a:prstTxWarp>
            <a:spAutoFit/>
          </a:bodyPr>
          <a:lstStyle/>
          <a:p>
            <a:r>
              <a:rPr lang="en-US" sz="2800" dirty="0" smtClean="0">
                <a:solidFill>
                  <a:schemeClr val="bg1"/>
                </a:solidFill>
                <a:latin typeface="Arial"/>
              </a:rPr>
              <a:t>The basics of a BLAST search: the </a:t>
            </a:r>
            <a:r>
              <a:rPr lang="en-US" sz="2800" dirty="0" smtClean="0">
                <a:solidFill>
                  <a:srgbClr val="FFFF00"/>
                </a:solidFill>
                <a:latin typeface="Arial"/>
              </a:rPr>
              <a:t>BLAST program</a:t>
            </a:r>
            <a:endParaRPr lang="en-US" sz="2800" dirty="0">
              <a:solidFill>
                <a:srgbClr val="FFFF00"/>
              </a:solidFill>
              <a:latin typeface="Arial"/>
            </a:endParaRPr>
          </a:p>
        </p:txBody>
      </p:sp>
      <p:sp>
        <p:nvSpPr>
          <p:cNvPr id="6" name="TextBox 5"/>
          <p:cNvSpPr txBox="1">
            <a:spLocks noChangeArrowheads="1"/>
          </p:cNvSpPr>
          <p:nvPr/>
        </p:nvSpPr>
        <p:spPr bwMode="auto">
          <a:xfrm>
            <a:off x="272255" y="942510"/>
            <a:ext cx="8341520" cy="830997"/>
          </a:xfrm>
          <a:prstGeom prst="rect">
            <a:avLst/>
          </a:prstGeom>
          <a:noFill/>
          <a:ln w="9525">
            <a:noFill/>
            <a:miter lim="800000"/>
            <a:headEnd/>
            <a:tailEnd/>
          </a:ln>
        </p:spPr>
        <p:txBody>
          <a:bodyPr wrap="square">
            <a:prstTxWarp prst="textNoShape">
              <a:avLst/>
            </a:prstTxWarp>
            <a:spAutoFit/>
          </a:bodyPr>
          <a:lstStyle/>
          <a:p>
            <a:pPr>
              <a:buFont typeface="Arial" pitchFamily="1" charset="0"/>
              <a:buChar char="•"/>
            </a:pPr>
            <a:r>
              <a:rPr lang="en-US" sz="2400" dirty="0" smtClean="0">
                <a:solidFill>
                  <a:schemeClr val="bg1"/>
                </a:solidFill>
                <a:latin typeface="Arial"/>
              </a:rPr>
              <a:t> How does BLAST match a query sequence to sequences within the </a:t>
            </a:r>
            <a:r>
              <a:rPr lang="en-US" sz="2400" dirty="0" err="1" smtClean="0">
                <a:solidFill>
                  <a:schemeClr val="bg1"/>
                </a:solidFill>
                <a:latin typeface="Arial"/>
              </a:rPr>
              <a:t>GenBank</a:t>
            </a:r>
            <a:r>
              <a:rPr lang="en-US" sz="2400" dirty="0" smtClean="0">
                <a:solidFill>
                  <a:schemeClr val="bg1"/>
                </a:solidFill>
                <a:latin typeface="Arial"/>
              </a:rPr>
              <a:t> database?</a:t>
            </a:r>
          </a:p>
        </p:txBody>
      </p:sp>
      <p:sp>
        <p:nvSpPr>
          <p:cNvPr id="7" name="TextBox 6"/>
          <p:cNvSpPr txBox="1"/>
          <p:nvPr/>
        </p:nvSpPr>
        <p:spPr>
          <a:xfrm>
            <a:off x="813571" y="1924707"/>
            <a:ext cx="7800203" cy="830997"/>
          </a:xfrm>
          <a:prstGeom prst="rect">
            <a:avLst/>
          </a:prstGeom>
          <a:noFill/>
        </p:spPr>
        <p:txBody>
          <a:bodyPr wrap="square" rtlCol="0">
            <a:spAutoFit/>
          </a:bodyPr>
          <a:lstStyle/>
          <a:p>
            <a:r>
              <a:rPr lang="en-US" sz="2400" dirty="0" smtClean="0">
                <a:solidFill>
                  <a:schemeClr val="bg1"/>
                </a:solidFill>
                <a:latin typeface="Arial"/>
              </a:rPr>
              <a:t>Step 3:</a:t>
            </a:r>
          </a:p>
          <a:p>
            <a:r>
              <a:rPr lang="en-US" sz="2400" dirty="0" smtClean="0">
                <a:solidFill>
                  <a:schemeClr val="bg1"/>
                </a:solidFill>
                <a:latin typeface="Arial"/>
              </a:rPr>
              <a:t>extend match until score drops below certain value</a:t>
            </a:r>
            <a:endParaRPr lang="en-US" sz="2400" dirty="0">
              <a:solidFill>
                <a:schemeClr val="bg1"/>
              </a:solidFill>
              <a:latin typeface="Arial"/>
            </a:endParaRPr>
          </a:p>
        </p:txBody>
      </p:sp>
      <p:sp>
        <p:nvSpPr>
          <p:cNvPr id="12" name="TextBox 11"/>
          <p:cNvSpPr txBox="1"/>
          <p:nvPr/>
        </p:nvSpPr>
        <p:spPr>
          <a:xfrm>
            <a:off x="1319600" y="2887059"/>
            <a:ext cx="5704923" cy="400110"/>
          </a:xfrm>
          <a:prstGeom prst="rect">
            <a:avLst/>
          </a:prstGeom>
          <a:noFill/>
        </p:spPr>
        <p:txBody>
          <a:bodyPr wrap="square" rtlCol="0">
            <a:spAutoFit/>
          </a:bodyPr>
          <a:lstStyle/>
          <a:p>
            <a:r>
              <a:rPr lang="en-US" sz="2000" dirty="0" smtClean="0">
                <a:latin typeface="Arial"/>
              </a:rPr>
              <a:t>partial sequence of plant </a:t>
            </a:r>
            <a:r>
              <a:rPr lang="en-US" sz="2000" dirty="0" err="1" smtClean="0">
                <a:latin typeface="Arial"/>
              </a:rPr>
              <a:t>phosphoglucomutase</a:t>
            </a:r>
            <a:endParaRPr lang="en-US" sz="2000" dirty="0">
              <a:latin typeface="Arial"/>
            </a:endParaRPr>
          </a:p>
        </p:txBody>
      </p:sp>
      <p:sp>
        <p:nvSpPr>
          <p:cNvPr id="13" name="TextBox 12"/>
          <p:cNvSpPr txBox="1"/>
          <p:nvPr/>
        </p:nvSpPr>
        <p:spPr>
          <a:xfrm>
            <a:off x="1339444" y="4661314"/>
            <a:ext cx="5972796" cy="400110"/>
          </a:xfrm>
          <a:prstGeom prst="rect">
            <a:avLst/>
          </a:prstGeom>
          <a:noFill/>
        </p:spPr>
        <p:txBody>
          <a:bodyPr wrap="square" rtlCol="0">
            <a:spAutoFit/>
          </a:bodyPr>
          <a:lstStyle/>
          <a:p>
            <a:r>
              <a:rPr lang="en-US" sz="2000" dirty="0" smtClean="0">
                <a:latin typeface="Arial"/>
              </a:rPr>
              <a:t>partial sequence of rabbit </a:t>
            </a:r>
            <a:r>
              <a:rPr lang="en-US" sz="2000" dirty="0" err="1" smtClean="0">
                <a:latin typeface="Arial"/>
              </a:rPr>
              <a:t>phosphoglucomutase</a:t>
            </a:r>
            <a:endParaRPr lang="en-US" sz="2000" dirty="0">
              <a:latin typeface="Arial"/>
            </a:endParaRPr>
          </a:p>
        </p:txBody>
      </p:sp>
      <p:sp>
        <p:nvSpPr>
          <p:cNvPr id="14" name="TextBox 13"/>
          <p:cNvSpPr txBox="1"/>
          <p:nvPr/>
        </p:nvSpPr>
        <p:spPr>
          <a:xfrm>
            <a:off x="1289834" y="3758491"/>
            <a:ext cx="5704923" cy="400110"/>
          </a:xfrm>
          <a:prstGeom prst="rect">
            <a:avLst/>
          </a:prstGeom>
          <a:noFill/>
        </p:spPr>
        <p:txBody>
          <a:bodyPr wrap="square" rtlCol="0">
            <a:spAutoFit/>
          </a:bodyPr>
          <a:lstStyle/>
          <a:p>
            <a:r>
              <a:rPr lang="en-US" sz="2000" dirty="0" smtClean="0">
                <a:latin typeface="Arial"/>
              </a:rPr>
              <a:t>alignment</a:t>
            </a:r>
            <a:endParaRPr lang="en-US" sz="2000" dirty="0">
              <a:latin typeface="Arial"/>
            </a:endParaRPr>
          </a:p>
        </p:txBody>
      </p:sp>
      <p:sp>
        <p:nvSpPr>
          <p:cNvPr id="15" name="Rectangle 14"/>
          <p:cNvSpPr/>
          <p:nvPr/>
        </p:nvSpPr>
        <p:spPr>
          <a:xfrm>
            <a:off x="3641256" y="3386883"/>
            <a:ext cx="694514" cy="1176852"/>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3398158" y="6452817"/>
            <a:ext cx="5884750" cy="338554"/>
          </a:xfrm>
          <a:prstGeom prst="rect">
            <a:avLst/>
          </a:prstGeom>
          <a:noFill/>
        </p:spPr>
        <p:txBody>
          <a:bodyPr wrap="square" rtlCol="0">
            <a:spAutoFit/>
          </a:bodyPr>
          <a:lstStyle/>
          <a:p>
            <a:r>
              <a:rPr lang="en-US" sz="1600" dirty="0" smtClean="0">
                <a:solidFill>
                  <a:schemeClr val="bg1"/>
                </a:solidFill>
                <a:latin typeface="Arial"/>
              </a:rPr>
              <a:t>example credit: Phil </a:t>
            </a:r>
            <a:r>
              <a:rPr lang="en-US" sz="1600" dirty="0" err="1" smtClean="0">
                <a:solidFill>
                  <a:schemeClr val="bg1"/>
                </a:solidFill>
                <a:latin typeface="Arial"/>
              </a:rPr>
              <a:t>McClean</a:t>
            </a:r>
            <a:r>
              <a:rPr lang="en-US" sz="1600" dirty="0" smtClean="0">
                <a:solidFill>
                  <a:schemeClr val="bg1"/>
                </a:solidFill>
                <a:latin typeface="Arial"/>
              </a:rPr>
              <a:t> (North Dakota State University)</a:t>
            </a:r>
            <a:endParaRPr lang="en-US" sz="1600" dirty="0">
              <a:solidFill>
                <a:schemeClr val="bg1"/>
              </a:solidFill>
              <a:latin typeface="Arial"/>
            </a:endParaRPr>
          </a:p>
        </p:txBody>
      </p:sp>
      <p:sp>
        <p:nvSpPr>
          <p:cNvPr id="18" name="TextBox 17"/>
          <p:cNvSpPr txBox="1"/>
          <p:nvPr/>
        </p:nvSpPr>
        <p:spPr>
          <a:xfrm>
            <a:off x="0" y="5377267"/>
            <a:ext cx="9144000" cy="769441"/>
          </a:xfrm>
          <a:prstGeom prst="rect">
            <a:avLst/>
          </a:prstGeom>
          <a:noFill/>
        </p:spPr>
        <p:txBody>
          <a:bodyPr wrap="square" rtlCol="0">
            <a:spAutoFit/>
          </a:bodyPr>
          <a:lstStyle/>
          <a:p>
            <a:pPr algn="ctr"/>
            <a:r>
              <a:rPr lang="en-US" sz="2200" dirty="0" smtClean="0">
                <a:solidFill>
                  <a:schemeClr val="bg1"/>
                </a:solidFill>
                <a:latin typeface="Arial"/>
              </a:rPr>
              <a:t>+ symbol means that the two amino acids </a:t>
            </a:r>
          </a:p>
          <a:p>
            <a:pPr algn="ctr"/>
            <a:r>
              <a:rPr lang="en-US" sz="2200" dirty="0" smtClean="0">
                <a:solidFill>
                  <a:schemeClr val="bg1"/>
                </a:solidFill>
                <a:latin typeface="Arial"/>
              </a:rPr>
              <a:t>have similar chemical properties</a:t>
            </a:r>
            <a:endParaRPr lang="en-US" sz="2200" dirty="0">
              <a:solidFill>
                <a:schemeClr val="bg1"/>
              </a:solidFill>
              <a:latin typeface="Arial"/>
            </a:endParaRPr>
          </a:p>
        </p:txBody>
      </p:sp>
      <p:sp>
        <p:nvSpPr>
          <p:cNvPr id="19" name="TextBox 18"/>
          <p:cNvSpPr txBox="1"/>
          <p:nvPr/>
        </p:nvSpPr>
        <p:spPr>
          <a:xfrm>
            <a:off x="2939899" y="3267327"/>
            <a:ext cx="4755556" cy="1384995"/>
          </a:xfrm>
          <a:prstGeom prst="rect">
            <a:avLst/>
          </a:prstGeom>
          <a:noFill/>
        </p:spPr>
        <p:txBody>
          <a:bodyPr wrap="square" rtlCol="0">
            <a:spAutoFit/>
          </a:bodyPr>
          <a:lstStyle/>
          <a:p>
            <a:r>
              <a:rPr lang="en-US" sz="2800" dirty="0" smtClean="0">
                <a:latin typeface="Courier"/>
              </a:rPr>
              <a:t>NLYENFVQATFNALTAEKV</a:t>
            </a:r>
          </a:p>
          <a:p>
            <a:r>
              <a:rPr lang="en-US" sz="2800" dirty="0" smtClean="0">
                <a:latin typeface="Courier"/>
              </a:rPr>
              <a:t>N+ EN++Q+  + +   + </a:t>
            </a:r>
          </a:p>
          <a:p>
            <a:r>
              <a:rPr lang="en-US" sz="2800" dirty="0" smtClean="0">
                <a:latin typeface="Courier"/>
              </a:rPr>
              <a:t>NYAENTIQSIISTVEPAQR</a:t>
            </a:r>
            <a:endParaRPr lang="en-US" sz="2800" dirty="0">
              <a:latin typeface="Courier"/>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71475" y="790575"/>
            <a:ext cx="8242300" cy="1588"/>
          </a:xfrm>
          <a:prstGeom prst="line">
            <a:avLst/>
          </a:prstGeom>
          <a:ln w="38100" cmpd="thickThi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Box 4"/>
          <p:cNvSpPr txBox="1">
            <a:spLocks noChangeArrowheads="1"/>
          </p:cNvSpPr>
          <p:nvPr/>
        </p:nvSpPr>
        <p:spPr bwMode="auto">
          <a:xfrm>
            <a:off x="321865" y="276225"/>
            <a:ext cx="8458754" cy="523220"/>
          </a:xfrm>
          <a:prstGeom prst="rect">
            <a:avLst/>
          </a:prstGeom>
          <a:noFill/>
          <a:ln w="9525">
            <a:noFill/>
            <a:miter lim="800000"/>
            <a:headEnd/>
            <a:tailEnd/>
          </a:ln>
        </p:spPr>
        <p:txBody>
          <a:bodyPr wrap="square">
            <a:prstTxWarp prst="textNoShape">
              <a:avLst/>
            </a:prstTxWarp>
            <a:spAutoFit/>
          </a:bodyPr>
          <a:lstStyle/>
          <a:p>
            <a:r>
              <a:rPr lang="en-US" sz="2800" dirty="0" smtClean="0">
                <a:solidFill>
                  <a:schemeClr val="bg1"/>
                </a:solidFill>
                <a:latin typeface="Arial"/>
              </a:rPr>
              <a:t>BLAST walk-through using beta-hemoglobin gene</a:t>
            </a:r>
            <a:endParaRPr lang="en-US" sz="2800" dirty="0">
              <a:solidFill>
                <a:schemeClr val="bg1"/>
              </a:solidFill>
              <a:latin typeface="Arial"/>
            </a:endParaRPr>
          </a:p>
        </p:txBody>
      </p:sp>
      <p:pic>
        <p:nvPicPr>
          <p:cNvPr id="9" name="Picture 8" descr="Screen shot 2013-03-04 at 10.42.57 AM.png"/>
          <p:cNvPicPr>
            <a:picLocks noChangeAspect="1"/>
          </p:cNvPicPr>
          <p:nvPr/>
        </p:nvPicPr>
        <p:blipFill>
          <a:blip r:embed="rId2"/>
          <a:stretch>
            <a:fillRect/>
          </a:stretch>
        </p:blipFill>
        <p:spPr>
          <a:xfrm>
            <a:off x="973117" y="1525457"/>
            <a:ext cx="7091680" cy="5059680"/>
          </a:xfrm>
          <a:prstGeom prst="rect">
            <a:avLst/>
          </a:prstGeom>
        </p:spPr>
      </p:pic>
      <p:sp>
        <p:nvSpPr>
          <p:cNvPr id="10" name="TextBox 9"/>
          <p:cNvSpPr txBox="1">
            <a:spLocks noChangeArrowheads="1"/>
          </p:cNvSpPr>
          <p:nvPr/>
        </p:nvSpPr>
        <p:spPr bwMode="auto">
          <a:xfrm>
            <a:off x="272255" y="942510"/>
            <a:ext cx="8341520" cy="461665"/>
          </a:xfrm>
          <a:prstGeom prst="rect">
            <a:avLst/>
          </a:prstGeom>
          <a:noFill/>
          <a:ln w="9525">
            <a:noFill/>
            <a:miter lim="800000"/>
            <a:headEnd/>
            <a:tailEnd/>
          </a:ln>
        </p:spPr>
        <p:txBody>
          <a:bodyPr wrap="square">
            <a:prstTxWarp prst="textNoShape">
              <a:avLst/>
            </a:prstTxWarp>
            <a:spAutoFit/>
          </a:bodyPr>
          <a:lstStyle/>
          <a:p>
            <a:pPr>
              <a:buFont typeface="Arial" pitchFamily="1" charset="0"/>
              <a:buChar char="•"/>
            </a:pPr>
            <a:r>
              <a:rPr lang="en-US" sz="2400" dirty="0" smtClean="0">
                <a:solidFill>
                  <a:schemeClr val="bg1"/>
                </a:solidFill>
                <a:latin typeface="Arial"/>
              </a:rPr>
              <a:t> Using BLAST, can we find related </a:t>
            </a:r>
            <a:r>
              <a:rPr lang="en-US" sz="2400" dirty="0" err="1" smtClean="0">
                <a:solidFill>
                  <a:schemeClr val="bg1"/>
                </a:solidFill>
                <a:latin typeface="Arial"/>
              </a:rPr>
              <a:t>globin</a:t>
            </a:r>
            <a:r>
              <a:rPr lang="en-US" sz="2400" dirty="0" smtClean="0">
                <a:solidFill>
                  <a:schemeClr val="bg1"/>
                </a:solidFill>
                <a:latin typeface="Arial"/>
              </a:rPr>
              <a:t> genes?</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71475" y="790575"/>
            <a:ext cx="8242300" cy="1588"/>
          </a:xfrm>
          <a:prstGeom prst="line">
            <a:avLst/>
          </a:prstGeom>
          <a:ln w="38100" cmpd="thickThi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Box 4"/>
          <p:cNvSpPr txBox="1">
            <a:spLocks noChangeArrowheads="1"/>
          </p:cNvSpPr>
          <p:nvPr/>
        </p:nvSpPr>
        <p:spPr bwMode="auto">
          <a:xfrm>
            <a:off x="321865" y="276225"/>
            <a:ext cx="8458754" cy="523220"/>
          </a:xfrm>
          <a:prstGeom prst="rect">
            <a:avLst/>
          </a:prstGeom>
          <a:noFill/>
          <a:ln w="9525">
            <a:noFill/>
            <a:miter lim="800000"/>
            <a:headEnd/>
            <a:tailEnd/>
          </a:ln>
        </p:spPr>
        <p:txBody>
          <a:bodyPr wrap="square">
            <a:prstTxWarp prst="textNoShape">
              <a:avLst/>
            </a:prstTxWarp>
            <a:spAutoFit/>
          </a:bodyPr>
          <a:lstStyle/>
          <a:p>
            <a:r>
              <a:rPr lang="en-US" sz="2800" dirty="0" smtClean="0">
                <a:solidFill>
                  <a:schemeClr val="bg1"/>
                </a:solidFill>
                <a:latin typeface="Arial"/>
              </a:rPr>
              <a:t>BLAST walk-through: the </a:t>
            </a:r>
            <a:r>
              <a:rPr lang="en-US" sz="2800" dirty="0" err="1" smtClean="0">
                <a:solidFill>
                  <a:schemeClr val="bg1"/>
                </a:solidFill>
                <a:latin typeface="Arial"/>
              </a:rPr>
              <a:t>frontpage</a:t>
            </a:r>
            <a:endParaRPr lang="en-US" sz="2800" dirty="0">
              <a:solidFill>
                <a:schemeClr val="bg1"/>
              </a:solidFill>
              <a:latin typeface="Arial"/>
            </a:endParaRPr>
          </a:p>
        </p:txBody>
      </p:sp>
      <p:sp>
        <p:nvSpPr>
          <p:cNvPr id="6" name="TextBox 5"/>
          <p:cNvSpPr txBox="1">
            <a:spLocks noChangeArrowheads="1"/>
          </p:cNvSpPr>
          <p:nvPr/>
        </p:nvSpPr>
        <p:spPr bwMode="auto">
          <a:xfrm>
            <a:off x="0" y="763932"/>
            <a:ext cx="9144000" cy="461665"/>
          </a:xfrm>
          <a:prstGeom prst="rect">
            <a:avLst/>
          </a:prstGeom>
          <a:noFill/>
          <a:ln w="9525">
            <a:noFill/>
            <a:miter lim="800000"/>
            <a:headEnd/>
            <a:tailEnd/>
          </a:ln>
        </p:spPr>
        <p:txBody>
          <a:bodyPr wrap="square">
            <a:prstTxWarp prst="textNoShape">
              <a:avLst/>
            </a:prstTxWarp>
            <a:spAutoFit/>
          </a:bodyPr>
          <a:lstStyle/>
          <a:p>
            <a:pPr algn="ctr"/>
            <a:r>
              <a:rPr lang="en-US" sz="2400" dirty="0" err="1" smtClean="0">
                <a:solidFill>
                  <a:schemeClr val="bg1"/>
                </a:solidFill>
                <a:latin typeface="Arial"/>
              </a:rPr>
              <a:t>blast.ncbi.nlm.nih.gov</a:t>
            </a:r>
            <a:endParaRPr lang="en-US" sz="2400" dirty="0" smtClean="0">
              <a:solidFill>
                <a:schemeClr val="bg1"/>
              </a:solidFill>
              <a:latin typeface="Arial"/>
            </a:endParaRPr>
          </a:p>
        </p:txBody>
      </p:sp>
      <p:pic>
        <p:nvPicPr>
          <p:cNvPr id="2" name="Picture 1" descr="Screen Shot 2016-03-19 at 5.43.2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646" y="1390611"/>
            <a:ext cx="8671093" cy="4307272"/>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71475" y="790575"/>
            <a:ext cx="8242300" cy="1588"/>
          </a:xfrm>
          <a:prstGeom prst="line">
            <a:avLst/>
          </a:prstGeom>
          <a:ln w="38100" cmpd="thickThi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Box 4"/>
          <p:cNvSpPr txBox="1">
            <a:spLocks noChangeArrowheads="1"/>
          </p:cNvSpPr>
          <p:nvPr/>
        </p:nvSpPr>
        <p:spPr bwMode="auto">
          <a:xfrm>
            <a:off x="321865" y="276225"/>
            <a:ext cx="8458754" cy="523220"/>
          </a:xfrm>
          <a:prstGeom prst="rect">
            <a:avLst/>
          </a:prstGeom>
          <a:noFill/>
          <a:ln w="9525">
            <a:noFill/>
            <a:miter lim="800000"/>
            <a:headEnd/>
            <a:tailEnd/>
          </a:ln>
        </p:spPr>
        <p:txBody>
          <a:bodyPr wrap="square">
            <a:prstTxWarp prst="textNoShape">
              <a:avLst/>
            </a:prstTxWarp>
            <a:spAutoFit/>
          </a:bodyPr>
          <a:lstStyle/>
          <a:p>
            <a:r>
              <a:rPr lang="en-US" sz="2800" dirty="0" smtClean="0">
                <a:solidFill>
                  <a:schemeClr val="bg1"/>
                </a:solidFill>
                <a:latin typeface="Arial"/>
              </a:rPr>
              <a:t>BLAST walk-through: the BLAST programs </a:t>
            </a:r>
            <a:endParaRPr lang="en-US" sz="2800" dirty="0">
              <a:solidFill>
                <a:schemeClr val="bg1"/>
              </a:solidFill>
              <a:latin typeface="Arial"/>
            </a:endParaRPr>
          </a:p>
        </p:txBody>
      </p:sp>
      <p:pic>
        <p:nvPicPr>
          <p:cNvPr id="6" name="Picture 5" descr="Screen shot 2013-03-04 at 10.48.37 AM.png"/>
          <p:cNvPicPr>
            <a:picLocks noChangeAspect="1"/>
          </p:cNvPicPr>
          <p:nvPr/>
        </p:nvPicPr>
        <p:blipFill>
          <a:blip r:embed="rId3"/>
          <a:stretch>
            <a:fillRect/>
          </a:stretch>
        </p:blipFill>
        <p:spPr>
          <a:xfrm>
            <a:off x="242489" y="1337235"/>
            <a:ext cx="8549640" cy="39116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71475" y="790575"/>
            <a:ext cx="8242300" cy="1588"/>
          </a:xfrm>
          <a:prstGeom prst="line">
            <a:avLst/>
          </a:prstGeom>
          <a:ln w="38100" cmpd="thickThi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Box 4"/>
          <p:cNvSpPr txBox="1">
            <a:spLocks noChangeArrowheads="1"/>
          </p:cNvSpPr>
          <p:nvPr/>
        </p:nvSpPr>
        <p:spPr bwMode="auto">
          <a:xfrm>
            <a:off x="321865" y="276225"/>
            <a:ext cx="8458754" cy="523220"/>
          </a:xfrm>
          <a:prstGeom prst="rect">
            <a:avLst/>
          </a:prstGeom>
          <a:noFill/>
          <a:ln w="9525">
            <a:noFill/>
            <a:miter lim="800000"/>
            <a:headEnd/>
            <a:tailEnd/>
          </a:ln>
        </p:spPr>
        <p:txBody>
          <a:bodyPr wrap="square">
            <a:prstTxWarp prst="textNoShape">
              <a:avLst/>
            </a:prstTxWarp>
            <a:spAutoFit/>
          </a:bodyPr>
          <a:lstStyle/>
          <a:p>
            <a:r>
              <a:rPr lang="en-US" sz="2800" dirty="0" smtClean="0">
                <a:solidFill>
                  <a:schemeClr val="bg1"/>
                </a:solidFill>
                <a:latin typeface="Arial"/>
              </a:rPr>
              <a:t>BLAST walk-through: the BLASTN search page</a:t>
            </a:r>
            <a:endParaRPr lang="en-US" sz="2800" dirty="0">
              <a:solidFill>
                <a:schemeClr val="bg1"/>
              </a:solidFill>
              <a:latin typeface="Arial"/>
            </a:endParaRPr>
          </a:p>
        </p:txBody>
      </p:sp>
      <p:sp>
        <p:nvSpPr>
          <p:cNvPr id="9" name="TextBox 8"/>
          <p:cNvSpPr txBox="1"/>
          <p:nvPr/>
        </p:nvSpPr>
        <p:spPr>
          <a:xfrm>
            <a:off x="553952" y="2093689"/>
            <a:ext cx="364955" cy="430887"/>
          </a:xfrm>
          <a:prstGeom prst="rect">
            <a:avLst/>
          </a:prstGeom>
          <a:solidFill>
            <a:schemeClr val="bg1"/>
          </a:solidFill>
          <a:ln>
            <a:solidFill>
              <a:srgbClr val="FF0000"/>
            </a:solidFill>
          </a:ln>
        </p:spPr>
        <p:txBody>
          <a:bodyPr wrap="square" rtlCol="0">
            <a:spAutoFit/>
          </a:bodyPr>
          <a:lstStyle/>
          <a:p>
            <a:r>
              <a:rPr lang="en-US" sz="2200" dirty="0" smtClean="0">
                <a:solidFill>
                  <a:srgbClr val="FF0000"/>
                </a:solidFill>
                <a:latin typeface="Arial"/>
              </a:rPr>
              <a:t>1</a:t>
            </a:r>
            <a:endParaRPr lang="en-US" sz="2200" dirty="0">
              <a:solidFill>
                <a:srgbClr val="FF0000"/>
              </a:solidFill>
              <a:latin typeface="Arial"/>
            </a:endParaRPr>
          </a:p>
        </p:txBody>
      </p:sp>
      <p:sp>
        <p:nvSpPr>
          <p:cNvPr id="10" name="TextBox 9"/>
          <p:cNvSpPr txBox="1"/>
          <p:nvPr/>
        </p:nvSpPr>
        <p:spPr>
          <a:xfrm>
            <a:off x="556930" y="4113689"/>
            <a:ext cx="364955" cy="430887"/>
          </a:xfrm>
          <a:prstGeom prst="rect">
            <a:avLst/>
          </a:prstGeom>
          <a:solidFill>
            <a:schemeClr val="bg1"/>
          </a:solidFill>
          <a:ln>
            <a:solidFill>
              <a:srgbClr val="FF0000"/>
            </a:solidFill>
          </a:ln>
        </p:spPr>
        <p:txBody>
          <a:bodyPr wrap="square" rtlCol="0">
            <a:spAutoFit/>
          </a:bodyPr>
          <a:lstStyle/>
          <a:p>
            <a:r>
              <a:rPr lang="en-US" sz="2200" dirty="0" smtClean="0">
                <a:solidFill>
                  <a:srgbClr val="FF0000"/>
                </a:solidFill>
                <a:latin typeface="Arial"/>
              </a:rPr>
              <a:t>2</a:t>
            </a:r>
            <a:endParaRPr lang="en-US" sz="2200" dirty="0">
              <a:solidFill>
                <a:srgbClr val="FF0000"/>
              </a:solidFill>
              <a:latin typeface="Arial"/>
            </a:endParaRPr>
          </a:p>
        </p:txBody>
      </p:sp>
      <p:sp>
        <p:nvSpPr>
          <p:cNvPr id="11" name="TextBox 10"/>
          <p:cNvSpPr txBox="1"/>
          <p:nvPr/>
        </p:nvSpPr>
        <p:spPr>
          <a:xfrm>
            <a:off x="559908" y="5589417"/>
            <a:ext cx="364955" cy="430887"/>
          </a:xfrm>
          <a:prstGeom prst="rect">
            <a:avLst/>
          </a:prstGeom>
          <a:solidFill>
            <a:schemeClr val="bg1"/>
          </a:solidFill>
          <a:ln>
            <a:solidFill>
              <a:srgbClr val="FF0000"/>
            </a:solidFill>
          </a:ln>
        </p:spPr>
        <p:txBody>
          <a:bodyPr wrap="square" rtlCol="0">
            <a:spAutoFit/>
          </a:bodyPr>
          <a:lstStyle/>
          <a:p>
            <a:r>
              <a:rPr lang="en-US" sz="2200" dirty="0" smtClean="0">
                <a:solidFill>
                  <a:srgbClr val="FF0000"/>
                </a:solidFill>
                <a:latin typeface="Arial"/>
              </a:rPr>
              <a:t>3</a:t>
            </a:r>
            <a:endParaRPr lang="en-US" sz="2200" dirty="0">
              <a:solidFill>
                <a:srgbClr val="FF0000"/>
              </a:solidFill>
              <a:latin typeface="Arial"/>
            </a:endParaRPr>
          </a:p>
        </p:txBody>
      </p:sp>
      <p:pic>
        <p:nvPicPr>
          <p:cNvPr id="2" name="Picture 1" descr="Screen Shot 2016-03-19 at 5.49.5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976" y="913709"/>
            <a:ext cx="6253841" cy="5876287"/>
          </a:xfrm>
          <a:prstGeom prst="rect">
            <a:avLst/>
          </a:prstGeom>
        </p:spPr>
      </p:pic>
    </p:spTree>
    <p:extLst>
      <p:ext uri="{BB962C8B-B14F-4D97-AF65-F5344CB8AC3E}">
        <p14:creationId xmlns:p14="http://schemas.microsoft.com/office/powerpoint/2010/main" val="419143590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71475" y="790575"/>
            <a:ext cx="8242300" cy="1588"/>
          </a:xfrm>
          <a:prstGeom prst="line">
            <a:avLst/>
          </a:prstGeom>
          <a:ln w="38100" cmpd="thickThi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Box 4"/>
          <p:cNvSpPr txBox="1">
            <a:spLocks noChangeArrowheads="1"/>
          </p:cNvSpPr>
          <p:nvPr/>
        </p:nvSpPr>
        <p:spPr bwMode="auto">
          <a:xfrm>
            <a:off x="321865" y="276225"/>
            <a:ext cx="8458754" cy="523220"/>
          </a:xfrm>
          <a:prstGeom prst="rect">
            <a:avLst/>
          </a:prstGeom>
          <a:noFill/>
          <a:ln w="9525">
            <a:noFill/>
            <a:miter lim="800000"/>
            <a:headEnd/>
            <a:tailEnd/>
          </a:ln>
        </p:spPr>
        <p:txBody>
          <a:bodyPr wrap="square">
            <a:prstTxWarp prst="textNoShape">
              <a:avLst/>
            </a:prstTxWarp>
            <a:spAutoFit/>
          </a:bodyPr>
          <a:lstStyle/>
          <a:p>
            <a:r>
              <a:rPr lang="en-US" sz="2800" dirty="0" smtClean="0">
                <a:solidFill>
                  <a:schemeClr val="bg1"/>
                </a:solidFill>
                <a:latin typeface="Arial"/>
              </a:rPr>
              <a:t>BLAST walk-through: Enter Query Sequence</a:t>
            </a:r>
            <a:endParaRPr lang="en-US" sz="2800" dirty="0">
              <a:solidFill>
                <a:schemeClr val="bg1"/>
              </a:solidFill>
              <a:latin typeface="Arial"/>
            </a:endParaRPr>
          </a:p>
        </p:txBody>
      </p:sp>
      <p:pic>
        <p:nvPicPr>
          <p:cNvPr id="6" name="Picture 5" descr="Screen shot 2013-03-04 at 11.03.54 AM.png"/>
          <p:cNvPicPr>
            <a:picLocks noChangeAspect="1"/>
          </p:cNvPicPr>
          <p:nvPr/>
        </p:nvPicPr>
        <p:blipFill>
          <a:blip r:embed="rId3"/>
          <a:stretch>
            <a:fillRect/>
          </a:stretch>
        </p:blipFill>
        <p:spPr>
          <a:xfrm>
            <a:off x="399032" y="1832481"/>
            <a:ext cx="8178800" cy="295148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71475" y="790575"/>
            <a:ext cx="8242300" cy="1588"/>
          </a:xfrm>
          <a:prstGeom prst="line">
            <a:avLst/>
          </a:prstGeom>
          <a:ln w="38100" cmpd="thickThi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Box 4"/>
          <p:cNvSpPr txBox="1">
            <a:spLocks noChangeArrowheads="1"/>
          </p:cNvSpPr>
          <p:nvPr/>
        </p:nvSpPr>
        <p:spPr bwMode="auto">
          <a:xfrm>
            <a:off x="321865" y="276225"/>
            <a:ext cx="8458754" cy="523220"/>
          </a:xfrm>
          <a:prstGeom prst="rect">
            <a:avLst/>
          </a:prstGeom>
          <a:noFill/>
          <a:ln w="9525">
            <a:noFill/>
            <a:miter lim="800000"/>
            <a:headEnd/>
            <a:tailEnd/>
          </a:ln>
        </p:spPr>
        <p:txBody>
          <a:bodyPr wrap="square">
            <a:prstTxWarp prst="textNoShape">
              <a:avLst/>
            </a:prstTxWarp>
            <a:spAutoFit/>
          </a:bodyPr>
          <a:lstStyle/>
          <a:p>
            <a:r>
              <a:rPr lang="en-US" sz="2800" dirty="0" smtClean="0">
                <a:solidFill>
                  <a:schemeClr val="bg1"/>
                </a:solidFill>
                <a:latin typeface="Arial"/>
              </a:rPr>
              <a:t>BLAST walk-through: Enter Query Sequence</a:t>
            </a:r>
            <a:endParaRPr lang="en-US" sz="2800" dirty="0">
              <a:solidFill>
                <a:schemeClr val="bg1"/>
              </a:solidFill>
              <a:latin typeface="Arial"/>
            </a:endParaRPr>
          </a:p>
        </p:txBody>
      </p:sp>
      <p:pic>
        <p:nvPicPr>
          <p:cNvPr id="6" name="Picture 5" descr="Screen shot 2013-03-04 at 11.08.04 AM.png"/>
          <p:cNvPicPr>
            <a:picLocks noChangeAspect="1"/>
          </p:cNvPicPr>
          <p:nvPr/>
        </p:nvPicPr>
        <p:blipFill>
          <a:blip r:embed="rId3"/>
          <a:stretch>
            <a:fillRect/>
          </a:stretch>
        </p:blipFill>
        <p:spPr>
          <a:xfrm>
            <a:off x="501624" y="1764194"/>
            <a:ext cx="7945120" cy="289306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6-03-19 at 3.38.3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863" y="1437628"/>
            <a:ext cx="8772525" cy="4879786"/>
          </a:xfrm>
          <a:prstGeom prst="rect">
            <a:avLst/>
          </a:prstGeom>
        </p:spPr>
      </p:pic>
      <p:cxnSp>
        <p:nvCxnSpPr>
          <p:cNvPr id="7" name="Straight Connector 6"/>
          <p:cNvCxnSpPr/>
          <p:nvPr/>
        </p:nvCxnSpPr>
        <p:spPr>
          <a:xfrm>
            <a:off x="371475" y="790575"/>
            <a:ext cx="8242300" cy="1588"/>
          </a:xfrm>
          <a:prstGeom prst="line">
            <a:avLst/>
          </a:prstGeom>
          <a:ln w="38100" cmpd="thickThi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8" name="TextBox 4"/>
          <p:cNvSpPr txBox="1">
            <a:spLocks noChangeArrowheads="1"/>
          </p:cNvSpPr>
          <p:nvPr/>
        </p:nvSpPr>
        <p:spPr bwMode="auto">
          <a:xfrm>
            <a:off x="371475" y="276225"/>
            <a:ext cx="8242300" cy="522288"/>
          </a:xfrm>
          <a:prstGeom prst="rect">
            <a:avLst/>
          </a:prstGeom>
          <a:noFill/>
          <a:ln w="9525">
            <a:noFill/>
            <a:miter lim="800000"/>
            <a:headEnd/>
            <a:tailEnd/>
          </a:ln>
        </p:spPr>
        <p:txBody>
          <a:bodyPr>
            <a:prstTxWarp prst="textNoShape">
              <a:avLst/>
            </a:prstTxWarp>
            <a:spAutoFit/>
          </a:bodyPr>
          <a:lstStyle/>
          <a:p>
            <a:r>
              <a:rPr lang="en-US" sz="2800" dirty="0" smtClean="0">
                <a:solidFill>
                  <a:schemeClr val="bg1"/>
                </a:solidFill>
                <a:latin typeface="Arial"/>
              </a:rPr>
              <a:t>BLAST paper</a:t>
            </a:r>
            <a:endParaRPr lang="en-US" sz="2800" dirty="0">
              <a:solidFill>
                <a:schemeClr val="bg1"/>
              </a:solidFill>
              <a:latin typeface="Arial"/>
            </a:endParaRPr>
          </a:p>
        </p:txBody>
      </p:sp>
    </p:spTree>
    <p:extLst>
      <p:ext uri="{BB962C8B-B14F-4D97-AF65-F5344CB8AC3E}">
        <p14:creationId xmlns:p14="http://schemas.microsoft.com/office/powerpoint/2010/main" val="97209962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71475" y="790575"/>
            <a:ext cx="8242300" cy="1588"/>
          </a:xfrm>
          <a:prstGeom prst="line">
            <a:avLst/>
          </a:prstGeom>
          <a:ln w="38100" cmpd="thickThi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Box 4"/>
          <p:cNvSpPr txBox="1">
            <a:spLocks noChangeArrowheads="1"/>
          </p:cNvSpPr>
          <p:nvPr/>
        </p:nvSpPr>
        <p:spPr bwMode="auto">
          <a:xfrm>
            <a:off x="321865" y="276225"/>
            <a:ext cx="8458754" cy="523220"/>
          </a:xfrm>
          <a:prstGeom prst="rect">
            <a:avLst/>
          </a:prstGeom>
          <a:noFill/>
          <a:ln w="9525">
            <a:noFill/>
            <a:miter lim="800000"/>
            <a:headEnd/>
            <a:tailEnd/>
          </a:ln>
        </p:spPr>
        <p:txBody>
          <a:bodyPr wrap="square">
            <a:prstTxWarp prst="textNoShape">
              <a:avLst/>
            </a:prstTxWarp>
            <a:spAutoFit/>
          </a:bodyPr>
          <a:lstStyle/>
          <a:p>
            <a:r>
              <a:rPr lang="en-US" sz="2800" dirty="0" smtClean="0">
                <a:solidFill>
                  <a:schemeClr val="bg1"/>
                </a:solidFill>
                <a:latin typeface="Arial"/>
              </a:rPr>
              <a:t>BLAST walk-through: Choose Search Set</a:t>
            </a:r>
            <a:endParaRPr lang="en-US" sz="2800" dirty="0">
              <a:solidFill>
                <a:schemeClr val="bg1"/>
              </a:solidFill>
              <a:latin typeface="Arial"/>
            </a:endParaRPr>
          </a:p>
        </p:txBody>
      </p:sp>
      <p:pic>
        <p:nvPicPr>
          <p:cNvPr id="2" name="Picture 1" descr="Screen Shot 2016-03-19 at 5.52.1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329" y="1780159"/>
            <a:ext cx="8585226" cy="328118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71475" y="790575"/>
            <a:ext cx="8242300" cy="1588"/>
          </a:xfrm>
          <a:prstGeom prst="line">
            <a:avLst/>
          </a:prstGeom>
          <a:ln w="38100" cmpd="thickThi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Box 4"/>
          <p:cNvSpPr txBox="1">
            <a:spLocks noChangeArrowheads="1"/>
          </p:cNvSpPr>
          <p:nvPr/>
        </p:nvSpPr>
        <p:spPr bwMode="auto">
          <a:xfrm>
            <a:off x="321865" y="276225"/>
            <a:ext cx="8458754" cy="523220"/>
          </a:xfrm>
          <a:prstGeom prst="rect">
            <a:avLst/>
          </a:prstGeom>
          <a:noFill/>
          <a:ln w="9525">
            <a:noFill/>
            <a:miter lim="800000"/>
            <a:headEnd/>
            <a:tailEnd/>
          </a:ln>
        </p:spPr>
        <p:txBody>
          <a:bodyPr wrap="square">
            <a:prstTxWarp prst="textNoShape">
              <a:avLst/>
            </a:prstTxWarp>
            <a:spAutoFit/>
          </a:bodyPr>
          <a:lstStyle/>
          <a:p>
            <a:r>
              <a:rPr lang="en-US" sz="2800" dirty="0" smtClean="0">
                <a:solidFill>
                  <a:schemeClr val="bg1"/>
                </a:solidFill>
                <a:latin typeface="Arial"/>
              </a:rPr>
              <a:t>BLAST walk-through: Choose Search Set</a:t>
            </a:r>
            <a:endParaRPr lang="en-US" sz="2800" dirty="0">
              <a:solidFill>
                <a:schemeClr val="bg1"/>
              </a:solidFill>
              <a:latin typeface="Arial"/>
            </a:endParaRPr>
          </a:p>
        </p:txBody>
      </p:sp>
      <p:pic>
        <p:nvPicPr>
          <p:cNvPr id="2" name="Picture 1" descr="Screen Shot 2016-03-19 at 5.53.1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237" y="1183750"/>
            <a:ext cx="8607382" cy="498485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71475" y="790575"/>
            <a:ext cx="8242300" cy="1588"/>
          </a:xfrm>
          <a:prstGeom prst="line">
            <a:avLst/>
          </a:prstGeom>
          <a:ln w="38100" cmpd="thickThi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Box 4"/>
          <p:cNvSpPr txBox="1">
            <a:spLocks noChangeArrowheads="1"/>
          </p:cNvSpPr>
          <p:nvPr/>
        </p:nvSpPr>
        <p:spPr bwMode="auto">
          <a:xfrm>
            <a:off x="321865" y="276225"/>
            <a:ext cx="8458754" cy="523220"/>
          </a:xfrm>
          <a:prstGeom prst="rect">
            <a:avLst/>
          </a:prstGeom>
          <a:noFill/>
          <a:ln w="9525">
            <a:noFill/>
            <a:miter lim="800000"/>
            <a:headEnd/>
            <a:tailEnd/>
          </a:ln>
        </p:spPr>
        <p:txBody>
          <a:bodyPr wrap="square">
            <a:prstTxWarp prst="textNoShape">
              <a:avLst/>
            </a:prstTxWarp>
            <a:spAutoFit/>
          </a:bodyPr>
          <a:lstStyle/>
          <a:p>
            <a:r>
              <a:rPr lang="en-US" sz="2800" dirty="0" smtClean="0">
                <a:solidFill>
                  <a:schemeClr val="bg1"/>
                </a:solidFill>
                <a:latin typeface="Arial"/>
              </a:rPr>
              <a:t>BLAST walk-through: Choose Search Set</a:t>
            </a:r>
            <a:endParaRPr lang="en-US" sz="2800" dirty="0">
              <a:solidFill>
                <a:schemeClr val="bg1"/>
              </a:solidFill>
              <a:latin typeface="Arial"/>
            </a:endParaRPr>
          </a:p>
        </p:txBody>
      </p:sp>
      <p:pic>
        <p:nvPicPr>
          <p:cNvPr id="2" name="Picture 1" descr="Screen Shot 2016-03-19 at 5.54.3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913" y="1320799"/>
            <a:ext cx="8291910" cy="504526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71475" y="790575"/>
            <a:ext cx="8242300" cy="1588"/>
          </a:xfrm>
          <a:prstGeom prst="line">
            <a:avLst/>
          </a:prstGeom>
          <a:ln w="38100" cmpd="thickThi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Box 4"/>
          <p:cNvSpPr txBox="1">
            <a:spLocks noChangeArrowheads="1"/>
          </p:cNvSpPr>
          <p:nvPr/>
        </p:nvSpPr>
        <p:spPr bwMode="auto">
          <a:xfrm>
            <a:off x="321865" y="276225"/>
            <a:ext cx="8458754" cy="523220"/>
          </a:xfrm>
          <a:prstGeom prst="rect">
            <a:avLst/>
          </a:prstGeom>
          <a:noFill/>
          <a:ln w="9525">
            <a:noFill/>
            <a:miter lim="800000"/>
            <a:headEnd/>
            <a:tailEnd/>
          </a:ln>
        </p:spPr>
        <p:txBody>
          <a:bodyPr wrap="square">
            <a:prstTxWarp prst="textNoShape">
              <a:avLst/>
            </a:prstTxWarp>
            <a:spAutoFit/>
          </a:bodyPr>
          <a:lstStyle/>
          <a:p>
            <a:r>
              <a:rPr lang="en-US" sz="2800" dirty="0" smtClean="0">
                <a:solidFill>
                  <a:schemeClr val="bg1"/>
                </a:solidFill>
                <a:latin typeface="Arial"/>
              </a:rPr>
              <a:t>BLAST walk-through: Program Selection</a:t>
            </a:r>
            <a:endParaRPr lang="en-US" sz="2800" dirty="0">
              <a:solidFill>
                <a:schemeClr val="bg1"/>
              </a:solidFill>
              <a:latin typeface="Arial"/>
            </a:endParaRPr>
          </a:p>
        </p:txBody>
      </p:sp>
      <p:pic>
        <p:nvPicPr>
          <p:cNvPr id="8" name="Picture 7" descr="Screen shot 2013-03-04 at 11.25.21 AM.png"/>
          <p:cNvPicPr>
            <a:picLocks noChangeAspect="1"/>
          </p:cNvPicPr>
          <p:nvPr/>
        </p:nvPicPr>
        <p:blipFill>
          <a:blip r:embed="rId3"/>
          <a:stretch>
            <a:fillRect/>
          </a:stretch>
        </p:blipFill>
        <p:spPr>
          <a:xfrm>
            <a:off x="311192" y="1500035"/>
            <a:ext cx="8404860" cy="305562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71475" y="790575"/>
            <a:ext cx="8242300" cy="1588"/>
          </a:xfrm>
          <a:prstGeom prst="line">
            <a:avLst/>
          </a:prstGeom>
          <a:ln w="38100" cmpd="thickThi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Box 4"/>
          <p:cNvSpPr txBox="1">
            <a:spLocks noChangeArrowheads="1"/>
          </p:cNvSpPr>
          <p:nvPr/>
        </p:nvSpPr>
        <p:spPr bwMode="auto">
          <a:xfrm>
            <a:off x="321865" y="276225"/>
            <a:ext cx="8458754" cy="523220"/>
          </a:xfrm>
          <a:prstGeom prst="rect">
            <a:avLst/>
          </a:prstGeom>
          <a:noFill/>
          <a:ln w="9525">
            <a:noFill/>
            <a:miter lim="800000"/>
            <a:headEnd/>
            <a:tailEnd/>
          </a:ln>
        </p:spPr>
        <p:txBody>
          <a:bodyPr wrap="square">
            <a:prstTxWarp prst="textNoShape">
              <a:avLst/>
            </a:prstTxWarp>
            <a:spAutoFit/>
          </a:bodyPr>
          <a:lstStyle/>
          <a:p>
            <a:r>
              <a:rPr lang="en-US" sz="2800" dirty="0" smtClean="0">
                <a:solidFill>
                  <a:schemeClr val="bg1"/>
                </a:solidFill>
                <a:latin typeface="Arial"/>
              </a:rPr>
              <a:t>BLAST walk-through: the BLASTN search</a:t>
            </a:r>
            <a:endParaRPr lang="en-US" sz="2800" dirty="0">
              <a:solidFill>
                <a:schemeClr val="bg1"/>
              </a:solidFill>
              <a:latin typeface="Arial"/>
            </a:endParaRPr>
          </a:p>
        </p:txBody>
      </p:sp>
      <p:pic>
        <p:nvPicPr>
          <p:cNvPr id="2" name="Picture 1" descr="Screen Shot 2016-03-19 at 5.56.4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819" y="891714"/>
            <a:ext cx="6092941" cy="5871715"/>
          </a:xfrm>
          <a:prstGeom prst="rect">
            <a:avLst/>
          </a:prstGeom>
        </p:spPr>
      </p:pic>
      <p:cxnSp>
        <p:nvCxnSpPr>
          <p:cNvPr id="8" name="Straight Arrow Connector 7"/>
          <p:cNvCxnSpPr/>
          <p:nvPr/>
        </p:nvCxnSpPr>
        <p:spPr>
          <a:xfrm rot="16200000" flipH="1">
            <a:off x="1001709" y="5524463"/>
            <a:ext cx="800390" cy="779121"/>
          </a:xfrm>
          <a:prstGeom prst="straightConnector1">
            <a:avLst/>
          </a:prstGeom>
          <a:ln w="50800">
            <a:solidFill>
              <a:srgbClr val="FF0000"/>
            </a:solidFill>
            <a:tailEnd type="triangle" w="lg" len="lg"/>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6-03-19 at 6.07.2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720" y="1635148"/>
            <a:ext cx="8822135" cy="3142450"/>
          </a:xfrm>
          <a:prstGeom prst="rect">
            <a:avLst/>
          </a:prstGeom>
        </p:spPr>
      </p:pic>
      <p:cxnSp>
        <p:nvCxnSpPr>
          <p:cNvPr id="4" name="Straight Connector 3"/>
          <p:cNvCxnSpPr/>
          <p:nvPr/>
        </p:nvCxnSpPr>
        <p:spPr>
          <a:xfrm>
            <a:off x="371475" y="790575"/>
            <a:ext cx="8242300" cy="1588"/>
          </a:xfrm>
          <a:prstGeom prst="line">
            <a:avLst/>
          </a:prstGeom>
          <a:ln w="38100" cmpd="thickThi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Box 4"/>
          <p:cNvSpPr txBox="1">
            <a:spLocks noChangeArrowheads="1"/>
          </p:cNvSpPr>
          <p:nvPr/>
        </p:nvSpPr>
        <p:spPr bwMode="auto">
          <a:xfrm>
            <a:off x="321865" y="276225"/>
            <a:ext cx="8458754" cy="523220"/>
          </a:xfrm>
          <a:prstGeom prst="rect">
            <a:avLst/>
          </a:prstGeom>
          <a:noFill/>
          <a:ln w="9525">
            <a:noFill/>
            <a:miter lim="800000"/>
            <a:headEnd/>
            <a:tailEnd/>
          </a:ln>
        </p:spPr>
        <p:txBody>
          <a:bodyPr wrap="square">
            <a:prstTxWarp prst="textNoShape">
              <a:avLst/>
            </a:prstTxWarp>
            <a:spAutoFit/>
          </a:bodyPr>
          <a:lstStyle/>
          <a:p>
            <a:r>
              <a:rPr lang="en-US" sz="2800" dirty="0" smtClean="0">
                <a:solidFill>
                  <a:schemeClr val="bg1"/>
                </a:solidFill>
                <a:latin typeface="Arial"/>
              </a:rPr>
              <a:t>BLAST walk-through: BLASTN search results</a:t>
            </a:r>
            <a:endParaRPr lang="en-US" sz="2800" dirty="0">
              <a:solidFill>
                <a:schemeClr val="bg1"/>
              </a:solidFill>
              <a:latin typeface="Arial"/>
            </a:endParaRPr>
          </a:p>
        </p:txBody>
      </p:sp>
      <p:sp>
        <p:nvSpPr>
          <p:cNvPr id="7" name="TextBox 6"/>
          <p:cNvSpPr txBox="1"/>
          <p:nvPr/>
        </p:nvSpPr>
        <p:spPr>
          <a:xfrm>
            <a:off x="1768361" y="3484502"/>
            <a:ext cx="364955" cy="430887"/>
          </a:xfrm>
          <a:prstGeom prst="rect">
            <a:avLst/>
          </a:prstGeom>
          <a:solidFill>
            <a:schemeClr val="bg1"/>
          </a:solidFill>
          <a:ln>
            <a:solidFill>
              <a:srgbClr val="FF0000"/>
            </a:solidFill>
          </a:ln>
        </p:spPr>
        <p:txBody>
          <a:bodyPr wrap="square" rtlCol="0">
            <a:spAutoFit/>
          </a:bodyPr>
          <a:lstStyle/>
          <a:p>
            <a:r>
              <a:rPr lang="en-US" sz="2200" dirty="0" smtClean="0">
                <a:solidFill>
                  <a:srgbClr val="FF0000"/>
                </a:solidFill>
                <a:latin typeface="Arial"/>
              </a:rPr>
              <a:t>1</a:t>
            </a:r>
            <a:endParaRPr lang="en-US" sz="2200" dirty="0">
              <a:solidFill>
                <a:srgbClr val="FF0000"/>
              </a:solidFill>
              <a:latin typeface="Arial"/>
            </a:endParaRPr>
          </a:p>
        </p:txBody>
      </p:sp>
      <p:sp>
        <p:nvSpPr>
          <p:cNvPr id="8" name="TextBox 7"/>
          <p:cNvSpPr txBox="1"/>
          <p:nvPr/>
        </p:nvSpPr>
        <p:spPr>
          <a:xfrm>
            <a:off x="1358558" y="3983619"/>
            <a:ext cx="364955" cy="430887"/>
          </a:xfrm>
          <a:prstGeom prst="rect">
            <a:avLst/>
          </a:prstGeom>
          <a:solidFill>
            <a:schemeClr val="bg1"/>
          </a:solidFill>
          <a:ln>
            <a:solidFill>
              <a:srgbClr val="FF0000"/>
            </a:solidFill>
          </a:ln>
        </p:spPr>
        <p:txBody>
          <a:bodyPr wrap="square" rtlCol="0">
            <a:spAutoFit/>
          </a:bodyPr>
          <a:lstStyle/>
          <a:p>
            <a:r>
              <a:rPr lang="en-US" sz="2200" dirty="0" smtClean="0">
                <a:solidFill>
                  <a:srgbClr val="FF0000"/>
                </a:solidFill>
                <a:latin typeface="Arial"/>
              </a:rPr>
              <a:t>2</a:t>
            </a:r>
            <a:endParaRPr lang="en-US" sz="2200" dirty="0">
              <a:solidFill>
                <a:srgbClr val="FF0000"/>
              </a:solidFill>
              <a:latin typeface="Arial"/>
            </a:endParaRPr>
          </a:p>
        </p:txBody>
      </p:sp>
      <p:sp>
        <p:nvSpPr>
          <p:cNvPr id="9" name="TextBox 8"/>
          <p:cNvSpPr txBox="1"/>
          <p:nvPr/>
        </p:nvSpPr>
        <p:spPr>
          <a:xfrm>
            <a:off x="1263974" y="4470894"/>
            <a:ext cx="364955" cy="430887"/>
          </a:xfrm>
          <a:prstGeom prst="rect">
            <a:avLst/>
          </a:prstGeom>
          <a:solidFill>
            <a:schemeClr val="bg1"/>
          </a:solidFill>
          <a:ln>
            <a:solidFill>
              <a:srgbClr val="FF0000"/>
            </a:solidFill>
          </a:ln>
        </p:spPr>
        <p:txBody>
          <a:bodyPr wrap="square" rtlCol="0">
            <a:spAutoFit/>
          </a:bodyPr>
          <a:lstStyle/>
          <a:p>
            <a:r>
              <a:rPr lang="en-US" sz="2200" dirty="0" smtClean="0">
                <a:solidFill>
                  <a:srgbClr val="FF0000"/>
                </a:solidFill>
                <a:latin typeface="Arial"/>
              </a:rPr>
              <a:t>3</a:t>
            </a:r>
            <a:endParaRPr lang="en-US" sz="2200" dirty="0">
              <a:solidFill>
                <a:srgbClr val="FF0000"/>
              </a:solidFill>
              <a:latin typeface="Arial"/>
            </a:endParaRPr>
          </a:p>
        </p:txBody>
      </p:sp>
    </p:spTree>
    <p:extLst>
      <p:ext uri="{BB962C8B-B14F-4D97-AF65-F5344CB8AC3E}">
        <p14:creationId xmlns:p14="http://schemas.microsoft.com/office/powerpoint/2010/main" val="31378584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6-03-19 at 6.09.5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650" y="1080798"/>
            <a:ext cx="8328717" cy="5202852"/>
          </a:xfrm>
          <a:prstGeom prst="rect">
            <a:avLst/>
          </a:prstGeom>
        </p:spPr>
      </p:pic>
      <p:cxnSp>
        <p:nvCxnSpPr>
          <p:cNvPr id="4" name="Straight Connector 3"/>
          <p:cNvCxnSpPr/>
          <p:nvPr/>
        </p:nvCxnSpPr>
        <p:spPr>
          <a:xfrm>
            <a:off x="371475" y="790575"/>
            <a:ext cx="8242300" cy="1588"/>
          </a:xfrm>
          <a:prstGeom prst="line">
            <a:avLst/>
          </a:prstGeom>
          <a:ln w="38100" cmpd="thickThi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Box 4"/>
          <p:cNvSpPr txBox="1">
            <a:spLocks noChangeArrowheads="1"/>
          </p:cNvSpPr>
          <p:nvPr/>
        </p:nvSpPr>
        <p:spPr bwMode="auto">
          <a:xfrm>
            <a:off x="321865" y="276225"/>
            <a:ext cx="8458754" cy="523220"/>
          </a:xfrm>
          <a:prstGeom prst="rect">
            <a:avLst/>
          </a:prstGeom>
          <a:noFill/>
          <a:ln w="9525">
            <a:noFill/>
            <a:miter lim="800000"/>
            <a:headEnd/>
            <a:tailEnd/>
          </a:ln>
        </p:spPr>
        <p:txBody>
          <a:bodyPr wrap="square">
            <a:prstTxWarp prst="textNoShape">
              <a:avLst/>
            </a:prstTxWarp>
            <a:spAutoFit/>
          </a:bodyPr>
          <a:lstStyle/>
          <a:p>
            <a:r>
              <a:rPr lang="en-US" sz="2800" dirty="0" smtClean="0">
                <a:solidFill>
                  <a:schemeClr val="bg1"/>
                </a:solidFill>
                <a:latin typeface="Arial"/>
              </a:rPr>
              <a:t>BLAST walk-through: Graphic Summary</a:t>
            </a:r>
            <a:endParaRPr lang="en-US" sz="2800" dirty="0">
              <a:solidFill>
                <a:schemeClr val="bg1"/>
              </a:solidFill>
              <a:latin typeface="Arial"/>
            </a:endParaRPr>
          </a:p>
        </p:txBody>
      </p:sp>
      <p:grpSp>
        <p:nvGrpSpPr>
          <p:cNvPr id="14" name="Group 13"/>
          <p:cNvGrpSpPr/>
          <p:nvPr/>
        </p:nvGrpSpPr>
        <p:grpSpPr>
          <a:xfrm>
            <a:off x="160717" y="2784326"/>
            <a:ext cx="3352308" cy="369332"/>
            <a:chOff x="266824" y="2230417"/>
            <a:chExt cx="3352308" cy="369332"/>
          </a:xfrm>
        </p:grpSpPr>
        <p:cxnSp>
          <p:nvCxnSpPr>
            <p:cNvPr id="8" name="Straight Arrow Connector 7"/>
            <p:cNvCxnSpPr/>
            <p:nvPr/>
          </p:nvCxnSpPr>
          <p:spPr>
            <a:xfrm flipV="1">
              <a:off x="2828316" y="2230417"/>
              <a:ext cx="790816" cy="245454"/>
            </a:xfrm>
            <a:prstGeom prst="straightConnector1">
              <a:avLst/>
            </a:prstGeom>
            <a:ln w="38100">
              <a:solidFill>
                <a:srgbClr val="0000FF"/>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66824" y="2230417"/>
              <a:ext cx="2636204" cy="369332"/>
            </a:xfrm>
            <a:prstGeom prst="rect">
              <a:avLst/>
            </a:prstGeom>
            <a:solidFill>
              <a:schemeClr val="bg1"/>
            </a:solidFill>
            <a:ln w="38100">
              <a:solidFill>
                <a:srgbClr val="0000FF"/>
              </a:solidFill>
            </a:ln>
          </p:spPr>
          <p:txBody>
            <a:bodyPr wrap="square" rtlCol="0">
              <a:spAutoFit/>
            </a:bodyPr>
            <a:lstStyle/>
            <a:p>
              <a:pPr algn="ctr"/>
              <a:r>
                <a:rPr lang="en-US" dirty="0" smtClean="0">
                  <a:latin typeface="Arial"/>
                </a:rPr>
                <a:t>query sequence</a:t>
              </a:r>
              <a:endParaRPr lang="en-US" dirty="0">
                <a:latin typeface="Arial"/>
              </a:endParaRPr>
            </a:p>
          </p:txBody>
        </p:sp>
      </p:grpSp>
      <p:grpSp>
        <p:nvGrpSpPr>
          <p:cNvPr id="15" name="Group 14"/>
          <p:cNvGrpSpPr/>
          <p:nvPr/>
        </p:nvGrpSpPr>
        <p:grpSpPr>
          <a:xfrm>
            <a:off x="162515" y="3194377"/>
            <a:ext cx="3164237" cy="3049917"/>
            <a:chOff x="162515" y="3194377"/>
            <a:chExt cx="3164237" cy="3049917"/>
          </a:xfrm>
        </p:grpSpPr>
        <p:sp>
          <p:nvSpPr>
            <p:cNvPr id="10" name="TextBox 9"/>
            <p:cNvSpPr txBox="1"/>
            <p:nvPr/>
          </p:nvSpPr>
          <p:spPr>
            <a:xfrm>
              <a:off x="162515" y="4399180"/>
              <a:ext cx="2636204" cy="923330"/>
            </a:xfrm>
            <a:prstGeom prst="rect">
              <a:avLst/>
            </a:prstGeom>
            <a:solidFill>
              <a:schemeClr val="bg1"/>
            </a:solidFill>
            <a:ln w="38100">
              <a:solidFill>
                <a:srgbClr val="0000FF"/>
              </a:solidFill>
            </a:ln>
          </p:spPr>
          <p:txBody>
            <a:bodyPr wrap="square" rtlCol="0">
              <a:spAutoFit/>
            </a:bodyPr>
            <a:lstStyle/>
            <a:p>
              <a:pPr algn="ctr"/>
              <a:r>
                <a:rPr lang="en-US" dirty="0" smtClean="0">
                  <a:latin typeface="Arial"/>
                </a:rPr>
                <a:t>“hits” - sequences in database with high scoring matches</a:t>
              </a:r>
              <a:endParaRPr lang="en-US" dirty="0">
                <a:latin typeface="Arial"/>
              </a:endParaRPr>
            </a:p>
          </p:txBody>
        </p:sp>
        <p:sp>
          <p:nvSpPr>
            <p:cNvPr id="11" name="Left Bracket 10"/>
            <p:cNvSpPr/>
            <p:nvPr/>
          </p:nvSpPr>
          <p:spPr>
            <a:xfrm>
              <a:off x="3155986" y="3194377"/>
              <a:ext cx="170766" cy="3049917"/>
            </a:xfrm>
            <a:prstGeom prst="leftBracket">
              <a:avLst/>
            </a:prstGeom>
            <a:noFill/>
            <a:ln w="38100">
              <a:solidFill>
                <a:srgbClr val="0000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3" name="Straight Connector 12"/>
            <p:cNvCxnSpPr>
              <a:stCxn id="10" idx="3"/>
              <a:endCxn id="11" idx="1"/>
            </p:cNvCxnSpPr>
            <p:nvPr/>
          </p:nvCxnSpPr>
          <p:spPr>
            <a:xfrm flipV="1">
              <a:off x="2798719" y="4719336"/>
              <a:ext cx="357267" cy="141509"/>
            </a:xfrm>
            <a:prstGeom prst="line">
              <a:avLst/>
            </a:prstGeom>
            <a:ln w="38100">
              <a:solidFill>
                <a:srgbClr val="0000FF"/>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5776045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371475" y="790575"/>
            <a:ext cx="8242300" cy="1588"/>
          </a:xfrm>
          <a:prstGeom prst="line">
            <a:avLst/>
          </a:prstGeom>
          <a:ln w="38100" cmpd="thickThi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extBox 6"/>
          <p:cNvSpPr txBox="1">
            <a:spLocks noChangeArrowheads="1"/>
          </p:cNvSpPr>
          <p:nvPr/>
        </p:nvSpPr>
        <p:spPr bwMode="auto">
          <a:xfrm>
            <a:off x="321865" y="276225"/>
            <a:ext cx="8458754" cy="523220"/>
          </a:xfrm>
          <a:prstGeom prst="rect">
            <a:avLst/>
          </a:prstGeom>
          <a:noFill/>
          <a:ln w="9525">
            <a:noFill/>
            <a:miter lim="800000"/>
            <a:headEnd/>
            <a:tailEnd/>
          </a:ln>
        </p:spPr>
        <p:txBody>
          <a:bodyPr wrap="square">
            <a:prstTxWarp prst="textNoShape">
              <a:avLst/>
            </a:prstTxWarp>
            <a:spAutoFit/>
          </a:bodyPr>
          <a:lstStyle/>
          <a:p>
            <a:r>
              <a:rPr lang="en-US" sz="2800" dirty="0" smtClean="0">
                <a:solidFill>
                  <a:schemeClr val="bg1"/>
                </a:solidFill>
                <a:latin typeface="Arial"/>
              </a:rPr>
              <a:t>BLAST walk-through: Graphic Summary</a:t>
            </a:r>
            <a:endParaRPr lang="en-US" sz="2800" dirty="0">
              <a:solidFill>
                <a:schemeClr val="bg1"/>
              </a:solidFill>
              <a:latin typeface="Arial"/>
            </a:endParaRPr>
          </a:p>
        </p:txBody>
      </p:sp>
      <p:pic>
        <p:nvPicPr>
          <p:cNvPr id="2" name="Picture 1" descr="Screen Shot 2016-03-19 at 6.11.3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 y="1850866"/>
            <a:ext cx="8238073" cy="3000534"/>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6-03-19 at 6.12.5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799" y="989152"/>
            <a:ext cx="8772525" cy="5642158"/>
          </a:xfrm>
          <a:prstGeom prst="rect">
            <a:avLst/>
          </a:prstGeom>
        </p:spPr>
      </p:pic>
      <p:cxnSp>
        <p:nvCxnSpPr>
          <p:cNvPr id="5" name="Straight Connector 4"/>
          <p:cNvCxnSpPr/>
          <p:nvPr/>
        </p:nvCxnSpPr>
        <p:spPr>
          <a:xfrm>
            <a:off x="371475" y="790575"/>
            <a:ext cx="8242300" cy="1588"/>
          </a:xfrm>
          <a:prstGeom prst="line">
            <a:avLst/>
          </a:prstGeom>
          <a:ln w="38100" cmpd="thickThi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6" name="TextBox 5"/>
          <p:cNvSpPr txBox="1">
            <a:spLocks noChangeArrowheads="1"/>
          </p:cNvSpPr>
          <p:nvPr/>
        </p:nvSpPr>
        <p:spPr bwMode="auto">
          <a:xfrm>
            <a:off x="321865" y="276225"/>
            <a:ext cx="8458754" cy="523220"/>
          </a:xfrm>
          <a:prstGeom prst="rect">
            <a:avLst/>
          </a:prstGeom>
          <a:noFill/>
          <a:ln w="9525">
            <a:noFill/>
            <a:miter lim="800000"/>
            <a:headEnd/>
            <a:tailEnd/>
          </a:ln>
        </p:spPr>
        <p:txBody>
          <a:bodyPr wrap="square">
            <a:prstTxWarp prst="textNoShape">
              <a:avLst/>
            </a:prstTxWarp>
            <a:spAutoFit/>
          </a:bodyPr>
          <a:lstStyle/>
          <a:p>
            <a:r>
              <a:rPr lang="en-US" sz="2800" dirty="0" smtClean="0">
                <a:solidFill>
                  <a:schemeClr val="bg1"/>
                </a:solidFill>
                <a:latin typeface="Arial"/>
              </a:rPr>
              <a:t>BLAST walk-through: Descriptions</a:t>
            </a:r>
            <a:endParaRPr lang="en-US" sz="2800" dirty="0">
              <a:solidFill>
                <a:schemeClr val="bg1"/>
              </a:solidFill>
              <a:latin typeface="Arial"/>
            </a:endParaRPr>
          </a:p>
        </p:txBody>
      </p:sp>
      <p:sp>
        <p:nvSpPr>
          <p:cNvPr id="7" name="Rectangle 6"/>
          <p:cNvSpPr/>
          <p:nvPr/>
        </p:nvSpPr>
        <p:spPr>
          <a:xfrm>
            <a:off x="661036" y="2696460"/>
            <a:ext cx="2177270" cy="3934024"/>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p:nvGrpSpPr>
        <p:grpSpPr>
          <a:xfrm>
            <a:off x="1576609" y="4125668"/>
            <a:ext cx="3265905" cy="464142"/>
            <a:chOff x="1536896" y="4476927"/>
            <a:chExt cx="3265905" cy="464142"/>
          </a:xfrm>
        </p:grpSpPr>
        <p:sp>
          <p:nvSpPr>
            <p:cNvPr id="8" name="TextBox 7"/>
            <p:cNvSpPr txBox="1"/>
            <p:nvPr/>
          </p:nvSpPr>
          <p:spPr>
            <a:xfrm>
              <a:off x="3212540" y="4476927"/>
              <a:ext cx="1590261" cy="400110"/>
            </a:xfrm>
            <a:prstGeom prst="rect">
              <a:avLst/>
            </a:prstGeom>
            <a:solidFill>
              <a:schemeClr val="bg1"/>
            </a:solidFill>
            <a:ln w="38100">
              <a:solidFill>
                <a:srgbClr val="FF0000"/>
              </a:solidFill>
            </a:ln>
          </p:spPr>
          <p:txBody>
            <a:bodyPr wrap="square" rtlCol="0">
              <a:spAutoFit/>
            </a:bodyPr>
            <a:lstStyle/>
            <a:p>
              <a:r>
                <a:rPr lang="en-US" sz="2000" dirty="0" smtClean="0">
                  <a:latin typeface="Arial"/>
                </a:rPr>
                <a:t>chimpanzee</a:t>
              </a:r>
              <a:endParaRPr lang="en-US" sz="2000" dirty="0">
                <a:latin typeface="Arial"/>
              </a:endParaRPr>
            </a:p>
          </p:txBody>
        </p:sp>
        <p:cxnSp>
          <p:nvCxnSpPr>
            <p:cNvPr id="10" name="Straight Connector 9"/>
            <p:cNvCxnSpPr/>
            <p:nvPr/>
          </p:nvCxnSpPr>
          <p:spPr>
            <a:xfrm flipV="1">
              <a:off x="1536896" y="4741014"/>
              <a:ext cx="1675644" cy="200055"/>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grpSp>
      <p:grpSp>
        <p:nvGrpSpPr>
          <p:cNvPr id="12" name="Group 11"/>
          <p:cNvGrpSpPr/>
          <p:nvPr/>
        </p:nvGrpSpPr>
        <p:grpSpPr>
          <a:xfrm>
            <a:off x="1536896" y="4711619"/>
            <a:ext cx="3265905" cy="693673"/>
            <a:chOff x="1536896" y="4476927"/>
            <a:chExt cx="3265905" cy="693673"/>
          </a:xfrm>
        </p:grpSpPr>
        <p:sp>
          <p:nvSpPr>
            <p:cNvPr id="13" name="TextBox 12"/>
            <p:cNvSpPr txBox="1"/>
            <p:nvPr/>
          </p:nvSpPr>
          <p:spPr>
            <a:xfrm>
              <a:off x="3212540" y="4476927"/>
              <a:ext cx="1590261" cy="400110"/>
            </a:xfrm>
            <a:prstGeom prst="rect">
              <a:avLst/>
            </a:prstGeom>
            <a:solidFill>
              <a:schemeClr val="bg1"/>
            </a:solidFill>
            <a:ln w="38100">
              <a:solidFill>
                <a:srgbClr val="FF0000"/>
              </a:solidFill>
            </a:ln>
          </p:spPr>
          <p:txBody>
            <a:bodyPr wrap="square" rtlCol="0">
              <a:spAutoFit/>
            </a:bodyPr>
            <a:lstStyle/>
            <a:p>
              <a:r>
                <a:rPr lang="en-US" sz="2000" dirty="0" err="1" smtClean="0">
                  <a:latin typeface="Arial"/>
                </a:rPr>
                <a:t>bonobo</a:t>
              </a:r>
              <a:endParaRPr lang="en-US" sz="2000" dirty="0">
                <a:latin typeface="Arial"/>
              </a:endParaRPr>
            </a:p>
          </p:txBody>
        </p:sp>
        <p:cxnSp>
          <p:nvCxnSpPr>
            <p:cNvPr id="14" name="Straight Connector 13"/>
            <p:cNvCxnSpPr/>
            <p:nvPr/>
          </p:nvCxnSpPr>
          <p:spPr>
            <a:xfrm flipV="1">
              <a:off x="1536896" y="4741015"/>
              <a:ext cx="1675644" cy="429585"/>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1536896" y="5409793"/>
            <a:ext cx="3265905" cy="753856"/>
            <a:chOff x="1533918" y="4407024"/>
            <a:chExt cx="3265905" cy="753856"/>
          </a:xfrm>
        </p:grpSpPr>
        <p:sp>
          <p:nvSpPr>
            <p:cNvPr id="18" name="TextBox 17"/>
            <p:cNvSpPr txBox="1"/>
            <p:nvPr/>
          </p:nvSpPr>
          <p:spPr>
            <a:xfrm>
              <a:off x="3209562" y="4407024"/>
              <a:ext cx="1590261" cy="400110"/>
            </a:xfrm>
            <a:prstGeom prst="rect">
              <a:avLst/>
            </a:prstGeom>
            <a:solidFill>
              <a:schemeClr val="bg1"/>
            </a:solidFill>
            <a:ln w="38100">
              <a:solidFill>
                <a:srgbClr val="FF0000"/>
              </a:solidFill>
            </a:ln>
          </p:spPr>
          <p:txBody>
            <a:bodyPr wrap="square" rtlCol="0">
              <a:spAutoFit/>
            </a:bodyPr>
            <a:lstStyle/>
            <a:p>
              <a:r>
                <a:rPr lang="en-US" sz="2000" dirty="0" smtClean="0">
                  <a:latin typeface="Arial"/>
                </a:rPr>
                <a:t>gibbon</a:t>
              </a:r>
              <a:endParaRPr lang="en-US" sz="2000" dirty="0">
                <a:latin typeface="Arial"/>
              </a:endParaRPr>
            </a:p>
          </p:txBody>
        </p:sp>
        <p:cxnSp>
          <p:nvCxnSpPr>
            <p:cNvPr id="19" name="Straight Connector 18"/>
            <p:cNvCxnSpPr>
              <a:endCxn id="18" idx="1"/>
            </p:cNvCxnSpPr>
            <p:nvPr/>
          </p:nvCxnSpPr>
          <p:spPr>
            <a:xfrm flipV="1">
              <a:off x="1533918" y="4607079"/>
              <a:ext cx="1675644" cy="553801"/>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grpSp>
      <p:grpSp>
        <p:nvGrpSpPr>
          <p:cNvPr id="22" name="Group 21"/>
          <p:cNvGrpSpPr/>
          <p:nvPr/>
        </p:nvGrpSpPr>
        <p:grpSpPr>
          <a:xfrm>
            <a:off x="1536896" y="6042059"/>
            <a:ext cx="3262927" cy="400111"/>
            <a:chOff x="1536896" y="4770490"/>
            <a:chExt cx="3262927" cy="400111"/>
          </a:xfrm>
        </p:grpSpPr>
        <p:sp>
          <p:nvSpPr>
            <p:cNvPr id="23" name="TextBox 22"/>
            <p:cNvSpPr txBox="1"/>
            <p:nvPr/>
          </p:nvSpPr>
          <p:spPr>
            <a:xfrm>
              <a:off x="3209562" y="4770490"/>
              <a:ext cx="1590261" cy="400110"/>
            </a:xfrm>
            <a:prstGeom prst="rect">
              <a:avLst/>
            </a:prstGeom>
            <a:solidFill>
              <a:schemeClr val="bg1"/>
            </a:solidFill>
            <a:ln w="38100">
              <a:solidFill>
                <a:srgbClr val="FF0000"/>
              </a:solidFill>
            </a:ln>
          </p:spPr>
          <p:txBody>
            <a:bodyPr wrap="square" rtlCol="0">
              <a:spAutoFit/>
            </a:bodyPr>
            <a:lstStyle/>
            <a:p>
              <a:r>
                <a:rPr lang="en-US" sz="2000" dirty="0" smtClean="0">
                  <a:latin typeface="Arial"/>
                </a:rPr>
                <a:t>orangutan</a:t>
              </a:r>
              <a:endParaRPr lang="en-US" sz="2000" dirty="0">
                <a:latin typeface="Arial"/>
              </a:endParaRPr>
            </a:p>
          </p:txBody>
        </p:sp>
        <p:cxnSp>
          <p:nvCxnSpPr>
            <p:cNvPr id="24" name="Straight Connector 23"/>
            <p:cNvCxnSpPr>
              <a:endCxn id="23" idx="1"/>
            </p:cNvCxnSpPr>
            <p:nvPr/>
          </p:nvCxnSpPr>
          <p:spPr>
            <a:xfrm flipV="1">
              <a:off x="1536896" y="4970545"/>
              <a:ext cx="1672666" cy="200056"/>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037042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6-03-19 at 6.12.5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799" y="989152"/>
            <a:ext cx="8772525" cy="5642158"/>
          </a:xfrm>
          <a:prstGeom prst="rect">
            <a:avLst/>
          </a:prstGeom>
        </p:spPr>
      </p:pic>
      <p:cxnSp>
        <p:nvCxnSpPr>
          <p:cNvPr id="5" name="Straight Connector 4"/>
          <p:cNvCxnSpPr/>
          <p:nvPr/>
        </p:nvCxnSpPr>
        <p:spPr>
          <a:xfrm>
            <a:off x="371475" y="790575"/>
            <a:ext cx="8242300" cy="1588"/>
          </a:xfrm>
          <a:prstGeom prst="line">
            <a:avLst/>
          </a:prstGeom>
          <a:ln w="38100" cmpd="thickThi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6" name="TextBox 5"/>
          <p:cNvSpPr txBox="1">
            <a:spLocks noChangeArrowheads="1"/>
          </p:cNvSpPr>
          <p:nvPr/>
        </p:nvSpPr>
        <p:spPr bwMode="auto">
          <a:xfrm>
            <a:off x="321865" y="276225"/>
            <a:ext cx="8458754" cy="523220"/>
          </a:xfrm>
          <a:prstGeom prst="rect">
            <a:avLst/>
          </a:prstGeom>
          <a:noFill/>
          <a:ln w="9525">
            <a:noFill/>
            <a:miter lim="800000"/>
            <a:headEnd/>
            <a:tailEnd/>
          </a:ln>
        </p:spPr>
        <p:txBody>
          <a:bodyPr wrap="square">
            <a:prstTxWarp prst="textNoShape">
              <a:avLst/>
            </a:prstTxWarp>
            <a:spAutoFit/>
          </a:bodyPr>
          <a:lstStyle/>
          <a:p>
            <a:r>
              <a:rPr lang="en-US" sz="2800" dirty="0" smtClean="0">
                <a:solidFill>
                  <a:schemeClr val="bg1"/>
                </a:solidFill>
                <a:latin typeface="Arial"/>
              </a:rPr>
              <a:t>BLAST walk-through: Descriptions</a:t>
            </a:r>
            <a:endParaRPr lang="en-US" sz="2800" dirty="0">
              <a:solidFill>
                <a:schemeClr val="bg1"/>
              </a:solidFill>
              <a:latin typeface="Arial"/>
            </a:endParaRPr>
          </a:p>
        </p:txBody>
      </p:sp>
      <p:grpSp>
        <p:nvGrpSpPr>
          <p:cNvPr id="11" name="Group 10"/>
          <p:cNvGrpSpPr/>
          <p:nvPr/>
        </p:nvGrpSpPr>
        <p:grpSpPr>
          <a:xfrm>
            <a:off x="1619300" y="5449645"/>
            <a:ext cx="3265905" cy="464142"/>
            <a:chOff x="1536896" y="4476927"/>
            <a:chExt cx="3265905" cy="464142"/>
          </a:xfrm>
        </p:grpSpPr>
        <p:sp>
          <p:nvSpPr>
            <p:cNvPr id="8" name="TextBox 7"/>
            <p:cNvSpPr txBox="1"/>
            <p:nvPr/>
          </p:nvSpPr>
          <p:spPr>
            <a:xfrm>
              <a:off x="3212540" y="4476927"/>
              <a:ext cx="1590261" cy="400110"/>
            </a:xfrm>
            <a:prstGeom prst="rect">
              <a:avLst/>
            </a:prstGeom>
            <a:solidFill>
              <a:schemeClr val="bg1"/>
            </a:solidFill>
            <a:ln w="38100">
              <a:solidFill>
                <a:srgbClr val="FF0000"/>
              </a:solidFill>
            </a:ln>
          </p:spPr>
          <p:txBody>
            <a:bodyPr wrap="square" rtlCol="0">
              <a:spAutoFit/>
            </a:bodyPr>
            <a:lstStyle/>
            <a:p>
              <a:pPr algn="ctr"/>
              <a:r>
                <a:rPr lang="en-US" sz="2000" dirty="0" smtClean="0">
                  <a:latin typeface="Arial"/>
                </a:rPr>
                <a:t>prairie vole</a:t>
              </a:r>
              <a:endParaRPr lang="en-US" sz="2000" dirty="0">
                <a:latin typeface="Arial"/>
              </a:endParaRPr>
            </a:p>
          </p:txBody>
        </p:sp>
        <p:cxnSp>
          <p:nvCxnSpPr>
            <p:cNvPr id="10" name="Straight Connector 9"/>
            <p:cNvCxnSpPr/>
            <p:nvPr/>
          </p:nvCxnSpPr>
          <p:spPr>
            <a:xfrm flipV="1">
              <a:off x="1536896" y="4741014"/>
              <a:ext cx="1675644" cy="200055"/>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32542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371475" y="790575"/>
            <a:ext cx="8242300" cy="1588"/>
          </a:xfrm>
          <a:prstGeom prst="line">
            <a:avLst/>
          </a:prstGeom>
          <a:ln w="38100" cmpd="thickThi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extBox 4"/>
          <p:cNvSpPr txBox="1">
            <a:spLocks noChangeArrowheads="1"/>
          </p:cNvSpPr>
          <p:nvPr/>
        </p:nvSpPr>
        <p:spPr bwMode="auto">
          <a:xfrm>
            <a:off x="371475" y="276225"/>
            <a:ext cx="8242300" cy="522288"/>
          </a:xfrm>
          <a:prstGeom prst="rect">
            <a:avLst/>
          </a:prstGeom>
          <a:noFill/>
          <a:ln w="9525">
            <a:noFill/>
            <a:miter lim="800000"/>
            <a:headEnd/>
            <a:tailEnd/>
          </a:ln>
        </p:spPr>
        <p:txBody>
          <a:bodyPr>
            <a:prstTxWarp prst="textNoShape">
              <a:avLst/>
            </a:prstTxWarp>
            <a:spAutoFit/>
          </a:bodyPr>
          <a:lstStyle/>
          <a:p>
            <a:r>
              <a:rPr lang="en-US" sz="2800" dirty="0" smtClean="0">
                <a:solidFill>
                  <a:schemeClr val="bg1"/>
                </a:solidFill>
                <a:latin typeface="Arial"/>
              </a:rPr>
              <a:t>What does BLAST do?</a:t>
            </a:r>
            <a:endParaRPr lang="en-US" sz="2800" dirty="0">
              <a:solidFill>
                <a:schemeClr val="bg1"/>
              </a:solidFill>
              <a:latin typeface="Arial"/>
            </a:endParaRPr>
          </a:p>
        </p:txBody>
      </p:sp>
      <p:sp>
        <p:nvSpPr>
          <p:cNvPr id="10" name="TextBox 5"/>
          <p:cNvSpPr txBox="1">
            <a:spLocks noChangeArrowheads="1"/>
          </p:cNvSpPr>
          <p:nvPr/>
        </p:nvSpPr>
        <p:spPr bwMode="auto">
          <a:xfrm>
            <a:off x="272255" y="942510"/>
            <a:ext cx="8341520" cy="830997"/>
          </a:xfrm>
          <a:prstGeom prst="rect">
            <a:avLst/>
          </a:prstGeom>
          <a:noFill/>
          <a:ln w="9525">
            <a:noFill/>
            <a:miter lim="800000"/>
            <a:headEnd/>
            <a:tailEnd/>
          </a:ln>
        </p:spPr>
        <p:txBody>
          <a:bodyPr wrap="square">
            <a:prstTxWarp prst="textNoShape">
              <a:avLst/>
            </a:prstTxWarp>
            <a:spAutoFit/>
          </a:bodyPr>
          <a:lstStyle/>
          <a:p>
            <a:pPr>
              <a:buFont typeface="Arial" pitchFamily="1" charset="0"/>
              <a:buChar char="•"/>
            </a:pPr>
            <a:r>
              <a:rPr lang="en-US" sz="2400" dirty="0" smtClean="0">
                <a:solidFill>
                  <a:schemeClr val="bg1"/>
                </a:solidFill>
                <a:latin typeface="Arial"/>
              </a:rPr>
              <a:t> Alignment program to find regions of similarity between sequences (both nucleotide and amino acid sequences)</a:t>
            </a:r>
            <a:endParaRPr lang="en-US" sz="2400" i="1" dirty="0">
              <a:solidFill>
                <a:schemeClr val="bg1"/>
              </a:solidFill>
              <a:latin typeface="Arial"/>
            </a:endParaRPr>
          </a:p>
        </p:txBody>
      </p:sp>
      <p:grpSp>
        <p:nvGrpSpPr>
          <p:cNvPr id="16" name="Group 15"/>
          <p:cNvGrpSpPr/>
          <p:nvPr/>
        </p:nvGrpSpPr>
        <p:grpSpPr>
          <a:xfrm>
            <a:off x="3050065" y="1773507"/>
            <a:ext cx="5916920" cy="4925434"/>
            <a:chOff x="3050065" y="1773507"/>
            <a:chExt cx="5916920" cy="4925434"/>
          </a:xfrm>
        </p:grpSpPr>
        <p:pic>
          <p:nvPicPr>
            <p:cNvPr id="11" name="Picture 10" descr="Screen shot 2013-02-28 at 3.28.52 PM.png"/>
            <p:cNvPicPr>
              <a:picLocks noChangeAspect="1"/>
            </p:cNvPicPr>
            <p:nvPr/>
          </p:nvPicPr>
          <p:blipFill>
            <a:blip r:embed="rId3"/>
            <a:stretch>
              <a:fillRect/>
            </a:stretch>
          </p:blipFill>
          <p:spPr>
            <a:xfrm>
              <a:off x="3342081" y="2019300"/>
              <a:ext cx="2717800" cy="1409700"/>
            </a:xfrm>
            <a:prstGeom prst="rect">
              <a:avLst/>
            </a:prstGeom>
          </p:spPr>
        </p:pic>
        <p:pic>
          <p:nvPicPr>
            <p:cNvPr id="8" name="Picture 7" descr="Screen shot 2013-02-28 at 3.34.56 PM.png"/>
            <p:cNvPicPr>
              <a:picLocks noChangeAspect="1"/>
            </p:cNvPicPr>
            <p:nvPr/>
          </p:nvPicPr>
          <p:blipFill>
            <a:blip r:embed="rId4"/>
            <a:stretch>
              <a:fillRect/>
            </a:stretch>
          </p:blipFill>
          <p:spPr>
            <a:xfrm>
              <a:off x="6119413" y="1773507"/>
              <a:ext cx="2730500" cy="1701800"/>
            </a:xfrm>
            <a:prstGeom prst="rect">
              <a:avLst/>
            </a:prstGeom>
          </p:spPr>
        </p:pic>
        <p:pic>
          <p:nvPicPr>
            <p:cNvPr id="9" name="Picture 8" descr="Screen shot 2013-02-28 at 3.35.36 PM.png"/>
            <p:cNvPicPr>
              <a:picLocks noChangeAspect="1"/>
            </p:cNvPicPr>
            <p:nvPr/>
          </p:nvPicPr>
          <p:blipFill>
            <a:blip r:embed="rId5"/>
            <a:stretch>
              <a:fillRect/>
            </a:stretch>
          </p:blipFill>
          <p:spPr>
            <a:xfrm>
              <a:off x="3484553" y="3537836"/>
              <a:ext cx="2730500" cy="1397000"/>
            </a:xfrm>
            <a:prstGeom prst="rect">
              <a:avLst/>
            </a:prstGeom>
          </p:spPr>
        </p:pic>
        <p:pic>
          <p:nvPicPr>
            <p:cNvPr id="12" name="Picture 11" descr="Screen shot 2013-02-28 at 3.36.05 PM.png"/>
            <p:cNvPicPr>
              <a:picLocks noChangeAspect="1"/>
            </p:cNvPicPr>
            <p:nvPr/>
          </p:nvPicPr>
          <p:blipFill>
            <a:blip r:embed="rId6"/>
            <a:stretch>
              <a:fillRect/>
            </a:stretch>
          </p:blipFill>
          <p:spPr>
            <a:xfrm>
              <a:off x="3050065" y="4984441"/>
              <a:ext cx="2692400" cy="1714500"/>
            </a:xfrm>
            <a:prstGeom prst="rect">
              <a:avLst/>
            </a:prstGeom>
          </p:spPr>
        </p:pic>
        <p:pic>
          <p:nvPicPr>
            <p:cNvPr id="13" name="Picture 12" descr="Screen shot 2013-02-28 at 3.36.46 PM.png"/>
            <p:cNvPicPr>
              <a:picLocks noChangeAspect="1"/>
            </p:cNvPicPr>
            <p:nvPr/>
          </p:nvPicPr>
          <p:blipFill>
            <a:blip r:embed="rId7"/>
            <a:stretch>
              <a:fillRect/>
            </a:stretch>
          </p:blipFill>
          <p:spPr>
            <a:xfrm>
              <a:off x="5899150" y="5530302"/>
              <a:ext cx="2654300" cy="1143000"/>
            </a:xfrm>
            <a:prstGeom prst="rect">
              <a:avLst/>
            </a:prstGeom>
          </p:spPr>
        </p:pic>
        <p:pic>
          <p:nvPicPr>
            <p:cNvPr id="14" name="Picture 13" descr="Screen shot 2013-02-28 at 3.37.13 PM.png"/>
            <p:cNvPicPr>
              <a:picLocks noChangeAspect="1"/>
            </p:cNvPicPr>
            <p:nvPr/>
          </p:nvPicPr>
          <p:blipFill>
            <a:blip r:embed="rId8"/>
            <a:stretch>
              <a:fillRect/>
            </a:stretch>
          </p:blipFill>
          <p:spPr>
            <a:xfrm>
              <a:off x="6274585" y="3537836"/>
              <a:ext cx="2692400" cy="1917700"/>
            </a:xfrm>
            <a:prstGeom prst="rect">
              <a:avLst/>
            </a:prstGeom>
          </p:spPr>
        </p:pic>
      </p:grpSp>
      <p:sp>
        <p:nvSpPr>
          <p:cNvPr id="15" name="TextBox 14"/>
          <p:cNvSpPr txBox="1"/>
          <p:nvPr/>
        </p:nvSpPr>
        <p:spPr>
          <a:xfrm>
            <a:off x="530216" y="3475307"/>
            <a:ext cx="2307363" cy="584776"/>
          </a:xfrm>
          <a:prstGeom prst="rect">
            <a:avLst/>
          </a:prstGeom>
          <a:noFill/>
        </p:spPr>
        <p:txBody>
          <a:bodyPr wrap="square" rtlCol="0">
            <a:spAutoFit/>
          </a:bodyPr>
          <a:lstStyle/>
          <a:p>
            <a:r>
              <a:rPr lang="en-US" sz="3200" dirty="0" smtClean="0">
                <a:solidFill>
                  <a:schemeClr val="bg1"/>
                </a:solidFill>
                <a:latin typeface="Arial"/>
              </a:rPr>
              <a:t>GTTCATA</a:t>
            </a:r>
            <a:endParaRPr lang="en-US" sz="3200" dirty="0">
              <a:solidFill>
                <a:schemeClr val="bg1"/>
              </a:solidFill>
              <a:latin typeface="Arial"/>
            </a:endParaRPr>
          </a:p>
        </p:txBody>
      </p:sp>
      <p:grpSp>
        <p:nvGrpSpPr>
          <p:cNvPr id="25" name="Group 24"/>
          <p:cNvGrpSpPr/>
          <p:nvPr/>
        </p:nvGrpSpPr>
        <p:grpSpPr>
          <a:xfrm>
            <a:off x="540138" y="3549446"/>
            <a:ext cx="7609076" cy="2810016"/>
            <a:chOff x="540138" y="3549446"/>
            <a:chExt cx="7609076" cy="2810016"/>
          </a:xfrm>
        </p:grpSpPr>
        <p:sp>
          <p:nvSpPr>
            <p:cNvPr id="17" name="Rectangle 16"/>
            <p:cNvSpPr/>
            <p:nvPr/>
          </p:nvSpPr>
          <p:spPr>
            <a:xfrm>
              <a:off x="4266291" y="3819646"/>
              <a:ext cx="962395" cy="240437"/>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7186819" y="6119025"/>
              <a:ext cx="962395" cy="240437"/>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540138" y="3549446"/>
              <a:ext cx="1999793" cy="480874"/>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p:nvCxnSpPr>
          <p:spPr>
            <a:xfrm>
              <a:off x="2539931" y="3819646"/>
              <a:ext cx="1726360" cy="1588"/>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a:endCxn id="18" idx="1"/>
            </p:cNvCxnSpPr>
            <p:nvPr/>
          </p:nvCxnSpPr>
          <p:spPr>
            <a:xfrm>
              <a:off x="2539931" y="3821234"/>
              <a:ext cx="4646888" cy="241801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6-03-19 at 6.31.1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593" y="920911"/>
            <a:ext cx="8197288" cy="3537380"/>
          </a:xfrm>
          <a:prstGeom prst="rect">
            <a:avLst/>
          </a:prstGeom>
        </p:spPr>
      </p:pic>
      <p:cxnSp>
        <p:nvCxnSpPr>
          <p:cNvPr id="5" name="Straight Connector 4"/>
          <p:cNvCxnSpPr/>
          <p:nvPr/>
        </p:nvCxnSpPr>
        <p:spPr>
          <a:xfrm>
            <a:off x="371475" y="790575"/>
            <a:ext cx="8242300" cy="1588"/>
          </a:xfrm>
          <a:prstGeom prst="line">
            <a:avLst/>
          </a:prstGeom>
          <a:ln w="38100" cmpd="thickThi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6" name="TextBox 5"/>
          <p:cNvSpPr txBox="1">
            <a:spLocks noChangeArrowheads="1"/>
          </p:cNvSpPr>
          <p:nvPr/>
        </p:nvSpPr>
        <p:spPr bwMode="auto">
          <a:xfrm>
            <a:off x="321865" y="276225"/>
            <a:ext cx="8458754" cy="523220"/>
          </a:xfrm>
          <a:prstGeom prst="rect">
            <a:avLst/>
          </a:prstGeom>
          <a:noFill/>
          <a:ln w="9525">
            <a:noFill/>
            <a:miter lim="800000"/>
            <a:headEnd/>
            <a:tailEnd/>
          </a:ln>
        </p:spPr>
        <p:txBody>
          <a:bodyPr wrap="square">
            <a:prstTxWarp prst="textNoShape">
              <a:avLst/>
            </a:prstTxWarp>
            <a:spAutoFit/>
          </a:bodyPr>
          <a:lstStyle/>
          <a:p>
            <a:r>
              <a:rPr lang="en-US" sz="2800" dirty="0" smtClean="0">
                <a:solidFill>
                  <a:schemeClr val="bg1"/>
                </a:solidFill>
                <a:latin typeface="Arial"/>
              </a:rPr>
              <a:t>BLAST walk-through: Descriptions</a:t>
            </a:r>
            <a:endParaRPr lang="en-US" sz="2800" dirty="0">
              <a:solidFill>
                <a:schemeClr val="bg1"/>
              </a:solidFill>
              <a:latin typeface="Arial"/>
            </a:endParaRPr>
          </a:p>
        </p:txBody>
      </p:sp>
      <p:sp>
        <p:nvSpPr>
          <p:cNvPr id="22" name="Rectangle 21"/>
          <p:cNvSpPr/>
          <p:nvPr/>
        </p:nvSpPr>
        <p:spPr>
          <a:xfrm>
            <a:off x="5866463" y="1610884"/>
            <a:ext cx="394897" cy="522921"/>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6282706" y="1610884"/>
            <a:ext cx="394897" cy="522921"/>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6762987" y="1610884"/>
            <a:ext cx="394897" cy="522921"/>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Screen Shot 2016-03-19 at 6.30.2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593" y="4593392"/>
            <a:ext cx="8189821" cy="2144279"/>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6" grpId="0" animBg="1"/>
      <p:bldP spid="26" grpId="1" animBg="1"/>
      <p:bldP spid="27" grpId="0" animBg="1"/>
      <p:bldP spid="27"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71475" y="790575"/>
            <a:ext cx="8242300" cy="1588"/>
          </a:xfrm>
          <a:prstGeom prst="line">
            <a:avLst/>
          </a:prstGeom>
          <a:ln w="38100" cmpd="thickThi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Box 4"/>
          <p:cNvSpPr txBox="1">
            <a:spLocks noChangeArrowheads="1"/>
          </p:cNvSpPr>
          <p:nvPr/>
        </p:nvSpPr>
        <p:spPr bwMode="auto">
          <a:xfrm>
            <a:off x="321865" y="276225"/>
            <a:ext cx="8458754" cy="523220"/>
          </a:xfrm>
          <a:prstGeom prst="rect">
            <a:avLst/>
          </a:prstGeom>
          <a:noFill/>
          <a:ln w="9525">
            <a:noFill/>
            <a:miter lim="800000"/>
            <a:headEnd/>
            <a:tailEnd/>
          </a:ln>
        </p:spPr>
        <p:txBody>
          <a:bodyPr wrap="square">
            <a:prstTxWarp prst="textNoShape">
              <a:avLst/>
            </a:prstTxWarp>
            <a:spAutoFit/>
          </a:bodyPr>
          <a:lstStyle/>
          <a:p>
            <a:r>
              <a:rPr lang="en-US" sz="2800" dirty="0" smtClean="0">
                <a:solidFill>
                  <a:schemeClr val="bg1"/>
                </a:solidFill>
                <a:latin typeface="Arial"/>
              </a:rPr>
              <a:t>BLAST walk-through: bad </a:t>
            </a:r>
            <a:r>
              <a:rPr lang="en-US" sz="2800" dirty="0" err="1" smtClean="0">
                <a:solidFill>
                  <a:schemeClr val="bg1"/>
                </a:solidFill>
                <a:latin typeface="Arial"/>
              </a:rPr>
              <a:t>e</a:t>
            </a:r>
            <a:r>
              <a:rPr lang="en-US" sz="2800" dirty="0" smtClean="0">
                <a:solidFill>
                  <a:schemeClr val="bg1"/>
                </a:solidFill>
                <a:latin typeface="Arial"/>
              </a:rPr>
              <a:t>-value example</a:t>
            </a:r>
            <a:endParaRPr lang="en-US" sz="2800" dirty="0">
              <a:solidFill>
                <a:schemeClr val="bg1"/>
              </a:solidFill>
              <a:latin typeface="Arial"/>
            </a:endParaRPr>
          </a:p>
        </p:txBody>
      </p:sp>
      <p:pic>
        <p:nvPicPr>
          <p:cNvPr id="6" name="Picture 5" descr="Screen shot 2013-03-04 at 12.55.59 PM.png"/>
          <p:cNvPicPr>
            <a:picLocks noChangeAspect="1"/>
          </p:cNvPicPr>
          <p:nvPr/>
        </p:nvPicPr>
        <p:blipFill>
          <a:blip r:embed="rId3"/>
          <a:stretch>
            <a:fillRect/>
          </a:stretch>
        </p:blipFill>
        <p:spPr>
          <a:xfrm>
            <a:off x="138749" y="1219546"/>
            <a:ext cx="8851900" cy="2996692"/>
          </a:xfrm>
          <a:prstGeom prst="rect">
            <a:avLst/>
          </a:prstGeom>
        </p:spPr>
      </p:pic>
      <p:sp>
        <p:nvSpPr>
          <p:cNvPr id="7" name="Rectangle 6"/>
          <p:cNvSpPr/>
          <p:nvPr/>
        </p:nvSpPr>
        <p:spPr>
          <a:xfrm>
            <a:off x="6766613" y="3244244"/>
            <a:ext cx="362879" cy="501577"/>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1174018" y="4930401"/>
            <a:ext cx="6937380" cy="830997"/>
          </a:xfrm>
          <a:prstGeom prst="rect">
            <a:avLst/>
          </a:prstGeom>
          <a:solidFill>
            <a:schemeClr val="bg1"/>
          </a:solidFill>
        </p:spPr>
        <p:txBody>
          <a:bodyPr wrap="square" rtlCol="0">
            <a:spAutoFit/>
          </a:bodyPr>
          <a:lstStyle/>
          <a:p>
            <a:pPr algn="ctr"/>
            <a:r>
              <a:rPr lang="en-US" sz="2400" dirty="0" err="1" smtClean="0">
                <a:latin typeface="Arial"/>
              </a:rPr>
              <a:t>e</a:t>
            </a:r>
            <a:r>
              <a:rPr lang="en-US" sz="2400" dirty="0" smtClean="0">
                <a:latin typeface="Arial"/>
              </a:rPr>
              <a:t>-values guidelines for annotation:</a:t>
            </a:r>
          </a:p>
          <a:p>
            <a:pPr algn="ctr"/>
            <a:r>
              <a:rPr lang="en-US" sz="2400" dirty="0" smtClean="0">
                <a:latin typeface="Arial"/>
              </a:rPr>
              <a:t>BLASTP = e-05 or smaller</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6-03-19 at 6.31.1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593" y="920911"/>
            <a:ext cx="8197288" cy="3537380"/>
          </a:xfrm>
          <a:prstGeom prst="rect">
            <a:avLst/>
          </a:prstGeom>
        </p:spPr>
      </p:pic>
      <p:cxnSp>
        <p:nvCxnSpPr>
          <p:cNvPr id="5" name="Straight Connector 4"/>
          <p:cNvCxnSpPr/>
          <p:nvPr/>
        </p:nvCxnSpPr>
        <p:spPr>
          <a:xfrm>
            <a:off x="371475" y="790575"/>
            <a:ext cx="8242300" cy="1588"/>
          </a:xfrm>
          <a:prstGeom prst="line">
            <a:avLst/>
          </a:prstGeom>
          <a:ln w="38100" cmpd="thickThi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6" name="TextBox 5"/>
          <p:cNvSpPr txBox="1">
            <a:spLocks noChangeArrowheads="1"/>
          </p:cNvSpPr>
          <p:nvPr/>
        </p:nvSpPr>
        <p:spPr bwMode="auto">
          <a:xfrm>
            <a:off x="321865" y="276225"/>
            <a:ext cx="8458754" cy="523220"/>
          </a:xfrm>
          <a:prstGeom prst="rect">
            <a:avLst/>
          </a:prstGeom>
          <a:noFill/>
          <a:ln w="9525">
            <a:noFill/>
            <a:miter lim="800000"/>
            <a:headEnd/>
            <a:tailEnd/>
          </a:ln>
        </p:spPr>
        <p:txBody>
          <a:bodyPr wrap="square">
            <a:prstTxWarp prst="textNoShape">
              <a:avLst/>
            </a:prstTxWarp>
            <a:spAutoFit/>
          </a:bodyPr>
          <a:lstStyle/>
          <a:p>
            <a:r>
              <a:rPr lang="en-US" sz="2800" dirty="0" smtClean="0">
                <a:solidFill>
                  <a:schemeClr val="bg1"/>
                </a:solidFill>
                <a:latin typeface="Arial"/>
              </a:rPr>
              <a:t>BLAST walk-through: Descriptions</a:t>
            </a:r>
            <a:endParaRPr lang="en-US" sz="2800" dirty="0">
              <a:solidFill>
                <a:schemeClr val="bg1"/>
              </a:solidFill>
              <a:latin typeface="Arial"/>
            </a:endParaRPr>
          </a:p>
        </p:txBody>
      </p:sp>
      <p:sp>
        <p:nvSpPr>
          <p:cNvPr id="27" name="Rectangle 26"/>
          <p:cNvSpPr/>
          <p:nvPr/>
        </p:nvSpPr>
        <p:spPr>
          <a:xfrm>
            <a:off x="7208883" y="1610884"/>
            <a:ext cx="394897" cy="522921"/>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Screen Shot 2016-03-19 at 6.30.2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593" y="4593392"/>
            <a:ext cx="8189821" cy="2144279"/>
          </a:xfrm>
          <a:prstGeom prst="rect">
            <a:avLst/>
          </a:prstGeom>
        </p:spPr>
      </p:pic>
    </p:spTree>
    <p:extLst>
      <p:ext uri="{BB962C8B-B14F-4D97-AF65-F5344CB8AC3E}">
        <p14:creationId xmlns:p14="http://schemas.microsoft.com/office/powerpoint/2010/main" val="32609868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371475" y="790575"/>
            <a:ext cx="8242300" cy="1588"/>
          </a:xfrm>
          <a:prstGeom prst="line">
            <a:avLst/>
          </a:prstGeom>
          <a:ln w="38100" cmpd="thickThi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6" name="TextBox 5"/>
          <p:cNvSpPr txBox="1">
            <a:spLocks noChangeArrowheads="1"/>
          </p:cNvSpPr>
          <p:nvPr/>
        </p:nvSpPr>
        <p:spPr bwMode="auto">
          <a:xfrm>
            <a:off x="321865" y="276225"/>
            <a:ext cx="8458754" cy="523220"/>
          </a:xfrm>
          <a:prstGeom prst="rect">
            <a:avLst/>
          </a:prstGeom>
          <a:noFill/>
          <a:ln w="9525">
            <a:noFill/>
            <a:miter lim="800000"/>
            <a:headEnd/>
            <a:tailEnd/>
          </a:ln>
        </p:spPr>
        <p:txBody>
          <a:bodyPr wrap="square">
            <a:prstTxWarp prst="textNoShape">
              <a:avLst/>
            </a:prstTxWarp>
            <a:spAutoFit/>
          </a:bodyPr>
          <a:lstStyle/>
          <a:p>
            <a:r>
              <a:rPr lang="en-US" sz="2800" dirty="0" smtClean="0">
                <a:solidFill>
                  <a:schemeClr val="bg1"/>
                </a:solidFill>
                <a:latin typeface="Arial"/>
              </a:rPr>
              <a:t>BLAST walk-through: Alignments</a:t>
            </a:r>
            <a:endParaRPr lang="en-US" sz="2800" dirty="0">
              <a:solidFill>
                <a:schemeClr val="bg1"/>
              </a:solidFill>
              <a:latin typeface="Arial"/>
            </a:endParaRPr>
          </a:p>
        </p:txBody>
      </p:sp>
      <p:pic>
        <p:nvPicPr>
          <p:cNvPr id="2" name="Picture 1" descr="Screen Shot 2016-03-19 at 6.41.1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232" y="1268387"/>
            <a:ext cx="8822135" cy="4481084"/>
          </a:xfrm>
          <a:prstGeom prst="rect">
            <a:avLst/>
          </a:prstGeom>
        </p:spPr>
      </p:pic>
      <p:sp>
        <p:nvSpPr>
          <p:cNvPr id="7" name="Rectangle 6"/>
          <p:cNvSpPr/>
          <p:nvPr/>
        </p:nvSpPr>
        <p:spPr>
          <a:xfrm>
            <a:off x="4398462" y="2620935"/>
            <a:ext cx="290075" cy="269429"/>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71475" y="790575"/>
            <a:ext cx="8242300" cy="1588"/>
          </a:xfrm>
          <a:prstGeom prst="line">
            <a:avLst/>
          </a:prstGeom>
          <a:ln w="38100" cmpd="thickThi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Box 4"/>
          <p:cNvSpPr txBox="1">
            <a:spLocks noChangeArrowheads="1"/>
          </p:cNvSpPr>
          <p:nvPr/>
        </p:nvSpPr>
        <p:spPr bwMode="auto">
          <a:xfrm>
            <a:off x="321865" y="276225"/>
            <a:ext cx="8458754" cy="523220"/>
          </a:xfrm>
          <a:prstGeom prst="rect">
            <a:avLst/>
          </a:prstGeom>
          <a:noFill/>
          <a:ln w="9525">
            <a:noFill/>
            <a:miter lim="800000"/>
            <a:headEnd/>
            <a:tailEnd/>
          </a:ln>
        </p:spPr>
        <p:txBody>
          <a:bodyPr wrap="square">
            <a:prstTxWarp prst="textNoShape">
              <a:avLst/>
            </a:prstTxWarp>
            <a:spAutoFit/>
          </a:bodyPr>
          <a:lstStyle/>
          <a:p>
            <a:r>
              <a:rPr lang="en-US" sz="2800" dirty="0" smtClean="0">
                <a:solidFill>
                  <a:schemeClr val="bg1"/>
                </a:solidFill>
                <a:latin typeface="Arial"/>
              </a:rPr>
              <a:t>BLAST walk-through: Conclusion</a:t>
            </a:r>
            <a:endParaRPr lang="en-US" sz="2800" dirty="0">
              <a:solidFill>
                <a:schemeClr val="bg1"/>
              </a:solidFill>
              <a:latin typeface="Arial"/>
            </a:endParaRPr>
          </a:p>
        </p:txBody>
      </p:sp>
      <p:sp>
        <p:nvSpPr>
          <p:cNvPr id="6" name="TextBox 5"/>
          <p:cNvSpPr txBox="1">
            <a:spLocks noChangeArrowheads="1"/>
          </p:cNvSpPr>
          <p:nvPr/>
        </p:nvSpPr>
        <p:spPr bwMode="auto">
          <a:xfrm>
            <a:off x="272255" y="780390"/>
            <a:ext cx="8341520" cy="830997"/>
          </a:xfrm>
          <a:prstGeom prst="rect">
            <a:avLst/>
          </a:prstGeom>
          <a:noFill/>
          <a:ln w="9525">
            <a:noFill/>
            <a:miter lim="800000"/>
            <a:headEnd/>
            <a:tailEnd/>
          </a:ln>
        </p:spPr>
        <p:txBody>
          <a:bodyPr wrap="square">
            <a:prstTxWarp prst="textNoShape">
              <a:avLst/>
            </a:prstTxWarp>
            <a:spAutoFit/>
          </a:bodyPr>
          <a:lstStyle/>
          <a:p>
            <a:pPr>
              <a:buFont typeface="Arial" pitchFamily="1" charset="0"/>
              <a:buChar char="•"/>
            </a:pPr>
            <a:r>
              <a:rPr lang="en-US" sz="2400" dirty="0" smtClean="0">
                <a:solidFill>
                  <a:schemeClr val="bg1"/>
                </a:solidFill>
                <a:latin typeface="Arial"/>
              </a:rPr>
              <a:t> So, based on this walk-through…</a:t>
            </a:r>
          </a:p>
          <a:p>
            <a:r>
              <a:rPr lang="en-US" sz="2400" dirty="0" smtClean="0">
                <a:solidFill>
                  <a:schemeClr val="bg1"/>
                </a:solidFill>
                <a:latin typeface="Arial"/>
              </a:rPr>
              <a:t>Did we find related genes for human beta-hemoglobin?</a:t>
            </a:r>
          </a:p>
        </p:txBody>
      </p:sp>
      <p:sp>
        <p:nvSpPr>
          <p:cNvPr id="9" name="TextBox 8"/>
          <p:cNvSpPr txBox="1"/>
          <p:nvPr/>
        </p:nvSpPr>
        <p:spPr>
          <a:xfrm>
            <a:off x="6062203" y="2545387"/>
            <a:ext cx="1120654" cy="523220"/>
          </a:xfrm>
          <a:prstGeom prst="rect">
            <a:avLst/>
          </a:prstGeom>
          <a:solidFill>
            <a:schemeClr val="bg1"/>
          </a:solidFill>
        </p:spPr>
        <p:txBody>
          <a:bodyPr wrap="square" rtlCol="0">
            <a:spAutoFit/>
          </a:bodyPr>
          <a:lstStyle/>
          <a:p>
            <a:pPr algn="ctr"/>
            <a:r>
              <a:rPr lang="en-US" sz="2800" dirty="0" smtClean="0">
                <a:latin typeface="Arial"/>
              </a:rPr>
              <a:t>YES!</a:t>
            </a:r>
            <a:endParaRPr lang="en-US" sz="2800" dirty="0">
              <a:latin typeface="Arial"/>
            </a:endParaRPr>
          </a:p>
        </p:txBody>
      </p:sp>
      <p:pic>
        <p:nvPicPr>
          <p:cNvPr id="2" name="Picture 1" descr="Screen Shot 2016-03-19 at 6.43.0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79" y="1624897"/>
            <a:ext cx="5296660" cy="3207713"/>
          </a:xfrm>
          <a:prstGeom prst="rect">
            <a:avLst/>
          </a:prstGeom>
        </p:spPr>
      </p:pic>
      <p:pic>
        <p:nvPicPr>
          <p:cNvPr id="3" name="Picture 2" descr="Screen Shot 2016-03-19 at 6.44.1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628" y="4565898"/>
            <a:ext cx="8414372" cy="2154545"/>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71475" y="790575"/>
            <a:ext cx="8242300" cy="1588"/>
          </a:xfrm>
          <a:prstGeom prst="line">
            <a:avLst/>
          </a:prstGeom>
          <a:ln w="38100" cmpd="thickThi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Box 4"/>
          <p:cNvSpPr txBox="1">
            <a:spLocks noChangeArrowheads="1"/>
          </p:cNvSpPr>
          <p:nvPr/>
        </p:nvSpPr>
        <p:spPr bwMode="auto">
          <a:xfrm>
            <a:off x="371475" y="276225"/>
            <a:ext cx="8242300" cy="522288"/>
          </a:xfrm>
          <a:prstGeom prst="rect">
            <a:avLst/>
          </a:prstGeom>
          <a:noFill/>
          <a:ln w="9525">
            <a:noFill/>
            <a:miter lim="800000"/>
            <a:headEnd/>
            <a:tailEnd/>
          </a:ln>
        </p:spPr>
        <p:txBody>
          <a:bodyPr>
            <a:prstTxWarp prst="textNoShape">
              <a:avLst/>
            </a:prstTxWarp>
            <a:spAutoFit/>
          </a:bodyPr>
          <a:lstStyle/>
          <a:p>
            <a:r>
              <a:rPr lang="en-US" sz="2800" dirty="0" smtClean="0">
                <a:solidFill>
                  <a:schemeClr val="bg1"/>
                </a:solidFill>
                <a:latin typeface="Arial"/>
              </a:rPr>
              <a:t>Why is BLAST important?</a:t>
            </a:r>
            <a:endParaRPr lang="en-US" sz="2800" dirty="0">
              <a:solidFill>
                <a:schemeClr val="bg1"/>
              </a:solidFill>
              <a:latin typeface="Arial"/>
            </a:endParaRPr>
          </a:p>
        </p:txBody>
      </p:sp>
      <p:pic>
        <p:nvPicPr>
          <p:cNvPr id="6" name="Picture 5" descr="tree_of_life.jpg"/>
          <p:cNvPicPr>
            <a:picLocks noChangeAspect="1"/>
          </p:cNvPicPr>
          <p:nvPr/>
        </p:nvPicPr>
        <p:blipFill>
          <a:blip r:embed="rId3"/>
          <a:stretch>
            <a:fillRect/>
          </a:stretch>
        </p:blipFill>
        <p:spPr>
          <a:xfrm>
            <a:off x="840326" y="1052322"/>
            <a:ext cx="7395667" cy="5500116"/>
          </a:xfrm>
          <a:prstGeom prst="rect">
            <a:avLst/>
          </a:prstGeom>
        </p:spPr>
      </p:pic>
      <p:grpSp>
        <p:nvGrpSpPr>
          <p:cNvPr id="11" name="Group 10"/>
          <p:cNvGrpSpPr/>
          <p:nvPr/>
        </p:nvGrpSpPr>
        <p:grpSpPr>
          <a:xfrm>
            <a:off x="939546" y="2473587"/>
            <a:ext cx="2245289" cy="707886"/>
            <a:chOff x="939546" y="2473587"/>
            <a:chExt cx="2245289" cy="707886"/>
          </a:xfrm>
          <a:solidFill>
            <a:schemeClr val="bg1"/>
          </a:solidFill>
        </p:grpSpPr>
        <p:sp>
          <p:nvSpPr>
            <p:cNvPr id="7" name="TextBox 6"/>
            <p:cNvSpPr txBox="1"/>
            <p:nvPr/>
          </p:nvSpPr>
          <p:spPr>
            <a:xfrm>
              <a:off x="939546" y="2473587"/>
              <a:ext cx="1560699" cy="707886"/>
            </a:xfrm>
            <a:prstGeom prst="rect">
              <a:avLst/>
            </a:prstGeom>
            <a:grpFill/>
            <a:ln w="38100">
              <a:solidFill>
                <a:srgbClr val="0000FF"/>
              </a:solidFill>
            </a:ln>
          </p:spPr>
          <p:txBody>
            <a:bodyPr wrap="square" rtlCol="0">
              <a:spAutoFit/>
            </a:bodyPr>
            <a:lstStyle/>
            <a:p>
              <a:r>
                <a:rPr lang="en-US" sz="2000" dirty="0" err="1" smtClean="0">
                  <a:solidFill>
                    <a:srgbClr val="0000FF"/>
                  </a:solidFill>
                  <a:latin typeface="Arial"/>
                </a:rPr>
                <a:t>myoglobin</a:t>
              </a:r>
              <a:endParaRPr lang="en-US" sz="2000" dirty="0" smtClean="0">
                <a:solidFill>
                  <a:srgbClr val="0000FF"/>
                </a:solidFill>
                <a:latin typeface="Arial"/>
              </a:endParaRPr>
            </a:p>
            <a:p>
              <a:r>
                <a:rPr lang="en-US" sz="2000" dirty="0" smtClean="0">
                  <a:solidFill>
                    <a:srgbClr val="0000FF"/>
                  </a:solidFill>
                  <a:latin typeface="Arial"/>
                </a:rPr>
                <a:t>hemoglobin</a:t>
              </a:r>
              <a:endParaRPr lang="en-US" sz="2000" dirty="0">
                <a:solidFill>
                  <a:srgbClr val="0000FF"/>
                </a:solidFill>
                <a:latin typeface="Arial"/>
              </a:endParaRPr>
            </a:p>
          </p:txBody>
        </p:sp>
        <p:cxnSp>
          <p:nvCxnSpPr>
            <p:cNvPr id="9" name="Straight Connector 8"/>
            <p:cNvCxnSpPr/>
            <p:nvPr/>
          </p:nvCxnSpPr>
          <p:spPr>
            <a:xfrm>
              <a:off x="2500245" y="3035874"/>
              <a:ext cx="684590" cy="145599"/>
            </a:xfrm>
            <a:prstGeom prst="line">
              <a:avLst/>
            </a:prstGeom>
            <a:grpFill/>
            <a:ln w="38100">
              <a:solidFill>
                <a:srgbClr val="0000FF"/>
              </a:solidFill>
            </a:ln>
            <a:effectLst/>
          </p:spPr>
          <p:style>
            <a:lnRef idx="2">
              <a:schemeClr val="accent1"/>
            </a:lnRef>
            <a:fillRef idx="0">
              <a:schemeClr val="accent1"/>
            </a:fillRef>
            <a:effectRef idx="1">
              <a:schemeClr val="accent1"/>
            </a:effectRef>
            <a:fontRef idx="minor">
              <a:schemeClr val="tx1"/>
            </a:fontRef>
          </p:style>
        </p:cxnSp>
      </p:grpSp>
      <p:sp>
        <p:nvSpPr>
          <p:cNvPr id="10" name="TextBox 9"/>
          <p:cNvSpPr txBox="1"/>
          <p:nvPr/>
        </p:nvSpPr>
        <p:spPr>
          <a:xfrm>
            <a:off x="2652645" y="5165439"/>
            <a:ext cx="1560699" cy="400110"/>
          </a:xfrm>
          <a:prstGeom prst="rect">
            <a:avLst/>
          </a:prstGeom>
          <a:solidFill>
            <a:schemeClr val="bg1"/>
          </a:solidFill>
          <a:ln w="38100">
            <a:solidFill>
              <a:srgbClr val="0000FF"/>
            </a:solidFill>
          </a:ln>
        </p:spPr>
        <p:txBody>
          <a:bodyPr wrap="square" rtlCol="0">
            <a:spAutoFit/>
          </a:bodyPr>
          <a:lstStyle/>
          <a:p>
            <a:r>
              <a:rPr lang="en-US" sz="2000" dirty="0" err="1" smtClean="0">
                <a:solidFill>
                  <a:srgbClr val="0000FF"/>
                </a:solidFill>
                <a:latin typeface="Arial"/>
              </a:rPr>
              <a:t>protoglobin</a:t>
            </a:r>
            <a:endParaRPr lang="en-US" sz="2000" dirty="0">
              <a:solidFill>
                <a:srgbClr val="0000FF"/>
              </a:solidFill>
              <a:latin typeface="Aria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71475" y="790575"/>
            <a:ext cx="8242300" cy="1588"/>
          </a:xfrm>
          <a:prstGeom prst="line">
            <a:avLst/>
          </a:prstGeom>
          <a:ln w="38100" cmpd="thickThi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Box 4"/>
          <p:cNvSpPr txBox="1">
            <a:spLocks noChangeArrowheads="1"/>
          </p:cNvSpPr>
          <p:nvPr/>
        </p:nvSpPr>
        <p:spPr bwMode="auto">
          <a:xfrm>
            <a:off x="371475" y="276225"/>
            <a:ext cx="8242300" cy="522288"/>
          </a:xfrm>
          <a:prstGeom prst="rect">
            <a:avLst/>
          </a:prstGeom>
          <a:noFill/>
          <a:ln w="9525">
            <a:noFill/>
            <a:miter lim="800000"/>
            <a:headEnd/>
            <a:tailEnd/>
          </a:ln>
        </p:spPr>
        <p:txBody>
          <a:bodyPr>
            <a:prstTxWarp prst="textNoShape">
              <a:avLst/>
            </a:prstTxWarp>
            <a:spAutoFit/>
          </a:bodyPr>
          <a:lstStyle/>
          <a:p>
            <a:r>
              <a:rPr lang="en-US" sz="2800" dirty="0" smtClean="0">
                <a:solidFill>
                  <a:schemeClr val="bg1"/>
                </a:solidFill>
                <a:latin typeface="Arial"/>
              </a:rPr>
              <a:t>Evolution of human </a:t>
            </a:r>
            <a:r>
              <a:rPr lang="en-US" sz="2800" dirty="0" err="1" smtClean="0">
                <a:solidFill>
                  <a:schemeClr val="bg1"/>
                </a:solidFill>
                <a:latin typeface="Arial"/>
              </a:rPr>
              <a:t>globins</a:t>
            </a:r>
            <a:r>
              <a:rPr lang="en-US" sz="2800" dirty="0" smtClean="0">
                <a:solidFill>
                  <a:schemeClr val="bg1"/>
                </a:solidFill>
                <a:latin typeface="Arial"/>
              </a:rPr>
              <a:t> from </a:t>
            </a:r>
            <a:r>
              <a:rPr lang="en-US" sz="2800" dirty="0" err="1" smtClean="0">
                <a:solidFill>
                  <a:schemeClr val="bg1"/>
                </a:solidFill>
                <a:latin typeface="Arial"/>
              </a:rPr>
              <a:t>archaeal</a:t>
            </a:r>
            <a:r>
              <a:rPr lang="en-US" sz="2800" dirty="0" smtClean="0">
                <a:solidFill>
                  <a:schemeClr val="bg1"/>
                </a:solidFill>
                <a:latin typeface="Arial"/>
              </a:rPr>
              <a:t> </a:t>
            </a:r>
            <a:r>
              <a:rPr lang="en-US" sz="2800" dirty="0" smtClean="0">
                <a:solidFill>
                  <a:schemeClr val="bg1"/>
                </a:solidFill>
                <a:latin typeface="Arial"/>
              </a:rPr>
              <a:t>protein?</a:t>
            </a:r>
            <a:endParaRPr lang="en-US" sz="2800" dirty="0">
              <a:solidFill>
                <a:schemeClr val="bg1"/>
              </a:solidFill>
              <a:latin typeface="Arial"/>
            </a:endParaRPr>
          </a:p>
        </p:txBody>
      </p:sp>
      <p:pic>
        <p:nvPicPr>
          <p:cNvPr id="6" name="Picture 5" descr="Screen shot 2013-03-01 at 11.31.34 AM.png"/>
          <p:cNvPicPr>
            <a:picLocks noChangeAspect="1"/>
          </p:cNvPicPr>
          <p:nvPr/>
        </p:nvPicPr>
        <p:blipFill>
          <a:blip r:embed="rId3"/>
          <a:stretch>
            <a:fillRect/>
          </a:stretch>
        </p:blipFill>
        <p:spPr>
          <a:xfrm>
            <a:off x="545701" y="901544"/>
            <a:ext cx="7892415" cy="1383030"/>
          </a:xfrm>
          <a:prstGeom prst="rect">
            <a:avLst/>
          </a:prstGeom>
        </p:spPr>
      </p:pic>
      <p:pic>
        <p:nvPicPr>
          <p:cNvPr id="8" name="Picture 7" descr="Screen shot 2013-03-01 at 11.36.27 AM.png"/>
          <p:cNvPicPr>
            <a:picLocks noChangeAspect="1"/>
          </p:cNvPicPr>
          <p:nvPr/>
        </p:nvPicPr>
        <p:blipFill>
          <a:blip r:embed="rId4"/>
          <a:stretch>
            <a:fillRect/>
          </a:stretch>
        </p:blipFill>
        <p:spPr>
          <a:xfrm>
            <a:off x="876696" y="3566727"/>
            <a:ext cx="7251700" cy="3162300"/>
          </a:xfrm>
          <a:prstGeom prst="rect">
            <a:avLst/>
          </a:prstGeom>
        </p:spPr>
      </p:pic>
      <p:pic>
        <p:nvPicPr>
          <p:cNvPr id="9" name="Picture 8" descr="Screen shot 2013-03-01 at 11.37.57 AM.png"/>
          <p:cNvPicPr>
            <a:picLocks noChangeAspect="1"/>
          </p:cNvPicPr>
          <p:nvPr/>
        </p:nvPicPr>
        <p:blipFill>
          <a:blip r:embed="rId5"/>
          <a:stretch>
            <a:fillRect/>
          </a:stretch>
        </p:blipFill>
        <p:spPr>
          <a:xfrm>
            <a:off x="2059334" y="2373863"/>
            <a:ext cx="5074920" cy="10668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71475" y="790575"/>
            <a:ext cx="8242300" cy="1588"/>
          </a:xfrm>
          <a:prstGeom prst="line">
            <a:avLst/>
          </a:prstGeom>
          <a:ln w="38100" cmpd="thickThi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Box 4"/>
          <p:cNvSpPr txBox="1">
            <a:spLocks noChangeArrowheads="1"/>
          </p:cNvSpPr>
          <p:nvPr/>
        </p:nvSpPr>
        <p:spPr bwMode="auto">
          <a:xfrm>
            <a:off x="321865" y="276225"/>
            <a:ext cx="8458754" cy="523220"/>
          </a:xfrm>
          <a:prstGeom prst="rect">
            <a:avLst/>
          </a:prstGeom>
          <a:noFill/>
          <a:ln w="9525">
            <a:noFill/>
            <a:miter lim="800000"/>
            <a:headEnd/>
            <a:tailEnd/>
          </a:ln>
        </p:spPr>
        <p:txBody>
          <a:bodyPr wrap="square">
            <a:prstTxWarp prst="textNoShape">
              <a:avLst/>
            </a:prstTxWarp>
            <a:spAutoFit/>
          </a:bodyPr>
          <a:lstStyle/>
          <a:p>
            <a:r>
              <a:rPr lang="en-US" sz="2800" dirty="0" smtClean="0">
                <a:solidFill>
                  <a:schemeClr val="bg1"/>
                </a:solidFill>
                <a:latin typeface="Arial"/>
              </a:rPr>
              <a:t>In “real time”: BLAST, hemoglobin and disease</a:t>
            </a:r>
            <a:endParaRPr lang="en-US" sz="2800" dirty="0">
              <a:solidFill>
                <a:schemeClr val="bg1"/>
              </a:solidFill>
              <a:latin typeface="Arial"/>
            </a:endParaRPr>
          </a:p>
        </p:txBody>
      </p:sp>
      <p:grpSp>
        <p:nvGrpSpPr>
          <p:cNvPr id="8" name="Group 7"/>
          <p:cNvGrpSpPr/>
          <p:nvPr/>
        </p:nvGrpSpPr>
        <p:grpSpPr>
          <a:xfrm>
            <a:off x="371474" y="1289750"/>
            <a:ext cx="8242301" cy="1477328"/>
            <a:chOff x="371475" y="2351314"/>
            <a:chExt cx="8242301" cy="1477328"/>
          </a:xfrm>
        </p:grpSpPr>
        <p:sp>
          <p:nvSpPr>
            <p:cNvPr id="7" name="Rectangle 6"/>
            <p:cNvSpPr/>
            <p:nvPr/>
          </p:nvSpPr>
          <p:spPr>
            <a:xfrm>
              <a:off x="371475" y="2351314"/>
              <a:ext cx="7734477" cy="147732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71476" y="2351314"/>
              <a:ext cx="8242300" cy="1477328"/>
            </a:xfrm>
            <a:prstGeom prst="rect">
              <a:avLst/>
            </a:prstGeom>
            <a:noFill/>
          </p:spPr>
          <p:txBody>
            <a:bodyPr wrap="square" rtlCol="0">
              <a:spAutoFit/>
            </a:bodyPr>
            <a:lstStyle/>
            <a:p>
              <a:r>
                <a:rPr lang="en-US" dirty="0" smtClean="0">
                  <a:latin typeface="Courier"/>
                </a:rPr>
                <a:t>                           </a:t>
              </a:r>
              <a:r>
                <a:rPr lang="en-US" dirty="0" err="1" smtClean="0">
                  <a:latin typeface="Courier"/>
                </a:rPr>
                <a:t>Leu</a:t>
              </a:r>
              <a:r>
                <a:rPr lang="en-US" dirty="0" smtClean="0">
                  <a:latin typeface="Courier"/>
                </a:rPr>
                <a:t> </a:t>
              </a:r>
              <a:r>
                <a:rPr lang="en-US" dirty="0" err="1" smtClean="0">
                  <a:latin typeface="Courier"/>
                </a:rPr>
                <a:t>Thr</a:t>
              </a:r>
              <a:r>
                <a:rPr lang="en-US" dirty="0" smtClean="0">
                  <a:latin typeface="Courier"/>
                </a:rPr>
                <a:t> Pro </a:t>
              </a:r>
              <a:r>
                <a:rPr lang="en-US" dirty="0" err="1" smtClean="0">
                  <a:solidFill>
                    <a:srgbClr val="0000FF"/>
                  </a:solidFill>
                  <a:latin typeface="Courier"/>
                </a:rPr>
                <a:t>Glu</a:t>
              </a:r>
              <a:r>
                <a:rPr lang="en-US" dirty="0" smtClean="0">
                  <a:latin typeface="Courier"/>
                </a:rPr>
                <a:t> </a:t>
              </a:r>
              <a:r>
                <a:rPr lang="en-US" dirty="0" err="1" smtClean="0">
                  <a:latin typeface="Courier"/>
                </a:rPr>
                <a:t>Glu</a:t>
              </a:r>
              <a:r>
                <a:rPr lang="en-US" dirty="0" smtClean="0">
                  <a:latin typeface="Courier"/>
                </a:rPr>
                <a:t> Lys Ser</a:t>
              </a:r>
            </a:p>
            <a:p>
              <a:r>
                <a:rPr lang="en-US" dirty="0" smtClean="0">
                  <a:latin typeface="Courier"/>
                </a:rPr>
                <a:t>Normal Hemoglobin (</a:t>
              </a:r>
              <a:r>
                <a:rPr lang="en-US" dirty="0" err="1" smtClean="0">
                  <a:latin typeface="Courier"/>
                </a:rPr>
                <a:t>Hb</a:t>
              </a:r>
              <a:r>
                <a:rPr lang="en-US" dirty="0" smtClean="0">
                  <a:latin typeface="Courier"/>
                </a:rPr>
                <a:t> A)   CTG ACT CCT G</a:t>
              </a:r>
              <a:r>
                <a:rPr lang="en-US" dirty="0" smtClean="0">
                  <a:solidFill>
                    <a:srgbClr val="0000FF"/>
                  </a:solidFill>
                  <a:latin typeface="Courier"/>
                </a:rPr>
                <a:t>A</a:t>
              </a:r>
              <a:r>
                <a:rPr lang="en-US" dirty="0" smtClean="0">
                  <a:latin typeface="Courier"/>
                </a:rPr>
                <a:t>G GAG AAG TCT</a:t>
              </a:r>
            </a:p>
            <a:p>
              <a:endParaRPr lang="en-US" dirty="0" smtClean="0">
                <a:latin typeface="Courier"/>
              </a:endParaRPr>
            </a:p>
            <a:p>
              <a:r>
                <a:rPr lang="en-US" dirty="0" smtClean="0">
                  <a:latin typeface="Courier"/>
                </a:rPr>
                <a:t>Mutant Hemoglobin (</a:t>
              </a:r>
              <a:r>
                <a:rPr lang="en-US" dirty="0" err="1" smtClean="0">
                  <a:latin typeface="Courier"/>
                </a:rPr>
                <a:t>Hb</a:t>
              </a:r>
              <a:r>
                <a:rPr lang="en-US" dirty="0" smtClean="0">
                  <a:latin typeface="Courier"/>
                </a:rPr>
                <a:t> S)   CTG ACT CCT G</a:t>
              </a:r>
              <a:r>
                <a:rPr lang="en-US" dirty="0" smtClean="0">
                  <a:solidFill>
                    <a:srgbClr val="0000FF"/>
                  </a:solidFill>
                  <a:latin typeface="Courier"/>
                </a:rPr>
                <a:t>T</a:t>
              </a:r>
              <a:r>
                <a:rPr lang="en-US" dirty="0" smtClean="0">
                  <a:latin typeface="Courier"/>
                </a:rPr>
                <a:t>G GAG AAG TCT</a:t>
              </a:r>
            </a:p>
            <a:p>
              <a:r>
                <a:rPr lang="en-US" dirty="0" smtClean="0">
                  <a:latin typeface="Courier"/>
                </a:rPr>
                <a:t>                           </a:t>
              </a:r>
              <a:r>
                <a:rPr lang="en-US" dirty="0" err="1" smtClean="0">
                  <a:latin typeface="Courier"/>
                </a:rPr>
                <a:t>Leu</a:t>
              </a:r>
              <a:r>
                <a:rPr lang="en-US" dirty="0" smtClean="0">
                  <a:latin typeface="Courier"/>
                </a:rPr>
                <a:t> </a:t>
              </a:r>
              <a:r>
                <a:rPr lang="en-US" dirty="0" err="1" smtClean="0">
                  <a:latin typeface="Courier"/>
                </a:rPr>
                <a:t>Thr</a:t>
              </a:r>
              <a:r>
                <a:rPr lang="en-US" dirty="0" smtClean="0">
                  <a:latin typeface="Courier"/>
                </a:rPr>
                <a:t> Pro </a:t>
              </a:r>
              <a:r>
                <a:rPr lang="en-US" dirty="0" smtClean="0">
                  <a:solidFill>
                    <a:srgbClr val="0000FF"/>
                  </a:solidFill>
                  <a:latin typeface="Courier"/>
                </a:rPr>
                <a:t>Val</a:t>
              </a:r>
              <a:r>
                <a:rPr lang="en-US" dirty="0" smtClean="0">
                  <a:latin typeface="Courier"/>
                </a:rPr>
                <a:t> </a:t>
              </a:r>
              <a:r>
                <a:rPr lang="en-US" dirty="0" err="1" smtClean="0">
                  <a:latin typeface="Courier"/>
                </a:rPr>
                <a:t>Glu</a:t>
              </a:r>
              <a:r>
                <a:rPr lang="en-US" dirty="0" smtClean="0">
                  <a:latin typeface="Courier"/>
                </a:rPr>
                <a:t> Lys Ser</a:t>
              </a:r>
              <a:endParaRPr lang="en-US" dirty="0">
                <a:latin typeface="Courier"/>
              </a:endParaRPr>
            </a:p>
          </p:txBody>
        </p:sp>
      </p:grpSp>
      <p:pic>
        <p:nvPicPr>
          <p:cNvPr id="9" name="Picture 8" descr="sicklecellanemia.jpg"/>
          <p:cNvPicPr>
            <a:picLocks noChangeAspect="1"/>
          </p:cNvPicPr>
          <p:nvPr/>
        </p:nvPicPr>
        <p:blipFill>
          <a:blip r:embed="rId3"/>
          <a:stretch>
            <a:fillRect/>
          </a:stretch>
        </p:blipFill>
        <p:spPr>
          <a:xfrm>
            <a:off x="2274945" y="3095400"/>
            <a:ext cx="4134563" cy="330765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71475" y="790575"/>
            <a:ext cx="8242300" cy="1588"/>
          </a:xfrm>
          <a:prstGeom prst="line">
            <a:avLst/>
          </a:prstGeom>
          <a:ln w="38100" cmpd="thickThi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Box 4"/>
          <p:cNvSpPr txBox="1">
            <a:spLocks noChangeArrowheads="1"/>
          </p:cNvSpPr>
          <p:nvPr/>
        </p:nvSpPr>
        <p:spPr bwMode="auto">
          <a:xfrm>
            <a:off x="321865" y="276225"/>
            <a:ext cx="8458754" cy="523220"/>
          </a:xfrm>
          <a:prstGeom prst="rect">
            <a:avLst/>
          </a:prstGeom>
          <a:noFill/>
          <a:ln w="9525">
            <a:noFill/>
            <a:miter lim="800000"/>
            <a:headEnd/>
            <a:tailEnd/>
          </a:ln>
        </p:spPr>
        <p:txBody>
          <a:bodyPr wrap="square">
            <a:prstTxWarp prst="textNoShape">
              <a:avLst/>
            </a:prstTxWarp>
            <a:spAutoFit/>
          </a:bodyPr>
          <a:lstStyle/>
          <a:p>
            <a:r>
              <a:rPr lang="en-US" sz="2800" dirty="0" smtClean="0">
                <a:solidFill>
                  <a:schemeClr val="bg1"/>
                </a:solidFill>
                <a:latin typeface="Arial"/>
              </a:rPr>
              <a:t>The basics of a BLAST search</a:t>
            </a:r>
            <a:endParaRPr lang="en-US" sz="2800" dirty="0">
              <a:solidFill>
                <a:schemeClr val="bg1"/>
              </a:solidFill>
              <a:latin typeface="Arial"/>
            </a:endParaRPr>
          </a:p>
        </p:txBody>
      </p:sp>
      <p:sp>
        <p:nvSpPr>
          <p:cNvPr id="6" name="TextBox 5"/>
          <p:cNvSpPr txBox="1">
            <a:spLocks noChangeArrowheads="1"/>
          </p:cNvSpPr>
          <p:nvPr/>
        </p:nvSpPr>
        <p:spPr bwMode="auto">
          <a:xfrm>
            <a:off x="272255" y="942510"/>
            <a:ext cx="8341520" cy="2677656"/>
          </a:xfrm>
          <a:prstGeom prst="rect">
            <a:avLst/>
          </a:prstGeom>
          <a:noFill/>
          <a:ln w="9525">
            <a:noFill/>
            <a:miter lim="800000"/>
            <a:headEnd/>
            <a:tailEnd/>
          </a:ln>
        </p:spPr>
        <p:txBody>
          <a:bodyPr wrap="square">
            <a:prstTxWarp prst="textNoShape">
              <a:avLst/>
            </a:prstTxWarp>
            <a:spAutoFit/>
          </a:bodyPr>
          <a:lstStyle/>
          <a:p>
            <a:pPr>
              <a:buFont typeface="Arial" pitchFamily="1" charset="0"/>
              <a:buChar char="•"/>
            </a:pPr>
            <a:r>
              <a:rPr lang="en-US" sz="2400" dirty="0" smtClean="0">
                <a:solidFill>
                  <a:schemeClr val="bg1"/>
                </a:solidFill>
                <a:latin typeface="Arial"/>
              </a:rPr>
              <a:t> Three parts to a BLAST search</a:t>
            </a:r>
          </a:p>
          <a:p>
            <a:endParaRPr lang="en-US" sz="2400" dirty="0" smtClean="0">
              <a:solidFill>
                <a:schemeClr val="bg1"/>
              </a:solidFill>
              <a:latin typeface="Arial"/>
            </a:endParaRPr>
          </a:p>
          <a:p>
            <a:pPr marL="914400" lvl="1" indent="-457200">
              <a:buAutoNum type="arabicPeriod"/>
            </a:pPr>
            <a:r>
              <a:rPr lang="en-US" sz="2400" dirty="0" smtClean="0">
                <a:solidFill>
                  <a:schemeClr val="bg1"/>
                </a:solidFill>
                <a:latin typeface="Arial"/>
              </a:rPr>
              <a:t>The </a:t>
            </a:r>
            <a:r>
              <a:rPr lang="en-US" sz="2400" dirty="0" smtClean="0">
                <a:solidFill>
                  <a:srgbClr val="FFFF00"/>
                </a:solidFill>
                <a:latin typeface="Arial"/>
              </a:rPr>
              <a:t>query</a:t>
            </a:r>
            <a:r>
              <a:rPr lang="en-US" sz="2400" dirty="0" smtClean="0">
                <a:solidFill>
                  <a:schemeClr val="bg1"/>
                </a:solidFill>
                <a:latin typeface="Arial"/>
              </a:rPr>
              <a:t> (input sequence)</a:t>
            </a:r>
          </a:p>
          <a:p>
            <a:pPr marL="914400" lvl="1" indent="-457200">
              <a:buAutoNum type="arabicPeriod"/>
            </a:pPr>
            <a:endParaRPr lang="en-US" sz="2400" dirty="0" smtClean="0">
              <a:solidFill>
                <a:schemeClr val="bg1"/>
              </a:solidFill>
              <a:latin typeface="Arial"/>
            </a:endParaRPr>
          </a:p>
          <a:p>
            <a:pPr marL="914400" lvl="1" indent="-457200">
              <a:buAutoNum type="arabicPeriod"/>
            </a:pPr>
            <a:r>
              <a:rPr lang="en-US" sz="2400" dirty="0" smtClean="0">
                <a:solidFill>
                  <a:schemeClr val="bg1"/>
                </a:solidFill>
                <a:latin typeface="Arial"/>
              </a:rPr>
              <a:t>The </a:t>
            </a:r>
            <a:r>
              <a:rPr lang="en-US" sz="2400" dirty="0" smtClean="0">
                <a:solidFill>
                  <a:srgbClr val="FFFF00"/>
                </a:solidFill>
                <a:latin typeface="Arial"/>
              </a:rPr>
              <a:t>subject</a:t>
            </a:r>
            <a:r>
              <a:rPr lang="en-US" sz="2400" dirty="0" smtClean="0">
                <a:solidFill>
                  <a:schemeClr val="bg1"/>
                </a:solidFill>
                <a:latin typeface="Arial"/>
              </a:rPr>
              <a:t> (database of sequences)</a:t>
            </a:r>
          </a:p>
          <a:p>
            <a:pPr marL="914400" lvl="1" indent="-457200">
              <a:buAutoNum type="arabicPeriod"/>
            </a:pPr>
            <a:endParaRPr lang="en-US" sz="2400" dirty="0" smtClean="0">
              <a:solidFill>
                <a:schemeClr val="bg1"/>
              </a:solidFill>
              <a:latin typeface="Arial"/>
            </a:endParaRPr>
          </a:p>
          <a:p>
            <a:pPr marL="914400" lvl="1" indent="-457200">
              <a:buAutoNum type="arabicPeriod"/>
            </a:pPr>
            <a:r>
              <a:rPr lang="en-US" sz="2400" dirty="0" smtClean="0">
                <a:solidFill>
                  <a:schemeClr val="bg1"/>
                </a:solidFill>
                <a:latin typeface="Arial"/>
              </a:rPr>
              <a:t>The </a:t>
            </a:r>
            <a:r>
              <a:rPr lang="en-US" sz="2400" dirty="0" smtClean="0">
                <a:solidFill>
                  <a:srgbClr val="FFFF00"/>
                </a:solidFill>
                <a:latin typeface="Arial"/>
              </a:rPr>
              <a:t>BLAST program</a:t>
            </a:r>
            <a:endParaRPr lang="en-US" sz="2400" dirty="0">
              <a:solidFill>
                <a:srgbClr val="FFFF00"/>
              </a:solidFill>
              <a:latin typeface="Arial"/>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71475" y="790575"/>
            <a:ext cx="8242300" cy="1588"/>
          </a:xfrm>
          <a:prstGeom prst="line">
            <a:avLst/>
          </a:prstGeom>
          <a:ln w="38100" cmpd="thickThi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Box 4"/>
          <p:cNvSpPr txBox="1">
            <a:spLocks noChangeArrowheads="1"/>
          </p:cNvSpPr>
          <p:nvPr/>
        </p:nvSpPr>
        <p:spPr bwMode="auto">
          <a:xfrm>
            <a:off x="321865" y="276225"/>
            <a:ext cx="8458754" cy="523220"/>
          </a:xfrm>
          <a:prstGeom prst="rect">
            <a:avLst/>
          </a:prstGeom>
          <a:noFill/>
          <a:ln w="9525">
            <a:noFill/>
            <a:miter lim="800000"/>
            <a:headEnd/>
            <a:tailEnd/>
          </a:ln>
        </p:spPr>
        <p:txBody>
          <a:bodyPr wrap="square">
            <a:prstTxWarp prst="textNoShape">
              <a:avLst/>
            </a:prstTxWarp>
            <a:spAutoFit/>
          </a:bodyPr>
          <a:lstStyle/>
          <a:p>
            <a:r>
              <a:rPr lang="en-US" sz="2800" dirty="0" smtClean="0">
                <a:solidFill>
                  <a:schemeClr val="bg1"/>
                </a:solidFill>
                <a:latin typeface="Arial"/>
              </a:rPr>
              <a:t>The basics of a BLAST search: the </a:t>
            </a:r>
            <a:r>
              <a:rPr lang="en-US" sz="2800" dirty="0" smtClean="0">
                <a:solidFill>
                  <a:srgbClr val="FFFF00"/>
                </a:solidFill>
                <a:latin typeface="Arial"/>
              </a:rPr>
              <a:t>query</a:t>
            </a:r>
            <a:endParaRPr lang="en-US" sz="2800" dirty="0">
              <a:solidFill>
                <a:srgbClr val="FFFF00"/>
              </a:solidFill>
              <a:latin typeface="Arial"/>
            </a:endParaRPr>
          </a:p>
        </p:txBody>
      </p:sp>
      <p:sp>
        <p:nvSpPr>
          <p:cNvPr id="8" name="TextBox 7"/>
          <p:cNvSpPr txBox="1">
            <a:spLocks noChangeArrowheads="1"/>
          </p:cNvSpPr>
          <p:nvPr/>
        </p:nvSpPr>
        <p:spPr bwMode="auto">
          <a:xfrm>
            <a:off x="272255" y="942510"/>
            <a:ext cx="8341520" cy="830997"/>
          </a:xfrm>
          <a:prstGeom prst="rect">
            <a:avLst/>
          </a:prstGeom>
          <a:noFill/>
          <a:ln w="9525">
            <a:noFill/>
            <a:miter lim="800000"/>
            <a:headEnd/>
            <a:tailEnd/>
          </a:ln>
        </p:spPr>
        <p:txBody>
          <a:bodyPr wrap="square">
            <a:prstTxWarp prst="textNoShape">
              <a:avLst/>
            </a:prstTxWarp>
            <a:spAutoFit/>
          </a:bodyPr>
          <a:lstStyle/>
          <a:p>
            <a:pPr>
              <a:buFont typeface="Arial" pitchFamily="1" charset="0"/>
              <a:buChar char="•"/>
            </a:pPr>
            <a:r>
              <a:rPr lang="en-US" sz="2400" dirty="0" smtClean="0">
                <a:solidFill>
                  <a:schemeClr val="bg1"/>
                </a:solidFill>
                <a:latin typeface="Arial"/>
              </a:rPr>
              <a:t> </a:t>
            </a:r>
            <a:r>
              <a:rPr lang="en-US" sz="2400" dirty="0" smtClean="0">
                <a:solidFill>
                  <a:srgbClr val="FFFF00"/>
                </a:solidFill>
                <a:latin typeface="Arial"/>
              </a:rPr>
              <a:t>Query</a:t>
            </a:r>
            <a:r>
              <a:rPr lang="en-US" sz="2400" dirty="0" smtClean="0">
                <a:solidFill>
                  <a:schemeClr val="bg1"/>
                </a:solidFill>
                <a:latin typeface="Arial"/>
              </a:rPr>
              <a:t> can be any nucleotide or protein sequence </a:t>
            </a:r>
          </a:p>
          <a:p>
            <a:r>
              <a:rPr lang="en-US" sz="2400" dirty="0" smtClean="0">
                <a:solidFill>
                  <a:schemeClr val="bg1"/>
                </a:solidFill>
                <a:latin typeface="Arial"/>
              </a:rPr>
              <a:t>(partial or full)</a:t>
            </a:r>
            <a:endParaRPr lang="en-US" sz="2400" dirty="0">
              <a:solidFill>
                <a:schemeClr val="bg1"/>
              </a:solidFill>
              <a:latin typeface="Arial"/>
            </a:endParaRPr>
          </a:p>
        </p:txBody>
      </p:sp>
      <p:pic>
        <p:nvPicPr>
          <p:cNvPr id="13" name="Picture 12" descr="Screen shot 2013-03-01 at 3.19.54 PM.png"/>
          <p:cNvPicPr>
            <a:picLocks noChangeAspect="1"/>
          </p:cNvPicPr>
          <p:nvPr/>
        </p:nvPicPr>
        <p:blipFill>
          <a:blip r:embed="rId3"/>
          <a:stretch>
            <a:fillRect/>
          </a:stretch>
        </p:blipFill>
        <p:spPr>
          <a:xfrm>
            <a:off x="272255" y="1905294"/>
            <a:ext cx="6593840" cy="1229360"/>
          </a:xfrm>
          <a:prstGeom prst="rect">
            <a:avLst/>
          </a:prstGeom>
        </p:spPr>
      </p:pic>
      <p:sp>
        <p:nvSpPr>
          <p:cNvPr id="7" name="TextBox 6"/>
          <p:cNvSpPr txBox="1"/>
          <p:nvPr/>
        </p:nvSpPr>
        <p:spPr>
          <a:xfrm>
            <a:off x="6970963" y="1612906"/>
            <a:ext cx="1794426" cy="584776"/>
          </a:xfrm>
          <a:prstGeom prst="rect">
            <a:avLst/>
          </a:prstGeom>
          <a:noFill/>
          <a:ln>
            <a:solidFill>
              <a:schemeClr val="bg1"/>
            </a:solidFill>
          </a:ln>
        </p:spPr>
        <p:txBody>
          <a:bodyPr wrap="square" rtlCol="0">
            <a:spAutoFit/>
          </a:bodyPr>
          <a:lstStyle/>
          <a:p>
            <a:pPr algn="ctr"/>
            <a:r>
              <a:rPr lang="en-US" sz="3200" dirty="0" smtClean="0">
                <a:solidFill>
                  <a:srgbClr val="FFFF00"/>
                </a:solidFill>
                <a:latin typeface="Arial"/>
              </a:rPr>
              <a:t>QUERY</a:t>
            </a:r>
            <a:endParaRPr lang="en-US" sz="3200" dirty="0">
              <a:solidFill>
                <a:srgbClr val="FFFF00"/>
              </a:solidFill>
              <a:latin typeface="Arial"/>
            </a:endParaRPr>
          </a:p>
        </p:txBody>
      </p:sp>
      <p:sp>
        <p:nvSpPr>
          <p:cNvPr id="9" name="TextBox 8"/>
          <p:cNvSpPr txBox="1"/>
          <p:nvPr/>
        </p:nvSpPr>
        <p:spPr>
          <a:xfrm>
            <a:off x="836910" y="3970719"/>
            <a:ext cx="1794426" cy="584776"/>
          </a:xfrm>
          <a:prstGeom prst="rect">
            <a:avLst/>
          </a:prstGeom>
          <a:noFill/>
          <a:ln>
            <a:solidFill>
              <a:schemeClr val="bg1"/>
            </a:solidFill>
          </a:ln>
        </p:spPr>
        <p:txBody>
          <a:bodyPr wrap="square" rtlCol="0">
            <a:spAutoFit/>
          </a:bodyPr>
          <a:lstStyle/>
          <a:p>
            <a:pPr algn="ctr"/>
            <a:r>
              <a:rPr lang="en-US" sz="3200" dirty="0" smtClean="0">
                <a:solidFill>
                  <a:srgbClr val="FFFF00"/>
                </a:solidFill>
                <a:latin typeface="Arial"/>
              </a:rPr>
              <a:t>RESULT</a:t>
            </a:r>
            <a:endParaRPr lang="en-US" sz="3200" dirty="0">
              <a:solidFill>
                <a:srgbClr val="FFFF00"/>
              </a:solidFill>
              <a:latin typeface="Arial"/>
            </a:endParaRPr>
          </a:p>
        </p:txBody>
      </p:sp>
      <p:pic>
        <p:nvPicPr>
          <p:cNvPr id="2" name="Picture 1" descr="Screen Shot 2016-03-19 at 5.36.1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2625" y="3268897"/>
            <a:ext cx="6227530" cy="340503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71475" y="790575"/>
            <a:ext cx="8242300" cy="1588"/>
          </a:xfrm>
          <a:prstGeom prst="line">
            <a:avLst/>
          </a:prstGeom>
          <a:ln w="38100" cmpd="thickThi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Box 4"/>
          <p:cNvSpPr txBox="1">
            <a:spLocks noChangeArrowheads="1"/>
          </p:cNvSpPr>
          <p:nvPr/>
        </p:nvSpPr>
        <p:spPr bwMode="auto">
          <a:xfrm>
            <a:off x="321865" y="276225"/>
            <a:ext cx="8458754" cy="523220"/>
          </a:xfrm>
          <a:prstGeom prst="rect">
            <a:avLst/>
          </a:prstGeom>
          <a:noFill/>
          <a:ln w="9525">
            <a:noFill/>
            <a:miter lim="800000"/>
            <a:headEnd/>
            <a:tailEnd/>
          </a:ln>
        </p:spPr>
        <p:txBody>
          <a:bodyPr wrap="square">
            <a:prstTxWarp prst="textNoShape">
              <a:avLst/>
            </a:prstTxWarp>
            <a:spAutoFit/>
          </a:bodyPr>
          <a:lstStyle/>
          <a:p>
            <a:r>
              <a:rPr lang="en-US" sz="2800" dirty="0" smtClean="0">
                <a:solidFill>
                  <a:schemeClr val="bg1"/>
                </a:solidFill>
                <a:latin typeface="Arial"/>
              </a:rPr>
              <a:t>The basics of a BLAST search: the </a:t>
            </a:r>
            <a:r>
              <a:rPr lang="en-US" sz="2800" dirty="0" smtClean="0">
                <a:solidFill>
                  <a:srgbClr val="FFFF00"/>
                </a:solidFill>
                <a:latin typeface="Arial"/>
              </a:rPr>
              <a:t>query</a:t>
            </a:r>
            <a:endParaRPr lang="en-US" sz="2800" dirty="0">
              <a:solidFill>
                <a:srgbClr val="FFFF00"/>
              </a:solidFill>
              <a:latin typeface="Arial"/>
            </a:endParaRPr>
          </a:p>
        </p:txBody>
      </p:sp>
      <p:sp>
        <p:nvSpPr>
          <p:cNvPr id="8" name="TextBox 7"/>
          <p:cNvSpPr txBox="1">
            <a:spLocks noChangeArrowheads="1"/>
          </p:cNvSpPr>
          <p:nvPr/>
        </p:nvSpPr>
        <p:spPr bwMode="auto">
          <a:xfrm>
            <a:off x="272255" y="942510"/>
            <a:ext cx="8341520" cy="830997"/>
          </a:xfrm>
          <a:prstGeom prst="rect">
            <a:avLst/>
          </a:prstGeom>
          <a:noFill/>
          <a:ln w="9525">
            <a:noFill/>
            <a:miter lim="800000"/>
            <a:headEnd/>
            <a:tailEnd/>
          </a:ln>
        </p:spPr>
        <p:txBody>
          <a:bodyPr wrap="square">
            <a:prstTxWarp prst="textNoShape">
              <a:avLst/>
            </a:prstTxWarp>
            <a:spAutoFit/>
          </a:bodyPr>
          <a:lstStyle/>
          <a:p>
            <a:pPr>
              <a:buFont typeface="Arial" pitchFamily="1" charset="0"/>
              <a:buChar char="•"/>
            </a:pPr>
            <a:r>
              <a:rPr lang="en-US" sz="2400" dirty="0" smtClean="0">
                <a:solidFill>
                  <a:schemeClr val="bg1"/>
                </a:solidFill>
                <a:latin typeface="Arial"/>
              </a:rPr>
              <a:t> Query can be any nucleotide or protein sequence </a:t>
            </a:r>
          </a:p>
          <a:p>
            <a:r>
              <a:rPr lang="en-US" sz="2400" dirty="0" smtClean="0">
                <a:solidFill>
                  <a:schemeClr val="bg1"/>
                </a:solidFill>
                <a:latin typeface="Arial"/>
              </a:rPr>
              <a:t>(partial or full)</a:t>
            </a:r>
            <a:endParaRPr lang="en-US" sz="2400" dirty="0">
              <a:solidFill>
                <a:schemeClr val="bg1"/>
              </a:solidFill>
              <a:latin typeface="Arial"/>
            </a:endParaRPr>
          </a:p>
        </p:txBody>
      </p:sp>
      <p:pic>
        <p:nvPicPr>
          <p:cNvPr id="11" name="Picture 10" descr="Screen shot 2013-03-01 at 3.17.09 PM.png"/>
          <p:cNvPicPr>
            <a:picLocks noChangeAspect="1"/>
          </p:cNvPicPr>
          <p:nvPr/>
        </p:nvPicPr>
        <p:blipFill>
          <a:blip r:embed="rId3"/>
          <a:stretch>
            <a:fillRect/>
          </a:stretch>
        </p:blipFill>
        <p:spPr>
          <a:xfrm>
            <a:off x="168766" y="2293161"/>
            <a:ext cx="7376160" cy="777240"/>
          </a:xfrm>
          <a:prstGeom prst="rect">
            <a:avLst/>
          </a:prstGeom>
        </p:spPr>
      </p:pic>
      <p:pic>
        <p:nvPicPr>
          <p:cNvPr id="12" name="Picture 11" descr="Screen shot 2013-03-01 at 3.17.30 PM.png"/>
          <p:cNvPicPr>
            <a:picLocks noChangeAspect="1"/>
          </p:cNvPicPr>
          <p:nvPr/>
        </p:nvPicPr>
        <p:blipFill>
          <a:blip r:embed="rId4"/>
          <a:stretch>
            <a:fillRect/>
          </a:stretch>
        </p:blipFill>
        <p:spPr>
          <a:xfrm>
            <a:off x="2430442" y="3280183"/>
            <a:ext cx="5791200" cy="2336800"/>
          </a:xfrm>
          <a:prstGeom prst="rect">
            <a:avLst/>
          </a:prstGeom>
        </p:spPr>
      </p:pic>
      <p:sp>
        <p:nvSpPr>
          <p:cNvPr id="7" name="TextBox 6"/>
          <p:cNvSpPr txBox="1"/>
          <p:nvPr/>
        </p:nvSpPr>
        <p:spPr>
          <a:xfrm>
            <a:off x="5750500" y="1612906"/>
            <a:ext cx="1794426" cy="584776"/>
          </a:xfrm>
          <a:prstGeom prst="rect">
            <a:avLst/>
          </a:prstGeom>
          <a:noFill/>
          <a:ln>
            <a:solidFill>
              <a:schemeClr val="bg1"/>
            </a:solidFill>
          </a:ln>
        </p:spPr>
        <p:txBody>
          <a:bodyPr wrap="square" rtlCol="0">
            <a:spAutoFit/>
          </a:bodyPr>
          <a:lstStyle/>
          <a:p>
            <a:pPr algn="ctr"/>
            <a:r>
              <a:rPr lang="en-US" sz="3200" dirty="0" smtClean="0">
                <a:solidFill>
                  <a:srgbClr val="FFFF00"/>
                </a:solidFill>
                <a:latin typeface="Arial"/>
              </a:rPr>
              <a:t>QUERY</a:t>
            </a:r>
            <a:endParaRPr lang="en-US" sz="3200" dirty="0">
              <a:solidFill>
                <a:srgbClr val="FFFF00"/>
              </a:solidFill>
              <a:latin typeface="Arial"/>
            </a:endParaRPr>
          </a:p>
        </p:txBody>
      </p:sp>
      <p:sp>
        <p:nvSpPr>
          <p:cNvPr id="9" name="TextBox 8"/>
          <p:cNvSpPr txBox="1"/>
          <p:nvPr/>
        </p:nvSpPr>
        <p:spPr>
          <a:xfrm>
            <a:off x="476343" y="3970719"/>
            <a:ext cx="1794426" cy="584776"/>
          </a:xfrm>
          <a:prstGeom prst="rect">
            <a:avLst/>
          </a:prstGeom>
          <a:noFill/>
          <a:ln>
            <a:solidFill>
              <a:schemeClr val="bg1"/>
            </a:solidFill>
          </a:ln>
        </p:spPr>
        <p:txBody>
          <a:bodyPr wrap="square" rtlCol="0">
            <a:spAutoFit/>
          </a:bodyPr>
          <a:lstStyle/>
          <a:p>
            <a:pPr algn="ctr"/>
            <a:r>
              <a:rPr lang="en-US" sz="3200" dirty="0" smtClean="0">
                <a:solidFill>
                  <a:srgbClr val="FFFF00"/>
                </a:solidFill>
                <a:latin typeface="Arial"/>
              </a:rPr>
              <a:t>RESULT</a:t>
            </a:r>
            <a:endParaRPr lang="en-US" sz="3200" dirty="0">
              <a:solidFill>
                <a:srgbClr val="FFFF00"/>
              </a:solidFill>
              <a:latin typeface="Arial"/>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2156</TotalTime>
  <Words>2418</Words>
  <Application>Microsoft Macintosh PowerPoint</Application>
  <PresentationFormat>On-screen Show (4:3)</PresentationFormat>
  <Paragraphs>230</Paragraphs>
  <Slides>34</Slides>
  <Notes>29</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Marine Biological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Laura Williams</dc:creator>
  <cp:lastModifiedBy>Laura Williams</cp:lastModifiedBy>
  <cp:revision>192</cp:revision>
  <dcterms:created xsi:type="dcterms:W3CDTF">2013-03-05T15:27:19Z</dcterms:created>
  <dcterms:modified xsi:type="dcterms:W3CDTF">2016-03-19T22:48:05Z</dcterms:modified>
</cp:coreProperties>
</file>