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7"/>
  </p:notesMasterIdLst>
  <p:sldIdLst>
    <p:sldId id="256" r:id="rId3"/>
    <p:sldId id="274" r:id="rId4"/>
    <p:sldId id="275" r:id="rId5"/>
    <p:sldId id="257" r:id="rId6"/>
    <p:sldId id="260" r:id="rId7"/>
    <p:sldId id="261" r:id="rId8"/>
    <p:sldId id="262" r:id="rId9"/>
    <p:sldId id="288" r:id="rId10"/>
    <p:sldId id="263" r:id="rId11"/>
    <p:sldId id="264" r:id="rId12"/>
    <p:sldId id="279" r:id="rId13"/>
    <p:sldId id="280" r:id="rId14"/>
    <p:sldId id="276" r:id="rId15"/>
    <p:sldId id="271" r:id="rId16"/>
    <p:sldId id="281" r:id="rId17"/>
    <p:sldId id="282" r:id="rId18"/>
    <p:sldId id="277" r:id="rId19"/>
    <p:sldId id="283" r:id="rId20"/>
    <p:sldId id="272" r:id="rId21"/>
    <p:sldId id="284" r:id="rId22"/>
    <p:sldId id="273" r:id="rId23"/>
    <p:sldId id="287" r:id="rId24"/>
    <p:sldId id="278" r:id="rId25"/>
    <p:sldId id="290" r:id="rId26"/>
    <p:sldId id="267" r:id="rId27"/>
    <p:sldId id="268" r:id="rId28"/>
    <p:sldId id="285" r:id="rId29"/>
    <p:sldId id="289" r:id="rId30"/>
    <p:sldId id="265" r:id="rId31"/>
    <p:sldId id="266" r:id="rId32"/>
    <p:sldId id="269" r:id="rId33"/>
    <p:sldId id="270" r:id="rId34"/>
    <p:sldId id="259" r:id="rId35"/>
    <p:sldId id="25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23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15829-69A2-49A3-8AFC-8479E1D9D765}" type="datetimeFigureOut">
              <a:rPr lang="en-US" smtClean="0"/>
              <a:t>5/15/2019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67C38-786E-4E32-AD7D-EAC8DDE39583}" type="slidenum">
              <a:rPr lang="en-US" smtClean="0"/>
              <a:t>‹#›</a:t>
            </a:fld>
            <a:endParaRPr lang="en-US"/>
          </a:p>
        </p:txBody>
      </p:sp>
    </p:spTree>
    <p:extLst>
      <p:ext uri="{BB962C8B-B14F-4D97-AF65-F5344CB8AC3E}">
        <p14:creationId xmlns:p14="http://schemas.microsoft.com/office/powerpoint/2010/main" val="741526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542B4C2-96BD-47B0-9E66-80CE9D1206C8}" type="datetime1">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AC248-864E-4EDA-8C29-4E0E4B6ED8B0}" type="slidenum">
              <a:rPr lang="en-US" smtClean="0"/>
              <a:t>‹#›</a:t>
            </a:fld>
            <a:endParaRPr lang="en-US"/>
          </a:p>
        </p:txBody>
      </p:sp>
    </p:spTree>
    <p:extLst>
      <p:ext uri="{BB962C8B-B14F-4D97-AF65-F5344CB8AC3E}">
        <p14:creationId xmlns:p14="http://schemas.microsoft.com/office/powerpoint/2010/main" val="4142289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C33CD-E77C-4209-BD1D-690235B3459E}" type="datetime1">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AC248-864E-4EDA-8C29-4E0E4B6ED8B0}" type="slidenum">
              <a:rPr lang="en-US" smtClean="0"/>
              <a:t>‹#›</a:t>
            </a:fld>
            <a:endParaRPr lang="en-US"/>
          </a:p>
        </p:txBody>
      </p:sp>
    </p:spTree>
    <p:extLst>
      <p:ext uri="{BB962C8B-B14F-4D97-AF65-F5344CB8AC3E}">
        <p14:creationId xmlns:p14="http://schemas.microsoft.com/office/powerpoint/2010/main" val="368487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319356-CEA7-4F3F-85C6-7EB7B42BCD26}" type="datetime1">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AC248-864E-4EDA-8C29-4E0E4B6ED8B0}" type="slidenum">
              <a:rPr lang="en-US" smtClean="0"/>
              <a:t>‹#›</a:t>
            </a:fld>
            <a:endParaRPr lang="en-US"/>
          </a:p>
        </p:txBody>
      </p:sp>
    </p:spTree>
    <p:extLst>
      <p:ext uri="{BB962C8B-B14F-4D97-AF65-F5344CB8AC3E}">
        <p14:creationId xmlns:p14="http://schemas.microsoft.com/office/powerpoint/2010/main" val="3346591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16" name="Picture 15" descr="master_bg.png"/>
          <p:cNvPicPr>
            <a:picLocks noChangeAspect="1"/>
          </p:cNvPicPr>
          <p:nvPr userDrawn="1"/>
        </p:nvPicPr>
        <p:blipFill>
          <a:blip r:embed="rId2"/>
          <a:stretch>
            <a:fillRect/>
          </a:stretch>
        </p:blipFill>
        <p:spPr>
          <a:xfrm>
            <a:off x="3014133" y="-25401"/>
            <a:ext cx="9177867" cy="6883401"/>
          </a:xfrm>
          <a:prstGeom prst="rect">
            <a:avLst/>
          </a:prstGeom>
        </p:spPr>
      </p:pic>
      <p:sp>
        <p:nvSpPr>
          <p:cNvPr id="17" name="Rectangle 16"/>
          <p:cNvSpPr/>
          <p:nvPr userDrawn="1"/>
        </p:nvSpPr>
        <p:spPr>
          <a:xfrm>
            <a:off x="609600" y="-25400"/>
            <a:ext cx="7322331" cy="68834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a:xfrm>
            <a:off x="999744" y="1030657"/>
            <a:ext cx="6717635" cy="2569799"/>
          </a:xfrm>
        </p:spPr>
        <p:txBody>
          <a:bodyPr/>
          <a:lstStyle>
            <a:lvl1pPr>
              <a:defRPr sz="5333">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99744" y="3886200"/>
            <a:ext cx="6717635" cy="1752600"/>
          </a:xfrm>
        </p:spPr>
        <p:txBody>
          <a:bodyPr>
            <a:normAutofit/>
          </a:bodyPr>
          <a:lstStyle>
            <a:lvl1pPr marL="0" indent="0" algn="l">
              <a:buNone/>
              <a:defRPr sz="2400">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7" name="Rectangle 6"/>
          <p:cNvSpPr/>
          <p:nvPr userDrawn="1"/>
        </p:nvSpPr>
        <p:spPr>
          <a:xfrm>
            <a:off x="0" y="0"/>
            <a:ext cx="6096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566273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13"/>
          <p:cNvSpPr>
            <a:spLocks noGrp="1"/>
          </p:cNvSpPr>
          <p:nvPr>
            <p:ph type="sldNum" sz="quarter" idx="4"/>
          </p:nvPr>
        </p:nvSpPr>
        <p:spPr>
          <a:xfrm>
            <a:off x="8923867" y="6280152"/>
            <a:ext cx="2844800" cy="365125"/>
          </a:xfrm>
          <a:prstGeom prst="rect">
            <a:avLst/>
          </a:prstGeom>
        </p:spPr>
        <p:txBody>
          <a:bodyPr vert="horz" lIns="91440" tIns="45720" rIns="91440" bIns="45720" rtlCol="0" anchor="ctr"/>
          <a:lstStyle>
            <a:lvl1pPr algn="r">
              <a:defRPr sz="1400">
                <a:solidFill>
                  <a:schemeClr val="tx2"/>
                </a:solidFill>
                <a:latin typeface="Arial"/>
                <a:cs typeface="Arial"/>
              </a:defRPr>
            </a:lvl1pPr>
          </a:lstStyle>
          <a:p>
            <a:fld id="{24791E93-A2B7-0848-BDB4-10A6DF01D9B6}" type="slidenum">
              <a:rPr lang="en-US" smtClean="0"/>
              <a:pPr/>
              <a:t>‹#›</a:t>
            </a:fld>
            <a:endParaRPr lang="en-US" dirty="0"/>
          </a:p>
        </p:txBody>
      </p:sp>
      <p:sp>
        <p:nvSpPr>
          <p:cNvPr id="7" name="Rectangle 6"/>
          <p:cNvSpPr/>
          <p:nvPr userDrawn="1"/>
        </p:nvSpPr>
        <p:spPr>
          <a:xfrm>
            <a:off x="0" y="0"/>
            <a:ext cx="2032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Rectangle 7"/>
          <p:cNvSpPr/>
          <p:nvPr userDrawn="1"/>
        </p:nvSpPr>
        <p:spPr>
          <a:xfrm>
            <a:off x="203200" y="0"/>
            <a:ext cx="4064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Content Placeholder 3"/>
          <p:cNvSpPr>
            <a:spLocks noGrp="1"/>
          </p:cNvSpPr>
          <p:nvPr>
            <p:ph sz="quarter" idx="12"/>
          </p:nvPr>
        </p:nvSpPr>
        <p:spPr>
          <a:xfrm>
            <a:off x="1255262" y="1600200"/>
            <a:ext cx="10513409" cy="419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6506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13"/>
          <p:cNvSpPr>
            <a:spLocks noGrp="1"/>
          </p:cNvSpPr>
          <p:nvPr>
            <p:ph type="sldNum" sz="quarter" idx="4"/>
          </p:nvPr>
        </p:nvSpPr>
        <p:spPr>
          <a:xfrm>
            <a:off x="8923867" y="6280152"/>
            <a:ext cx="2844800" cy="365125"/>
          </a:xfrm>
          <a:prstGeom prst="rect">
            <a:avLst/>
          </a:prstGeom>
        </p:spPr>
        <p:txBody>
          <a:bodyPr vert="horz" lIns="91440" tIns="45720" rIns="91440" bIns="45720" rtlCol="0" anchor="ctr"/>
          <a:lstStyle>
            <a:lvl1pPr algn="r">
              <a:defRPr sz="1400">
                <a:solidFill>
                  <a:schemeClr val="tx2"/>
                </a:solidFill>
                <a:latin typeface="Arial"/>
                <a:cs typeface="Arial"/>
              </a:defRPr>
            </a:lvl1pPr>
          </a:lstStyle>
          <a:p>
            <a:fld id="{24791E93-A2B7-0848-BDB4-10A6DF01D9B6}" type="slidenum">
              <a:rPr lang="en-US" smtClean="0"/>
              <a:pPr/>
              <a:t>‹#›</a:t>
            </a:fld>
            <a:endParaRPr lang="en-US" dirty="0"/>
          </a:p>
        </p:txBody>
      </p:sp>
      <p:sp>
        <p:nvSpPr>
          <p:cNvPr id="5" name="Content Placeholder 4"/>
          <p:cNvSpPr>
            <a:spLocks noGrp="1"/>
          </p:cNvSpPr>
          <p:nvPr>
            <p:ph sz="quarter" idx="11"/>
          </p:nvPr>
        </p:nvSpPr>
        <p:spPr>
          <a:xfrm>
            <a:off x="1255258" y="1600201"/>
            <a:ext cx="5091061"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p:cNvSpPr>
            <a:spLocks noGrp="1"/>
          </p:cNvSpPr>
          <p:nvPr>
            <p:ph sz="quarter" idx="12"/>
          </p:nvPr>
        </p:nvSpPr>
        <p:spPr>
          <a:xfrm>
            <a:off x="6677606" y="1600201"/>
            <a:ext cx="5091061"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0" y="0"/>
            <a:ext cx="2032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Rectangle 9"/>
          <p:cNvSpPr/>
          <p:nvPr userDrawn="1"/>
        </p:nvSpPr>
        <p:spPr>
          <a:xfrm>
            <a:off x="203200" y="0"/>
            <a:ext cx="4064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485565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Picture Placeholder 7"/>
          <p:cNvSpPr>
            <a:spLocks noGrp="1"/>
          </p:cNvSpPr>
          <p:nvPr>
            <p:ph type="pic" sz="quarter" idx="10"/>
          </p:nvPr>
        </p:nvSpPr>
        <p:spPr>
          <a:xfrm>
            <a:off x="1255257" y="1600201"/>
            <a:ext cx="9753600" cy="3657600"/>
          </a:xfrm>
        </p:spPr>
        <p:txBody>
          <a:bodyPr/>
          <a:lstStyle/>
          <a:p>
            <a:r>
              <a:rPr lang="en-US"/>
              <a:t>Click icon to add picture</a:t>
            </a:r>
            <a:endParaRPr lang="en-US" dirty="0"/>
          </a:p>
        </p:txBody>
      </p:sp>
      <p:sp>
        <p:nvSpPr>
          <p:cNvPr id="6" name="Slide Number Placeholder 13"/>
          <p:cNvSpPr>
            <a:spLocks noGrp="1"/>
          </p:cNvSpPr>
          <p:nvPr>
            <p:ph type="sldNum" sz="quarter" idx="4"/>
          </p:nvPr>
        </p:nvSpPr>
        <p:spPr>
          <a:xfrm>
            <a:off x="8923867" y="6280152"/>
            <a:ext cx="2844800" cy="365125"/>
          </a:xfrm>
          <a:prstGeom prst="rect">
            <a:avLst/>
          </a:prstGeom>
        </p:spPr>
        <p:txBody>
          <a:bodyPr vert="horz" lIns="91440" tIns="45720" rIns="91440" bIns="45720" rtlCol="0" anchor="ctr"/>
          <a:lstStyle>
            <a:lvl1pPr algn="r">
              <a:defRPr sz="1400">
                <a:solidFill>
                  <a:schemeClr val="tx2"/>
                </a:solidFill>
                <a:latin typeface="Arial"/>
                <a:cs typeface="Arial"/>
              </a:defRPr>
            </a:lvl1pPr>
          </a:lstStyle>
          <a:p>
            <a:fld id="{24791E93-A2B7-0848-BDB4-10A6DF01D9B6}" type="slidenum">
              <a:rPr lang="en-US" smtClean="0"/>
              <a:pPr/>
              <a:t>‹#›</a:t>
            </a:fld>
            <a:endParaRPr lang="en-US" dirty="0"/>
          </a:p>
        </p:txBody>
      </p:sp>
      <p:sp>
        <p:nvSpPr>
          <p:cNvPr id="4" name="Text Placeholder 3"/>
          <p:cNvSpPr>
            <a:spLocks noGrp="1"/>
          </p:cNvSpPr>
          <p:nvPr>
            <p:ph type="body" sz="quarter" idx="11"/>
          </p:nvPr>
        </p:nvSpPr>
        <p:spPr>
          <a:xfrm>
            <a:off x="1267890" y="5399091"/>
            <a:ext cx="4713817" cy="444500"/>
          </a:xfrm>
        </p:spPr>
        <p:txBody>
          <a:bodyPr/>
          <a:lstStyle>
            <a:lvl1pPr marL="0" indent="0">
              <a:buFont typeface="Arial"/>
              <a:buNone/>
              <a:defRPr sz="1867">
                <a:solidFill>
                  <a:schemeClr val="tx2"/>
                </a:solidFill>
              </a:defRPr>
            </a:lvl1pPr>
          </a:lstStyle>
          <a:p>
            <a:pPr lvl="0"/>
            <a:r>
              <a:rPr lang="en-US"/>
              <a:t>Edit Master text styles</a:t>
            </a:r>
          </a:p>
        </p:txBody>
      </p:sp>
      <p:sp>
        <p:nvSpPr>
          <p:cNvPr id="7" name="Rectangle 6"/>
          <p:cNvSpPr/>
          <p:nvPr userDrawn="1"/>
        </p:nvSpPr>
        <p:spPr>
          <a:xfrm>
            <a:off x="0" y="0"/>
            <a:ext cx="2032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Rectangle 9"/>
          <p:cNvSpPr/>
          <p:nvPr userDrawn="1"/>
        </p:nvSpPr>
        <p:spPr>
          <a:xfrm>
            <a:off x="203200" y="0"/>
            <a:ext cx="4064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203096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13"/>
          <p:cNvSpPr>
            <a:spLocks noGrp="1"/>
          </p:cNvSpPr>
          <p:nvPr>
            <p:ph type="sldNum" sz="quarter" idx="4"/>
          </p:nvPr>
        </p:nvSpPr>
        <p:spPr>
          <a:xfrm>
            <a:off x="8923867" y="6280152"/>
            <a:ext cx="2844800" cy="365125"/>
          </a:xfrm>
          <a:prstGeom prst="rect">
            <a:avLst/>
          </a:prstGeom>
        </p:spPr>
        <p:txBody>
          <a:bodyPr vert="horz" lIns="91440" tIns="45720" rIns="91440" bIns="45720" rtlCol="0" anchor="ctr"/>
          <a:lstStyle>
            <a:lvl1pPr algn="r">
              <a:defRPr sz="1400">
                <a:solidFill>
                  <a:schemeClr val="tx2"/>
                </a:solidFill>
                <a:latin typeface="Arial"/>
                <a:cs typeface="Arial"/>
              </a:defRPr>
            </a:lvl1pPr>
          </a:lstStyle>
          <a:p>
            <a:fld id="{24791E93-A2B7-0848-BDB4-10A6DF01D9B6}" type="slidenum">
              <a:rPr lang="en-US" smtClean="0"/>
              <a:pPr/>
              <a:t>‹#›</a:t>
            </a:fld>
            <a:endParaRPr lang="en-US" dirty="0"/>
          </a:p>
        </p:txBody>
      </p:sp>
      <p:sp>
        <p:nvSpPr>
          <p:cNvPr id="8" name="Rectangle 7"/>
          <p:cNvSpPr/>
          <p:nvPr userDrawn="1"/>
        </p:nvSpPr>
        <p:spPr>
          <a:xfrm>
            <a:off x="0" y="0"/>
            <a:ext cx="2032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Rectangle 8"/>
          <p:cNvSpPr/>
          <p:nvPr userDrawn="1"/>
        </p:nvSpPr>
        <p:spPr>
          <a:xfrm>
            <a:off x="203200" y="0"/>
            <a:ext cx="4064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13358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 No Footer">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p:txBody>
          <a:bodyPr anchor="t"/>
          <a:lstStyle/>
          <a:p>
            <a:r>
              <a:rPr lang="en-US"/>
              <a:t>Click to edit Master title style</a:t>
            </a:r>
            <a:endParaRPr lang="en-US" dirty="0"/>
          </a:p>
        </p:txBody>
      </p:sp>
      <p:sp>
        <p:nvSpPr>
          <p:cNvPr id="8" name="Rectangle 7"/>
          <p:cNvSpPr/>
          <p:nvPr userDrawn="1"/>
        </p:nvSpPr>
        <p:spPr>
          <a:xfrm>
            <a:off x="0" y="0"/>
            <a:ext cx="2032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Rectangle 8"/>
          <p:cNvSpPr/>
          <p:nvPr userDrawn="1"/>
        </p:nvSpPr>
        <p:spPr>
          <a:xfrm>
            <a:off x="203200" y="0"/>
            <a:ext cx="4064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079606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 with bullets">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Picture Placeholder 5"/>
          <p:cNvSpPr>
            <a:spLocks noGrp="1"/>
          </p:cNvSpPr>
          <p:nvPr>
            <p:ph type="pic" sz="quarter" idx="10"/>
          </p:nvPr>
        </p:nvSpPr>
        <p:spPr>
          <a:xfrm>
            <a:off x="609600" y="4"/>
            <a:ext cx="6705600" cy="6857999"/>
          </a:xfrm>
        </p:spPr>
        <p:txBody>
          <a:bodyPr/>
          <a:lstStyle/>
          <a:p>
            <a:r>
              <a:rPr lang="en-US"/>
              <a:t>Click icon to add picture</a:t>
            </a:r>
            <a:endParaRPr lang="en-US" dirty="0"/>
          </a:p>
        </p:txBody>
      </p:sp>
      <p:sp>
        <p:nvSpPr>
          <p:cNvPr id="12" name="Content Placeholder 2"/>
          <p:cNvSpPr>
            <a:spLocks noGrp="1"/>
          </p:cNvSpPr>
          <p:nvPr>
            <p:ph sz="half" idx="11"/>
          </p:nvPr>
        </p:nvSpPr>
        <p:spPr>
          <a:xfrm>
            <a:off x="7501467" y="914404"/>
            <a:ext cx="4267200" cy="5173663"/>
          </a:xfrm>
        </p:spPr>
        <p:txBody>
          <a:bodyPr/>
          <a:lstStyle>
            <a:lvl1pPr marL="457189" marR="0" indent="-457189" algn="l" defTabSz="609585" rtl="0" eaLnBrk="1" fontAlgn="auto" latinLnBrk="0" hangingPunct="1">
              <a:lnSpc>
                <a:spcPct val="102000"/>
              </a:lnSpc>
              <a:spcBef>
                <a:spcPts val="800"/>
              </a:spcBef>
              <a:spcAft>
                <a:spcPts val="1867"/>
              </a:spcAft>
              <a:buClrTx/>
              <a:buSzPct val="100000"/>
              <a:buFontTx/>
              <a:buBlip>
                <a:blip r:embed="rId2"/>
              </a:buBlip>
              <a:tabLst/>
              <a:defRPr sz="3200"/>
            </a:lvl1pPr>
            <a:lvl2pPr marL="916494" marR="0" indent="-459306" algn="l" defTabSz="609585" rtl="0" eaLnBrk="1" fontAlgn="auto" latinLnBrk="0" hangingPunct="1">
              <a:lnSpc>
                <a:spcPct val="100000"/>
              </a:lnSpc>
              <a:spcBef>
                <a:spcPts val="0"/>
              </a:spcBef>
              <a:spcAft>
                <a:spcPts val="800"/>
              </a:spcAft>
              <a:buClr>
                <a:srgbClr val="A2AAAD"/>
              </a:buClr>
              <a:buSzPct val="120000"/>
              <a:buFont typeface="Courier New"/>
              <a:buChar char="o"/>
              <a:tabLst/>
              <a:defRPr sz="2667"/>
            </a:lvl2pPr>
            <a:lvl3pPr marL="1373683" marR="0" indent="-457189" algn="l" defTabSz="609585" rtl="0" eaLnBrk="1" fontAlgn="auto" latinLnBrk="0" hangingPunct="1">
              <a:lnSpc>
                <a:spcPct val="100000"/>
              </a:lnSpc>
              <a:spcBef>
                <a:spcPts val="0"/>
              </a:spcBef>
              <a:spcAft>
                <a:spcPts val="800"/>
              </a:spcAft>
              <a:buClrTx/>
              <a:buSzPct val="100000"/>
              <a:buFontTx/>
              <a:buBlip>
                <a:blip r:embed="rId3"/>
              </a:buBlip>
              <a:tabLst/>
              <a:defRPr sz="2133"/>
            </a:lvl3pPr>
            <a:lvl4pPr marL="1678475" marR="0" indent="-304792" algn="l" defTabSz="609585" rtl="0" eaLnBrk="1" fontAlgn="auto" latinLnBrk="0" hangingPunct="1">
              <a:lnSpc>
                <a:spcPct val="100000"/>
              </a:lnSpc>
              <a:spcBef>
                <a:spcPts val="0"/>
              </a:spcBef>
              <a:spcAft>
                <a:spcPts val="800"/>
              </a:spcAft>
              <a:buClr>
                <a:srgbClr val="A2AAAD"/>
              </a:buClr>
              <a:buSzPct val="110000"/>
              <a:buFont typeface="Arial"/>
              <a:buChar char="•"/>
              <a:tabLst/>
              <a:defRPr sz="2133"/>
            </a:lvl4pPr>
            <a:lvl5pPr>
              <a:defRPr sz="1867"/>
            </a:lvl5pPr>
            <a:lvl6pPr>
              <a:defRPr sz="2400"/>
            </a:lvl6pPr>
            <a:lvl7pPr>
              <a:defRPr sz="2400"/>
            </a:lvl7pPr>
            <a:lvl8pPr>
              <a:defRPr sz="2400"/>
            </a:lvl8pPr>
            <a:lvl9pPr>
              <a:defRPr sz="2400"/>
            </a:lvl9pPr>
          </a:lstStyle>
          <a:p>
            <a:pPr marL="457189" marR="0" lvl="0" indent="-457189" algn="l" defTabSz="609585" rtl="0" eaLnBrk="1" fontAlgn="auto" latinLnBrk="0" hangingPunct="1">
              <a:lnSpc>
                <a:spcPct val="102000"/>
              </a:lnSpc>
              <a:spcBef>
                <a:spcPts val="800"/>
              </a:spcBef>
              <a:spcAft>
                <a:spcPts val="1867"/>
              </a:spcAft>
              <a:buClrTx/>
              <a:buSzPct val="100000"/>
              <a:buFontTx/>
              <a:buBlip>
                <a:blip r:embed="rId2"/>
              </a:buBlip>
              <a:tabLst/>
              <a:defRPr/>
            </a:pPr>
            <a:r>
              <a:rPr kumimoji="0" lang="en-US" sz="3200" b="0" i="0" u="none" strike="noStrike" kern="1200" cap="none" spc="0" normalizeH="0" baseline="0" noProof="0">
                <a:ln>
                  <a:noFill/>
                </a:ln>
                <a:solidFill>
                  <a:srgbClr val="333F48"/>
                </a:solidFill>
                <a:effectLst/>
                <a:uLnTx/>
                <a:uFillTx/>
                <a:latin typeface="Arial"/>
                <a:ea typeface="+mn-ea"/>
                <a:cs typeface="Arial"/>
              </a:rPr>
              <a:t>Edit Master text styles</a:t>
            </a:r>
          </a:p>
          <a:p>
            <a:pPr marL="457189" marR="0" lvl="1" indent="-457189" algn="l" defTabSz="609585" rtl="0" eaLnBrk="1" fontAlgn="auto" latinLnBrk="0" hangingPunct="1">
              <a:lnSpc>
                <a:spcPct val="102000"/>
              </a:lnSpc>
              <a:spcBef>
                <a:spcPts val="800"/>
              </a:spcBef>
              <a:spcAft>
                <a:spcPts val="1867"/>
              </a:spcAft>
              <a:buClrTx/>
              <a:buSzPct val="100000"/>
              <a:buFontTx/>
              <a:buBlip>
                <a:blip r:embed="rId2"/>
              </a:buBlip>
              <a:tabLst/>
              <a:defRPr/>
            </a:pPr>
            <a:r>
              <a:rPr kumimoji="0" lang="en-US" sz="3200" b="0" i="0" u="none" strike="noStrike" kern="1200" cap="none" spc="0" normalizeH="0" baseline="0" noProof="0">
                <a:ln>
                  <a:noFill/>
                </a:ln>
                <a:solidFill>
                  <a:srgbClr val="333F48"/>
                </a:solidFill>
                <a:effectLst/>
                <a:uLnTx/>
                <a:uFillTx/>
                <a:latin typeface="Arial"/>
                <a:ea typeface="+mn-ea"/>
                <a:cs typeface="Arial"/>
              </a:rPr>
              <a:t>Second level</a:t>
            </a:r>
          </a:p>
          <a:p>
            <a:pPr marL="457189" marR="0" lvl="2" indent="-457189" algn="l" defTabSz="609585" rtl="0" eaLnBrk="1" fontAlgn="auto" latinLnBrk="0" hangingPunct="1">
              <a:lnSpc>
                <a:spcPct val="102000"/>
              </a:lnSpc>
              <a:spcBef>
                <a:spcPts val="800"/>
              </a:spcBef>
              <a:spcAft>
                <a:spcPts val="1867"/>
              </a:spcAft>
              <a:buClrTx/>
              <a:buSzPct val="100000"/>
              <a:buFontTx/>
              <a:buBlip>
                <a:blip r:embed="rId2"/>
              </a:buBlip>
              <a:tabLst/>
              <a:defRPr/>
            </a:pPr>
            <a:r>
              <a:rPr kumimoji="0" lang="en-US" sz="3200" b="0" i="0" u="none" strike="noStrike" kern="1200" cap="none" spc="0" normalizeH="0" baseline="0" noProof="0">
                <a:ln>
                  <a:noFill/>
                </a:ln>
                <a:solidFill>
                  <a:srgbClr val="333F48"/>
                </a:solidFill>
                <a:effectLst/>
                <a:uLnTx/>
                <a:uFillTx/>
                <a:latin typeface="Arial"/>
                <a:ea typeface="+mn-ea"/>
                <a:cs typeface="Arial"/>
              </a:rPr>
              <a:t>Third level</a:t>
            </a:r>
          </a:p>
          <a:p>
            <a:pPr marL="457189" marR="0" lvl="3" indent="-457189" algn="l" defTabSz="609585" rtl="0" eaLnBrk="1" fontAlgn="auto" latinLnBrk="0" hangingPunct="1">
              <a:lnSpc>
                <a:spcPct val="102000"/>
              </a:lnSpc>
              <a:spcBef>
                <a:spcPts val="800"/>
              </a:spcBef>
              <a:spcAft>
                <a:spcPts val="1867"/>
              </a:spcAft>
              <a:buClrTx/>
              <a:buSzPct val="100000"/>
              <a:buFontTx/>
              <a:buBlip>
                <a:blip r:embed="rId2"/>
              </a:buBlip>
              <a:tabLst/>
              <a:defRPr/>
            </a:pPr>
            <a:r>
              <a:rPr kumimoji="0" lang="en-US" sz="3200" b="0" i="0" u="none" strike="noStrike" kern="1200" cap="none" spc="0" normalizeH="0" baseline="0" noProof="0">
                <a:ln>
                  <a:noFill/>
                </a:ln>
                <a:solidFill>
                  <a:srgbClr val="333F48"/>
                </a:solidFill>
                <a:effectLst/>
                <a:uLnTx/>
                <a:uFillTx/>
                <a:latin typeface="Arial"/>
                <a:ea typeface="+mn-ea"/>
                <a:cs typeface="Arial"/>
              </a:rPr>
              <a:t>Fourth level</a:t>
            </a:r>
          </a:p>
        </p:txBody>
      </p:sp>
      <p:sp>
        <p:nvSpPr>
          <p:cNvPr id="15" name="Rectangle 14"/>
          <p:cNvSpPr/>
          <p:nvPr userDrawn="1"/>
        </p:nvSpPr>
        <p:spPr>
          <a:xfrm>
            <a:off x="0" y="0"/>
            <a:ext cx="2032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Rectangle 15"/>
          <p:cNvSpPr/>
          <p:nvPr userDrawn="1"/>
        </p:nvSpPr>
        <p:spPr>
          <a:xfrm>
            <a:off x="203200" y="0"/>
            <a:ext cx="4064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281125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age - Large">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Picture Placeholder 7"/>
          <p:cNvSpPr>
            <a:spLocks noGrp="1"/>
          </p:cNvSpPr>
          <p:nvPr>
            <p:ph type="pic" sz="quarter" idx="10"/>
          </p:nvPr>
        </p:nvSpPr>
        <p:spPr>
          <a:xfrm>
            <a:off x="609600" y="4"/>
            <a:ext cx="11582400" cy="6857999"/>
          </a:xfrm>
        </p:spPr>
        <p:txBody>
          <a:bodyPr/>
          <a:lstStyle/>
          <a:p>
            <a:r>
              <a:rPr lang="en-US"/>
              <a:t>Click icon to add picture</a:t>
            </a:r>
          </a:p>
        </p:txBody>
      </p:sp>
      <p:sp>
        <p:nvSpPr>
          <p:cNvPr id="7" name="Rectangle 6"/>
          <p:cNvSpPr/>
          <p:nvPr userDrawn="1"/>
        </p:nvSpPr>
        <p:spPr>
          <a:xfrm>
            <a:off x="0" y="0"/>
            <a:ext cx="2032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Rectangle 8"/>
          <p:cNvSpPr/>
          <p:nvPr userDrawn="1"/>
        </p:nvSpPr>
        <p:spPr>
          <a:xfrm>
            <a:off x="203200" y="0"/>
            <a:ext cx="406400"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2250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146341-88C2-4E2F-93A3-539E658C348C}" type="datetime1">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AC248-864E-4EDA-8C29-4E0E4B6ED8B0}" type="slidenum">
              <a:rPr lang="en-US" smtClean="0"/>
              <a:t>‹#›</a:t>
            </a:fld>
            <a:endParaRPr lang="en-US"/>
          </a:p>
        </p:txBody>
      </p:sp>
    </p:spTree>
    <p:extLst>
      <p:ext uri="{BB962C8B-B14F-4D97-AF65-F5344CB8AC3E}">
        <p14:creationId xmlns:p14="http://schemas.microsoft.com/office/powerpoint/2010/main" val="2457018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1" y="0"/>
            <a:ext cx="4869671"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609600" y="0"/>
            <a:ext cx="4260069" cy="6858000"/>
          </a:xfrm>
          <a:prstGeom prst="rect">
            <a:avLst/>
          </a:prstGeom>
          <a:solidFill>
            <a:srgbClr val="4F6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Rectangle 8"/>
          <p:cNvSpPr/>
          <p:nvPr userDrawn="1"/>
        </p:nvSpPr>
        <p:spPr>
          <a:xfrm>
            <a:off x="4869677" y="0"/>
            <a:ext cx="7318097"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a:xfrm>
            <a:off x="5266163" y="1030657"/>
            <a:ext cx="6717635" cy="2569799"/>
          </a:xfrm>
        </p:spPr>
        <p:txBody>
          <a:bodyPr/>
          <a:lstStyle>
            <a:lvl1pPr>
              <a:defRPr sz="5333">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266163" y="3886200"/>
            <a:ext cx="6717635" cy="1752600"/>
          </a:xfrm>
        </p:spPr>
        <p:txBody>
          <a:bodyPr>
            <a:normAutofit/>
          </a:bodyPr>
          <a:lstStyle>
            <a:lvl1pPr marL="0" indent="0" algn="l">
              <a:buNone/>
              <a:defRPr sz="2400">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514248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with Image">
    <p:spTree>
      <p:nvGrpSpPr>
        <p:cNvPr id="1" name=""/>
        <p:cNvGrpSpPr/>
        <p:nvPr/>
      </p:nvGrpSpPr>
      <p:grpSpPr>
        <a:xfrm>
          <a:off x="0" y="0"/>
          <a:ext cx="0" cy="0"/>
          <a:chOff x="0" y="0"/>
          <a:chExt cx="0" cy="0"/>
        </a:xfrm>
      </p:grpSpPr>
      <p:sp>
        <p:nvSpPr>
          <p:cNvPr id="7" name="Rectangle 6"/>
          <p:cNvSpPr/>
          <p:nvPr/>
        </p:nvSpPr>
        <p:spPr>
          <a:xfrm>
            <a:off x="-1" y="0"/>
            <a:ext cx="4869671"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Picture Placeholder 10"/>
          <p:cNvSpPr>
            <a:spLocks noGrp="1"/>
          </p:cNvSpPr>
          <p:nvPr>
            <p:ph type="pic" sz="quarter" idx="10"/>
          </p:nvPr>
        </p:nvSpPr>
        <p:spPr>
          <a:xfrm>
            <a:off x="609600" y="0"/>
            <a:ext cx="4266419" cy="6858000"/>
          </a:xfrm>
        </p:spPr>
        <p:txBody>
          <a:bodyPr/>
          <a:lstStyle/>
          <a:p>
            <a:r>
              <a:rPr lang="en-US"/>
              <a:t>Click icon to add picture</a:t>
            </a:r>
          </a:p>
        </p:txBody>
      </p:sp>
      <p:sp>
        <p:nvSpPr>
          <p:cNvPr id="9" name="Rectangle 8"/>
          <p:cNvSpPr/>
          <p:nvPr/>
        </p:nvSpPr>
        <p:spPr>
          <a:xfrm>
            <a:off x="4876800" y="0"/>
            <a:ext cx="7315200" cy="6858000"/>
          </a:xfrm>
          <a:prstGeom prst="rect">
            <a:avLst/>
          </a:prstGeom>
          <a:solidFill>
            <a:srgbClr val="002D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a:xfrm>
            <a:off x="5266163" y="1030657"/>
            <a:ext cx="6717635" cy="2569799"/>
          </a:xfrm>
        </p:spPr>
        <p:txBody>
          <a:bodyPr/>
          <a:lstStyle>
            <a:lvl1pPr>
              <a:defRPr sz="5333">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266163" y="3886200"/>
            <a:ext cx="6717635" cy="1752600"/>
          </a:xfrm>
        </p:spPr>
        <p:txBody>
          <a:bodyPr>
            <a:normAutofit/>
          </a:bodyPr>
          <a:lstStyle>
            <a:lvl1pPr marL="0" indent="0" algn="l">
              <a:buNone/>
              <a:defRPr sz="2400">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7906311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Image - Large">
    <p:spTree>
      <p:nvGrpSpPr>
        <p:cNvPr id="1" name=""/>
        <p:cNvGrpSpPr/>
        <p:nvPr/>
      </p:nvGrpSpPr>
      <p:grpSpPr>
        <a:xfrm>
          <a:off x="0" y="0"/>
          <a:ext cx="0" cy="0"/>
          <a:chOff x="0" y="0"/>
          <a:chExt cx="0" cy="0"/>
        </a:xfrm>
      </p:grpSpPr>
      <p:pic>
        <p:nvPicPr>
          <p:cNvPr id="10" name="JAX_Logo_Amination-1080p-29_97fps_white.mp4">
            <a:hlinkClick r:id="" action="ppaction://media"/>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0" y="-412859"/>
            <a:ext cx="12192000" cy="6858000"/>
          </a:xfrm>
          <a:prstGeom prst="rect">
            <a:avLst/>
          </a:prstGeom>
        </p:spPr>
      </p:pic>
      <p:pic>
        <p:nvPicPr>
          <p:cNvPr id="11" name="Picture 10" descr="Screen Shot 2016-01-21 at 9.41.53 AM.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616103" y="1941388"/>
            <a:ext cx="6789504" cy="3248365"/>
          </a:xfrm>
          <a:prstGeom prst="rect">
            <a:avLst/>
          </a:prstGeom>
        </p:spPr>
      </p:pic>
    </p:spTree>
    <p:extLst>
      <p:ext uri="{BB962C8B-B14F-4D97-AF65-F5344CB8AC3E}">
        <p14:creationId xmlns:p14="http://schemas.microsoft.com/office/powerpoint/2010/main" val="425738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mediacall" presetSubtype="0" fill="hold" nodeType="withEffect">
                                  <p:stCondLst>
                                    <p:cond delay="0"/>
                                  </p:stCondLst>
                                  <p:childTnLst>
                                    <p:cmd type="call" cmd="playFrom(0.0)">
                                      <p:cBhvr>
                                        <p:cTn id="8" dur="700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10"/>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p:cTn id="13" dur="1" fill="hold"/>
                                        <p:tgtEl>
                                          <p:spTgt spid="10"/>
                                        </p:tgtEl>
                                      </p:cBhvr>
                                    </p:cmd>
                                  </p:childTnLst>
                                </p:cTn>
                              </p:par>
                            </p:childTnLst>
                          </p:cTn>
                        </p:par>
                      </p:childTnLst>
                    </p:cTn>
                  </p:par>
                </p:childTnLst>
              </p:cTn>
              <p:nextCondLst>
                <p:cond evt="onClick" delay="0">
                  <p:tgtEl>
                    <p:spTgt spid="10"/>
                  </p:tgtEl>
                </p:cond>
              </p:nextCondLst>
            </p:seq>
            <p:video>
              <p:cMediaNode vol="80000">
                <p:cTn id="14" fill="hold" display="0">
                  <p:stCondLst>
                    <p:cond delay="indefinite"/>
                  </p:stCondLst>
                </p:cTn>
                <p:tgtEl>
                  <p:spTgt spid="10"/>
                </p:tgtEl>
              </p:cMediaNode>
            </p:video>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A1DE1C-048A-42E1-A1A4-2865E4D2B3AB}" type="datetime1">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AC248-864E-4EDA-8C29-4E0E4B6ED8B0}" type="slidenum">
              <a:rPr lang="en-US" smtClean="0"/>
              <a:t>‹#›</a:t>
            </a:fld>
            <a:endParaRPr lang="en-US"/>
          </a:p>
        </p:txBody>
      </p:sp>
    </p:spTree>
    <p:extLst>
      <p:ext uri="{BB962C8B-B14F-4D97-AF65-F5344CB8AC3E}">
        <p14:creationId xmlns:p14="http://schemas.microsoft.com/office/powerpoint/2010/main" val="70916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293024-3CAF-4F20-A186-50915B315A73}" type="datetime1">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AAC248-864E-4EDA-8C29-4E0E4B6ED8B0}" type="slidenum">
              <a:rPr lang="en-US" smtClean="0"/>
              <a:t>‹#›</a:t>
            </a:fld>
            <a:endParaRPr lang="en-US"/>
          </a:p>
        </p:txBody>
      </p:sp>
    </p:spTree>
    <p:extLst>
      <p:ext uri="{BB962C8B-B14F-4D97-AF65-F5344CB8AC3E}">
        <p14:creationId xmlns:p14="http://schemas.microsoft.com/office/powerpoint/2010/main" val="321551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3B762B-E282-4893-B182-59EB6279E265}" type="datetime1">
              <a:rPr lang="en-US" smtClean="0"/>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AAC248-864E-4EDA-8C29-4E0E4B6ED8B0}" type="slidenum">
              <a:rPr lang="en-US" smtClean="0"/>
              <a:t>‹#›</a:t>
            </a:fld>
            <a:endParaRPr lang="en-US"/>
          </a:p>
        </p:txBody>
      </p:sp>
    </p:spTree>
    <p:extLst>
      <p:ext uri="{BB962C8B-B14F-4D97-AF65-F5344CB8AC3E}">
        <p14:creationId xmlns:p14="http://schemas.microsoft.com/office/powerpoint/2010/main" val="325479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19A12-7624-45A3-9319-88C877EEF2B1}" type="datetime1">
              <a:rPr lang="en-US" smtClean="0"/>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AAC248-864E-4EDA-8C29-4E0E4B6ED8B0}" type="slidenum">
              <a:rPr lang="en-US" smtClean="0"/>
              <a:t>‹#›</a:t>
            </a:fld>
            <a:endParaRPr lang="en-US"/>
          </a:p>
        </p:txBody>
      </p:sp>
    </p:spTree>
    <p:extLst>
      <p:ext uri="{BB962C8B-B14F-4D97-AF65-F5344CB8AC3E}">
        <p14:creationId xmlns:p14="http://schemas.microsoft.com/office/powerpoint/2010/main" val="165016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0B97B-063C-4D9D-8081-4E968C004729}" type="datetime1">
              <a:rPr lang="en-US" smtClean="0"/>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AAC248-864E-4EDA-8C29-4E0E4B6ED8B0}" type="slidenum">
              <a:rPr lang="en-US" smtClean="0"/>
              <a:t>‹#›</a:t>
            </a:fld>
            <a:endParaRPr lang="en-US"/>
          </a:p>
        </p:txBody>
      </p:sp>
    </p:spTree>
    <p:extLst>
      <p:ext uri="{BB962C8B-B14F-4D97-AF65-F5344CB8AC3E}">
        <p14:creationId xmlns:p14="http://schemas.microsoft.com/office/powerpoint/2010/main" val="136691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A89187-6BC4-4431-BC9D-F97ECA86B538}" type="datetime1">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AAC248-864E-4EDA-8C29-4E0E4B6ED8B0}" type="slidenum">
              <a:rPr lang="en-US" smtClean="0"/>
              <a:t>‹#›</a:t>
            </a:fld>
            <a:endParaRPr lang="en-US"/>
          </a:p>
        </p:txBody>
      </p:sp>
    </p:spTree>
    <p:extLst>
      <p:ext uri="{BB962C8B-B14F-4D97-AF65-F5344CB8AC3E}">
        <p14:creationId xmlns:p14="http://schemas.microsoft.com/office/powerpoint/2010/main" val="50205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1EDA16-5C9D-4B3E-A092-054DC6A31F09}" type="datetime1">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AAC248-864E-4EDA-8C29-4E0E4B6ED8B0}" type="slidenum">
              <a:rPr lang="en-US" smtClean="0"/>
              <a:t>‹#›</a:t>
            </a:fld>
            <a:endParaRPr lang="en-US"/>
          </a:p>
        </p:txBody>
      </p:sp>
    </p:spTree>
    <p:extLst>
      <p:ext uri="{BB962C8B-B14F-4D97-AF65-F5344CB8AC3E}">
        <p14:creationId xmlns:p14="http://schemas.microsoft.com/office/powerpoint/2010/main" val="107100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621FC-58FE-4C5E-8779-EDD82B96C611}" type="datetime1">
              <a:rPr lang="en-US" smtClean="0"/>
              <a:t>5/15/2019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AAC248-864E-4EDA-8C29-4E0E4B6ED8B0}" type="slidenum">
              <a:rPr lang="en-US" smtClean="0"/>
              <a:t>‹#›</a:t>
            </a:fld>
            <a:endParaRPr lang="en-US"/>
          </a:p>
        </p:txBody>
      </p:sp>
    </p:spTree>
    <p:extLst>
      <p:ext uri="{BB962C8B-B14F-4D97-AF65-F5344CB8AC3E}">
        <p14:creationId xmlns:p14="http://schemas.microsoft.com/office/powerpoint/2010/main" val="1916393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5262" y="274639"/>
            <a:ext cx="10513409" cy="1143000"/>
          </a:xfrm>
          <a:prstGeom prst="rect">
            <a:avLst/>
          </a:prstGeom>
        </p:spPr>
        <p:txBody>
          <a:bodyPr vert="horz" lIns="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255262" y="1600201"/>
            <a:ext cx="10513409" cy="4525963"/>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3" name="Straight Connector 12"/>
          <p:cNvCxnSpPr/>
          <p:nvPr/>
        </p:nvCxnSpPr>
        <p:spPr>
          <a:xfrm rot="5400000">
            <a:off x="10755185" y="6588258"/>
            <a:ext cx="538956" cy="2117"/>
          </a:xfrm>
          <a:prstGeom prst="line">
            <a:avLst/>
          </a:prstGeom>
          <a:ln w="31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Slide Number Placeholder 13"/>
          <p:cNvSpPr>
            <a:spLocks noGrp="1"/>
          </p:cNvSpPr>
          <p:nvPr>
            <p:ph type="sldNum" sz="quarter" idx="4"/>
          </p:nvPr>
        </p:nvSpPr>
        <p:spPr>
          <a:xfrm>
            <a:off x="8923867" y="6280152"/>
            <a:ext cx="2844800" cy="365125"/>
          </a:xfrm>
          <a:prstGeom prst="rect">
            <a:avLst/>
          </a:prstGeom>
        </p:spPr>
        <p:txBody>
          <a:bodyPr vert="horz" lIns="91440" tIns="45720" rIns="91440" bIns="45720" rtlCol="0" anchor="ctr"/>
          <a:lstStyle>
            <a:lvl1pPr algn="r">
              <a:defRPr sz="1400">
                <a:solidFill>
                  <a:schemeClr val="tx2"/>
                </a:solidFill>
                <a:latin typeface="Arial"/>
                <a:cs typeface="Arial"/>
              </a:defRPr>
            </a:lvl1pPr>
          </a:lstStyle>
          <a:p>
            <a:fld id="{24791E93-A2B7-0848-BDB4-10A6DF01D9B6}" type="slidenum">
              <a:rPr lang="en-US" smtClean="0"/>
              <a:pPr/>
              <a:t>‹#›</a:t>
            </a:fld>
            <a:endParaRPr lang="en-US" dirty="0"/>
          </a:p>
        </p:txBody>
      </p:sp>
      <p:cxnSp>
        <p:nvCxnSpPr>
          <p:cNvPr id="10" name="Straight Connector 9"/>
          <p:cNvCxnSpPr/>
          <p:nvPr/>
        </p:nvCxnSpPr>
        <p:spPr>
          <a:xfrm rot="5400000">
            <a:off x="10755185" y="6588258"/>
            <a:ext cx="538956" cy="2117"/>
          </a:xfrm>
          <a:prstGeom prst="line">
            <a:avLst/>
          </a:prstGeom>
          <a:ln w="3175"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5" name="Picture 14" descr="FooterText.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500487" y="6407152"/>
            <a:ext cx="2081853" cy="152405"/>
          </a:xfrm>
          <a:prstGeom prst="rect">
            <a:avLst/>
          </a:prstGeom>
        </p:spPr>
      </p:pic>
      <p:pic>
        <p:nvPicPr>
          <p:cNvPr id="9" name="Picture 8" descr="bugs-01.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97077" y="6168809"/>
            <a:ext cx="938721" cy="559657"/>
          </a:xfrm>
          <a:prstGeom prst="rect">
            <a:avLst/>
          </a:prstGeom>
        </p:spPr>
      </p:pic>
    </p:spTree>
    <p:extLst>
      <p:ext uri="{BB962C8B-B14F-4D97-AF65-F5344CB8AC3E}">
        <p14:creationId xmlns:p14="http://schemas.microsoft.com/office/powerpoint/2010/main" val="2374224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09585" rtl="0" eaLnBrk="1" latinLnBrk="0" hangingPunct="1">
        <a:spcBef>
          <a:spcPct val="0"/>
        </a:spcBef>
        <a:buNone/>
        <a:defRPr sz="4800" b="1" kern="1200">
          <a:solidFill>
            <a:schemeClr val="accent1"/>
          </a:solidFill>
          <a:latin typeface="Arial"/>
          <a:ea typeface="+mj-ea"/>
          <a:cs typeface="Arial"/>
        </a:defRPr>
      </a:lvl1pPr>
    </p:titleStyle>
    <p:bodyStyle>
      <a:lvl1pPr marL="457189" indent="-457189" algn="l" defTabSz="609585" rtl="0" eaLnBrk="1" latinLnBrk="0" hangingPunct="1">
        <a:lnSpc>
          <a:spcPct val="102000"/>
        </a:lnSpc>
        <a:spcBef>
          <a:spcPts val="800"/>
        </a:spcBef>
        <a:spcAft>
          <a:spcPts val="1867"/>
        </a:spcAft>
        <a:buClrTx/>
        <a:buSzPct val="110000"/>
        <a:buFontTx/>
        <a:buBlip>
          <a:blip r:embed="rId15"/>
        </a:buBlip>
        <a:defRPr sz="3200" kern="1200">
          <a:solidFill>
            <a:schemeClr val="tx2"/>
          </a:solidFill>
          <a:latin typeface="Arial"/>
          <a:ea typeface="+mn-ea"/>
          <a:cs typeface="Arial"/>
        </a:defRPr>
      </a:lvl1pPr>
      <a:lvl2pPr marL="916494" indent="-459306" algn="l" defTabSz="609585" rtl="0" eaLnBrk="1" latinLnBrk="0" hangingPunct="1">
        <a:lnSpc>
          <a:spcPct val="100000"/>
        </a:lnSpc>
        <a:spcBef>
          <a:spcPts val="0"/>
        </a:spcBef>
        <a:spcAft>
          <a:spcPts val="800"/>
        </a:spcAft>
        <a:buClr>
          <a:srgbClr val="A2AAAD"/>
        </a:buClr>
        <a:buSzPct val="120000"/>
        <a:buFont typeface="Courier New"/>
        <a:buChar char="o"/>
        <a:defRPr sz="2667" kern="1200">
          <a:solidFill>
            <a:schemeClr val="tx2"/>
          </a:solidFill>
          <a:latin typeface="Arial"/>
          <a:ea typeface="+mn-ea"/>
          <a:cs typeface="Arial"/>
        </a:defRPr>
      </a:lvl2pPr>
      <a:lvl3pPr marL="1373683" indent="-457189" algn="l" defTabSz="609585" rtl="0" eaLnBrk="1" latinLnBrk="0" hangingPunct="1">
        <a:lnSpc>
          <a:spcPct val="100000"/>
        </a:lnSpc>
        <a:spcBef>
          <a:spcPts val="0"/>
        </a:spcBef>
        <a:spcAft>
          <a:spcPts val="800"/>
        </a:spcAft>
        <a:buSzPct val="100000"/>
        <a:buFontTx/>
        <a:buBlip>
          <a:blip r:embed="rId16"/>
        </a:buBlip>
        <a:defRPr sz="2133" kern="1200">
          <a:solidFill>
            <a:schemeClr val="tx2"/>
          </a:solidFill>
          <a:latin typeface="Arial"/>
          <a:ea typeface="+mn-ea"/>
          <a:cs typeface="Arial"/>
        </a:defRPr>
      </a:lvl3pPr>
      <a:lvl4pPr marL="1678475" indent="-304792" algn="l" defTabSz="609585" rtl="0" eaLnBrk="1" latinLnBrk="0" hangingPunct="1">
        <a:lnSpc>
          <a:spcPct val="100000"/>
        </a:lnSpc>
        <a:spcBef>
          <a:spcPts val="0"/>
        </a:spcBef>
        <a:spcAft>
          <a:spcPts val="800"/>
        </a:spcAft>
        <a:buClr>
          <a:srgbClr val="A2AAAD"/>
        </a:buClr>
        <a:buSzPct val="110000"/>
        <a:buFont typeface="Arial"/>
        <a:buChar char="•"/>
        <a:defRPr sz="2133" kern="1200">
          <a:solidFill>
            <a:schemeClr val="tx2"/>
          </a:solidFill>
          <a:latin typeface="Arial"/>
          <a:ea typeface="+mn-ea"/>
          <a:cs typeface="Arial"/>
        </a:defRPr>
      </a:lvl4pPr>
      <a:lvl5pPr marL="1985384" indent="-306910" algn="l" defTabSz="609585" rtl="0" eaLnBrk="1" latinLnBrk="0" hangingPunct="1">
        <a:lnSpc>
          <a:spcPct val="104000"/>
        </a:lnSpc>
        <a:spcBef>
          <a:spcPts val="0"/>
        </a:spcBef>
        <a:spcAft>
          <a:spcPts val="1067"/>
        </a:spcAft>
        <a:buClr>
          <a:schemeClr val="bg2"/>
        </a:buClr>
        <a:buFont typeface="Arial"/>
        <a:buNone/>
        <a:defRPr sz="2133" kern="1200">
          <a:solidFill>
            <a:schemeClr val="tx2"/>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homepages.inf.ed.ac.uk/jeh/Bio-PEPA/Tools.html" TargetMode="External"/><Relationship Id="rId2" Type="http://schemas.openxmlformats.org/officeDocument/2006/relationships/hyperlink" Target="http://www.dcs.ed.ac.uk/pepa/tools/plugin/" TargetMode="External"/><Relationship Id="rId1" Type="http://schemas.openxmlformats.org/officeDocument/2006/relationships/slideLayout" Target="../slideLayouts/slideLayout2.xml"/><Relationship Id="rId4" Type="http://schemas.openxmlformats.org/officeDocument/2006/relationships/hyperlink" Target="https://code.google.com/archive/p/gpanalys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ingularity-hub.org/" TargetMode="External"/><Relationship Id="rId2" Type="http://schemas.openxmlformats.org/officeDocument/2006/relationships/hyperlink" Target="https://hub.docker.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williamssanders/pepa" TargetMode="Externa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www.singularity-hub.org/collections/2351"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singularity-hub.org/collections/2351" TargetMode="External"/><Relationship Id="rId2" Type="http://schemas.openxmlformats.org/officeDocument/2006/relationships/hyperlink" Target="https://github.com/williamssanders/pep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51547"/>
            <a:ext cx="9144000" cy="2387600"/>
          </a:xfrm>
        </p:spPr>
        <p:txBody>
          <a:bodyPr>
            <a:noAutofit/>
          </a:bodyPr>
          <a:lstStyle/>
          <a:p>
            <a:r>
              <a:rPr lang="en-US" sz="4000" dirty="0"/>
              <a:t>A Container-Based Framework to Facilitate Reproducibility in Employing Stochastic Process Algebra for Modeling Parallel Computing Systems</a:t>
            </a:r>
            <a:br>
              <a:rPr lang="en-US" sz="4000" dirty="0"/>
            </a:br>
            <a:r>
              <a:rPr lang="en-US" sz="2000" dirty="0"/>
              <a:t>20-May-2019</a:t>
            </a:r>
            <a:endParaRPr lang="en-US" sz="4000" dirty="0"/>
          </a:p>
        </p:txBody>
      </p:sp>
      <p:sp>
        <p:nvSpPr>
          <p:cNvPr id="3" name="Subtitle 2"/>
          <p:cNvSpPr>
            <a:spLocks noGrp="1"/>
          </p:cNvSpPr>
          <p:nvPr>
            <p:ph type="subTitle" idx="1"/>
          </p:nvPr>
        </p:nvSpPr>
        <p:spPr>
          <a:xfrm>
            <a:off x="1524000" y="4420716"/>
            <a:ext cx="9144000" cy="1655762"/>
          </a:xfrm>
        </p:spPr>
        <p:txBody>
          <a:bodyPr>
            <a:normAutofit fontScale="70000" lnSpcReduction="20000"/>
          </a:bodyPr>
          <a:lstStyle/>
          <a:p>
            <a:r>
              <a:rPr lang="en-US" sz="3400" dirty="0"/>
              <a:t>William S. Sanders</a:t>
            </a:r>
            <a:r>
              <a:rPr lang="en-US" sz="3400" baseline="30000" dirty="0"/>
              <a:t>1,2</a:t>
            </a:r>
            <a:r>
              <a:rPr lang="en-US" sz="3400" dirty="0"/>
              <a:t>, </a:t>
            </a:r>
            <a:r>
              <a:rPr lang="en-US" sz="3400" dirty="0" err="1"/>
              <a:t>Srishti</a:t>
            </a:r>
            <a:r>
              <a:rPr lang="en-US" sz="3400" dirty="0"/>
              <a:t> Srivastava</a:t>
            </a:r>
            <a:r>
              <a:rPr lang="en-US" sz="3400" baseline="30000" dirty="0"/>
              <a:t>3</a:t>
            </a:r>
            <a:r>
              <a:rPr lang="en-US" sz="3400" dirty="0"/>
              <a:t>, and </a:t>
            </a:r>
            <a:r>
              <a:rPr lang="en-US" sz="3400" dirty="0" err="1"/>
              <a:t>Ioana</a:t>
            </a:r>
            <a:r>
              <a:rPr lang="en-US" sz="3400" dirty="0"/>
              <a:t> Banicescu</a:t>
            </a:r>
            <a:r>
              <a:rPr lang="en-US" sz="3400" baseline="30000" dirty="0"/>
              <a:t>1</a:t>
            </a:r>
          </a:p>
          <a:p>
            <a:endParaRPr lang="en-US" baseline="30000" dirty="0"/>
          </a:p>
          <a:p>
            <a:endParaRPr lang="en-US" baseline="30000" dirty="0"/>
          </a:p>
          <a:p>
            <a:pPr algn="l"/>
            <a:r>
              <a:rPr lang="en-US" sz="1900" baseline="30000" dirty="0"/>
              <a:t>1</a:t>
            </a:r>
            <a:r>
              <a:rPr lang="en-US" sz="1900" dirty="0"/>
              <a:t> – Department of Computer Science &amp; Engineering, Mississippi State University, MS, USA</a:t>
            </a:r>
          </a:p>
          <a:p>
            <a:pPr algn="l"/>
            <a:r>
              <a:rPr lang="en-US" sz="1900" baseline="30000" dirty="0"/>
              <a:t>2</a:t>
            </a:r>
            <a:r>
              <a:rPr lang="en-US" sz="1900" dirty="0"/>
              <a:t>- The Jackson Laboratory, CT, USA</a:t>
            </a:r>
          </a:p>
          <a:p>
            <a:pPr algn="l"/>
            <a:r>
              <a:rPr lang="en-US" sz="1900" baseline="30000" dirty="0"/>
              <a:t>3</a:t>
            </a:r>
            <a:r>
              <a:rPr lang="en-US" sz="1900" dirty="0"/>
              <a:t> – Department of Computer Science, University of Southern Indiana, IN, USA</a:t>
            </a:r>
          </a:p>
        </p:txBody>
      </p:sp>
      <p:sp>
        <p:nvSpPr>
          <p:cNvPr id="4" name="TextBox 3"/>
          <p:cNvSpPr txBox="1"/>
          <p:nvPr/>
        </p:nvSpPr>
        <p:spPr>
          <a:xfrm>
            <a:off x="399288" y="223647"/>
            <a:ext cx="11393424" cy="646331"/>
          </a:xfrm>
          <a:prstGeom prst="rect">
            <a:avLst/>
          </a:prstGeom>
          <a:noFill/>
        </p:spPr>
        <p:txBody>
          <a:bodyPr wrap="square" rtlCol="0">
            <a:spAutoFit/>
          </a:bodyPr>
          <a:lstStyle/>
          <a:p>
            <a:pPr algn="ctr"/>
            <a:r>
              <a:rPr lang="en-US" dirty="0"/>
              <a:t>24</a:t>
            </a:r>
            <a:r>
              <a:rPr lang="en-US" baseline="30000" dirty="0"/>
              <a:t>th</a:t>
            </a:r>
            <a:r>
              <a:rPr lang="en-US" dirty="0"/>
              <a:t> International Workshop on High-Level Parallel Programming Models and Supportive Environments (HIPS) </a:t>
            </a:r>
          </a:p>
          <a:p>
            <a:pPr algn="ctr"/>
            <a:r>
              <a:rPr lang="en-US" dirty="0"/>
              <a:t>33</a:t>
            </a:r>
            <a:r>
              <a:rPr lang="en-US" baseline="30000" dirty="0"/>
              <a:t>rd</a:t>
            </a:r>
            <a:r>
              <a:rPr lang="en-US" dirty="0"/>
              <a:t> IEEE International Parallel and Distributed Processing Symposium (IPDPS), Rio de Janeiro, Brazil, 20-24 May 2019</a:t>
            </a:r>
          </a:p>
        </p:txBody>
      </p:sp>
    </p:spTree>
    <p:extLst>
      <p:ext uri="{BB962C8B-B14F-4D97-AF65-F5344CB8AC3E}">
        <p14:creationId xmlns:p14="http://schemas.microsoft.com/office/powerpoint/2010/main" val="3708017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Bio-PEPA</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Bio-PEPA is an extension to PEPA developed in 2008 by Federica </a:t>
            </a:r>
            <a:r>
              <a:rPr lang="en-US" dirty="0" err="1"/>
              <a:t>Ciocchetta</a:t>
            </a:r>
            <a:r>
              <a:rPr lang="en-US" dirty="0"/>
              <a:t> and the creator of PEPA, Jane </a:t>
            </a:r>
            <a:r>
              <a:rPr lang="en-US" dirty="0" err="1"/>
              <a:t>Hillston</a:t>
            </a:r>
            <a:r>
              <a:rPr lang="en-US" dirty="0"/>
              <a:t>, allowing the formal modeling of biochemical networks.</a:t>
            </a:r>
          </a:p>
          <a:p>
            <a:pPr marL="0" indent="0">
              <a:buNone/>
            </a:pPr>
            <a:r>
              <a:rPr lang="en-US" dirty="0"/>
              <a:t>	</a:t>
            </a:r>
          </a:p>
          <a:p>
            <a:pPr marL="0" indent="0">
              <a:buNone/>
            </a:pPr>
            <a:r>
              <a:rPr lang="en-US" dirty="0"/>
              <a:t>The components of these networks can be mapped to the components of inputs and outputs of an algorithmic pipeline with available resource limitations.</a:t>
            </a:r>
          </a:p>
          <a:p>
            <a:pPr marL="0" indent="0">
              <a:buNone/>
            </a:pPr>
            <a:endParaRPr lang="en-US" dirty="0"/>
          </a:p>
          <a:p>
            <a:pPr marL="0" indent="0">
              <a:buNone/>
            </a:pPr>
            <a:r>
              <a:rPr lang="en-US" dirty="0"/>
              <a:t>Further extensions to Bio-PEPA were developed to:	</a:t>
            </a:r>
          </a:p>
          <a:p>
            <a:r>
              <a:rPr lang="en-US" dirty="0"/>
              <a:t>Incorporate the occurrence of discrete events within the system 		</a:t>
            </a:r>
          </a:p>
          <a:p>
            <a:r>
              <a:rPr lang="en-US" dirty="0"/>
              <a:t>Allow the modeling of biological compartments	</a:t>
            </a:r>
          </a:p>
          <a:p>
            <a:r>
              <a:rPr lang="en-US" dirty="0"/>
              <a:t>Translate Bio-PEPA models into continuous time Markov chains (CTMCs) and ordinary differential equations (ODEs)</a:t>
            </a:r>
          </a:p>
        </p:txBody>
      </p:sp>
      <p:sp>
        <p:nvSpPr>
          <p:cNvPr id="4" name="Slide Number Placeholder 3"/>
          <p:cNvSpPr>
            <a:spLocks noGrp="1"/>
          </p:cNvSpPr>
          <p:nvPr>
            <p:ph type="sldNum" sz="quarter" idx="12"/>
          </p:nvPr>
        </p:nvSpPr>
        <p:spPr/>
        <p:txBody>
          <a:bodyPr/>
          <a:lstStyle/>
          <a:p>
            <a:fld id="{02AAC248-864E-4EDA-8C29-4E0E4B6ED8B0}" type="slidenum">
              <a:rPr lang="en-US" smtClean="0"/>
              <a:t>10</a:t>
            </a:fld>
            <a:endParaRPr lang="en-US"/>
          </a:p>
        </p:txBody>
      </p:sp>
    </p:spTree>
    <p:extLst>
      <p:ext uri="{BB962C8B-B14F-4D97-AF65-F5344CB8AC3E}">
        <p14:creationId xmlns:p14="http://schemas.microsoft.com/office/powerpoint/2010/main" val="121289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3553-3E3F-4BFC-8967-A506F938D7D6}"/>
              </a:ext>
            </a:extLst>
          </p:cNvPr>
          <p:cNvSpPr>
            <a:spLocks noGrp="1"/>
          </p:cNvSpPr>
          <p:nvPr>
            <p:ph type="title"/>
          </p:nvPr>
        </p:nvSpPr>
        <p:spPr/>
        <p:txBody>
          <a:bodyPr/>
          <a:lstStyle/>
          <a:p>
            <a:r>
              <a:rPr lang="en-US" dirty="0"/>
              <a:t>GPEPA</a:t>
            </a:r>
          </a:p>
        </p:txBody>
      </p:sp>
      <p:sp>
        <p:nvSpPr>
          <p:cNvPr id="3" name="Content Placeholder 2">
            <a:extLst>
              <a:ext uri="{FF2B5EF4-FFF2-40B4-BE49-F238E27FC236}">
                <a16:creationId xmlns:a16="http://schemas.microsoft.com/office/drawing/2014/main" id="{6D5BC071-E13D-4FF0-A7C4-94B219B7BA5D}"/>
              </a:ext>
            </a:extLst>
          </p:cNvPr>
          <p:cNvSpPr>
            <a:spLocks noGrp="1"/>
          </p:cNvSpPr>
          <p:nvPr>
            <p:ph idx="1"/>
          </p:nvPr>
        </p:nvSpPr>
        <p:spPr/>
        <p:txBody>
          <a:bodyPr>
            <a:normAutofit fontScale="92500" lnSpcReduction="20000"/>
          </a:bodyPr>
          <a:lstStyle/>
          <a:p>
            <a:pPr marL="0" indent="0">
              <a:buNone/>
            </a:pPr>
            <a:r>
              <a:rPr lang="en-US" dirty="0"/>
              <a:t>GPEPA, or Grouped PEPA, is an extension of PEPA that allows a change from CTMC time representation to instead use ODEs developed by Richard A. Hayden and Jeremy T. Bradley in 2010.</a:t>
            </a:r>
          </a:p>
          <a:p>
            <a:r>
              <a:rPr lang="en-US" dirty="0"/>
              <a:t>More recent implementations of GPEPA include stochastic probes, a query mechanism for stochastic process algebras used to specify events that determine the start and end of a desired passage-time measure, where the probe specifies a set of source states and target states in the state space of the underlying stochastic process.</a:t>
            </a:r>
          </a:p>
          <a:p>
            <a:endParaRPr lang="en-US" dirty="0"/>
          </a:p>
          <a:p>
            <a:pPr marL="0" indent="0">
              <a:buNone/>
            </a:pPr>
            <a:r>
              <a:rPr lang="en-US" dirty="0"/>
              <a:t>This change from CTMCs to ODEs, along with the requirement that GPEPA only model homogenous systems, allows an increase in complexity of the models that can be evaluated from models with 10</a:t>
            </a:r>
            <a:r>
              <a:rPr lang="en-US" baseline="30000" dirty="0"/>
              <a:t>11</a:t>
            </a:r>
            <a:r>
              <a:rPr lang="en-US" dirty="0"/>
              <a:t> states to models with 10</a:t>
            </a:r>
            <a:r>
              <a:rPr lang="en-US" baseline="30000" dirty="0"/>
              <a:t>129</a:t>
            </a:r>
            <a:r>
              <a:rPr lang="en-US" dirty="0"/>
              <a:t> states.</a:t>
            </a:r>
          </a:p>
          <a:p>
            <a:endParaRPr lang="en-US" dirty="0"/>
          </a:p>
        </p:txBody>
      </p:sp>
      <p:sp>
        <p:nvSpPr>
          <p:cNvPr id="4" name="Slide Number Placeholder 3">
            <a:extLst>
              <a:ext uri="{FF2B5EF4-FFF2-40B4-BE49-F238E27FC236}">
                <a16:creationId xmlns:a16="http://schemas.microsoft.com/office/drawing/2014/main" id="{67DC4DC4-C319-4FCE-A064-FE238A038D00}"/>
              </a:ext>
            </a:extLst>
          </p:cNvPr>
          <p:cNvSpPr>
            <a:spLocks noGrp="1"/>
          </p:cNvSpPr>
          <p:nvPr>
            <p:ph type="sldNum" sz="quarter" idx="12"/>
          </p:nvPr>
        </p:nvSpPr>
        <p:spPr/>
        <p:txBody>
          <a:bodyPr/>
          <a:lstStyle/>
          <a:p>
            <a:fld id="{02AAC248-864E-4EDA-8C29-4E0E4B6ED8B0}" type="slidenum">
              <a:rPr lang="en-US" smtClean="0"/>
              <a:t>11</a:t>
            </a:fld>
            <a:endParaRPr lang="en-US"/>
          </a:p>
        </p:txBody>
      </p:sp>
    </p:spTree>
    <p:extLst>
      <p:ext uri="{BB962C8B-B14F-4D97-AF65-F5344CB8AC3E}">
        <p14:creationId xmlns:p14="http://schemas.microsoft.com/office/powerpoint/2010/main" val="3396378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EA29-531F-42FE-89BD-5D76C4DEFF59}"/>
              </a:ext>
            </a:extLst>
          </p:cNvPr>
          <p:cNvSpPr>
            <a:spLocks noGrp="1"/>
          </p:cNvSpPr>
          <p:nvPr>
            <p:ph type="title"/>
          </p:nvPr>
        </p:nvSpPr>
        <p:spPr/>
        <p:txBody>
          <a:bodyPr/>
          <a:lstStyle/>
          <a:p>
            <a:r>
              <a:rPr lang="en-US" dirty="0"/>
              <a:t>Implementations of PEPA, Bio-PEPA, &amp; GPEPA</a:t>
            </a:r>
          </a:p>
        </p:txBody>
      </p:sp>
      <p:sp>
        <p:nvSpPr>
          <p:cNvPr id="3" name="Content Placeholder 2">
            <a:extLst>
              <a:ext uri="{FF2B5EF4-FFF2-40B4-BE49-F238E27FC236}">
                <a16:creationId xmlns:a16="http://schemas.microsoft.com/office/drawing/2014/main" id="{C5971125-F21A-484E-A144-634685C55D0A}"/>
              </a:ext>
            </a:extLst>
          </p:cNvPr>
          <p:cNvSpPr>
            <a:spLocks noGrp="1"/>
          </p:cNvSpPr>
          <p:nvPr>
            <p:ph idx="1"/>
          </p:nvPr>
        </p:nvSpPr>
        <p:spPr>
          <a:xfrm>
            <a:off x="838200" y="1825625"/>
            <a:ext cx="10515600" cy="3476844"/>
          </a:xfrm>
        </p:spPr>
        <p:txBody>
          <a:bodyPr>
            <a:normAutofit/>
          </a:bodyPr>
          <a:lstStyle/>
          <a:p>
            <a:r>
              <a:rPr lang="en-US" sz="2000" dirty="0"/>
              <a:t>PEPA and Bio-PEPA are both implemented as plug-ins to the Eclipse Java Integrated Development Environment.</a:t>
            </a:r>
          </a:p>
          <a:p>
            <a:endParaRPr lang="en-US" sz="2000" dirty="0"/>
          </a:p>
          <a:p>
            <a:pPr lvl="1"/>
            <a:r>
              <a:rPr lang="en-US" sz="1800" dirty="0"/>
              <a:t>The PEPA Plug-in - </a:t>
            </a:r>
            <a:r>
              <a:rPr lang="en-US" sz="1800" dirty="0">
                <a:hlinkClick r:id="rId2"/>
              </a:rPr>
              <a:t>http://www.dcs.ed.ac.uk/pepa/tools/plugin/</a:t>
            </a:r>
            <a:endParaRPr lang="en-US" sz="1800" dirty="0"/>
          </a:p>
          <a:p>
            <a:pPr marL="457200" lvl="1" indent="0">
              <a:buNone/>
            </a:pPr>
            <a:r>
              <a:rPr lang="en-US" sz="1600" i="1" dirty="0"/>
              <a:t>Recent extensions to PEPA allow ODE instead of CTMC representation with PEPA models.</a:t>
            </a:r>
          </a:p>
          <a:p>
            <a:pPr marL="457200" lvl="1" indent="0">
              <a:buNone/>
            </a:pPr>
            <a:endParaRPr lang="en-US" sz="1800" dirty="0"/>
          </a:p>
          <a:p>
            <a:pPr lvl="1"/>
            <a:r>
              <a:rPr lang="en-US" sz="1800" dirty="0"/>
              <a:t>The Bio-PEPA Eclipse Plug-in - </a:t>
            </a:r>
            <a:r>
              <a:rPr lang="en-US" sz="1800" dirty="0">
                <a:hlinkClick r:id="rId3"/>
              </a:rPr>
              <a:t>http://homepages.inf.ed.ac.uk/jeh/Bio-PEPA/Tools.html</a:t>
            </a:r>
            <a:endParaRPr lang="en-US" sz="1800" dirty="0"/>
          </a:p>
          <a:p>
            <a:pPr lvl="1"/>
            <a:endParaRPr lang="en-US" sz="1800" dirty="0"/>
          </a:p>
          <a:p>
            <a:r>
              <a:rPr lang="en-US" sz="2000" dirty="0"/>
              <a:t>GPEPA is implemented through </a:t>
            </a:r>
            <a:r>
              <a:rPr lang="en-US" sz="2000" dirty="0" err="1"/>
              <a:t>GPAnalyser</a:t>
            </a:r>
            <a:r>
              <a:rPr lang="en-US" sz="2000" dirty="0"/>
              <a:t>, a stand-alone, CLI, Java-based execution framework.</a:t>
            </a:r>
          </a:p>
          <a:p>
            <a:pPr lvl="1"/>
            <a:r>
              <a:rPr lang="en-US" sz="1800" dirty="0" err="1"/>
              <a:t>GPAnalyser</a:t>
            </a:r>
            <a:r>
              <a:rPr lang="en-US" sz="1800" dirty="0"/>
              <a:t> - </a:t>
            </a:r>
            <a:r>
              <a:rPr lang="en-US" sz="1800" dirty="0">
                <a:hlinkClick r:id="rId4"/>
              </a:rPr>
              <a:t>https://code.google.com/archive/p/gpanalyser/</a:t>
            </a:r>
            <a:endParaRPr lang="en-US" sz="1800" dirty="0"/>
          </a:p>
        </p:txBody>
      </p:sp>
      <p:sp>
        <p:nvSpPr>
          <p:cNvPr id="4" name="Slide Number Placeholder 3">
            <a:extLst>
              <a:ext uri="{FF2B5EF4-FFF2-40B4-BE49-F238E27FC236}">
                <a16:creationId xmlns:a16="http://schemas.microsoft.com/office/drawing/2014/main" id="{A3B54C86-FDBE-47A5-B4FF-E50D14E3206E}"/>
              </a:ext>
            </a:extLst>
          </p:cNvPr>
          <p:cNvSpPr>
            <a:spLocks noGrp="1"/>
          </p:cNvSpPr>
          <p:nvPr>
            <p:ph type="sldNum" sz="quarter" idx="12"/>
          </p:nvPr>
        </p:nvSpPr>
        <p:spPr/>
        <p:txBody>
          <a:bodyPr/>
          <a:lstStyle/>
          <a:p>
            <a:fld id="{02AAC248-864E-4EDA-8C29-4E0E4B6ED8B0}" type="slidenum">
              <a:rPr lang="en-US" smtClean="0"/>
              <a:t>12</a:t>
            </a:fld>
            <a:endParaRPr lang="en-US"/>
          </a:p>
        </p:txBody>
      </p:sp>
      <p:sp>
        <p:nvSpPr>
          <p:cNvPr id="5" name="TextBox 4"/>
          <p:cNvSpPr txBox="1"/>
          <p:nvPr/>
        </p:nvSpPr>
        <p:spPr>
          <a:xfrm>
            <a:off x="903890" y="5475890"/>
            <a:ext cx="10552386" cy="646331"/>
          </a:xfrm>
          <a:prstGeom prst="rect">
            <a:avLst/>
          </a:prstGeom>
          <a:noFill/>
        </p:spPr>
        <p:txBody>
          <a:bodyPr wrap="square" rtlCol="0">
            <a:spAutoFit/>
          </a:bodyPr>
          <a:lstStyle/>
          <a:p>
            <a:r>
              <a:rPr lang="en-US" dirty="0"/>
              <a:t>These tools require specific software and version dependencies to properly execute, sometimes requiring older versions of the software.</a:t>
            </a:r>
          </a:p>
        </p:txBody>
      </p:sp>
    </p:spTree>
    <p:extLst>
      <p:ext uri="{BB962C8B-B14F-4D97-AF65-F5344CB8AC3E}">
        <p14:creationId xmlns:p14="http://schemas.microsoft.com/office/powerpoint/2010/main" val="214663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Scientific Reproducibility</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2AAC248-864E-4EDA-8C29-4E0E4B6ED8B0}" type="slidenum">
              <a:rPr lang="en-US" smtClean="0"/>
              <a:t>13</a:t>
            </a:fld>
            <a:endParaRPr lang="en-US"/>
          </a:p>
        </p:txBody>
      </p:sp>
    </p:spTree>
    <p:extLst>
      <p:ext uri="{BB962C8B-B14F-4D97-AF65-F5344CB8AC3E}">
        <p14:creationId xmlns:p14="http://schemas.microsoft.com/office/powerpoint/2010/main" val="418695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Reproducibility</a:t>
            </a:r>
          </a:p>
        </p:txBody>
      </p:sp>
      <p:sp>
        <p:nvSpPr>
          <p:cNvPr id="3" name="Content Placeholder 2"/>
          <p:cNvSpPr>
            <a:spLocks noGrp="1"/>
          </p:cNvSpPr>
          <p:nvPr>
            <p:ph idx="1"/>
          </p:nvPr>
        </p:nvSpPr>
        <p:spPr/>
        <p:txBody>
          <a:bodyPr/>
          <a:lstStyle/>
          <a:p>
            <a:r>
              <a:rPr lang="en-US" dirty="0"/>
              <a:t>Rising concern about lack of repeatability, replicability and reproducibility in science and engineering</a:t>
            </a:r>
          </a:p>
          <a:p>
            <a:r>
              <a:rPr lang="en-US" dirty="0"/>
              <a:t>A number of high-profile publications in a large number of domains have not been successfully replicated when efforts to reproduce the work have been attempted</a:t>
            </a:r>
          </a:p>
          <a:p>
            <a:r>
              <a:rPr lang="en-US" dirty="0"/>
              <a:t>Variation in data collection methodologies, experimental environments, computational configuration, the lack of detailed and intricate documentation, and more are leading to a call for enhanced peer review and validation of experimentally produced artifacts</a:t>
            </a:r>
          </a:p>
        </p:txBody>
      </p:sp>
      <p:sp>
        <p:nvSpPr>
          <p:cNvPr id="4" name="Slide Number Placeholder 3"/>
          <p:cNvSpPr>
            <a:spLocks noGrp="1"/>
          </p:cNvSpPr>
          <p:nvPr>
            <p:ph type="sldNum" sz="quarter" idx="12"/>
          </p:nvPr>
        </p:nvSpPr>
        <p:spPr/>
        <p:txBody>
          <a:bodyPr/>
          <a:lstStyle/>
          <a:p>
            <a:fld id="{02AAC248-864E-4EDA-8C29-4E0E4B6ED8B0}" type="slidenum">
              <a:rPr lang="en-US" smtClean="0"/>
              <a:t>14</a:t>
            </a:fld>
            <a:endParaRPr lang="en-US"/>
          </a:p>
        </p:txBody>
      </p:sp>
    </p:spTree>
    <p:extLst>
      <p:ext uri="{BB962C8B-B14F-4D97-AF65-F5344CB8AC3E}">
        <p14:creationId xmlns:p14="http://schemas.microsoft.com/office/powerpoint/2010/main" val="1247583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E761-1426-4E54-A883-AC6615E02D5A}"/>
              </a:ext>
            </a:extLst>
          </p:cNvPr>
          <p:cNvSpPr>
            <a:spLocks noGrp="1"/>
          </p:cNvSpPr>
          <p:nvPr>
            <p:ph type="title"/>
          </p:nvPr>
        </p:nvSpPr>
        <p:spPr/>
        <p:txBody>
          <a:bodyPr/>
          <a:lstStyle/>
          <a:p>
            <a:r>
              <a:rPr lang="en-US" dirty="0"/>
              <a:t>Artifacts</a:t>
            </a:r>
          </a:p>
        </p:txBody>
      </p:sp>
      <p:sp>
        <p:nvSpPr>
          <p:cNvPr id="3" name="Content Placeholder 2">
            <a:extLst>
              <a:ext uri="{FF2B5EF4-FFF2-40B4-BE49-F238E27FC236}">
                <a16:creationId xmlns:a16="http://schemas.microsoft.com/office/drawing/2014/main" id="{756D1129-A787-4C84-9E5F-970B4A39B644}"/>
              </a:ext>
            </a:extLst>
          </p:cNvPr>
          <p:cNvSpPr>
            <a:spLocks noGrp="1"/>
          </p:cNvSpPr>
          <p:nvPr>
            <p:ph idx="1"/>
          </p:nvPr>
        </p:nvSpPr>
        <p:spPr/>
        <p:txBody>
          <a:bodyPr>
            <a:normAutofit/>
          </a:bodyPr>
          <a:lstStyle/>
          <a:p>
            <a:r>
              <a:rPr lang="en-US" dirty="0"/>
              <a:t>Digital artifacts are produced during the course of research</a:t>
            </a:r>
          </a:p>
          <a:p>
            <a:pPr lvl="1"/>
            <a:r>
              <a:rPr lang="en-US" dirty="0"/>
              <a:t>Can be either inputs or outputs of a research project</a:t>
            </a:r>
          </a:p>
          <a:p>
            <a:pPr lvl="1"/>
            <a:r>
              <a:rPr lang="en-US" dirty="0"/>
              <a:t>Examples include input data sets, raw data, software systems, scripts to run experiments or analyze results</a:t>
            </a:r>
          </a:p>
          <a:p>
            <a:r>
              <a:rPr lang="en-US" dirty="0"/>
              <a:t>ACM Digital Artifacts</a:t>
            </a:r>
          </a:p>
          <a:p>
            <a:pPr lvl="1"/>
            <a:r>
              <a:rPr lang="en-US" dirty="0"/>
              <a:t>ACM has initiated formal processes for artifact review to accompany publication</a:t>
            </a:r>
          </a:p>
        </p:txBody>
      </p:sp>
      <p:sp>
        <p:nvSpPr>
          <p:cNvPr id="4" name="Slide Number Placeholder 3">
            <a:extLst>
              <a:ext uri="{FF2B5EF4-FFF2-40B4-BE49-F238E27FC236}">
                <a16:creationId xmlns:a16="http://schemas.microsoft.com/office/drawing/2014/main" id="{03934CB2-0EB4-45F8-881A-1AB9CC6F290C}"/>
              </a:ext>
            </a:extLst>
          </p:cNvPr>
          <p:cNvSpPr>
            <a:spLocks noGrp="1"/>
          </p:cNvSpPr>
          <p:nvPr>
            <p:ph type="sldNum" sz="quarter" idx="12"/>
          </p:nvPr>
        </p:nvSpPr>
        <p:spPr/>
        <p:txBody>
          <a:bodyPr/>
          <a:lstStyle/>
          <a:p>
            <a:fld id="{02AAC248-864E-4EDA-8C29-4E0E4B6ED8B0}" type="slidenum">
              <a:rPr lang="en-US" smtClean="0"/>
              <a:t>15</a:t>
            </a:fld>
            <a:endParaRPr lang="en-US"/>
          </a:p>
        </p:txBody>
      </p:sp>
      <p:grpSp>
        <p:nvGrpSpPr>
          <p:cNvPr id="14" name="Group 13"/>
          <p:cNvGrpSpPr/>
          <p:nvPr/>
        </p:nvGrpSpPr>
        <p:grpSpPr>
          <a:xfrm>
            <a:off x="2083676" y="4740918"/>
            <a:ext cx="6967830" cy="1615432"/>
            <a:chOff x="1316421" y="4740918"/>
            <a:chExt cx="6967830" cy="1615432"/>
          </a:xfrm>
        </p:grpSpPr>
        <p:grpSp>
          <p:nvGrpSpPr>
            <p:cNvPr id="10" name="Group 9"/>
            <p:cNvGrpSpPr/>
            <p:nvPr/>
          </p:nvGrpSpPr>
          <p:grpSpPr>
            <a:xfrm>
              <a:off x="1316421" y="4740918"/>
              <a:ext cx="3931123" cy="1615432"/>
              <a:chOff x="896007" y="4711568"/>
              <a:chExt cx="3931123" cy="161543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7656" y="4711568"/>
                <a:ext cx="488643" cy="48864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9260" y="5233945"/>
                <a:ext cx="525436" cy="52543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6826" y="5796696"/>
                <a:ext cx="530304" cy="530304"/>
              </a:xfrm>
              <a:prstGeom prst="rect">
                <a:avLst/>
              </a:prstGeom>
            </p:spPr>
          </p:pic>
          <p:sp>
            <p:nvSpPr>
              <p:cNvPr id="8" name="TextBox 7"/>
              <p:cNvSpPr txBox="1"/>
              <p:nvPr/>
            </p:nvSpPr>
            <p:spPr>
              <a:xfrm>
                <a:off x="896007" y="4764758"/>
                <a:ext cx="3403253" cy="1477328"/>
              </a:xfrm>
              <a:prstGeom prst="rect">
                <a:avLst/>
              </a:prstGeom>
              <a:noFill/>
            </p:spPr>
            <p:txBody>
              <a:bodyPr wrap="square" rtlCol="0">
                <a:spAutoFit/>
              </a:bodyPr>
              <a:lstStyle/>
              <a:p>
                <a:pPr marL="231775" lvl="2"/>
                <a:r>
                  <a:rPr lang="en-US" dirty="0"/>
                  <a:t>Artifacts Evaluated – Functional</a:t>
                </a:r>
              </a:p>
              <a:p>
                <a:pPr marL="231775" lvl="2"/>
                <a:endParaRPr lang="en-US" dirty="0"/>
              </a:p>
              <a:p>
                <a:pPr marL="231775" lvl="2"/>
                <a:r>
                  <a:rPr lang="en-US" dirty="0"/>
                  <a:t>Artifacts Evaluated – Reusable</a:t>
                </a:r>
              </a:p>
              <a:p>
                <a:pPr marL="231775" lvl="2"/>
                <a:endParaRPr lang="en-US" dirty="0"/>
              </a:p>
              <a:p>
                <a:pPr marL="231775" lvl="2"/>
                <a:r>
                  <a:rPr lang="en-US" dirty="0"/>
                  <a:t>Artifacts Available</a:t>
                </a:r>
              </a:p>
            </p:txBody>
          </p:sp>
        </p:grpSp>
        <p:grpSp>
          <p:nvGrpSpPr>
            <p:cNvPr id="13" name="Group 12"/>
            <p:cNvGrpSpPr/>
            <p:nvPr/>
          </p:nvGrpSpPr>
          <p:grpSpPr>
            <a:xfrm>
              <a:off x="5341883" y="4740918"/>
              <a:ext cx="2942368" cy="1202682"/>
              <a:chOff x="5341883" y="4740918"/>
              <a:chExt cx="2942368" cy="1202682"/>
            </a:xfrm>
          </p:grpSpPr>
          <p:sp>
            <p:nvSpPr>
              <p:cNvPr id="9" name="TextBox 8"/>
              <p:cNvSpPr txBox="1"/>
              <p:nvPr/>
            </p:nvSpPr>
            <p:spPr>
              <a:xfrm>
                <a:off x="5341883" y="4794108"/>
                <a:ext cx="2320159" cy="923330"/>
              </a:xfrm>
              <a:prstGeom prst="rect">
                <a:avLst/>
              </a:prstGeom>
              <a:noFill/>
            </p:spPr>
            <p:txBody>
              <a:bodyPr wrap="square" rtlCol="0">
                <a:spAutoFit/>
              </a:bodyPr>
              <a:lstStyle/>
              <a:p>
                <a:pPr marL="231775" lvl="2"/>
                <a:r>
                  <a:rPr lang="en-US" dirty="0"/>
                  <a:t>Results Replicated</a:t>
                </a:r>
              </a:p>
              <a:p>
                <a:pPr marL="231775" lvl="2"/>
                <a:endParaRPr lang="en-US" dirty="0"/>
              </a:p>
              <a:p>
                <a:pPr marL="231775" lvl="2"/>
                <a:r>
                  <a:rPr lang="en-US" dirty="0"/>
                  <a:t>Results Reproduced</a:t>
                </a: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56381" y="4740918"/>
                <a:ext cx="527870" cy="52787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44376" y="5403725"/>
                <a:ext cx="539875" cy="539875"/>
              </a:xfrm>
              <a:prstGeom prst="rect">
                <a:avLst/>
              </a:prstGeom>
            </p:spPr>
          </p:pic>
        </p:grpSp>
      </p:grpSp>
    </p:spTree>
    <p:extLst>
      <p:ext uri="{BB962C8B-B14F-4D97-AF65-F5344CB8AC3E}">
        <p14:creationId xmlns:p14="http://schemas.microsoft.com/office/powerpoint/2010/main" val="1721758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A246-C1E6-47A9-879A-FBD405F1C5E8}"/>
              </a:ext>
            </a:extLst>
          </p:cNvPr>
          <p:cNvSpPr>
            <a:spLocks noGrp="1"/>
          </p:cNvSpPr>
          <p:nvPr>
            <p:ph type="title"/>
          </p:nvPr>
        </p:nvSpPr>
        <p:spPr/>
        <p:txBody>
          <a:bodyPr/>
          <a:lstStyle/>
          <a:p>
            <a:r>
              <a:rPr lang="en-US" dirty="0"/>
              <a:t>Artifact Repositories</a:t>
            </a:r>
          </a:p>
        </p:txBody>
      </p:sp>
      <p:sp>
        <p:nvSpPr>
          <p:cNvPr id="3" name="Content Placeholder 2">
            <a:extLst>
              <a:ext uri="{FF2B5EF4-FFF2-40B4-BE49-F238E27FC236}">
                <a16:creationId xmlns:a16="http://schemas.microsoft.com/office/drawing/2014/main" id="{A31421C0-8520-4210-B20E-7A0A49A3CF18}"/>
              </a:ext>
            </a:extLst>
          </p:cNvPr>
          <p:cNvSpPr>
            <a:spLocks noGrp="1"/>
          </p:cNvSpPr>
          <p:nvPr>
            <p:ph type="body" idx="1"/>
          </p:nvPr>
        </p:nvSpPr>
        <p:spPr/>
        <p:txBody>
          <a:bodyPr>
            <a:normAutofit/>
          </a:bodyPr>
          <a:lstStyle/>
          <a:p>
            <a:r>
              <a:rPr lang="en-US" dirty="0"/>
              <a:t>Code Repositories</a:t>
            </a:r>
          </a:p>
          <a:p>
            <a:endParaRPr lang="en-US" dirty="0"/>
          </a:p>
        </p:txBody>
      </p:sp>
      <p:sp>
        <p:nvSpPr>
          <p:cNvPr id="5" name="Content Placeholder 4"/>
          <p:cNvSpPr>
            <a:spLocks noGrp="1"/>
          </p:cNvSpPr>
          <p:nvPr>
            <p:ph sz="half" idx="2"/>
          </p:nvPr>
        </p:nvSpPr>
        <p:spPr/>
        <p:txBody>
          <a:bodyPr/>
          <a:lstStyle/>
          <a:p>
            <a:pPr lvl="1"/>
            <a:r>
              <a:rPr lang="en-US" dirty="0"/>
              <a:t>Publicly available, generally commercial solutions:</a:t>
            </a:r>
          </a:p>
          <a:p>
            <a:pPr lvl="2"/>
            <a:r>
              <a:rPr lang="en-US" dirty="0"/>
              <a:t>GitHub</a:t>
            </a:r>
          </a:p>
          <a:p>
            <a:pPr lvl="2"/>
            <a:r>
              <a:rPr lang="en-US" dirty="0" err="1"/>
              <a:t>BitBucket</a:t>
            </a:r>
            <a:endParaRPr lang="en-US" dirty="0"/>
          </a:p>
          <a:p>
            <a:pPr lvl="2"/>
            <a:r>
              <a:rPr lang="en-US" dirty="0" err="1"/>
              <a:t>Sourceforge</a:t>
            </a:r>
            <a:endParaRPr lang="en-US" dirty="0"/>
          </a:p>
          <a:p>
            <a:endParaRPr lang="en-US" dirty="0"/>
          </a:p>
        </p:txBody>
      </p:sp>
      <p:sp>
        <p:nvSpPr>
          <p:cNvPr id="6" name="Text Placeholder 5"/>
          <p:cNvSpPr>
            <a:spLocks noGrp="1"/>
          </p:cNvSpPr>
          <p:nvPr>
            <p:ph type="body" sz="quarter" idx="3"/>
          </p:nvPr>
        </p:nvSpPr>
        <p:spPr/>
        <p:txBody>
          <a:bodyPr/>
          <a:lstStyle/>
          <a:p>
            <a:r>
              <a:rPr lang="en-US" dirty="0"/>
              <a:t>Data Repositories</a:t>
            </a:r>
          </a:p>
          <a:p>
            <a:endParaRPr lang="en-US" dirty="0"/>
          </a:p>
        </p:txBody>
      </p:sp>
      <p:sp>
        <p:nvSpPr>
          <p:cNvPr id="7" name="Content Placeholder 6"/>
          <p:cNvSpPr>
            <a:spLocks noGrp="1"/>
          </p:cNvSpPr>
          <p:nvPr>
            <p:ph sz="quarter" idx="4"/>
          </p:nvPr>
        </p:nvSpPr>
        <p:spPr/>
        <p:txBody>
          <a:bodyPr>
            <a:normAutofit fontScale="92500" lnSpcReduction="20000"/>
          </a:bodyPr>
          <a:lstStyle/>
          <a:p>
            <a:r>
              <a:rPr lang="en-US" sz="2400" dirty="0"/>
              <a:t>Generally domain specific and administered:</a:t>
            </a:r>
          </a:p>
          <a:p>
            <a:pPr lvl="1"/>
            <a:r>
              <a:rPr lang="en-US" sz="2000" dirty="0"/>
              <a:t>Biology: </a:t>
            </a:r>
            <a:r>
              <a:rPr lang="en-US" sz="2000" dirty="0" err="1"/>
              <a:t>GenBank</a:t>
            </a:r>
            <a:r>
              <a:rPr lang="en-US" sz="2000" dirty="0"/>
              <a:t>, NCBI Sequence Read Archive, etc.</a:t>
            </a:r>
          </a:p>
          <a:p>
            <a:pPr lvl="1"/>
            <a:r>
              <a:rPr lang="en-US" sz="2000" dirty="0"/>
              <a:t>Chemistry: </a:t>
            </a:r>
            <a:r>
              <a:rPr lang="en-US" sz="2000" dirty="0" err="1"/>
              <a:t>chEMBL</a:t>
            </a:r>
            <a:r>
              <a:rPr lang="en-US" sz="2000" dirty="0"/>
              <a:t>, </a:t>
            </a:r>
            <a:r>
              <a:rPr lang="en-US" sz="2000" dirty="0" err="1"/>
              <a:t>caNanoLab</a:t>
            </a:r>
            <a:r>
              <a:rPr lang="en-US" sz="2000" dirty="0"/>
              <a:t>, STRENDA, etc.</a:t>
            </a:r>
          </a:p>
          <a:p>
            <a:pPr lvl="1"/>
            <a:r>
              <a:rPr lang="en-US" sz="2000" dirty="0"/>
              <a:t>Earth, Environmental, and Space: NASA Goddard Earth Sciences Data and Information Services Center, PANGAEA</a:t>
            </a:r>
          </a:p>
          <a:p>
            <a:pPr lvl="1"/>
            <a:r>
              <a:rPr lang="en-US" sz="2000" dirty="0"/>
              <a:t>Astronomy: SIMBAD, UK Solar System Data Centre</a:t>
            </a:r>
          </a:p>
          <a:p>
            <a:pPr lvl="1"/>
            <a:r>
              <a:rPr lang="en-US" sz="2000" dirty="0"/>
              <a:t>Ocean Sciences: SEANOE, Australian Ocean Data Network</a:t>
            </a:r>
          </a:p>
          <a:p>
            <a:pPr marL="457200" lvl="1" indent="0">
              <a:buNone/>
            </a:pPr>
            <a:r>
              <a:rPr lang="en-US" sz="2000" dirty="0"/>
              <a:t>	</a:t>
            </a:r>
          </a:p>
          <a:p>
            <a:pPr marL="457200" lvl="1" indent="0">
              <a:buNone/>
            </a:pPr>
            <a:r>
              <a:rPr lang="en-US" sz="2000" dirty="0"/>
              <a:t>…</a:t>
            </a:r>
          </a:p>
        </p:txBody>
      </p:sp>
      <p:sp>
        <p:nvSpPr>
          <p:cNvPr id="4" name="Slide Number Placeholder 3">
            <a:extLst>
              <a:ext uri="{FF2B5EF4-FFF2-40B4-BE49-F238E27FC236}">
                <a16:creationId xmlns:a16="http://schemas.microsoft.com/office/drawing/2014/main" id="{F7F91EA6-173B-4E0B-823A-D07071D24F28}"/>
              </a:ext>
            </a:extLst>
          </p:cNvPr>
          <p:cNvSpPr>
            <a:spLocks noGrp="1"/>
          </p:cNvSpPr>
          <p:nvPr>
            <p:ph type="sldNum" sz="quarter" idx="12"/>
          </p:nvPr>
        </p:nvSpPr>
        <p:spPr/>
        <p:txBody>
          <a:bodyPr/>
          <a:lstStyle/>
          <a:p>
            <a:fld id="{02AAC248-864E-4EDA-8C29-4E0E4B6ED8B0}" type="slidenum">
              <a:rPr lang="en-US" smtClean="0"/>
              <a:t>16</a:t>
            </a:fld>
            <a:endParaRPr lang="en-US"/>
          </a:p>
        </p:txBody>
      </p:sp>
      <p:grpSp>
        <p:nvGrpSpPr>
          <p:cNvPr id="11" name="Group 10"/>
          <p:cNvGrpSpPr/>
          <p:nvPr/>
        </p:nvGrpSpPr>
        <p:grpSpPr>
          <a:xfrm>
            <a:off x="665163" y="4332288"/>
            <a:ext cx="5055531" cy="1857375"/>
            <a:chOff x="536028" y="4347369"/>
            <a:chExt cx="5055531" cy="1857375"/>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209" y="4663062"/>
              <a:ext cx="1329066" cy="132906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028" y="4816693"/>
              <a:ext cx="1957013" cy="102180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4184" y="4347369"/>
              <a:ext cx="1857375" cy="1857375"/>
            </a:xfrm>
            <a:prstGeom prst="rect">
              <a:avLst/>
            </a:prstGeom>
          </p:spPr>
        </p:pic>
      </p:grpSp>
    </p:spTree>
    <p:extLst>
      <p:ext uri="{BB962C8B-B14F-4D97-AF65-F5344CB8AC3E}">
        <p14:creationId xmlns:p14="http://schemas.microsoft.com/office/powerpoint/2010/main" val="2389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Containerization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2AAC248-864E-4EDA-8C29-4E0E4B6ED8B0}" type="slidenum">
              <a:rPr lang="en-US" smtClean="0"/>
              <a:t>17</a:t>
            </a:fld>
            <a:endParaRPr lang="en-US"/>
          </a:p>
        </p:txBody>
      </p:sp>
    </p:spTree>
    <p:extLst>
      <p:ext uri="{BB962C8B-B14F-4D97-AF65-F5344CB8AC3E}">
        <p14:creationId xmlns:p14="http://schemas.microsoft.com/office/powerpoint/2010/main" val="2572015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561478-1B21-4A16-87CF-164C12AE0D4A}"/>
              </a:ext>
            </a:extLst>
          </p:cNvPr>
          <p:cNvSpPr>
            <a:spLocks noGrp="1"/>
          </p:cNvSpPr>
          <p:nvPr>
            <p:ph type="title"/>
          </p:nvPr>
        </p:nvSpPr>
        <p:spPr/>
        <p:txBody>
          <a:bodyPr/>
          <a:lstStyle/>
          <a:p>
            <a:r>
              <a:rPr lang="en-US" dirty="0"/>
              <a:t>Linux Containers</a:t>
            </a:r>
          </a:p>
        </p:txBody>
      </p:sp>
      <p:sp>
        <p:nvSpPr>
          <p:cNvPr id="6" name="Content Placeholder 5">
            <a:extLst>
              <a:ext uri="{FF2B5EF4-FFF2-40B4-BE49-F238E27FC236}">
                <a16:creationId xmlns:a16="http://schemas.microsoft.com/office/drawing/2014/main" id="{B5A27354-C401-4990-B20A-7DBD392A7F9F}"/>
              </a:ext>
            </a:extLst>
          </p:cNvPr>
          <p:cNvSpPr>
            <a:spLocks noGrp="1"/>
          </p:cNvSpPr>
          <p:nvPr>
            <p:ph idx="1"/>
          </p:nvPr>
        </p:nvSpPr>
        <p:spPr/>
        <p:txBody>
          <a:bodyPr/>
          <a:lstStyle/>
          <a:p>
            <a:r>
              <a:rPr lang="en-US" dirty="0"/>
              <a:t>Standard units of software that package up code and all dependencies so an application can run quickly and reliably from one computing environment to another</a:t>
            </a:r>
          </a:p>
          <a:p>
            <a:r>
              <a:rPr lang="en-US" dirty="0"/>
              <a:t>Containers provide operating-system level virtualization through a virtual environment that has its own process and network space, as opposed to a full-fledged virtual machine</a:t>
            </a:r>
          </a:p>
        </p:txBody>
      </p:sp>
      <p:sp>
        <p:nvSpPr>
          <p:cNvPr id="4" name="Slide Number Placeholder 3">
            <a:extLst>
              <a:ext uri="{FF2B5EF4-FFF2-40B4-BE49-F238E27FC236}">
                <a16:creationId xmlns:a16="http://schemas.microsoft.com/office/drawing/2014/main" id="{914912D8-EACB-4DD1-8CF8-279C495B393C}"/>
              </a:ext>
            </a:extLst>
          </p:cNvPr>
          <p:cNvSpPr>
            <a:spLocks noGrp="1"/>
          </p:cNvSpPr>
          <p:nvPr>
            <p:ph type="sldNum" sz="quarter" idx="12"/>
          </p:nvPr>
        </p:nvSpPr>
        <p:spPr/>
        <p:txBody>
          <a:bodyPr/>
          <a:lstStyle/>
          <a:p>
            <a:fld id="{02AAC248-864E-4EDA-8C29-4E0E4B6ED8B0}" type="slidenum">
              <a:rPr lang="en-US" smtClean="0"/>
              <a:t>18</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878" y="4429454"/>
            <a:ext cx="4970244" cy="2230810"/>
          </a:xfrm>
          <a:prstGeom prst="rect">
            <a:avLst/>
          </a:prstGeom>
        </p:spPr>
      </p:pic>
    </p:spTree>
    <p:extLst>
      <p:ext uri="{BB962C8B-B14F-4D97-AF65-F5344CB8AC3E}">
        <p14:creationId xmlns:p14="http://schemas.microsoft.com/office/powerpoint/2010/main" val="4019722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Containerization</a:t>
            </a:r>
          </a:p>
        </p:txBody>
      </p:sp>
      <p:sp>
        <p:nvSpPr>
          <p:cNvPr id="3" name="Content Placeholder 2"/>
          <p:cNvSpPr>
            <a:spLocks noGrp="1"/>
          </p:cNvSpPr>
          <p:nvPr>
            <p:ph sz="half" idx="1"/>
          </p:nvPr>
        </p:nvSpPr>
        <p:spPr/>
        <p:txBody>
          <a:bodyPr>
            <a:normAutofit fontScale="85000" lnSpcReduction="20000"/>
          </a:bodyPr>
          <a:lstStyle/>
          <a:p>
            <a:r>
              <a:rPr lang="en-US" dirty="0"/>
              <a:t>Applications distributed as containers have the same installation overhead as a normal instance of the application, but with a slight additional overhead requiring knowledge of the containerization framework.</a:t>
            </a:r>
          </a:p>
          <a:p>
            <a:r>
              <a:rPr lang="en-US" dirty="0"/>
              <a:t>Once the container is generated, the full burden of application installation and configuration is abstracted from the end users of application.</a:t>
            </a:r>
          </a:p>
          <a:p>
            <a:r>
              <a:rPr lang="en-US" dirty="0"/>
              <a:t>Containers are easily migrated from system to system, and are easy to distribute and provide as digital artifacts</a:t>
            </a:r>
          </a:p>
        </p:txBody>
      </p:sp>
      <p:sp>
        <p:nvSpPr>
          <p:cNvPr id="5" name="Content Placeholder 4"/>
          <p:cNvSpPr>
            <a:spLocks noGrp="1"/>
          </p:cNvSpPr>
          <p:nvPr>
            <p:ph sz="half" idx="2"/>
          </p:nvPr>
        </p:nvSpPr>
        <p:spPr/>
        <p:txBody>
          <a:bodyPr>
            <a:normAutofit fontScale="85000" lnSpcReduction="20000"/>
          </a:bodyPr>
          <a:lstStyle/>
          <a:p>
            <a:r>
              <a:rPr lang="en-US" dirty="0"/>
              <a:t>Docker is the clear leader in containerization frameworks for cloud computing ecosystems </a:t>
            </a:r>
          </a:p>
          <a:p>
            <a:endParaRPr lang="en-US" dirty="0"/>
          </a:p>
          <a:p>
            <a:endParaRPr lang="en-US" dirty="0"/>
          </a:p>
          <a:p>
            <a:endParaRPr lang="en-US" dirty="0"/>
          </a:p>
          <a:p>
            <a:r>
              <a:rPr lang="en-US" dirty="0"/>
              <a:t>Some concern about the security of Docker containers in non-cloud environments.</a:t>
            </a:r>
          </a:p>
          <a:p>
            <a:r>
              <a:rPr lang="en-US" dirty="0"/>
              <a:t>Singularity is emerging as the containerization framework of choice in HPC environments. </a:t>
            </a:r>
          </a:p>
          <a:p>
            <a:endParaRPr lang="en-US" dirty="0"/>
          </a:p>
        </p:txBody>
      </p:sp>
      <p:sp>
        <p:nvSpPr>
          <p:cNvPr id="4" name="Slide Number Placeholder 3"/>
          <p:cNvSpPr>
            <a:spLocks noGrp="1"/>
          </p:cNvSpPr>
          <p:nvPr>
            <p:ph type="sldNum" sz="quarter" idx="12"/>
          </p:nvPr>
        </p:nvSpPr>
        <p:spPr/>
        <p:txBody>
          <a:bodyPr/>
          <a:lstStyle/>
          <a:p>
            <a:fld id="{02AAC248-864E-4EDA-8C29-4E0E4B6ED8B0}" type="slidenum">
              <a:rPr lang="en-US" smtClean="0"/>
              <a:t>19</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5962" y="2641163"/>
            <a:ext cx="1233043" cy="105322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9304" y="5665667"/>
            <a:ext cx="1022591" cy="1022591"/>
          </a:xfrm>
          <a:prstGeom prst="rect">
            <a:avLst/>
          </a:prstGeom>
        </p:spPr>
      </p:pic>
    </p:spTree>
    <p:extLst>
      <p:ext uri="{BB962C8B-B14F-4D97-AF65-F5344CB8AC3E}">
        <p14:creationId xmlns:p14="http://schemas.microsoft.com/office/powerpoint/2010/main" val="7882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Overview</a:t>
            </a:r>
          </a:p>
        </p:txBody>
      </p:sp>
      <p:sp>
        <p:nvSpPr>
          <p:cNvPr id="3" name="Content Placeholder 2"/>
          <p:cNvSpPr>
            <a:spLocks noGrp="1"/>
          </p:cNvSpPr>
          <p:nvPr>
            <p:ph idx="1"/>
          </p:nvPr>
        </p:nvSpPr>
        <p:spPr/>
        <p:txBody>
          <a:bodyPr>
            <a:normAutofit/>
          </a:bodyPr>
          <a:lstStyle/>
          <a:p>
            <a:r>
              <a:rPr lang="en-US" sz="3600" dirty="0"/>
              <a:t>Process Algebra</a:t>
            </a:r>
          </a:p>
          <a:p>
            <a:r>
              <a:rPr lang="en-US" sz="3600" dirty="0"/>
              <a:t>Scientific Reproducibility</a:t>
            </a:r>
          </a:p>
          <a:p>
            <a:r>
              <a:rPr lang="en-US" sz="3600" dirty="0"/>
              <a:t>Containerization</a:t>
            </a:r>
          </a:p>
          <a:p>
            <a:r>
              <a:rPr lang="en-US" sz="3600" dirty="0"/>
              <a:t>Our Work</a:t>
            </a:r>
          </a:p>
          <a:p>
            <a:r>
              <a:rPr lang="en-US" sz="3600" dirty="0"/>
              <a:t>Conclusions</a:t>
            </a:r>
          </a:p>
        </p:txBody>
      </p:sp>
      <p:sp>
        <p:nvSpPr>
          <p:cNvPr id="4" name="Slide Number Placeholder 3"/>
          <p:cNvSpPr>
            <a:spLocks noGrp="1"/>
          </p:cNvSpPr>
          <p:nvPr>
            <p:ph type="sldNum" sz="quarter" idx="12"/>
          </p:nvPr>
        </p:nvSpPr>
        <p:spPr/>
        <p:txBody>
          <a:bodyPr/>
          <a:lstStyle/>
          <a:p>
            <a:fld id="{02AAC248-864E-4EDA-8C29-4E0E4B6ED8B0}" type="slidenum">
              <a:rPr lang="en-US" smtClean="0"/>
              <a:t>2</a:t>
            </a:fld>
            <a:endParaRPr lang="en-US"/>
          </a:p>
        </p:txBody>
      </p:sp>
    </p:spTree>
    <p:extLst>
      <p:ext uri="{BB962C8B-B14F-4D97-AF65-F5344CB8AC3E}">
        <p14:creationId xmlns:p14="http://schemas.microsoft.com/office/powerpoint/2010/main" val="3887685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A9B9-0199-49A6-9C62-73EDA0730C5E}"/>
              </a:ext>
            </a:extLst>
          </p:cNvPr>
          <p:cNvSpPr>
            <a:spLocks noGrp="1"/>
          </p:cNvSpPr>
          <p:nvPr>
            <p:ph type="title"/>
          </p:nvPr>
        </p:nvSpPr>
        <p:spPr/>
        <p:txBody>
          <a:bodyPr/>
          <a:lstStyle/>
          <a:p>
            <a:r>
              <a:rPr lang="en-US" dirty="0"/>
              <a:t>Singularity</a:t>
            </a:r>
          </a:p>
        </p:txBody>
      </p:sp>
      <p:sp>
        <p:nvSpPr>
          <p:cNvPr id="3" name="Content Placeholder 2">
            <a:extLst>
              <a:ext uri="{FF2B5EF4-FFF2-40B4-BE49-F238E27FC236}">
                <a16:creationId xmlns:a16="http://schemas.microsoft.com/office/drawing/2014/main" id="{9DFE6CDB-3B48-4A07-AEE1-1FEAF420C676}"/>
              </a:ext>
            </a:extLst>
          </p:cNvPr>
          <p:cNvSpPr>
            <a:spLocks noGrp="1"/>
          </p:cNvSpPr>
          <p:nvPr>
            <p:ph idx="1"/>
          </p:nvPr>
        </p:nvSpPr>
        <p:spPr/>
        <p:txBody>
          <a:bodyPr>
            <a:normAutofit fontScale="77500" lnSpcReduction="20000"/>
          </a:bodyPr>
          <a:lstStyle/>
          <a:p>
            <a:r>
              <a:rPr lang="en-US" dirty="0"/>
              <a:t>Developed in 2015 as an open-source project by researchers at Lawrence Berkeley National Laboratory led by Gregory </a:t>
            </a:r>
            <a:r>
              <a:rPr lang="en-US" dirty="0" err="1"/>
              <a:t>Kurtzer</a:t>
            </a:r>
            <a:endParaRPr lang="en-US" dirty="0"/>
          </a:p>
          <a:p>
            <a:r>
              <a:rPr lang="en-US" dirty="0"/>
              <a:t>Deployed at Ohio State University, Michigan State University, Texas Advanced Computing Center, San Diego Supercomputer Center, Oak Ridge National Laboratory, etc.</a:t>
            </a:r>
          </a:p>
          <a:p>
            <a:endParaRPr lang="en-US" dirty="0"/>
          </a:p>
          <a:p>
            <a:pPr marL="0" indent="0">
              <a:buNone/>
            </a:pPr>
            <a:endParaRPr lang="en-US" dirty="0"/>
          </a:p>
          <a:p>
            <a:pPr marL="0" indent="0">
              <a:buNone/>
            </a:pPr>
            <a:r>
              <a:rPr lang="en-US" dirty="0"/>
              <a:t>What makes Singularity different from other containerization solutions:</a:t>
            </a:r>
          </a:p>
          <a:p>
            <a:r>
              <a:rPr lang="en-US" dirty="0"/>
              <a:t>Reproducible software stacks – container image allows easy verification</a:t>
            </a:r>
          </a:p>
          <a:p>
            <a:r>
              <a:rPr lang="en-US" dirty="0"/>
              <a:t>Mobility of compute – containers can be transferred with standard tools</a:t>
            </a:r>
          </a:p>
          <a:p>
            <a:r>
              <a:rPr lang="en-US" dirty="0"/>
              <a:t>Compatibility with complicated architectures – compatible with existing infrastructure and legacy systems</a:t>
            </a:r>
          </a:p>
          <a:p>
            <a:r>
              <a:rPr lang="en-US" dirty="0"/>
              <a:t>Security model – security model of untrusted users running untrusted containers</a:t>
            </a:r>
          </a:p>
        </p:txBody>
      </p:sp>
      <p:sp>
        <p:nvSpPr>
          <p:cNvPr id="4" name="Slide Number Placeholder 3">
            <a:extLst>
              <a:ext uri="{FF2B5EF4-FFF2-40B4-BE49-F238E27FC236}">
                <a16:creationId xmlns:a16="http://schemas.microsoft.com/office/drawing/2014/main" id="{FF2DC1D6-131C-4424-BE39-34B9C222970A}"/>
              </a:ext>
            </a:extLst>
          </p:cNvPr>
          <p:cNvSpPr>
            <a:spLocks noGrp="1"/>
          </p:cNvSpPr>
          <p:nvPr>
            <p:ph type="sldNum" sz="quarter" idx="12"/>
          </p:nvPr>
        </p:nvSpPr>
        <p:spPr/>
        <p:txBody>
          <a:bodyPr/>
          <a:lstStyle/>
          <a:p>
            <a:fld id="{02AAC248-864E-4EDA-8C29-4E0E4B6ED8B0}" type="slidenum">
              <a:rPr lang="en-US" smtClean="0"/>
              <a:t>20</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1827" y="201763"/>
            <a:ext cx="1696840" cy="1696840"/>
          </a:xfrm>
          <a:prstGeom prst="rect">
            <a:avLst/>
          </a:prstGeom>
        </p:spPr>
      </p:pic>
    </p:spTree>
    <p:extLst>
      <p:ext uri="{BB962C8B-B14F-4D97-AF65-F5344CB8AC3E}">
        <p14:creationId xmlns:p14="http://schemas.microsoft.com/office/powerpoint/2010/main" val="3476877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Singularity</a:t>
            </a:r>
          </a:p>
        </p:txBody>
      </p:sp>
      <p:sp>
        <p:nvSpPr>
          <p:cNvPr id="3" name="Content Placeholder 2"/>
          <p:cNvSpPr>
            <a:spLocks noGrp="1"/>
          </p:cNvSpPr>
          <p:nvPr>
            <p:ph idx="1"/>
          </p:nvPr>
        </p:nvSpPr>
        <p:spPr/>
        <p:txBody>
          <a:bodyPr>
            <a:normAutofit fontScale="92500"/>
          </a:bodyPr>
          <a:lstStyle/>
          <a:p>
            <a:r>
              <a:rPr lang="en-US" dirty="0"/>
              <a:t>Enables users to have full control of their environment</a:t>
            </a:r>
          </a:p>
          <a:p>
            <a:endParaRPr lang="en-US" dirty="0"/>
          </a:p>
          <a:p>
            <a:r>
              <a:rPr lang="en-US" dirty="0"/>
              <a:t>Can package entire scientific workflows, software, libraries, even data</a:t>
            </a:r>
          </a:p>
          <a:p>
            <a:endParaRPr lang="en-US" dirty="0"/>
          </a:p>
          <a:p>
            <a:r>
              <a:rPr lang="en-US" dirty="0"/>
              <a:t>Empowers users, no need to ask your IT system admin to install anything</a:t>
            </a:r>
          </a:p>
          <a:p>
            <a:endParaRPr lang="en-US" dirty="0"/>
          </a:p>
          <a:p>
            <a:r>
              <a:rPr lang="en-US" dirty="0"/>
              <a:t>Compatible with Docker</a:t>
            </a:r>
          </a:p>
          <a:p>
            <a:endParaRPr lang="en-US" dirty="0"/>
          </a:p>
          <a:p>
            <a:r>
              <a:rPr lang="en-US" dirty="0"/>
              <a:t>Secure!</a:t>
            </a:r>
          </a:p>
        </p:txBody>
      </p:sp>
      <p:sp>
        <p:nvSpPr>
          <p:cNvPr id="4" name="Slide Number Placeholder 3"/>
          <p:cNvSpPr>
            <a:spLocks noGrp="1"/>
          </p:cNvSpPr>
          <p:nvPr>
            <p:ph type="sldNum" sz="quarter" idx="12"/>
          </p:nvPr>
        </p:nvSpPr>
        <p:spPr/>
        <p:txBody>
          <a:bodyPr/>
          <a:lstStyle/>
          <a:p>
            <a:fld id="{02AAC248-864E-4EDA-8C29-4E0E4B6ED8B0}" type="slidenum">
              <a:rPr lang="en-US" smtClean="0"/>
              <a:t>21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1827" y="201763"/>
            <a:ext cx="1696840" cy="1696840"/>
          </a:xfrm>
          <a:prstGeom prst="rect">
            <a:avLst/>
          </a:prstGeom>
        </p:spPr>
      </p:pic>
    </p:spTree>
    <p:extLst>
      <p:ext uri="{BB962C8B-B14F-4D97-AF65-F5344CB8AC3E}">
        <p14:creationId xmlns:p14="http://schemas.microsoft.com/office/powerpoint/2010/main" val="1718695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014DC-0A36-41D7-BB55-3AE32440DA3C}"/>
              </a:ext>
            </a:extLst>
          </p:cNvPr>
          <p:cNvSpPr>
            <a:spLocks noGrp="1"/>
          </p:cNvSpPr>
          <p:nvPr>
            <p:ph type="title"/>
          </p:nvPr>
        </p:nvSpPr>
        <p:spPr/>
        <p:txBody>
          <a:bodyPr/>
          <a:lstStyle/>
          <a:p>
            <a:r>
              <a:rPr lang="en-US" dirty="0"/>
              <a:t>Container Registries</a:t>
            </a:r>
          </a:p>
        </p:txBody>
      </p:sp>
      <p:sp>
        <p:nvSpPr>
          <p:cNvPr id="3" name="Content Placeholder 2">
            <a:extLst>
              <a:ext uri="{FF2B5EF4-FFF2-40B4-BE49-F238E27FC236}">
                <a16:creationId xmlns:a16="http://schemas.microsoft.com/office/drawing/2014/main" id="{87B04A35-38B4-4DF9-BEA8-650911710B0B}"/>
              </a:ext>
            </a:extLst>
          </p:cNvPr>
          <p:cNvSpPr>
            <a:spLocks noGrp="1"/>
          </p:cNvSpPr>
          <p:nvPr>
            <p:ph idx="1"/>
          </p:nvPr>
        </p:nvSpPr>
        <p:spPr/>
        <p:txBody>
          <a:bodyPr/>
          <a:lstStyle/>
          <a:p>
            <a:r>
              <a:rPr lang="en-US" dirty="0" err="1"/>
              <a:t>DockerHub</a:t>
            </a:r>
            <a:r>
              <a:rPr lang="en-US" dirty="0"/>
              <a:t> (</a:t>
            </a:r>
            <a:r>
              <a:rPr lang="en-US" dirty="0">
                <a:hlinkClick r:id="rId2"/>
              </a:rPr>
              <a:t>https://hub.docker.org</a:t>
            </a:r>
            <a:r>
              <a:rPr lang="en-US" dirty="0"/>
              <a:t>)</a:t>
            </a:r>
          </a:p>
          <a:p>
            <a:pPr lvl="1"/>
            <a:r>
              <a:rPr lang="en-US" dirty="0"/>
              <a:t>Online repository of Docker container images, can be built on demand by various triggers </a:t>
            </a:r>
          </a:p>
          <a:p>
            <a:pPr lvl="1"/>
            <a:r>
              <a:rPr lang="en-US" dirty="0"/>
              <a:t>~2,257,118 available container images</a:t>
            </a:r>
          </a:p>
          <a:p>
            <a:r>
              <a:rPr lang="en-US" dirty="0" err="1"/>
              <a:t>SingularityHub</a:t>
            </a:r>
            <a:r>
              <a:rPr lang="en-US" dirty="0"/>
              <a:t> (</a:t>
            </a:r>
            <a:r>
              <a:rPr lang="en-US" dirty="0">
                <a:hlinkClick r:id="rId3"/>
              </a:rPr>
              <a:t>https://singularity-hub.org</a:t>
            </a:r>
            <a:r>
              <a:rPr lang="en-US" dirty="0"/>
              <a:t>)</a:t>
            </a:r>
          </a:p>
          <a:p>
            <a:pPr lvl="1"/>
            <a:r>
              <a:rPr lang="en-US" dirty="0"/>
              <a:t>Developed and maintained by Stanford Research Computing and Stanford Medicine </a:t>
            </a:r>
          </a:p>
          <a:p>
            <a:pPr lvl="1"/>
            <a:r>
              <a:rPr lang="en-US" dirty="0"/>
              <a:t>~4,096 containers across ~2,167 collections</a:t>
            </a:r>
          </a:p>
          <a:p>
            <a:endParaRPr lang="en-US" dirty="0"/>
          </a:p>
        </p:txBody>
      </p:sp>
      <p:sp>
        <p:nvSpPr>
          <p:cNvPr id="4" name="Slide Number Placeholder 3">
            <a:extLst>
              <a:ext uri="{FF2B5EF4-FFF2-40B4-BE49-F238E27FC236}">
                <a16:creationId xmlns:a16="http://schemas.microsoft.com/office/drawing/2014/main" id="{C5BEF363-ABCB-4DBA-9875-7925E951C89A}"/>
              </a:ext>
            </a:extLst>
          </p:cNvPr>
          <p:cNvSpPr>
            <a:spLocks noGrp="1"/>
          </p:cNvSpPr>
          <p:nvPr>
            <p:ph type="sldNum" sz="quarter" idx="12"/>
          </p:nvPr>
        </p:nvSpPr>
        <p:spPr/>
        <p:txBody>
          <a:bodyPr/>
          <a:lstStyle/>
          <a:p>
            <a:fld id="{02AAC248-864E-4EDA-8C29-4E0E4B6ED8B0}" type="slidenum">
              <a:rPr lang="en-US" smtClean="0"/>
              <a:t>22</a:t>
            </a:fld>
            <a:endParaRPr lang="en-US"/>
          </a:p>
        </p:txBody>
      </p:sp>
    </p:spTree>
    <p:extLst>
      <p:ext uri="{BB962C8B-B14F-4D97-AF65-F5344CB8AC3E}">
        <p14:creationId xmlns:p14="http://schemas.microsoft.com/office/powerpoint/2010/main" val="3318184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Containerization of Process Algebra Frameworks	</a:t>
            </a:r>
          </a:p>
        </p:txBody>
      </p:sp>
      <p:sp>
        <p:nvSpPr>
          <p:cNvPr id="6" name="Text Placeholder 5"/>
          <p:cNvSpPr>
            <a:spLocks noGrp="1"/>
          </p:cNvSpPr>
          <p:nvPr>
            <p:ph type="body" idx="1"/>
          </p:nvPr>
        </p:nvSpPr>
        <p:spPr/>
        <p:txBody>
          <a:bodyPr/>
          <a:lstStyle/>
          <a:p>
            <a:r>
              <a:rPr lang="en-US" dirty="0"/>
              <a:t>PEPA, Bio-PEPA, </a:t>
            </a:r>
            <a:r>
              <a:rPr lang="en-US" dirty="0" err="1"/>
              <a:t>GPAnalyser</a:t>
            </a:r>
            <a:r>
              <a:rPr lang="en-US" dirty="0"/>
              <a:t> (GPEPA)</a:t>
            </a:r>
          </a:p>
        </p:txBody>
      </p:sp>
      <p:sp>
        <p:nvSpPr>
          <p:cNvPr id="4" name="Slide Number Placeholder 3"/>
          <p:cNvSpPr>
            <a:spLocks noGrp="1"/>
          </p:cNvSpPr>
          <p:nvPr>
            <p:ph type="sldNum" sz="quarter" idx="12"/>
          </p:nvPr>
        </p:nvSpPr>
        <p:spPr/>
        <p:txBody>
          <a:bodyPr/>
          <a:lstStyle/>
          <a:p>
            <a:fld id="{02AAC248-864E-4EDA-8C29-4E0E4B6ED8B0}" type="slidenum">
              <a:rPr lang="en-US" smtClean="0"/>
              <a:t>23</a:t>
            </a:fld>
            <a:endParaRPr lang="en-US"/>
          </a:p>
        </p:txBody>
      </p:sp>
    </p:spTree>
    <p:extLst>
      <p:ext uri="{BB962C8B-B14F-4D97-AF65-F5344CB8AC3E}">
        <p14:creationId xmlns:p14="http://schemas.microsoft.com/office/powerpoint/2010/main" val="325415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containerize PEPA and its derivatives?</a:t>
            </a:r>
          </a:p>
        </p:txBody>
      </p:sp>
      <p:sp>
        <p:nvSpPr>
          <p:cNvPr id="6" name="Content Placeholder 5"/>
          <p:cNvSpPr>
            <a:spLocks noGrp="1"/>
          </p:cNvSpPr>
          <p:nvPr>
            <p:ph idx="1"/>
          </p:nvPr>
        </p:nvSpPr>
        <p:spPr/>
        <p:txBody>
          <a:bodyPr>
            <a:normAutofit fontScale="92500" lnSpcReduction="20000"/>
          </a:bodyPr>
          <a:lstStyle/>
          <a:p>
            <a:r>
              <a:rPr lang="en-US" dirty="0"/>
              <a:t>Like many applications developed in a research environment, process algebra frameworks have multiple, often difficult to identify dependencies, making them challenging for new researchers to install and utilize</a:t>
            </a:r>
          </a:p>
          <a:p>
            <a:r>
              <a:rPr lang="en-US" dirty="0"/>
              <a:t>Singularity containers for PEPA, Bio-PEPA, and </a:t>
            </a:r>
            <a:r>
              <a:rPr lang="en-US" dirty="0" err="1"/>
              <a:t>GPAnalyser</a:t>
            </a:r>
            <a:r>
              <a:rPr lang="en-US" dirty="0"/>
              <a:t> were developed</a:t>
            </a:r>
          </a:p>
          <a:p>
            <a:pPr lvl="1"/>
            <a:r>
              <a:rPr lang="en-US" dirty="0"/>
              <a:t>To facilitate update of PEPA and its derivatives</a:t>
            </a:r>
          </a:p>
          <a:p>
            <a:pPr lvl="1"/>
            <a:r>
              <a:rPr lang="en-US" dirty="0"/>
              <a:t>Lower the barriers to entry for researchers while facilitating scientific reproducibility</a:t>
            </a:r>
          </a:p>
          <a:p>
            <a:r>
              <a:rPr lang="en-US" dirty="0"/>
              <a:t>Each container was initially constructed using Singularity v2.5.2 running on CentOS Linux v7.4 deployed on HP </a:t>
            </a:r>
            <a:r>
              <a:rPr lang="en-US" dirty="0" err="1"/>
              <a:t>Proliant</a:t>
            </a:r>
            <a:r>
              <a:rPr lang="en-US" dirty="0"/>
              <a:t> SL series servers with 2.5 GHz 20-core 64-bit Intel processors with 256GB RAM</a:t>
            </a:r>
          </a:p>
          <a:p>
            <a:pPr lvl="1"/>
            <a:r>
              <a:rPr lang="en-US" dirty="0"/>
              <a:t>Functionality was verified on CentOS v7.6, Ubuntu LTS v18.04, Ubuntu LTS v16.04, </a:t>
            </a:r>
            <a:r>
              <a:rPr lang="en-US" dirty="0" err="1"/>
              <a:t>LinuxMint</a:t>
            </a:r>
            <a:r>
              <a:rPr lang="en-US" dirty="0"/>
              <a:t> v19.1, </a:t>
            </a:r>
            <a:r>
              <a:rPr lang="en-US" dirty="0" err="1"/>
              <a:t>Debian</a:t>
            </a:r>
            <a:r>
              <a:rPr lang="en-US" dirty="0"/>
              <a:t> LTS v9.6</a:t>
            </a:r>
          </a:p>
          <a:p>
            <a:pPr lvl="1"/>
            <a:r>
              <a:rPr lang="en-US" dirty="0"/>
              <a:t>Additional testing was performed on an n1-standard-8 machine instance (8 virtual CPUs and 30GB RAM) running CentOS v7.6 and Singularity v2.5.2 on the Google Cloud Platform</a:t>
            </a:r>
          </a:p>
        </p:txBody>
      </p:sp>
      <p:sp>
        <p:nvSpPr>
          <p:cNvPr id="4" name="Slide Number Placeholder 3"/>
          <p:cNvSpPr>
            <a:spLocks noGrp="1"/>
          </p:cNvSpPr>
          <p:nvPr>
            <p:ph type="sldNum" sz="quarter" idx="12"/>
          </p:nvPr>
        </p:nvSpPr>
        <p:spPr/>
        <p:txBody>
          <a:bodyPr/>
          <a:lstStyle/>
          <a:p>
            <a:fld id="{02AAC248-864E-4EDA-8C29-4E0E4B6ED8B0}" type="slidenum">
              <a:rPr lang="en-US" smtClean="0"/>
              <a:t>24</a:t>
            </a:fld>
            <a:endParaRPr lang="en-US"/>
          </a:p>
        </p:txBody>
      </p:sp>
    </p:spTree>
    <p:extLst>
      <p:ext uri="{BB962C8B-B14F-4D97-AF65-F5344CB8AC3E}">
        <p14:creationId xmlns:p14="http://schemas.microsoft.com/office/powerpoint/2010/main" val="567290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of The PEPA Eclipse Plug-in Singularity Container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42" y="1847850"/>
            <a:ext cx="5675444" cy="4351338"/>
          </a:xfrm>
        </p:spPr>
      </p:pic>
      <p:sp>
        <p:nvSpPr>
          <p:cNvPr id="4" name="Slide Number Placeholder 3"/>
          <p:cNvSpPr>
            <a:spLocks noGrp="1"/>
          </p:cNvSpPr>
          <p:nvPr>
            <p:ph type="sldNum" sz="quarter" idx="12"/>
          </p:nvPr>
        </p:nvSpPr>
        <p:spPr/>
        <p:txBody>
          <a:bodyPr/>
          <a:lstStyle/>
          <a:p>
            <a:fld id="{02AAC248-864E-4EDA-8C29-4E0E4B6ED8B0}" type="slidenum">
              <a:rPr lang="en-US" smtClean="0"/>
              <a:t>25</a:t>
            </a:fld>
            <a:endParaRPr lang="en-US"/>
          </a:p>
        </p:txBody>
      </p:sp>
      <p:sp>
        <p:nvSpPr>
          <p:cNvPr id="6" name="TextBox 5"/>
          <p:cNvSpPr txBox="1"/>
          <p:nvPr/>
        </p:nvSpPr>
        <p:spPr>
          <a:xfrm>
            <a:off x="7607808" y="2031991"/>
            <a:ext cx="3745992" cy="3970318"/>
          </a:xfrm>
          <a:prstGeom prst="rect">
            <a:avLst/>
          </a:prstGeom>
          <a:noFill/>
        </p:spPr>
        <p:txBody>
          <a:bodyPr wrap="square" rtlCol="0">
            <a:spAutoFit/>
          </a:bodyPr>
          <a:lstStyle/>
          <a:p>
            <a:r>
              <a:rPr lang="en-US" dirty="0"/>
              <a:t>Application output for a simple PEPA model was verified by comparing against non-containerized version of the application.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i="1" dirty="0"/>
              <a:t>Not-shown: The Bio-PEPA Eclipse Plug-in</a:t>
            </a:r>
          </a:p>
        </p:txBody>
      </p:sp>
    </p:spTree>
    <p:extLst>
      <p:ext uri="{BB962C8B-B14F-4D97-AF65-F5344CB8AC3E}">
        <p14:creationId xmlns:p14="http://schemas.microsoft.com/office/powerpoint/2010/main" val="35285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Validation of </a:t>
            </a:r>
            <a:r>
              <a:rPr lang="en-US" sz="3200" dirty="0" err="1"/>
              <a:t>GPAnalyser</a:t>
            </a:r>
            <a:r>
              <a:rPr lang="en-US" sz="3200" dirty="0"/>
              <a:t> (GPEPA) Singularity Container by Execution of the </a:t>
            </a:r>
            <a:r>
              <a:rPr lang="en-US" sz="2800" dirty="0" err="1">
                <a:latin typeface="Courier New" panose="02070309020205020404" pitchFamily="49" charset="0"/>
                <a:cs typeface="Courier New" panose="02070309020205020404" pitchFamily="49" charset="0"/>
              </a:rPr>
              <a:t>clientServerScalability.gpepa</a:t>
            </a:r>
            <a:r>
              <a:rPr lang="en-US" sz="3200" dirty="0"/>
              <a:t> GPEPA example file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0096" y="1754141"/>
            <a:ext cx="5632704" cy="4784771"/>
          </a:xfrm>
        </p:spPr>
      </p:pic>
      <p:sp>
        <p:nvSpPr>
          <p:cNvPr id="4" name="Slide Number Placeholder 3"/>
          <p:cNvSpPr>
            <a:spLocks noGrp="1"/>
          </p:cNvSpPr>
          <p:nvPr>
            <p:ph type="sldNum" sz="quarter" idx="12"/>
          </p:nvPr>
        </p:nvSpPr>
        <p:spPr/>
        <p:txBody>
          <a:bodyPr/>
          <a:lstStyle/>
          <a:p>
            <a:fld id="{02AAC248-864E-4EDA-8C29-4E0E4B6ED8B0}" type="slidenum">
              <a:rPr lang="en-US" smtClean="0"/>
              <a:t>26</a:t>
            </a:fld>
            <a:endParaRPr lang="en-US"/>
          </a:p>
        </p:txBody>
      </p:sp>
      <p:sp>
        <p:nvSpPr>
          <p:cNvPr id="6" name="TextBox 5"/>
          <p:cNvSpPr txBox="1"/>
          <p:nvPr/>
        </p:nvSpPr>
        <p:spPr>
          <a:xfrm>
            <a:off x="1261872" y="3561854"/>
            <a:ext cx="3767328" cy="923330"/>
          </a:xfrm>
          <a:prstGeom prst="rect">
            <a:avLst/>
          </a:prstGeom>
          <a:noFill/>
        </p:spPr>
        <p:txBody>
          <a:bodyPr wrap="square" rtlCol="0">
            <a:spAutoFit/>
          </a:bodyPr>
          <a:lstStyle/>
          <a:p>
            <a:r>
              <a:rPr lang="en-US"/>
              <a:t>Application output was verified by comparing against non-containerized version of the application.</a:t>
            </a:r>
            <a:endParaRPr lang="en-US" dirty="0"/>
          </a:p>
        </p:txBody>
      </p:sp>
    </p:spTree>
    <p:extLst>
      <p:ext uri="{BB962C8B-B14F-4D97-AF65-F5344CB8AC3E}">
        <p14:creationId xmlns:p14="http://schemas.microsoft.com/office/powerpoint/2010/main" val="3874253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0036-22A9-400E-BE42-DDD93859E58E}"/>
              </a:ext>
            </a:extLst>
          </p:cNvPr>
          <p:cNvSpPr>
            <a:spLocks noGrp="1"/>
          </p:cNvSpPr>
          <p:nvPr>
            <p:ph type="title"/>
          </p:nvPr>
        </p:nvSpPr>
        <p:spPr/>
        <p:txBody>
          <a:bodyPr/>
          <a:lstStyle/>
          <a:p>
            <a:r>
              <a:rPr lang="en-US" dirty="0"/>
              <a:t>Validation by Replication</a:t>
            </a:r>
          </a:p>
        </p:txBody>
      </p:sp>
      <p:sp>
        <p:nvSpPr>
          <p:cNvPr id="3" name="Content Placeholder 2">
            <a:extLst>
              <a:ext uri="{FF2B5EF4-FFF2-40B4-BE49-F238E27FC236}">
                <a16:creationId xmlns:a16="http://schemas.microsoft.com/office/drawing/2014/main" id="{8DA16E7F-7369-4567-8D48-CD86F793FCC1}"/>
              </a:ext>
            </a:extLst>
          </p:cNvPr>
          <p:cNvSpPr>
            <a:spLocks noGrp="1"/>
          </p:cNvSpPr>
          <p:nvPr>
            <p:ph idx="1"/>
          </p:nvPr>
        </p:nvSpPr>
        <p:spPr/>
        <p:txBody>
          <a:bodyPr>
            <a:normAutofit fontScale="92500" lnSpcReduction="10000"/>
          </a:bodyPr>
          <a:lstStyle/>
          <a:p>
            <a:pPr marL="0" indent="0">
              <a:buNone/>
            </a:pPr>
            <a:r>
              <a:rPr lang="en-US" dirty="0"/>
              <a:t>To confirm that our containers allow true replication of previously published PEPA models, we performed an in-depth replication of a recent, previously published study.</a:t>
            </a:r>
          </a:p>
          <a:p>
            <a:endParaRPr lang="en-US" dirty="0"/>
          </a:p>
          <a:p>
            <a:pPr marL="0" indent="0">
              <a:buNone/>
            </a:pPr>
            <a:r>
              <a:rPr lang="en-US" dirty="0"/>
              <a:t>S. Srivastava &amp; I. </a:t>
            </a:r>
            <a:r>
              <a:rPr lang="en-US" dirty="0" err="1"/>
              <a:t>Banicescu</a:t>
            </a:r>
            <a:r>
              <a:rPr lang="en-US" dirty="0"/>
              <a:t>.  PEPA Based Performance Modeling for Robust Resource Allocations amid Varying Processor Availability.  17</a:t>
            </a:r>
            <a:r>
              <a:rPr lang="en-US" baseline="30000" dirty="0"/>
              <a:t>th</a:t>
            </a:r>
            <a:r>
              <a:rPr lang="en-US" dirty="0"/>
              <a:t> International Symposium on Parallel and Distributed Computing (ISPDC). Geneva, Switzerland.  IEEE </a:t>
            </a:r>
            <a:r>
              <a:rPr lang="en-US" dirty="0" err="1"/>
              <a:t>Xplore</a:t>
            </a:r>
            <a:r>
              <a:rPr lang="en-US" dirty="0"/>
              <a:t>.  2018.</a:t>
            </a:r>
          </a:p>
          <a:p>
            <a:r>
              <a:rPr lang="en-US" dirty="0"/>
              <a:t>Models the performance of a number of static resource allocations obtained for a parallel execution environment with non-dedicated computational resources and varying availability, with a focus on studying the robustness of resource allocations.</a:t>
            </a:r>
          </a:p>
        </p:txBody>
      </p:sp>
      <p:sp>
        <p:nvSpPr>
          <p:cNvPr id="4" name="Slide Number Placeholder 3">
            <a:extLst>
              <a:ext uri="{FF2B5EF4-FFF2-40B4-BE49-F238E27FC236}">
                <a16:creationId xmlns:a16="http://schemas.microsoft.com/office/drawing/2014/main" id="{79BBA458-1476-47C5-813F-9389544E94F8}"/>
              </a:ext>
            </a:extLst>
          </p:cNvPr>
          <p:cNvSpPr>
            <a:spLocks noGrp="1"/>
          </p:cNvSpPr>
          <p:nvPr>
            <p:ph type="sldNum" sz="quarter" idx="12"/>
          </p:nvPr>
        </p:nvSpPr>
        <p:spPr/>
        <p:txBody>
          <a:bodyPr/>
          <a:lstStyle/>
          <a:p>
            <a:fld id="{02AAC248-864E-4EDA-8C29-4E0E4B6ED8B0}" type="slidenum">
              <a:rPr lang="en-US" smtClean="0"/>
              <a:t>27</a:t>
            </a:fld>
            <a:endParaRPr lang="en-US"/>
          </a:p>
        </p:txBody>
      </p:sp>
    </p:spTree>
    <p:extLst>
      <p:ext uri="{BB962C8B-B14F-4D97-AF65-F5344CB8AC3E}">
        <p14:creationId xmlns:p14="http://schemas.microsoft.com/office/powerpoint/2010/main" val="2494023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A and Mapping B of Applications (</a:t>
            </a:r>
            <a:r>
              <a:rPr lang="en-US" i="1" dirty="0" err="1"/>
              <a:t>a</a:t>
            </a:r>
            <a:r>
              <a:rPr lang="en-US" i="1" baseline="-25000" dirty="0" err="1"/>
              <a:t>i</a:t>
            </a:r>
            <a:r>
              <a:rPr lang="en-US" dirty="0"/>
              <a:t>) to Machines (</a:t>
            </a:r>
            <a:r>
              <a:rPr lang="en-US" i="1" dirty="0" err="1"/>
              <a:t>M</a:t>
            </a:r>
            <a:r>
              <a:rPr lang="en-US" i="1" baseline="-25000" dirty="0" err="1"/>
              <a:t>j</a:t>
            </a:r>
            <a:r>
              <a:rPr lang="en-US" dirty="0"/>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2515888"/>
              </p:ext>
            </p:extLst>
          </p:nvPr>
        </p:nvGraphicFramePr>
        <p:xfrm>
          <a:off x="838200" y="2410841"/>
          <a:ext cx="10515600" cy="2225040"/>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3128570453"/>
                    </a:ext>
                  </a:extLst>
                </a:gridCol>
                <a:gridCol w="3505200">
                  <a:extLst>
                    <a:ext uri="{9D8B030D-6E8A-4147-A177-3AD203B41FA5}">
                      <a16:colId xmlns:a16="http://schemas.microsoft.com/office/drawing/2014/main" val="524828746"/>
                    </a:ext>
                  </a:extLst>
                </a:gridCol>
                <a:gridCol w="3505200">
                  <a:extLst>
                    <a:ext uri="{9D8B030D-6E8A-4147-A177-3AD203B41FA5}">
                      <a16:colId xmlns:a16="http://schemas.microsoft.com/office/drawing/2014/main" val="2525973717"/>
                    </a:ext>
                  </a:extLst>
                </a:gridCol>
              </a:tblGrid>
              <a:tr h="370840">
                <a:tc>
                  <a:txBody>
                    <a:bodyPr/>
                    <a:lstStyle/>
                    <a:p>
                      <a:pPr algn="ctr"/>
                      <a:r>
                        <a:rPr lang="en-US" dirty="0"/>
                        <a:t>Machine</a:t>
                      </a:r>
                    </a:p>
                  </a:txBody>
                  <a:tcPr/>
                </a:tc>
                <a:tc>
                  <a:txBody>
                    <a:bodyPr/>
                    <a:lstStyle/>
                    <a:p>
                      <a:pPr algn="ctr"/>
                      <a:r>
                        <a:rPr lang="en-US" dirty="0"/>
                        <a:t>Mapping A</a:t>
                      </a:r>
                    </a:p>
                  </a:txBody>
                  <a:tcPr/>
                </a:tc>
                <a:tc>
                  <a:txBody>
                    <a:bodyPr/>
                    <a:lstStyle/>
                    <a:p>
                      <a:pPr algn="ctr"/>
                      <a:r>
                        <a:rPr lang="en-US" dirty="0"/>
                        <a:t>Mapping</a:t>
                      </a:r>
                      <a:r>
                        <a:rPr lang="en-US" baseline="0" dirty="0"/>
                        <a:t> B</a:t>
                      </a:r>
                      <a:endParaRPr lang="en-US" dirty="0"/>
                    </a:p>
                  </a:txBody>
                  <a:tcPr/>
                </a:tc>
                <a:extLst>
                  <a:ext uri="{0D108BD9-81ED-4DB2-BD59-A6C34878D82A}">
                    <a16:rowId xmlns:a16="http://schemas.microsoft.com/office/drawing/2014/main" val="4043217830"/>
                  </a:ext>
                </a:extLst>
              </a:tr>
              <a:tr h="370840">
                <a:tc>
                  <a:txBody>
                    <a:bodyPr/>
                    <a:lstStyle/>
                    <a:p>
                      <a:pPr algn="ctr"/>
                      <a:r>
                        <a:rPr lang="en-US" dirty="0"/>
                        <a:t>M</a:t>
                      </a:r>
                      <a:r>
                        <a:rPr lang="en-US" baseline="-25000" dirty="0"/>
                        <a:t>1</a:t>
                      </a:r>
                    </a:p>
                  </a:txBody>
                  <a:tcPr/>
                </a:tc>
                <a:tc>
                  <a:txBody>
                    <a:bodyPr/>
                    <a:lstStyle/>
                    <a:p>
                      <a:pPr algn="ctr"/>
                      <a:r>
                        <a:rPr lang="en-US" dirty="0"/>
                        <a:t>a</a:t>
                      </a:r>
                      <a:r>
                        <a:rPr lang="en-US" baseline="-25000" dirty="0"/>
                        <a:t>5</a:t>
                      </a:r>
                      <a:r>
                        <a:rPr lang="en-US" dirty="0"/>
                        <a:t>, a</a:t>
                      </a:r>
                      <a:r>
                        <a:rPr lang="en-US" baseline="-25000" dirty="0"/>
                        <a:t>9</a:t>
                      </a:r>
                      <a:r>
                        <a:rPr lang="en-US" dirty="0"/>
                        <a:t>, a</a:t>
                      </a:r>
                      <a:r>
                        <a:rPr lang="en-US" baseline="-25000" dirty="0"/>
                        <a:t>12</a:t>
                      </a:r>
                      <a:r>
                        <a:rPr lang="en-US" dirty="0"/>
                        <a:t>, a</a:t>
                      </a:r>
                      <a:r>
                        <a:rPr lang="en-US" baseline="-25000" dirty="0"/>
                        <a:t>17</a:t>
                      </a:r>
                      <a:r>
                        <a:rPr lang="en-US" dirty="0"/>
                        <a:t>, a</a:t>
                      </a:r>
                      <a:r>
                        <a:rPr lang="en-US" baseline="-25000" dirty="0"/>
                        <a:t>20</a:t>
                      </a:r>
                    </a:p>
                  </a:txBody>
                  <a:tcPr/>
                </a:tc>
                <a:tc>
                  <a:txBody>
                    <a:bodyPr/>
                    <a:lstStyle/>
                    <a:p>
                      <a:pPr algn="ctr"/>
                      <a:r>
                        <a:rPr lang="en-US" dirty="0"/>
                        <a:t>a</a:t>
                      </a:r>
                      <a:r>
                        <a:rPr lang="en-US" baseline="-25000" dirty="0"/>
                        <a:t>3</a:t>
                      </a:r>
                      <a:r>
                        <a:rPr lang="en-US" dirty="0"/>
                        <a:t>, a</a:t>
                      </a:r>
                      <a:r>
                        <a:rPr lang="en-US" baseline="-25000" dirty="0"/>
                        <a:t>4</a:t>
                      </a:r>
                      <a:r>
                        <a:rPr lang="en-US" dirty="0"/>
                        <a:t>, a</a:t>
                      </a:r>
                      <a:r>
                        <a:rPr lang="en-US" baseline="-25000" dirty="0"/>
                        <a:t>5</a:t>
                      </a:r>
                      <a:r>
                        <a:rPr lang="en-US" dirty="0"/>
                        <a:t>, a</a:t>
                      </a:r>
                      <a:r>
                        <a:rPr lang="en-US" baseline="-25000" dirty="0"/>
                        <a:t>17</a:t>
                      </a:r>
                      <a:r>
                        <a:rPr lang="en-US" dirty="0"/>
                        <a:t>, a</a:t>
                      </a:r>
                      <a:r>
                        <a:rPr lang="en-US" baseline="-25000" dirty="0"/>
                        <a:t>18</a:t>
                      </a:r>
                      <a:r>
                        <a:rPr lang="en-US" dirty="0"/>
                        <a:t>, a</a:t>
                      </a:r>
                      <a:r>
                        <a:rPr lang="en-US" baseline="-25000" dirty="0"/>
                        <a:t>20</a:t>
                      </a:r>
                    </a:p>
                  </a:txBody>
                  <a:tcPr/>
                </a:tc>
                <a:extLst>
                  <a:ext uri="{0D108BD9-81ED-4DB2-BD59-A6C34878D82A}">
                    <a16:rowId xmlns:a16="http://schemas.microsoft.com/office/drawing/2014/main" val="2402584987"/>
                  </a:ext>
                </a:extLst>
              </a:tr>
              <a:tr h="370840">
                <a:tc>
                  <a:txBody>
                    <a:bodyPr/>
                    <a:lstStyle/>
                    <a:p>
                      <a:pPr algn="ctr"/>
                      <a:r>
                        <a:rPr lang="en-US" dirty="0"/>
                        <a:t>M</a:t>
                      </a:r>
                      <a:r>
                        <a:rPr lang="en-US" baseline="-25000" dirty="0"/>
                        <a:t>2</a:t>
                      </a:r>
                    </a:p>
                  </a:txBody>
                  <a:tcPr/>
                </a:tc>
                <a:tc>
                  <a:txBody>
                    <a:bodyPr/>
                    <a:lstStyle/>
                    <a:p>
                      <a:pPr algn="ctr"/>
                      <a:r>
                        <a:rPr lang="en-US" dirty="0"/>
                        <a:t>a</a:t>
                      </a:r>
                      <a:r>
                        <a:rPr lang="en-US" baseline="-25000" dirty="0"/>
                        <a:t>6</a:t>
                      </a:r>
                      <a:r>
                        <a:rPr lang="en-US" dirty="0"/>
                        <a:t>, a</a:t>
                      </a:r>
                      <a:r>
                        <a:rPr lang="en-US" baseline="-25000" dirty="0"/>
                        <a:t>16</a:t>
                      </a:r>
                    </a:p>
                  </a:txBody>
                  <a:tcPr/>
                </a:tc>
                <a:tc>
                  <a:txBody>
                    <a:bodyPr/>
                    <a:lstStyle/>
                    <a:p>
                      <a:pPr algn="ctr"/>
                      <a:r>
                        <a:rPr lang="en-US" dirty="0"/>
                        <a:t>a</a:t>
                      </a:r>
                      <a:r>
                        <a:rPr lang="en-US" baseline="-25000" dirty="0"/>
                        <a:t>2</a:t>
                      </a:r>
                      <a:r>
                        <a:rPr lang="en-US" dirty="0"/>
                        <a:t>, a</a:t>
                      </a:r>
                      <a:r>
                        <a:rPr lang="en-US" baseline="-25000" dirty="0"/>
                        <a:t>11</a:t>
                      </a:r>
                      <a:r>
                        <a:rPr lang="en-US" dirty="0"/>
                        <a:t>, </a:t>
                      </a:r>
                      <a:r>
                        <a:rPr lang="en-US" u="none" dirty="0"/>
                        <a:t>a</a:t>
                      </a:r>
                      <a:r>
                        <a:rPr lang="en-US" baseline="-25000" dirty="0"/>
                        <a:t>14</a:t>
                      </a:r>
                      <a:r>
                        <a:rPr lang="en-US" dirty="0"/>
                        <a:t>, a</a:t>
                      </a:r>
                      <a:r>
                        <a:rPr lang="en-US" baseline="-25000" dirty="0"/>
                        <a:t>19</a:t>
                      </a:r>
                    </a:p>
                  </a:txBody>
                  <a:tcPr/>
                </a:tc>
                <a:extLst>
                  <a:ext uri="{0D108BD9-81ED-4DB2-BD59-A6C34878D82A}">
                    <a16:rowId xmlns:a16="http://schemas.microsoft.com/office/drawing/2014/main" val="3123245631"/>
                  </a:ext>
                </a:extLst>
              </a:tr>
              <a:tr h="370840">
                <a:tc>
                  <a:txBody>
                    <a:bodyPr/>
                    <a:lstStyle/>
                    <a:p>
                      <a:pPr algn="ctr"/>
                      <a:r>
                        <a:rPr lang="en-US" dirty="0"/>
                        <a:t>M</a:t>
                      </a:r>
                      <a:r>
                        <a:rPr lang="en-US" baseline="-25000" dirty="0"/>
                        <a:t>3</a:t>
                      </a:r>
                    </a:p>
                  </a:txBody>
                  <a:tcPr/>
                </a:tc>
                <a:tc>
                  <a:txBody>
                    <a:bodyPr/>
                    <a:lstStyle/>
                    <a:p>
                      <a:pPr algn="ctr"/>
                      <a:r>
                        <a:rPr lang="en-US" dirty="0"/>
                        <a:t>a</a:t>
                      </a:r>
                      <a:r>
                        <a:rPr lang="en-US" baseline="-25000" dirty="0"/>
                        <a:t>1</a:t>
                      </a:r>
                      <a:r>
                        <a:rPr lang="en-US" dirty="0"/>
                        <a:t>, a</a:t>
                      </a:r>
                      <a:r>
                        <a:rPr lang="en-US" baseline="-25000" dirty="0"/>
                        <a:t>3</a:t>
                      </a:r>
                      <a:r>
                        <a:rPr lang="en-US" dirty="0"/>
                        <a:t>, a</a:t>
                      </a:r>
                      <a:r>
                        <a:rPr lang="en-US" baseline="-25000" dirty="0"/>
                        <a:t>7</a:t>
                      </a:r>
                      <a:endParaRPr lang="en-US" i="1" baseline="-25000" dirty="0"/>
                    </a:p>
                  </a:txBody>
                  <a:tcPr/>
                </a:tc>
                <a:tc>
                  <a:txBody>
                    <a:bodyPr/>
                    <a:lstStyle/>
                    <a:p>
                      <a:pPr algn="ctr"/>
                      <a:r>
                        <a:rPr lang="en-US" dirty="0"/>
                        <a:t>a</a:t>
                      </a:r>
                      <a:r>
                        <a:rPr lang="en-US" baseline="-25000" dirty="0"/>
                        <a:t>1</a:t>
                      </a:r>
                      <a:r>
                        <a:rPr lang="en-US" dirty="0"/>
                        <a:t>, a</a:t>
                      </a:r>
                      <a:r>
                        <a:rPr lang="en-US" baseline="-25000" dirty="0"/>
                        <a:t>7</a:t>
                      </a:r>
                      <a:r>
                        <a:rPr lang="en-US" dirty="0"/>
                        <a:t>, a</a:t>
                      </a:r>
                      <a:r>
                        <a:rPr lang="en-US" baseline="-25000" dirty="0"/>
                        <a:t>13</a:t>
                      </a:r>
                    </a:p>
                  </a:txBody>
                  <a:tcPr/>
                </a:tc>
                <a:extLst>
                  <a:ext uri="{0D108BD9-81ED-4DB2-BD59-A6C34878D82A}">
                    <a16:rowId xmlns:a16="http://schemas.microsoft.com/office/drawing/2014/main" val="3367981629"/>
                  </a:ext>
                </a:extLst>
              </a:tr>
              <a:tr h="370840">
                <a:tc>
                  <a:txBody>
                    <a:bodyPr/>
                    <a:lstStyle/>
                    <a:p>
                      <a:pPr algn="ctr"/>
                      <a:r>
                        <a:rPr lang="en-US" dirty="0"/>
                        <a:t>M</a:t>
                      </a:r>
                      <a:r>
                        <a:rPr lang="en-US" baseline="-25000" dirty="0"/>
                        <a:t>4</a:t>
                      </a:r>
                    </a:p>
                  </a:txBody>
                  <a:tcPr/>
                </a:tc>
                <a:tc>
                  <a:txBody>
                    <a:bodyPr/>
                    <a:lstStyle/>
                    <a:p>
                      <a:pPr algn="ctr"/>
                      <a:r>
                        <a:rPr lang="en-US" dirty="0"/>
                        <a:t>a</a:t>
                      </a:r>
                      <a:r>
                        <a:rPr lang="en-US" baseline="-25000" dirty="0"/>
                        <a:t>2</a:t>
                      </a:r>
                      <a:r>
                        <a:rPr lang="en-US" dirty="0"/>
                        <a:t>, a</a:t>
                      </a:r>
                      <a:r>
                        <a:rPr lang="en-US" baseline="-25000" dirty="0"/>
                        <a:t>4</a:t>
                      </a:r>
                      <a:r>
                        <a:rPr lang="en-US" dirty="0"/>
                        <a:t>, a</a:t>
                      </a:r>
                      <a:r>
                        <a:rPr lang="en-US" baseline="-25000" dirty="0"/>
                        <a:t>10</a:t>
                      </a:r>
                      <a:r>
                        <a:rPr lang="en-US" dirty="0"/>
                        <a:t>, a</a:t>
                      </a:r>
                      <a:r>
                        <a:rPr lang="en-US" baseline="-25000" dirty="0"/>
                        <a:t>13</a:t>
                      </a:r>
                      <a:r>
                        <a:rPr lang="en-US" dirty="0"/>
                        <a:t>, a</a:t>
                      </a:r>
                      <a:r>
                        <a:rPr lang="en-US" baseline="-25000" dirty="0"/>
                        <a:t>15</a:t>
                      </a:r>
                      <a:r>
                        <a:rPr lang="en-US" dirty="0"/>
                        <a:t>, a</a:t>
                      </a:r>
                      <a:r>
                        <a:rPr lang="en-US" baseline="-25000" dirty="0"/>
                        <a:t>19</a:t>
                      </a:r>
                    </a:p>
                  </a:txBody>
                  <a:tcPr/>
                </a:tc>
                <a:tc>
                  <a:txBody>
                    <a:bodyPr/>
                    <a:lstStyle/>
                    <a:p>
                      <a:pPr algn="ctr"/>
                      <a:r>
                        <a:rPr lang="en-US" dirty="0"/>
                        <a:t>a</a:t>
                      </a:r>
                      <a:r>
                        <a:rPr lang="en-US" baseline="-25000" dirty="0"/>
                        <a:t>9</a:t>
                      </a:r>
                      <a:r>
                        <a:rPr lang="en-US" dirty="0"/>
                        <a:t>, a</a:t>
                      </a:r>
                      <a:r>
                        <a:rPr lang="en-US" baseline="-25000" dirty="0"/>
                        <a:t>12</a:t>
                      </a:r>
                      <a:r>
                        <a:rPr lang="en-US" dirty="0"/>
                        <a:t>, a</a:t>
                      </a:r>
                      <a:r>
                        <a:rPr lang="en-US" baseline="-25000" dirty="0"/>
                        <a:t>15</a:t>
                      </a:r>
                    </a:p>
                  </a:txBody>
                  <a:tcPr/>
                </a:tc>
                <a:extLst>
                  <a:ext uri="{0D108BD9-81ED-4DB2-BD59-A6C34878D82A}">
                    <a16:rowId xmlns:a16="http://schemas.microsoft.com/office/drawing/2014/main" val="4239479201"/>
                  </a:ext>
                </a:extLst>
              </a:tr>
              <a:tr h="370840">
                <a:tc>
                  <a:txBody>
                    <a:bodyPr/>
                    <a:lstStyle/>
                    <a:p>
                      <a:pPr algn="ctr"/>
                      <a:r>
                        <a:rPr lang="en-US" dirty="0"/>
                        <a:t>M</a:t>
                      </a:r>
                      <a:r>
                        <a:rPr lang="en-US" baseline="-25000" dirty="0"/>
                        <a:t>5</a:t>
                      </a:r>
                    </a:p>
                  </a:txBody>
                  <a:tcPr/>
                </a:tc>
                <a:tc>
                  <a:txBody>
                    <a:bodyPr/>
                    <a:lstStyle/>
                    <a:p>
                      <a:pPr algn="ctr"/>
                      <a:r>
                        <a:rPr lang="en-US" dirty="0"/>
                        <a:t>a</a:t>
                      </a:r>
                      <a:r>
                        <a:rPr lang="en-US" baseline="-25000" dirty="0"/>
                        <a:t>8</a:t>
                      </a:r>
                      <a:r>
                        <a:rPr lang="en-US" dirty="0"/>
                        <a:t>, a</a:t>
                      </a:r>
                      <a:r>
                        <a:rPr lang="en-US" baseline="30000" dirty="0"/>
                        <a:t>11</a:t>
                      </a:r>
                      <a:r>
                        <a:rPr lang="en-US" dirty="0"/>
                        <a:t>, a</a:t>
                      </a:r>
                      <a:r>
                        <a:rPr lang="en-US" baseline="-25000" dirty="0"/>
                        <a:t>14</a:t>
                      </a:r>
                      <a:r>
                        <a:rPr lang="en-US" dirty="0"/>
                        <a:t>, a</a:t>
                      </a:r>
                      <a:r>
                        <a:rPr lang="en-US" baseline="-25000" dirty="0"/>
                        <a:t>18</a:t>
                      </a:r>
                    </a:p>
                  </a:txBody>
                  <a:tcPr/>
                </a:tc>
                <a:tc>
                  <a:txBody>
                    <a:bodyPr/>
                    <a:lstStyle/>
                    <a:p>
                      <a:pPr algn="ctr"/>
                      <a:r>
                        <a:rPr lang="en-US" dirty="0"/>
                        <a:t>a</a:t>
                      </a:r>
                      <a:r>
                        <a:rPr lang="en-US" baseline="-25000" dirty="0"/>
                        <a:t>6</a:t>
                      </a:r>
                      <a:r>
                        <a:rPr lang="en-US" dirty="0"/>
                        <a:t>, a</a:t>
                      </a:r>
                      <a:r>
                        <a:rPr lang="en-US" baseline="-25000" dirty="0"/>
                        <a:t>8</a:t>
                      </a:r>
                      <a:r>
                        <a:rPr lang="en-US" dirty="0"/>
                        <a:t>, a</a:t>
                      </a:r>
                      <a:r>
                        <a:rPr lang="en-US" baseline="-25000" dirty="0"/>
                        <a:t>10</a:t>
                      </a:r>
                      <a:r>
                        <a:rPr lang="en-US" dirty="0"/>
                        <a:t>, a</a:t>
                      </a:r>
                      <a:r>
                        <a:rPr lang="en-US" baseline="-25000" dirty="0"/>
                        <a:t>16</a:t>
                      </a:r>
                    </a:p>
                  </a:txBody>
                  <a:tcPr/>
                </a:tc>
                <a:extLst>
                  <a:ext uri="{0D108BD9-81ED-4DB2-BD59-A6C34878D82A}">
                    <a16:rowId xmlns:a16="http://schemas.microsoft.com/office/drawing/2014/main" val="3095568442"/>
                  </a:ext>
                </a:extLst>
              </a:tr>
            </a:tbl>
          </a:graphicData>
        </a:graphic>
      </p:graphicFrame>
      <p:sp>
        <p:nvSpPr>
          <p:cNvPr id="4" name="Slide Number Placeholder 3"/>
          <p:cNvSpPr>
            <a:spLocks noGrp="1"/>
          </p:cNvSpPr>
          <p:nvPr>
            <p:ph type="sldNum" sz="quarter" idx="12"/>
          </p:nvPr>
        </p:nvSpPr>
        <p:spPr/>
        <p:txBody>
          <a:bodyPr/>
          <a:lstStyle/>
          <a:p>
            <a:fld id="{02AAC248-864E-4EDA-8C29-4E0E4B6ED8B0}" type="slidenum">
              <a:rPr lang="en-US" smtClean="0"/>
              <a:t>28</a:t>
            </a:fld>
            <a:endParaRPr lang="en-US"/>
          </a:p>
        </p:txBody>
      </p:sp>
    </p:spTree>
    <p:extLst>
      <p:ext uri="{BB962C8B-B14F-4D97-AF65-F5344CB8AC3E}">
        <p14:creationId xmlns:p14="http://schemas.microsoft.com/office/powerpoint/2010/main" val="3605167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3715"/>
            <a:ext cx="10515600" cy="1325563"/>
          </a:xfrm>
        </p:spPr>
        <p:txBody>
          <a:bodyPr>
            <a:noAutofit/>
          </a:bodyPr>
          <a:lstStyle/>
          <a:p>
            <a:r>
              <a:rPr lang="en-US" sz="3600" dirty="0"/>
              <a:t>Containerized replication of the activity diagram generated by the PEPA workbench for machine </a:t>
            </a:r>
            <a:r>
              <a:rPr lang="en-US" sz="3600" i="1" dirty="0"/>
              <a:t>M</a:t>
            </a:r>
            <a:r>
              <a:rPr lang="en-US" sz="3600" i="1" baseline="-25000" dirty="0"/>
              <a:t>3</a:t>
            </a:r>
            <a:r>
              <a:rPr lang="en-US" sz="3600" dirty="0"/>
              <a:t> component of the PEPA model for Mapping </a:t>
            </a:r>
            <a:r>
              <a:rPr lang="en-US" sz="3600" i="1" dirty="0"/>
              <a:t>A</a:t>
            </a:r>
            <a:r>
              <a:rPr lang="en-US" sz="3600" dirty="0"/>
              <a:t> from Srivastava 2018.</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861" y="2911230"/>
            <a:ext cx="10050278" cy="3057952"/>
          </a:xfrm>
        </p:spPr>
      </p:pic>
      <p:sp>
        <p:nvSpPr>
          <p:cNvPr id="4" name="Slide Number Placeholder 3"/>
          <p:cNvSpPr>
            <a:spLocks noGrp="1"/>
          </p:cNvSpPr>
          <p:nvPr>
            <p:ph type="sldNum" sz="quarter" idx="12"/>
          </p:nvPr>
        </p:nvSpPr>
        <p:spPr/>
        <p:txBody>
          <a:bodyPr/>
          <a:lstStyle/>
          <a:p>
            <a:fld id="{02AAC248-864E-4EDA-8C29-4E0E4B6ED8B0}" type="slidenum">
              <a:rPr lang="en-US" smtClean="0"/>
              <a:t>29</a:t>
            </a:fld>
            <a:endParaRPr lang="en-US"/>
          </a:p>
        </p:txBody>
      </p:sp>
    </p:spTree>
    <p:extLst>
      <p:ext uri="{BB962C8B-B14F-4D97-AF65-F5344CB8AC3E}">
        <p14:creationId xmlns:p14="http://schemas.microsoft.com/office/powerpoint/2010/main" val="390793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Process Algebra</a:t>
            </a:r>
          </a:p>
        </p:txBody>
      </p:sp>
      <p:sp>
        <p:nvSpPr>
          <p:cNvPr id="6" name="Text Placeholder 5"/>
          <p:cNvSpPr>
            <a:spLocks noGrp="1"/>
          </p:cNvSpPr>
          <p:nvPr>
            <p:ph type="body" idx="1"/>
          </p:nvPr>
        </p:nvSpPr>
        <p:spPr/>
        <p:txBody>
          <a:bodyPr/>
          <a:lstStyle/>
          <a:p>
            <a:r>
              <a:rPr lang="en-US" dirty="0"/>
              <a:t>CCS, CCP, PEPA, Bio-PEPA, GPEPA</a:t>
            </a:r>
          </a:p>
        </p:txBody>
      </p:sp>
      <p:sp>
        <p:nvSpPr>
          <p:cNvPr id="4" name="Slide Number Placeholder 3"/>
          <p:cNvSpPr>
            <a:spLocks noGrp="1"/>
          </p:cNvSpPr>
          <p:nvPr>
            <p:ph type="sldNum" sz="quarter" idx="12"/>
          </p:nvPr>
        </p:nvSpPr>
        <p:spPr/>
        <p:txBody>
          <a:bodyPr/>
          <a:lstStyle/>
          <a:p>
            <a:fld id="{02AAC248-864E-4EDA-8C29-4E0E4B6ED8B0}" type="slidenum">
              <a:rPr lang="en-US" smtClean="0"/>
              <a:t>3</a:t>
            </a:fld>
            <a:endParaRPr lang="en-US"/>
          </a:p>
        </p:txBody>
      </p:sp>
    </p:spTree>
    <p:extLst>
      <p:ext uri="{BB962C8B-B14F-4D97-AF65-F5344CB8AC3E}">
        <p14:creationId xmlns:p14="http://schemas.microsoft.com/office/powerpoint/2010/main" val="221002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en-US" sz="2800" dirty="0"/>
              <a:t>Results from the containerized replication of the cumulative distribution function (CDF) of the finishing time of Machine </a:t>
            </a:r>
            <a:r>
              <a:rPr lang="en-US" sz="2800" i="1" dirty="0"/>
              <a:t>M</a:t>
            </a:r>
            <a:r>
              <a:rPr lang="en-US" sz="2800" i="1" baseline="-25000" dirty="0"/>
              <a:t>1</a:t>
            </a:r>
            <a:r>
              <a:rPr lang="en-US" sz="2800" dirty="0"/>
              <a:t>for executing applications </a:t>
            </a:r>
            <a:r>
              <a:rPr lang="en-US" sz="2800" i="1" dirty="0"/>
              <a:t>a</a:t>
            </a:r>
            <a:r>
              <a:rPr lang="en-US" sz="2800" i="1" baseline="-25000" dirty="0"/>
              <a:t>5</a:t>
            </a:r>
            <a:r>
              <a:rPr lang="en-US" sz="2800" i="1" dirty="0"/>
              <a:t>, a</a:t>
            </a:r>
            <a:r>
              <a:rPr lang="en-US" sz="2800" i="1" baseline="-25000" dirty="0"/>
              <a:t>9</a:t>
            </a:r>
            <a:r>
              <a:rPr lang="en-US" sz="2800" i="1" dirty="0"/>
              <a:t>, a</a:t>
            </a:r>
            <a:r>
              <a:rPr lang="en-US" sz="2800" i="1" baseline="-25000" dirty="0"/>
              <a:t>12</a:t>
            </a:r>
            <a:r>
              <a:rPr lang="en-US" sz="2800" i="1" dirty="0"/>
              <a:t>, a</a:t>
            </a:r>
            <a:r>
              <a:rPr lang="en-US" sz="2800" i="1" baseline="-25000" dirty="0"/>
              <a:t>17</a:t>
            </a:r>
            <a:r>
              <a:rPr lang="en-US" sz="2800" i="1" dirty="0"/>
              <a:t>, a</a:t>
            </a:r>
            <a:r>
              <a:rPr lang="en-US" sz="2800" i="1" baseline="-25000" dirty="0"/>
              <a:t>20</a:t>
            </a:r>
          </a:p>
        </p:txBody>
      </p:sp>
      <p:sp>
        <p:nvSpPr>
          <p:cNvPr id="11" name="Text Placeholder 10"/>
          <p:cNvSpPr>
            <a:spLocks noGrp="1"/>
          </p:cNvSpPr>
          <p:nvPr>
            <p:ph type="body" idx="1"/>
          </p:nvPr>
        </p:nvSpPr>
        <p:spPr/>
        <p:txBody>
          <a:bodyPr/>
          <a:lstStyle/>
          <a:p>
            <a:r>
              <a:rPr lang="en-US" dirty="0"/>
              <a:t>Mapping A</a:t>
            </a:r>
          </a:p>
        </p:txBody>
      </p:sp>
      <p:sp>
        <p:nvSpPr>
          <p:cNvPr id="12" name="Text Placeholder 11"/>
          <p:cNvSpPr>
            <a:spLocks noGrp="1"/>
          </p:cNvSpPr>
          <p:nvPr>
            <p:ph type="body" sz="quarter" idx="3"/>
          </p:nvPr>
        </p:nvSpPr>
        <p:spPr/>
        <p:txBody>
          <a:bodyPr/>
          <a:lstStyle/>
          <a:p>
            <a:r>
              <a:rPr lang="en-US" dirty="0"/>
              <a:t>Mapping B</a:t>
            </a:r>
          </a:p>
        </p:txBody>
      </p:sp>
      <p:pic>
        <p:nvPicPr>
          <p:cNvPr id="16" name="Content Placeholder 15"/>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744900"/>
            <a:ext cx="5183188" cy="3204937"/>
          </a:xfrm>
        </p:spPr>
      </p:pic>
      <p:sp>
        <p:nvSpPr>
          <p:cNvPr id="4" name="Slide Number Placeholder 3"/>
          <p:cNvSpPr>
            <a:spLocks noGrp="1"/>
          </p:cNvSpPr>
          <p:nvPr>
            <p:ph type="sldNum" sz="quarter" idx="12"/>
          </p:nvPr>
        </p:nvSpPr>
        <p:spPr/>
        <p:txBody>
          <a:bodyPr/>
          <a:lstStyle/>
          <a:p>
            <a:fld id="{02AAC248-864E-4EDA-8C29-4E0E4B6ED8B0}" type="slidenum">
              <a:rPr lang="en-US" smtClean="0"/>
              <a:t>30</a:t>
            </a:fld>
            <a:endParaRPr lang="en-US"/>
          </a:p>
        </p:txBody>
      </p:sp>
      <p:pic>
        <p:nvPicPr>
          <p:cNvPr id="15" name="Content Placeholder 1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752753"/>
            <a:ext cx="5157787" cy="3189231"/>
          </a:xfrm>
        </p:spPr>
      </p:pic>
    </p:spTree>
    <p:extLst>
      <p:ext uri="{BB962C8B-B14F-4D97-AF65-F5344CB8AC3E}">
        <p14:creationId xmlns:p14="http://schemas.microsoft.com/office/powerpoint/2010/main" val="2650972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Resources for PEPA, Bio-PEPA, and </a:t>
            </a:r>
            <a:r>
              <a:rPr lang="en-US" dirty="0" err="1"/>
              <a:t>GPAnalyser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888" y="1690688"/>
            <a:ext cx="7098680" cy="3993008"/>
          </a:xfrm>
        </p:spPr>
      </p:pic>
      <p:sp>
        <p:nvSpPr>
          <p:cNvPr id="4" name="Slide Number Placeholder 3"/>
          <p:cNvSpPr>
            <a:spLocks noGrp="1"/>
          </p:cNvSpPr>
          <p:nvPr>
            <p:ph type="sldNum" sz="quarter" idx="12"/>
          </p:nvPr>
        </p:nvSpPr>
        <p:spPr/>
        <p:txBody>
          <a:bodyPr/>
          <a:lstStyle/>
          <a:p>
            <a:fld id="{02AAC248-864E-4EDA-8C29-4E0E4B6ED8B0}" type="slidenum">
              <a:rPr lang="en-US" smtClean="0"/>
              <a:t>31</a:t>
            </a:fld>
            <a:endParaRPr lang="en-US"/>
          </a:p>
        </p:txBody>
      </p:sp>
      <p:sp>
        <p:nvSpPr>
          <p:cNvPr id="6" name="TextBox 5"/>
          <p:cNvSpPr txBox="1"/>
          <p:nvPr/>
        </p:nvSpPr>
        <p:spPr>
          <a:xfrm>
            <a:off x="8302752" y="2005456"/>
            <a:ext cx="2633472" cy="1477328"/>
          </a:xfrm>
          <a:prstGeom prst="rect">
            <a:avLst/>
          </a:prstGeom>
          <a:noFill/>
        </p:spPr>
        <p:txBody>
          <a:bodyPr wrap="square" rtlCol="0">
            <a:spAutoFit/>
          </a:bodyPr>
          <a:lstStyle/>
          <a:p>
            <a:r>
              <a:rPr lang="en-US" dirty="0"/>
              <a:t>Build recipes and Singularity containers are publicly available for download from GitHub and Singularity-Hub.org.</a:t>
            </a:r>
          </a:p>
        </p:txBody>
      </p:sp>
      <p:sp>
        <p:nvSpPr>
          <p:cNvPr id="7" name="TextBox 6"/>
          <p:cNvSpPr txBox="1"/>
          <p:nvPr/>
        </p:nvSpPr>
        <p:spPr>
          <a:xfrm>
            <a:off x="1024128" y="5998464"/>
            <a:ext cx="9912096" cy="369332"/>
          </a:xfrm>
          <a:prstGeom prst="rect">
            <a:avLst/>
          </a:prstGeom>
          <a:noFill/>
        </p:spPr>
        <p:txBody>
          <a:bodyPr wrap="square" rtlCol="0">
            <a:spAutoFit/>
          </a:bodyPr>
          <a:lstStyle/>
          <a:p>
            <a:pPr algn="ctr"/>
            <a:r>
              <a:rPr lang="en-US" dirty="0">
                <a:hlinkClick r:id="rId3"/>
              </a:rPr>
              <a:t>https://github.com/williamssanders/pepa</a:t>
            </a:r>
            <a:r>
              <a:rPr lang="en-US" dirty="0"/>
              <a:t>  &amp; </a:t>
            </a:r>
            <a:r>
              <a:rPr lang="en-US" dirty="0">
                <a:hlinkClick r:id="rId4"/>
              </a:rPr>
              <a:t>https://www.singularity-hub.org/collections/2351</a:t>
            </a:r>
            <a:r>
              <a:rPr lang="en-US" dirty="0"/>
              <a:t> </a:t>
            </a:r>
          </a:p>
        </p:txBody>
      </p:sp>
    </p:spTree>
    <p:extLst>
      <p:ext uri="{BB962C8B-B14F-4D97-AF65-F5344CB8AC3E}">
        <p14:creationId xmlns:p14="http://schemas.microsoft.com/office/powerpoint/2010/main" val="3068628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&amp; Future Work</a:t>
            </a:r>
          </a:p>
        </p:txBody>
      </p:sp>
      <p:sp>
        <p:nvSpPr>
          <p:cNvPr id="3" name="Content Placeholder 2"/>
          <p:cNvSpPr>
            <a:spLocks noGrp="1"/>
          </p:cNvSpPr>
          <p:nvPr>
            <p:ph idx="1"/>
          </p:nvPr>
        </p:nvSpPr>
        <p:spPr/>
        <p:txBody>
          <a:bodyPr>
            <a:normAutofit fontScale="85000" lnSpcReduction="20000"/>
          </a:bodyPr>
          <a:lstStyle/>
          <a:p>
            <a:r>
              <a:rPr lang="en-US" dirty="0"/>
              <a:t>Produced and verified versioned containers</a:t>
            </a:r>
          </a:p>
          <a:p>
            <a:pPr lvl="1"/>
            <a:r>
              <a:rPr lang="en-US" dirty="0"/>
              <a:t>The PEPA Eclipse Plug-in</a:t>
            </a:r>
          </a:p>
          <a:p>
            <a:pPr lvl="1"/>
            <a:r>
              <a:rPr lang="en-US" dirty="0"/>
              <a:t>Bio-PEPA</a:t>
            </a:r>
          </a:p>
          <a:p>
            <a:pPr lvl="1"/>
            <a:r>
              <a:rPr lang="en-US" dirty="0" err="1"/>
              <a:t>GPAnalyser</a:t>
            </a:r>
            <a:r>
              <a:rPr lang="en-US" dirty="0"/>
              <a:t> (GPEPA)</a:t>
            </a:r>
          </a:p>
          <a:p>
            <a:r>
              <a:rPr lang="en-US" dirty="0"/>
              <a:t>Provided Publicly Available and Reproducible Build Recipes and Singularity Containers</a:t>
            </a:r>
          </a:p>
          <a:p>
            <a:pPr lvl="1"/>
            <a:r>
              <a:rPr lang="en-US" dirty="0">
                <a:hlinkClick r:id="rId2"/>
              </a:rPr>
              <a:t>https://github.com/williamssanders/pepa</a:t>
            </a:r>
            <a:endParaRPr lang="en-US" dirty="0"/>
          </a:p>
          <a:p>
            <a:pPr lvl="1"/>
            <a:r>
              <a:rPr lang="en-US" dirty="0">
                <a:hlinkClick r:id="rId3"/>
              </a:rPr>
              <a:t>https://www.singularity-hub.org/collections/2351</a:t>
            </a:r>
            <a:endParaRPr lang="en-US" dirty="0"/>
          </a:p>
          <a:p>
            <a:r>
              <a:rPr lang="en-US" dirty="0"/>
              <a:t>Shared container resource for the process calculi / process algebra communities</a:t>
            </a:r>
          </a:p>
          <a:p>
            <a:r>
              <a:rPr lang="en-US" dirty="0"/>
              <a:t>Future Work</a:t>
            </a:r>
          </a:p>
          <a:p>
            <a:pPr lvl="1"/>
            <a:r>
              <a:rPr lang="en-US" dirty="0"/>
              <a:t>Identification and containerization of other PEPA derivatives and process calculi modeling tools to enhance this online resource</a:t>
            </a:r>
          </a:p>
          <a:p>
            <a:pPr lvl="1"/>
            <a:r>
              <a:rPr lang="en-US" dirty="0"/>
              <a:t>These containers will be used in future work to model resource allocations in parallel computing systems while providing reproducible artifacts to the scientific community</a:t>
            </a:r>
          </a:p>
          <a:p>
            <a:endParaRPr lang="en-US" dirty="0"/>
          </a:p>
        </p:txBody>
      </p:sp>
      <p:sp>
        <p:nvSpPr>
          <p:cNvPr id="4" name="Slide Number Placeholder 3"/>
          <p:cNvSpPr>
            <a:spLocks noGrp="1"/>
          </p:cNvSpPr>
          <p:nvPr>
            <p:ph type="sldNum" sz="quarter" idx="12"/>
          </p:nvPr>
        </p:nvSpPr>
        <p:spPr/>
        <p:txBody>
          <a:bodyPr/>
          <a:lstStyle/>
          <a:p>
            <a:fld id="{02AAC248-864E-4EDA-8C29-4E0E4B6ED8B0}" type="slidenum">
              <a:rPr lang="en-US" smtClean="0"/>
              <a:t>32</a:t>
            </a:fld>
            <a:endParaRPr lang="en-US"/>
          </a:p>
        </p:txBody>
      </p:sp>
    </p:spTree>
    <p:extLst>
      <p:ext uri="{BB962C8B-B14F-4D97-AF65-F5344CB8AC3E}">
        <p14:creationId xmlns:p14="http://schemas.microsoft.com/office/powerpoint/2010/main" val="3076118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5" name="Content Placeholder 4"/>
          <p:cNvSpPr>
            <a:spLocks noGrp="1"/>
          </p:cNvSpPr>
          <p:nvPr>
            <p:ph sz="half" idx="1"/>
          </p:nvPr>
        </p:nvSpPr>
        <p:spPr/>
        <p:txBody>
          <a:bodyPr/>
          <a:lstStyle/>
          <a:p>
            <a:r>
              <a:rPr lang="en-US" dirty="0"/>
              <a:t>Mississippi State University:</a:t>
            </a:r>
          </a:p>
          <a:p>
            <a:pPr lvl="1"/>
            <a:r>
              <a:rPr lang="en-US" dirty="0" err="1"/>
              <a:t>Ioana</a:t>
            </a:r>
            <a:r>
              <a:rPr lang="en-US" dirty="0"/>
              <a:t> </a:t>
            </a:r>
            <a:r>
              <a:rPr lang="en-US" dirty="0" err="1"/>
              <a:t>Banicescu</a:t>
            </a:r>
            <a:endParaRPr lang="en-US" dirty="0"/>
          </a:p>
          <a:p>
            <a:pPr lvl="1"/>
            <a:r>
              <a:rPr lang="en-US" dirty="0"/>
              <a:t>Andy Perkins</a:t>
            </a:r>
          </a:p>
          <a:p>
            <a:pPr lvl="1"/>
            <a:r>
              <a:rPr lang="en-US" dirty="0"/>
              <a:t>Donna Reese</a:t>
            </a:r>
          </a:p>
          <a:p>
            <a:pPr lvl="1"/>
            <a:r>
              <a:rPr lang="en-US" dirty="0"/>
              <a:t>Daniel Peterson</a:t>
            </a:r>
          </a:p>
          <a:p>
            <a:pPr lvl="1"/>
            <a:r>
              <a:rPr lang="en-US" dirty="0"/>
              <a:t>Eric Hansen</a:t>
            </a:r>
          </a:p>
          <a:p>
            <a:pPr marL="457200" lvl="1" indent="0">
              <a:buNone/>
            </a:pPr>
            <a:endParaRPr lang="en-US" dirty="0"/>
          </a:p>
          <a:p>
            <a:pPr marL="457200" lvl="1" indent="0">
              <a:buNone/>
            </a:pPr>
            <a:endParaRPr lang="en-US" dirty="0"/>
          </a:p>
          <a:p>
            <a:r>
              <a:rPr lang="en-US" dirty="0"/>
              <a:t>The Jackson Laboratory:</a:t>
            </a:r>
          </a:p>
          <a:p>
            <a:pPr lvl="1"/>
            <a:r>
              <a:rPr lang="en-US" dirty="0"/>
              <a:t>David McKenzie</a:t>
            </a:r>
          </a:p>
        </p:txBody>
      </p:sp>
      <p:sp>
        <p:nvSpPr>
          <p:cNvPr id="6" name="Content Placeholder 5"/>
          <p:cNvSpPr>
            <a:spLocks noGrp="1"/>
          </p:cNvSpPr>
          <p:nvPr>
            <p:ph sz="half" idx="2"/>
          </p:nvPr>
        </p:nvSpPr>
        <p:spPr/>
        <p:txBody>
          <a:bodyPr/>
          <a:lstStyle/>
          <a:p>
            <a:r>
              <a:rPr lang="en-US" dirty="0"/>
              <a:t>University of Southern Indiana:</a:t>
            </a:r>
          </a:p>
          <a:p>
            <a:pPr lvl="1"/>
            <a:r>
              <a:rPr lang="en-US" dirty="0" err="1"/>
              <a:t>Srishti</a:t>
            </a:r>
            <a:r>
              <a:rPr lang="en-US" dirty="0"/>
              <a:t> Srivastava</a:t>
            </a:r>
          </a:p>
          <a:p>
            <a:pPr marL="457200" lvl="1" indent="0">
              <a:buNone/>
            </a:pPr>
            <a:endParaRPr lang="en-US" dirty="0"/>
          </a:p>
          <a:p>
            <a:pPr marL="457200" lvl="1" indent="0">
              <a:buNone/>
            </a:pPr>
            <a:endParaRPr lang="en-US" dirty="0"/>
          </a:p>
          <a:p>
            <a:r>
              <a:rPr lang="en-US" dirty="0"/>
              <a:t>Funding:</a:t>
            </a:r>
          </a:p>
          <a:p>
            <a:pPr lvl="1"/>
            <a:r>
              <a:rPr lang="en-US" dirty="0"/>
              <a:t>JAX Tuition Reimbursement Program</a:t>
            </a:r>
          </a:p>
          <a:p>
            <a:pPr lvl="1"/>
            <a:r>
              <a:rPr lang="en-US" dirty="0"/>
              <a:t>NSF #1034897</a:t>
            </a:r>
          </a:p>
        </p:txBody>
      </p:sp>
      <p:sp>
        <p:nvSpPr>
          <p:cNvPr id="4" name="Slide Number Placeholder 3"/>
          <p:cNvSpPr>
            <a:spLocks noGrp="1"/>
          </p:cNvSpPr>
          <p:nvPr>
            <p:ph type="sldNum" sz="quarter" idx="12"/>
          </p:nvPr>
        </p:nvSpPr>
        <p:spPr/>
        <p:txBody>
          <a:bodyPr/>
          <a:lstStyle/>
          <a:p>
            <a:fld id="{02AAC248-864E-4EDA-8C29-4E0E4B6ED8B0}" type="slidenum">
              <a:rPr lang="en-US" smtClean="0"/>
              <a:t>33</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930" y="4320538"/>
            <a:ext cx="3486917" cy="5954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5112882"/>
            <a:ext cx="2993136" cy="157899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9862" y="2734178"/>
            <a:ext cx="3466275" cy="65859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3626" y="5280649"/>
            <a:ext cx="1237837" cy="1243464"/>
          </a:xfrm>
          <a:prstGeom prst="rect">
            <a:avLst/>
          </a:prstGeom>
        </p:spPr>
      </p:pic>
    </p:spTree>
    <p:extLst>
      <p:ext uri="{BB962C8B-B14F-4D97-AF65-F5344CB8AC3E}">
        <p14:creationId xmlns:p14="http://schemas.microsoft.com/office/powerpoint/2010/main" val="1855692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8710" y="2782505"/>
            <a:ext cx="10515600" cy="1325563"/>
          </a:xfrm>
        </p:spPr>
        <p:txBody>
          <a:bodyPr/>
          <a:lstStyle/>
          <a:p>
            <a:pPr algn="ctr"/>
            <a:r>
              <a:rPr lang="en-US" dirty="0"/>
              <a:t>Questions?</a:t>
            </a:r>
          </a:p>
        </p:txBody>
      </p:sp>
      <p:sp>
        <p:nvSpPr>
          <p:cNvPr id="5" name="Slide Number Placeholder 4"/>
          <p:cNvSpPr>
            <a:spLocks noGrp="1"/>
          </p:cNvSpPr>
          <p:nvPr>
            <p:ph type="sldNum" sz="quarter" idx="12"/>
          </p:nvPr>
        </p:nvSpPr>
        <p:spPr/>
        <p:txBody>
          <a:bodyPr/>
          <a:lstStyle/>
          <a:p>
            <a:fld id="{02AAC248-864E-4EDA-8C29-4E0E4B6ED8B0}" type="slidenum">
              <a:rPr lang="en-US" smtClean="0"/>
              <a:t>34</a:t>
            </a:fld>
            <a:endParaRPr lang="en-US"/>
          </a:p>
        </p:txBody>
      </p:sp>
    </p:spTree>
    <p:extLst>
      <p:ext uri="{BB962C8B-B14F-4D97-AF65-F5344CB8AC3E}">
        <p14:creationId xmlns:p14="http://schemas.microsoft.com/office/powerpoint/2010/main" val="3241509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Algebra</a:t>
            </a:r>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US" dirty="0"/>
              <a:t>Process algebras (or process calculi) are mathematical constructs used to model systems of concurrent processes and can be utilized to obtain qualitative and quantitative information about the modeled systems.  With a set of atomic actions specified in a process algebra, more complex actions can be constructed.  Process algebras can be viewed as </a:t>
            </a:r>
            <a:r>
              <a:rPr lang="en-US" i="1" dirty="0"/>
              <a:t>"the study of concurrent processes, their equational theories, transition systems, and the equivalencies between the systems.“</a:t>
            </a:r>
          </a:p>
          <a:p>
            <a:pPr marL="0" indent="0">
              <a:buNone/>
            </a:pPr>
            <a:endParaRPr lang="en-US" dirty="0"/>
          </a:p>
          <a:p>
            <a:pPr marL="0" indent="0">
              <a:buNone/>
            </a:pPr>
            <a:r>
              <a:rPr lang="en-US" dirty="0"/>
              <a:t>Historical Process Algebras:</a:t>
            </a:r>
          </a:p>
          <a:p>
            <a:pPr lvl="1"/>
            <a:r>
              <a:rPr lang="en-US" dirty="0"/>
              <a:t>Calculus of Communicating Systems (CCS)  (Milner 1980)</a:t>
            </a:r>
          </a:p>
          <a:p>
            <a:pPr lvl="1"/>
            <a:r>
              <a:rPr lang="en-US" dirty="0"/>
              <a:t>Communicating Sequential Processes (CSP) (Hoare 1978)</a:t>
            </a:r>
          </a:p>
          <a:p>
            <a:endParaRPr lang="en-US" dirty="0"/>
          </a:p>
        </p:txBody>
      </p:sp>
      <p:sp>
        <p:nvSpPr>
          <p:cNvPr id="4" name="Slide Number Placeholder 3"/>
          <p:cNvSpPr>
            <a:spLocks noGrp="1"/>
          </p:cNvSpPr>
          <p:nvPr>
            <p:ph type="sldNum" sz="quarter" idx="12"/>
          </p:nvPr>
        </p:nvSpPr>
        <p:spPr/>
        <p:txBody>
          <a:bodyPr/>
          <a:lstStyle/>
          <a:p>
            <a:fld id="{02AAC248-864E-4EDA-8C29-4E0E4B6ED8B0}" type="slidenum">
              <a:rPr lang="en-US" smtClean="0"/>
              <a:t>4</a:t>
            </a:fld>
            <a:endParaRPr lang="en-US"/>
          </a:p>
        </p:txBody>
      </p:sp>
    </p:spTree>
    <p:extLst>
      <p:ext uri="{BB962C8B-B14F-4D97-AF65-F5344CB8AC3E}">
        <p14:creationId xmlns:p14="http://schemas.microsoft.com/office/powerpoint/2010/main" val="3129431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Calculus of Communicating Systems (CCS)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CCS was developed by Robin Miller in 1980.</a:t>
            </a:r>
          </a:p>
          <a:p>
            <a:pPr marL="0" indent="0">
              <a:buNone/>
            </a:pPr>
            <a:endParaRPr lang="en-US" dirty="0"/>
          </a:p>
          <a:p>
            <a:pPr marL="0" indent="0">
              <a:buNone/>
            </a:pPr>
            <a:r>
              <a:rPr lang="en-US" dirty="0"/>
              <a:t>Process algebra operators for constructing agents:</a:t>
            </a:r>
          </a:p>
          <a:p>
            <a:r>
              <a:rPr lang="en-US" i="1" dirty="0"/>
              <a:t>Action prefixing </a:t>
            </a:r>
            <a:r>
              <a:rPr lang="en-US" dirty="0"/>
              <a:t>(∙): </a:t>
            </a:r>
            <a:r>
              <a:rPr lang="en-US" i="1" dirty="0"/>
              <a:t>a</a:t>
            </a:r>
            <a:r>
              <a:rPr lang="en-US" dirty="0"/>
              <a:t> ∙ </a:t>
            </a:r>
            <a:r>
              <a:rPr lang="en-US" i="1" dirty="0"/>
              <a:t>P</a:t>
            </a:r>
            <a:r>
              <a:rPr lang="en-US" dirty="0"/>
              <a:t> denotes process </a:t>
            </a:r>
            <a:r>
              <a:rPr lang="en-US" i="1" dirty="0"/>
              <a:t>P</a:t>
            </a:r>
            <a:r>
              <a:rPr lang="en-US" dirty="0"/>
              <a:t> can only become active after action </a:t>
            </a:r>
            <a:r>
              <a:rPr lang="en-US" i="1" dirty="0"/>
              <a:t>a</a:t>
            </a:r>
            <a:r>
              <a:rPr lang="en-US" dirty="0"/>
              <a:t>.		</a:t>
            </a:r>
          </a:p>
          <a:p>
            <a:r>
              <a:rPr lang="en-US" i="1" dirty="0"/>
              <a:t>Choice</a:t>
            </a:r>
            <a:r>
              <a:rPr lang="en-US" dirty="0"/>
              <a:t> (+): </a:t>
            </a:r>
            <a:r>
              <a:rPr lang="en-US" i="1" dirty="0"/>
              <a:t>P</a:t>
            </a:r>
            <a:r>
              <a:rPr lang="en-US" dirty="0"/>
              <a:t> and </a:t>
            </a:r>
            <a:r>
              <a:rPr lang="en-US" i="1" dirty="0"/>
              <a:t>Q</a:t>
            </a:r>
            <a:r>
              <a:rPr lang="en-US" dirty="0"/>
              <a:t> are processes, so is </a:t>
            </a:r>
            <a:r>
              <a:rPr lang="en-US" i="1" dirty="0"/>
              <a:t>P</a:t>
            </a:r>
            <a:r>
              <a:rPr lang="en-US" dirty="0"/>
              <a:t> + </a:t>
            </a:r>
            <a:r>
              <a:rPr lang="en-US" i="1" dirty="0"/>
              <a:t>Q</a:t>
            </a:r>
            <a:r>
              <a:rPr lang="en-US" dirty="0"/>
              <a:t>.  An action from </a:t>
            </a:r>
            <a:r>
              <a:rPr lang="en-US" i="1" dirty="0"/>
              <a:t>P</a:t>
            </a:r>
            <a:r>
              <a:rPr lang="en-US" dirty="0"/>
              <a:t> will preempt an action from </a:t>
            </a:r>
            <a:r>
              <a:rPr lang="en-US" i="1" dirty="0"/>
              <a:t>Q</a:t>
            </a:r>
            <a:r>
              <a:rPr lang="en-US" dirty="0"/>
              <a:t> and vice versa.		</a:t>
            </a:r>
          </a:p>
          <a:p>
            <a:r>
              <a:rPr lang="en-US" i="1" dirty="0"/>
              <a:t>Parallel composition </a:t>
            </a:r>
            <a:r>
              <a:rPr lang="en-US" dirty="0"/>
              <a:t>(|): Given </a:t>
            </a:r>
            <a:r>
              <a:rPr lang="en-US" i="1" dirty="0"/>
              <a:t>P</a:t>
            </a:r>
            <a:r>
              <a:rPr lang="en-US" dirty="0"/>
              <a:t> and </a:t>
            </a:r>
            <a:r>
              <a:rPr lang="en-US" i="1" dirty="0"/>
              <a:t>Q</a:t>
            </a:r>
            <a:r>
              <a:rPr lang="en-US" dirty="0"/>
              <a:t>, </a:t>
            </a:r>
            <a:r>
              <a:rPr lang="en-US" i="1" dirty="0"/>
              <a:t>P</a:t>
            </a:r>
            <a:r>
              <a:rPr lang="en-US" dirty="0"/>
              <a:t> |</a:t>
            </a:r>
            <a:r>
              <a:rPr lang="en-US" i="1" dirty="0"/>
              <a:t>Q</a:t>
            </a:r>
            <a:r>
              <a:rPr lang="en-US" dirty="0"/>
              <a:t> denotes a system in which </a:t>
            </a:r>
            <a:r>
              <a:rPr lang="en-US" i="1" dirty="0"/>
              <a:t>P</a:t>
            </a:r>
            <a:r>
              <a:rPr lang="en-US" dirty="0"/>
              <a:t> and </a:t>
            </a:r>
            <a:r>
              <a:rPr lang="en-US" i="1" dirty="0"/>
              <a:t>Q</a:t>
            </a:r>
            <a:r>
              <a:rPr lang="en-US" dirty="0"/>
              <a:t> may operate independently or communicate complimentarily.		</a:t>
            </a:r>
          </a:p>
          <a:p>
            <a:r>
              <a:rPr lang="en-US" dirty="0"/>
              <a:t>Restriction (\): </a:t>
            </a:r>
            <a:r>
              <a:rPr lang="el-GR" i="1" dirty="0"/>
              <a:t>Σ</a:t>
            </a:r>
            <a:r>
              <a:rPr lang="en-US" dirty="0"/>
              <a:t> is a set of actions. </a:t>
            </a:r>
            <a:r>
              <a:rPr lang="en-US" i="1" dirty="0"/>
              <a:t>P</a:t>
            </a:r>
            <a:r>
              <a:rPr lang="en-US" dirty="0"/>
              <a:t> \ </a:t>
            </a:r>
            <a:r>
              <a:rPr lang="el-GR" i="1" dirty="0"/>
              <a:t>Σ</a:t>
            </a:r>
            <a:r>
              <a:rPr lang="en-US" dirty="0"/>
              <a:t> denotes the set of actions </a:t>
            </a:r>
            <a:r>
              <a:rPr lang="en-US" i="1" dirty="0"/>
              <a:t>P</a:t>
            </a:r>
            <a:r>
              <a:rPr lang="en-US" dirty="0"/>
              <a:t> is restricted from performing.		</a:t>
            </a:r>
          </a:p>
          <a:p>
            <a:r>
              <a:rPr lang="en-US" dirty="0"/>
              <a:t>Relabeling: </a:t>
            </a:r>
            <a:r>
              <a:rPr lang="en-US" i="1" dirty="0"/>
              <a:t>P</a:t>
            </a:r>
            <a:r>
              <a:rPr lang="en-US" dirty="0"/>
              <a:t> and </a:t>
            </a:r>
            <a:r>
              <a:rPr lang="en-US" i="1" dirty="0"/>
              <a:t>Q</a:t>
            </a:r>
            <a:r>
              <a:rPr lang="en-US" dirty="0"/>
              <a:t> are similar, and can be mapped to each other with a transformation function.  </a:t>
            </a:r>
            <a:r>
              <a:rPr lang="en-US" i="1" dirty="0"/>
              <a:t>P</a:t>
            </a:r>
            <a:r>
              <a:rPr lang="en-US" dirty="0"/>
              <a:t> can be relabeled as </a:t>
            </a:r>
            <a:r>
              <a:rPr lang="en-US" i="1" dirty="0"/>
              <a:t>Q</a:t>
            </a:r>
            <a:r>
              <a:rPr lang="en-US" dirty="0"/>
              <a:t>.</a:t>
            </a:r>
          </a:p>
          <a:p>
            <a:endParaRPr lang="en-US" dirty="0"/>
          </a:p>
          <a:p>
            <a:pPr marL="0" indent="0">
              <a:buNone/>
            </a:pPr>
            <a:r>
              <a:rPr lang="en-US" dirty="0"/>
              <a:t>Quantitative processes can not be modeled with CCS.</a:t>
            </a:r>
          </a:p>
        </p:txBody>
      </p:sp>
      <p:sp>
        <p:nvSpPr>
          <p:cNvPr id="4" name="Slide Number Placeholder 3"/>
          <p:cNvSpPr>
            <a:spLocks noGrp="1"/>
          </p:cNvSpPr>
          <p:nvPr>
            <p:ph type="sldNum" sz="quarter" idx="12"/>
          </p:nvPr>
        </p:nvSpPr>
        <p:spPr/>
        <p:txBody>
          <a:bodyPr/>
          <a:lstStyle/>
          <a:p>
            <a:fld id="{02AAC248-864E-4EDA-8C29-4E0E4B6ED8B0}" type="slidenum">
              <a:rPr lang="en-US" smtClean="0"/>
              <a:t>5</a:t>
            </a:fld>
            <a:endParaRPr lang="en-US"/>
          </a:p>
        </p:txBody>
      </p:sp>
    </p:spTree>
    <p:extLst>
      <p:ext uri="{BB962C8B-B14F-4D97-AF65-F5344CB8AC3E}">
        <p14:creationId xmlns:p14="http://schemas.microsoft.com/office/powerpoint/2010/main" val="277363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Sequential Processes (CSP)</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CSP evolved from CCS and was introduced by Anthony Hoare in 1984, and designed to simplify CCS.</a:t>
            </a:r>
          </a:p>
          <a:p>
            <a:endParaRPr lang="en-US" dirty="0"/>
          </a:p>
          <a:p>
            <a:pPr marL="0" indent="0">
              <a:buNone/>
            </a:pPr>
            <a:r>
              <a:rPr lang="en-US" dirty="0"/>
              <a:t>Process algebra operators for constructing agents:</a:t>
            </a:r>
          </a:p>
          <a:p>
            <a:r>
              <a:rPr lang="en-US" i="1" dirty="0"/>
              <a:t>Prefix</a:t>
            </a:r>
            <a:r>
              <a:rPr lang="en-US" dirty="0"/>
              <a:t> (a </a:t>
            </a:r>
            <a:r>
              <a:rPr lang="en-US" dirty="0">
                <a:sym typeface="Wingdings" panose="05000000000000000000" pitchFamily="2" charset="2"/>
              </a:rPr>
              <a:t> P</a:t>
            </a:r>
            <a:r>
              <a:rPr lang="en-US" dirty="0"/>
              <a:t>): </a:t>
            </a:r>
            <a:r>
              <a:rPr lang="en-US" i="1" dirty="0"/>
              <a:t>a</a:t>
            </a:r>
            <a:r>
              <a:rPr lang="en-US" dirty="0"/>
              <a:t> is an event in the alphabet of process </a:t>
            </a:r>
            <a:r>
              <a:rPr lang="en-US" i="1" dirty="0"/>
              <a:t>P</a:t>
            </a:r>
            <a:r>
              <a:rPr lang="en-US" dirty="0"/>
              <a:t>, so a process performing </a:t>
            </a:r>
            <a:r>
              <a:rPr lang="en-US" i="1" dirty="0"/>
              <a:t>a</a:t>
            </a:r>
            <a:r>
              <a:rPr lang="en-US" dirty="0"/>
              <a:t> behaves as </a:t>
            </a:r>
            <a:r>
              <a:rPr lang="en-US" i="1" dirty="0"/>
              <a:t>P</a:t>
            </a:r>
            <a:r>
              <a:rPr lang="en-US" dirty="0"/>
              <a:t>.</a:t>
            </a:r>
          </a:p>
          <a:p>
            <a:r>
              <a:rPr lang="en-US" i="1" dirty="0"/>
              <a:t>Choice</a:t>
            </a:r>
            <a:r>
              <a:rPr lang="en-US" dirty="0"/>
              <a:t>		</a:t>
            </a:r>
          </a:p>
          <a:p>
            <a:pPr lvl="1"/>
            <a:r>
              <a:rPr lang="en-US" i="1" dirty="0"/>
              <a:t>Non-deterministic choice </a:t>
            </a:r>
            <a:r>
              <a:rPr lang="en-US" dirty="0"/>
              <a:t>( </a:t>
            </a:r>
            <a:r>
              <a:rPr lang="el-GR" dirty="0"/>
              <a:t>π</a:t>
            </a:r>
            <a:r>
              <a:rPr lang="en-US" dirty="0"/>
              <a:t> ): The choice between </a:t>
            </a:r>
            <a:r>
              <a:rPr lang="en-US" i="1" dirty="0"/>
              <a:t>P</a:t>
            </a:r>
            <a:r>
              <a:rPr lang="en-US" dirty="0"/>
              <a:t> and </a:t>
            </a:r>
            <a:r>
              <a:rPr lang="en-US" i="1" dirty="0"/>
              <a:t>Q</a:t>
            </a:r>
            <a:r>
              <a:rPr lang="en-US" dirty="0"/>
              <a:t> is decided by the system itself, and the environment has no control over the choice.			</a:t>
            </a:r>
          </a:p>
          <a:p>
            <a:pPr lvl="1"/>
            <a:r>
              <a:rPr lang="en-US" i="1" dirty="0"/>
              <a:t>Deterministic choice </a:t>
            </a:r>
            <a:r>
              <a:rPr lang="en-US" dirty="0"/>
              <a:t>(+): Similar to CCS, </a:t>
            </a:r>
            <a:r>
              <a:rPr lang="en-US" i="1" dirty="0"/>
              <a:t>P</a:t>
            </a:r>
            <a:r>
              <a:rPr lang="en-US" dirty="0"/>
              <a:t> + </a:t>
            </a:r>
            <a:r>
              <a:rPr lang="en-US" i="1" dirty="0"/>
              <a:t>Q</a:t>
            </a:r>
            <a:r>
              <a:rPr lang="en-US" dirty="0"/>
              <a:t> indicates the system can behave as either process </a:t>
            </a:r>
            <a:r>
              <a:rPr lang="en-US" i="1" dirty="0"/>
              <a:t>P</a:t>
            </a:r>
            <a:r>
              <a:rPr lang="en-US" dirty="0"/>
              <a:t> or process </a:t>
            </a:r>
            <a:r>
              <a:rPr lang="en-US" i="1" dirty="0"/>
              <a:t>Q</a:t>
            </a:r>
            <a:r>
              <a:rPr lang="en-US" dirty="0"/>
              <a:t>.	</a:t>
            </a:r>
          </a:p>
          <a:p>
            <a:r>
              <a:rPr lang="en-US" i="1" dirty="0"/>
              <a:t>Parallel Composition </a:t>
            </a:r>
            <a:r>
              <a:rPr lang="en-US" dirty="0"/>
              <a:t>( | ): </a:t>
            </a:r>
            <a:r>
              <a:rPr lang="en-US" i="1" dirty="0"/>
              <a:t>P</a:t>
            </a:r>
            <a:r>
              <a:rPr lang="en-US" dirty="0"/>
              <a:t> and </a:t>
            </a:r>
            <a:r>
              <a:rPr lang="en-US" i="1" dirty="0"/>
              <a:t>Q</a:t>
            </a:r>
            <a:r>
              <a:rPr lang="en-US" dirty="0"/>
              <a:t> can occur concurrently.		</a:t>
            </a:r>
          </a:p>
          <a:p>
            <a:r>
              <a:rPr lang="en-US" i="1" dirty="0"/>
              <a:t>Hiding (abstraction) </a:t>
            </a:r>
            <a:r>
              <a:rPr lang="en-US" dirty="0"/>
              <a:t>( \ ): </a:t>
            </a:r>
            <a:r>
              <a:rPr lang="en-US" i="1" dirty="0"/>
              <a:t>A</a:t>
            </a:r>
            <a:r>
              <a:rPr lang="en-US" dirty="0"/>
              <a:t> is the alphabet of events of </a:t>
            </a:r>
            <a:r>
              <a:rPr lang="en-US" i="1" dirty="0"/>
              <a:t>P</a:t>
            </a:r>
            <a:r>
              <a:rPr lang="en-US" dirty="0"/>
              <a:t> that are not visible outside of </a:t>
            </a:r>
            <a:r>
              <a:rPr lang="en-US" i="1" dirty="0"/>
              <a:t>P</a:t>
            </a:r>
            <a:r>
              <a:rPr lang="en-US" dirty="0"/>
              <a:t>, denoted as </a:t>
            </a:r>
            <a:r>
              <a:rPr lang="en-US" i="1" dirty="0"/>
              <a:t>P</a:t>
            </a:r>
            <a:r>
              <a:rPr lang="en-US" dirty="0"/>
              <a:t> \ </a:t>
            </a:r>
            <a:r>
              <a:rPr lang="en-US" i="1" dirty="0"/>
              <a:t>A</a:t>
            </a:r>
            <a:r>
              <a:rPr lang="en-US" dirty="0"/>
              <a:t>.</a:t>
            </a:r>
          </a:p>
          <a:p>
            <a:endParaRPr lang="en-US" dirty="0"/>
          </a:p>
          <a:p>
            <a:pPr marL="0" indent="0">
              <a:buNone/>
            </a:pPr>
            <a:r>
              <a:rPr lang="en-US" dirty="0"/>
              <a:t>Quantitative processes can not be modeled with CSP.</a:t>
            </a:r>
          </a:p>
        </p:txBody>
      </p:sp>
      <p:sp>
        <p:nvSpPr>
          <p:cNvPr id="4" name="Slide Number Placeholder 3"/>
          <p:cNvSpPr>
            <a:spLocks noGrp="1"/>
          </p:cNvSpPr>
          <p:nvPr>
            <p:ph type="sldNum" sz="quarter" idx="12"/>
          </p:nvPr>
        </p:nvSpPr>
        <p:spPr/>
        <p:txBody>
          <a:bodyPr/>
          <a:lstStyle/>
          <a:p>
            <a:fld id="{02AAC248-864E-4EDA-8C29-4E0E4B6ED8B0}" type="slidenum">
              <a:rPr lang="en-US" smtClean="0"/>
              <a:t>6</a:t>
            </a:fld>
            <a:endParaRPr lang="en-US"/>
          </a:p>
        </p:txBody>
      </p:sp>
    </p:spTree>
    <p:extLst>
      <p:ext uri="{BB962C8B-B14F-4D97-AF65-F5344CB8AC3E}">
        <p14:creationId xmlns:p14="http://schemas.microsoft.com/office/powerpoint/2010/main" val="206349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Evaluation Process Algebra (PEPA)</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PEPA was developed by Jane </a:t>
            </a:r>
            <a:r>
              <a:rPr lang="en-US" dirty="0" err="1"/>
              <a:t>Hillston</a:t>
            </a:r>
            <a:r>
              <a:rPr lang="en-US" dirty="0"/>
              <a:t> in 1991.  Based on stochastic Markov processes, it addresses the lack of quantitation in CCS and CSP.	</a:t>
            </a:r>
          </a:p>
          <a:p>
            <a:pPr marL="0" indent="0">
              <a:buNone/>
            </a:pPr>
            <a:endParaRPr lang="en-US" dirty="0"/>
          </a:p>
          <a:p>
            <a:pPr marL="0" indent="0">
              <a:buNone/>
            </a:pPr>
            <a:r>
              <a:rPr lang="en-US" dirty="0"/>
              <a:t>Process algebra operators for constructing agents:	</a:t>
            </a:r>
          </a:p>
          <a:p>
            <a:r>
              <a:rPr lang="en-US" i="1" dirty="0"/>
              <a:t>Prefix</a:t>
            </a:r>
            <a:r>
              <a:rPr lang="en-US" dirty="0"/>
              <a:t> ( ∙ ): Activity </a:t>
            </a:r>
            <a:r>
              <a:rPr lang="en-US" i="1" dirty="0"/>
              <a:t>a</a:t>
            </a:r>
            <a:r>
              <a:rPr lang="en-US" dirty="0"/>
              <a:t>, and activity rate </a:t>
            </a:r>
            <a:r>
              <a:rPr lang="en-US" i="1" dirty="0"/>
              <a:t>r</a:t>
            </a:r>
            <a:r>
              <a:rPr lang="en-US" dirty="0"/>
              <a:t>, (</a:t>
            </a:r>
            <a:r>
              <a:rPr lang="en-US" i="1" dirty="0" err="1"/>
              <a:t>a</a:t>
            </a:r>
            <a:r>
              <a:rPr lang="en-US" dirty="0" err="1"/>
              <a:t>,</a:t>
            </a:r>
            <a:r>
              <a:rPr lang="en-US" i="1" dirty="0" err="1"/>
              <a:t>r</a:t>
            </a:r>
            <a:r>
              <a:rPr lang="en-US" dirty="0"/>
              <a:t>) ∙ </a:t>
            </a:r>
            <a:r>
              <a:rPr lang="en-US" i="1" dirty="0"/>
              <a:t>P</a:t>
            </a:r>
            <a:r>
              <a:rPr lang="en-US" dirty="0"/>
              <a:t>		</a:t>
            </a:r>
          </a:p>
          <a:p>
            <a:r>
              <a:rPr lang="en-US" dirty="0"/>
              <a:t>Choice (+): A choice between competing components		</a:t>
            </a:r>
          </a:p>
          <a:p>
            <a:r>
              <a:rPr lang="en-US" dirty="0"/>
              <a:t>Cooperation (⋈) </a:t>
            </a:r>
            <a:r>
              <a:rPr lang="en-US" i="1" dirty="0"/>
              <a:t>P</a:t>
            </a:r>
            <a:r>
              <a:rPr lang="en-US" dirty="0"/>
              <a:t> ⋈ </a:t>
            </a:r>
            <a:r>
              <a:rPr lang="en-US" i="1" dirty="0"/>
              <a:t>Q</a:t>
            </a:r>
            <a:r>
              <a:rPr lang="en-US" dirty="0"/>
              <a:t> denotes concurrent activities of </a:t>
            </a:r>
            <a:r>
              <a:rPr lang="en-US" i="1" dirty="0"/>
              <a:t>P</a:t>
            </a:r>
            <a:r>
              <a:rPr lang="en-US" dirty="0"/>
              <a:t> and </a:t>
            </a:r>
            <a:r>
              <a:rPr lang="en-US" i="1" dirty="0"/>
              <a:t>Q</a:t>
            </a:r>
            <a:r>
              <a:rPr lang="en-US" dirty="0"/>
              <a:t>		</a:t>
            </a:r>
          </a:p>
          <a:p>
            <a:r>
              <a:rPr lang="en-US" dirty="0"/>
              <a:t>Hiding ( \ ): A set of components </a:t>
            </a:r>
            <a:r>
              <a:rPr lang="en-US" i="1" dirty="0"/>
              <a:t>L</a:t>
            </a:r>
            <a:r>
              <a:rPr lang="en-US" dirty="0"/>
              <a:t> that are unknown to process </a:t>
            </a:r>
            <a:r>
              <a:rPr lang="en-US" i="1" dirty="0"/>
              <a:t>P</a:t>
            </a:r>
            <a:r>
              <a:rPr lang="en-US" dirty="0"/>
              <a:t>, defined as </a:t>
            </a:r>
            <a:r>
              <a:rPr lang="en-US" i="1" dirty="0"/>
              <a:t>P</a:t>
            </a:r>
            <a:r>
              <a:rPr lang="en-US" dirty="0"/>
              <a:t> \ </a:t>
            </a:r>
            <a:r>
              <a:rPr lang="en-US" i="1" dirty="0"/>
              <a:t>L</a:t>
            </a:r>
            <a:r>
              <a:rPr lang="en-US" dirty="0"/>
              <a:t>	</a:t>
            </a:r>
          </a:p>
          <a:p>
            <a:pPr marL="0" indent="0">
              <a:buNone/>
            </a:pPr>
            <a:endParaRPr lang="en-US" dirty="0"/>
          </a:p>
          <a:p>
            <a:pPr marL="0" indent="0">
              <a:buNone/>
            </a:pPr>
            <a:r>
              <a:rPr lang="en-US" dirty="0"/>
              <a:t>PEPA and various PEPA tools have been used for modeling a variety of concurrent systems</a:t>
            </a:r>
          </a:p>
        </p:txBody>
      </p:sp>
      <p:sp>
        <p:nvSpPr>
          <p:cNvPr id="4" name="Slide Number Placeholder 3"/>
          <p:cNvSpPr>
            <a:spLocks noGrp="1"/>
          </p:cNvSpPr>
          <p:nvPr>
            <p:ph type="sldNum" sz="quarter" idx="12"/>
          </p:nvPr>
        </p:nvSpPr>
        <p:spPr/>
        <p:txBody>
          <a:bodyPr/>
          <a:lstStyle/>
          <a:p>
            <a:fld id="{02AAC248-864E-4EDA-8C29-4E0E4B6ED8B0}" type="slidenum">
              <a:rPr lang="en-US" smtClean="0"/>
              <a:t>7</a:t>
            </a:fld>
            <a:endParaRPr lang="en-US"/>
          </a:p>
        </p:txBody>
      </p:sp>
    </p:spTree>
    <p:extLst>
      <p:ext uri="{BB962C8B-B14F-4D97-AF65-F5344CB8AC3E}">
        <p14:creationId xmlns:p14="http://schemas.microsoft.com/office/powerpoint/2010/main" val="362361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Time Markov Chains in PEPA</a:t>
            </a:r>
          </a:p>
        </p:txBody>
      </p:sp>
      <p:sp>
        <p:nvSpPr>
          <p:cNvPr id="3" name="Content Placeholder 2"/>
          <p:cNvSpPr>
            <a:spLocks noGrp="1"/>
          </p:cNvSpPr>
          <p:nvPr>
            <p:ph idx="1"/>
          </p:nvPr>
        </p:nvSpPr>
        <p:spPr/>
        <p:txBody>
          <a:bodyPr>
            <a:normAutofit fontScale="85000" lnSpcReduction="10000"/>
          </a:bodyPr>
          <a:lstStyle/>
          <a:p>
            <a:r>
              <a:rPr lang="en-US" dirty="0"/>
              <a:t>Continuous time Markov chains (CTMC) were chosen as the underlying execution framework in PEPA because a continuous time (CT) representation more accurately addresses modeling parallel and distributed systems with events that are both countably finite and that occur at non-specific time intervals than does a discrete time (DT) representation.  </a:t>
            </a:r>
          </a:p>
          <a:p>
            <a:r>
              <a:rPr lang="en-US" dirty="0"/>
              <a:t>Events in models utilizing a CTMC representation are evaluated as each event occurs, where DTMC-based models are evaluated at predefined or discrete time intervals.  </a:t>
            </a:r>
          </a:p>
          <a:p>
            <a:r>
              <a:rPr lang="en-US" dirty="0"/>
              <a:t>DTMCs do not support modeling of systems with concurrent behavior, while CTMCs allow a more accurate time representation for concurrent systems.  </a:t>
            </a:r>
          </a:p>
          <a:p>
            <a:r>
              <a:rPr lang="en-US" dirty="0"/>
              <a:t>Evaluating a Continuous Time model at the occurrence of each event, one can more accurately model systems with many parallel agents acting independently.</a:t>
            </a:r>
          </a:p>
        </p:txBody>
      </p:sp>
      <p:sp>
        <p:nvSpPr>
          <p:cNvPr id="4" name="Slide Number Placeholder 3"/>
          <p:cNvSpPr>
            <a:spLocks noGrp="1"/>
          </p:cNvSpPr>
          <p:nvPr>
            <p:ph type="sldNum" sz="quarter" idx="12"/>
          </p:nvPr>
        </p:nvSpPr>
        <p:spPr/>
        <p:txBody>
          <a:bodyPr/>
          <a:lstStyle/>
          <a:p>
            <a:fld id="{02AAC248-864E-4EDA-8C29-4E0E4B6ED8B0}" type="slidenum">
              <a:rPr lang="en-US" smtClean="0"/>
              <a:t>8</a:t>
            </a:fld>
            <a:endParaRPr lang="en-US"/>
          </a:p>
        </p:txBody>
      </p:sp>
    </p:spTree>
    <p:extLst>
      <p:ext uri="{BB962C8B-B14F-4D97-AF65-F5344CB8AC3E}">
        <p14:creationId xmlns:p14="http://schemas.microsoft.com/office/powerpoint/2010/main" val="299072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Process Algebras?</a:t>
            </a:r>
          </a:p>
        </p:txBody>
      </p:sp>
      <p:sp>
        <p:nvSpPr>
          <p:cNvPr id="3" name="Content Placeholder 2"/>
          <p:cNvSpPr>
            <a:spLocks noGrp="1"/>
          </p:cNvSpPr>
          <p:nvPr>
            <p:ph idx="1"/>
          </p:nvPr>
        </p:nvSpPr>
        <p:spPr/>
        <p:txBody>
          <a:bodyPr>
            <a:normAutofit/>
          </a:bodyPr>
          <a:lstStyle/>
          <a:p>
            <a:pPr marL="0" indent="0">
              <a:buNone/>
            </a:pPr>
            <a:r>
              <a:rPr lang="en-US" dirty="0"/>
              <a:t>Alternative Methods:	</a:t>
            </a:r>
          </a:p>
          <a:p>
            <a:pPr lvl="1"/>
            <a:r>
              <a:rPr lang="en-US" dirty="0"/>
              <a:t>Stochastic Petri Nets (SPNs)		</a:t>
            </a:r>
          </a:p>
          <a:p>
            <a:pPr lvl="1"/>
            <a:r>
              <a:rPr lang="en-US" dirty="0"/>
              <a:t>Queuing Networks	</a:t>
            </a:r>
          </a:p>
          <a:p>
            <a:pPr marL="0" indent="0">
              <a:buNone/>
            </a:pPr>
            <a:endParaRPr lang="en-US" dirty="0"/>
          </a:p>
          <a:p>
            <a:pPr marL="0" indent="0">
              <a:buNone/>
            </a:pPr>
            <a:r>
              <a:rPr lang="en-US" dirty="0"/>
              <a:t>Process algebras offer significant improvement over these methods because:</a:t>
            </a:r>
          </a:p>
          <a:p>
            <a:pPr lvl="1"/>
            <a:r>
              <a:rPr lang="en-US" dirty="0"/>
              <a:t>Compositionality		</a:t>
            </a:r>
          </a:p>
          <a:p>
            <a:pPr lvl="1"/>
            <a:r>
              <a:rPr lang="en-US" dirty="0"/>
              <a:t>Quantitative Analysis		</a:t>
            </a:r>
          </a:p>
          <a:p>
            <a:pPr lvl="1"/>
            <a:r>
              <a:rPr lang="en-US" dirty="0"/>
              <a:t>Wide Acceptance</a:t>
            </a:r>
          </a:p>
        </p:txBody>
      </p:sp>
      <p:sp>
        <p:nvSpPr>
          <p:cNvPr id="4" name="Slide Number Placeholder 3"/>
          <p:cNvSpPr>
            <a:spLocks noGrp="1"/>
          </p:cNvSpPr>
          <p:nvPr>
            <p:ph type="sldNum" sz="quarter" idx="12"/>
          </p:nvPr>
        </p:nvSpPr>
        <p:spPr/>
        <p:txBody>
          <a:bodyPr/>
          <a:lstStyle/>
          <a:p>
            <a:fld id="{02AAC248-864E-4EDA-8C29-4E0E4B6ED8B0}" type="slidenum">
              <a:rPr lang="en-US" smtClean="0"/>
              <a:t>9</a:t>
            </a:fld>
            <a:endParaRPr lang="en-US"/>
          </a:p>
        </p:txBody>
      </p:sp>
    </p:spTree>
    <p:extLst>
      <p:ext uri="{BB962C8B-B14F-4D97-AF65-F5344CB8AC3E}">
        <p14:creationId xmlns:p14="http://schemas.microsoft.com/office/powerpoint/2010/main" val="3234724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owerpoint_Template_16x9">
  <a:themeElements>
    <a:clrScheme name="Custom 4">
      <a:dk1>
        <a:srgbClr val="2C2A29"/>
      </a:dk1>
      <a:lt1>
        <a:sysClr val="window" lastClr="FFFFFF"/>
      </a:lt1>
      <a:dk2>
        <a:srgbClr val="333F48"/>
      </a:dk2>
      <a:lt2>
        <a:srgbClr val="A2AAAD"/>
      </a:lt2>
      <a:accent1>
        <a:srgbClr val="0085CA"/>
      </a:accent1>
      <a:accent2>
        <a:srgbClr val="002D72"/>
      </a:accent2>
      <a:accent3>
        <a:srgbClr val="F1C400"/>
      </a:accent3>
      <a:accent4>
        <a:srgbClr val="DC582A"/>
      </a:accent4>
      <a:accent5>
        <a:srgbClr val="8A1B61"/>
      </a:accent5>
      <a:accent6>
        <a:srgbClr val="005151"/>
      </a:accent6>
      <a:hlink>
        <a:srgbClr val="0085CA"/>
      </a:hlink>
      <a:folHlink>
        <a:srgbClr val="D0D3D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2090</Words>
  <Application>Microsoft Office PowerPoint</Application>
  <PresentationFormat>Widescreen</PresentationFormat>
  <Paragraphs>288</Paragraphs>
  <Slides>34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Arial</vt:lpstr>
      <vt:lpstr>Calibri</vt:lpstr>
      <vt:lpstr>Calibri Light</vt:lpstr>
      <vt:lpstr>Courier New</vt:lpstr>
      <vt:lpstr>Office Theme</vt:lpstr>
      <vt:lpstr>Powerpoint_Template_16x9</vt:lpstr>
      <vt:lpstr>A Container-Based Framework to Facilitate Reproducibility in Employing Stochastic Process Algebra for Modeling Parallel Computing Systems 20-May-2019</vt:lpstr>
      <vt:lpstr>Overview</vt:lpstr>
      <vt:lpstr>Process Algebra</vt:lpstr>
      <vt:lpstr>Process Algebra</vt:lpstr>
      <vt:lpstr>Calculus of Communicating Systems (CCS)</vt:lpstr>
      <vt:lpstr>Communicating Sequential Processes (CSP)</vt:lpstr>
      <vt:lpstr>Performance Evaluation Process Algebra (PEPA)</vt:lpstr>
      <vt:lpstr>Continuous Time Markov Chains in PEPA</vt:lpstr>
      <vt:lpstr>Why Process Algebras?</vt:lpstr>
      <vt:lpstr>Bio-PEPA</vt:lpstr>
      <vt:lpstr>GPEPA</vt:lpstr>
      <vt:lpstr>Implementations of PEPA, Bio-PEPA, &amp; GPEPA</vt:lpstr>
      <vt:lpstr>Scientific Reproducibility</vt:lpstr>
      <vt:lpstr>Reproducibility</vt:lpstr>
      <vt:lpstr>Artifacts</vt:lpstr>
      <vt:lpstr>Artifact Repositories</vt:lpstr>
      <vt:lpstr>Containerization</vt:lpstr>
      <vt:lpstr>Linux Containers</vt:lpstr>
      <vt:lpstr>Containerization</vt:lpstr>
      <vt:lpstr>Singularity</vt:lpstr>
      <vt:lpstr>Singularity</vt:lpstr>
      <vt:lpstr>Container Registries</vt:lpstr>
      <vt:lpstr>Containerization of Process Algebra Frameworks </vt:lpstr>
      <vt:lpstr>Why containerize PEPA and its derivatives?</vt:lpstr>
      <vt:lpstr>Validation of The PEPA Eclipse Plug-in Singularity Container</vt:lpstr>
      <vt:lpstr>Validation of GPAnalyser (GPEPA) Singularity Container by Execution of the clientServerScalability.gpepa GPEPA example file</vt:lpstr>
      <vt:lpstr>Validation by Replication</vt:lpstr>
      <vt:lpstr>Mapping A and Mapping B of Applications (ai) to Machines (Mj)</vt:lpstr>
      <vt:lpstr>Containerized replication of the activity diagram generated by the PEPA workbench for machine M3 component of the PEPA model for Mapping A from Srivastava 2018.</vt:lpstr>
      <vt:lpstr>Results from the containerized replication of the cumulative distribution function (CDF) of the finishing time of Machine M1for executing applications a5, a9, a12, a17, a20</vt:lpstr>
      <vt:lpstr>Container Resources for PEPA, Bio-PEPA, and GPAnalyser</vt:lpstr>
      <vt:lpstr>Conclusions &amp; Future Work</vt:lpstr>
      <vt:lpstr>Acknowledgements</vt:lpstr>
      <vt:lpstr>Questions?</vt:lpstr>
    </vt:vector>
  </TitlesOfParts>
  <Company>The Jackson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Shane Sanders</dc:creator>
  <cp:lastModifiedBy>William Sanders</cp:lastModifiedBy>
  <cp:revision>50</cp:revision>
  <dcterms:created xsi:type="dcterms:W3CDTF">2019-05-06T13:01:13Z</dcterms:created>
  <dcterms:modified xsi:type="dcterms:W3CDTF">2019-05-16T00:16:14Z</dcterms:modified>
</cp:coreProperties>
</file>