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Encode Sans Semi Condensed" panose="020B0604020202020204" charset="0"/>
      <p:regular r:id="rId44"/>
      <p:bold r:id="rId45"/>
    </p:embeddedFont>
    <p:embeddedFont>
      <p:font typeface="Encode Sans Semi Condensed Light" panose="020B0604020202020204" charset="0"/>
      <p:regular r:id="rId46"/>
      <p:bold r:id="rId47"/>
    </p:embeddedFont>
    <p:embeddedFont>
      <p:font typeface="Encode Sans Semi Condensed SemiBold" panose="00000706000000000000" charset="0"/>
      <p:regular r:id="rId48"/>
      <p:bold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27b1cc5d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27b1cc5d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27b1cc5d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27b1cc5d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27b1cc5d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27b1cc5d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28ad997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28ad997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28ad997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28ad997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28ad997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28ad997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2b9fd7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2b9fd7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2c48f3a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2c48f3a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2c48f3a5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2c48f3a5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2c48f3a5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2c48f3a5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2c48f3a5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e2c48f3a5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2c48f3a5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2c48f3a5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e2c48f3a5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e2c48f3a5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2c48f3a5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2c48f3a5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2c48f3a5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e2c48f3a5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2c48f3a5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2c48f3a5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2c48f3a52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2c48f3a52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2c48f3a52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2c48f3a52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2c48f3a52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2c48f3a52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2c48f3a52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2c48f3a52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27de7756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27de7756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27b1cc5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27b1cc5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7b1cc5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27b1cc5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7b1cc5d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27b1cc5d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lin ang="1619866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rot="-5400000">
            <a:off x="1362062" y="3581043"/>
            <a:ext cx="866125" cy="1369504"/>
            <a:chOff x="-262307" y="2765255"/>
            <a:chExt cx="2504700" cy="1770300"/>
          </a:xfrm>
        </p:grpSpPr>
        <p:sp>
          <p:nvSpPr>
            <p:cNvPr id="20" name="Google Shape;20;p3"/>
            <p:cNvSpPr/>
            <p:nvPr/>
          </p:nvSpPr>
          <p:spPr>
            <a:xfrm rot="-5400000" flipH="1">
              <a:off x="104893" y="2398055"/>
              <a:ext cx="1770300" cy="2504700"/>
            </a:xfrm>
            <a:prstGeom prst="parallelogram">
              <a:avLst>
                <a:gd name="adj" fmla="val 9167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 rot="10800000" flipH="1">
            <a:off x="630975" y="0"/>
            <a:ext cx="1472100" cy="438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27" name="Google Shape;27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30" name="Google Shape;30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209475" y="728032"/>
            <a:ext cx="725100" cy="725100"/>
          </a:xfrm>
          <a:prstGeom prst="rect">
            <a:avLst/>
          </a:prstGeom>
          <a:gradFill>
            <a:gsLst>
              <a:gs pos="0">
                <a:srgbClr val="4F5876"/>
              </a:gs>
              <a:gs pos="100000">
                <a:srgbClr val="1D1F25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4209450" y="855225"/>
            <a:ext cx="72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73" name="Google Shape;73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7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76" name="Google Shape;76;p7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7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79" name="Google Shape;79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201800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43672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3"/>
          </p:nvPr>
        </p:nvSpPr>
        <p:spPr>
          <a:xfrm>
            <a:off x="6085544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90" name="Google Shape;90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93" name="Google Shape;93;p8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96" name="Google Shape;96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 rot="5400000">
            <a:off x="8234561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rot="10800000" flipH="1">
            <a:off x="7937900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5400000" flipH="1">
            <a:off x="292350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10800000">
            <a:off x="278211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 flipH="1">
            <a:off x="281975" y="4232425"/>
            <a:ext cx="8580000" cy="565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282000" y="4232425"/>
            <a:ext cx="8580000" cy="56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ldNum" idx="12"/>
          </p:nvPr>
        </p:nvSpPr>
        <p:spPr>
          <a:xfrm>
            <a:off x="4327150" y="4797925"/>
            <a:ext cx="485400" cy="3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google.com/search?q=url+structure&amp;safe=active" TargetMode="External"/><Relationship Id="rId4" Type="http://schemas.openxmlformats.org/officeDocument/2006/relationships/hyperlink" Target="https://www.google.com/search?q=url+structu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JS 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5598100" y="4591475"/>
            <a:ext cx="33510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By: MIguel Angel Rodriguez Perdomo</a:t>
            </a:r>
            <a:endParaRPr sz="16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ctrTitle"/>
          </p:nvPr>
        </p:nvSpPr>
        <p:spPr>
          <a:xfrm>
            <a:off x="2461350" y="875700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Express y para qué se utiliza?</a:t>
            </a:r>
            <a:endParaRPr dirty="0"/>
          </a:p>
        </p:txBody>
      </p:sp>
      <p:sp>
        <p:nvSpPr>
          <p:cNvPr id="204" name="Google Shape;204;p20"/>
          <p:cNvSpPr txBox="1">
            <a:spLocks noGrp="1"/>
          </p:cNvSpPr>
          <p:nvPr>
            <p:ph type="ctrTitle"/>
          </p:nvPr>
        </p:nvSpPr>
        <p:spPr>
          <a:xfrm>
            <a:off x="66242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654425" y="1550088"/>
            <a:ext cx="60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654425" y="2409375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Framework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7663300" y="1844375"/>
            <a:ext cx="24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440525" y="2317800"/>
            <a:ext cx="3373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Herramienta - Características</a:t>
            </a:r>
            <a:endParaRPr sz="21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2543200" y="3496975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Crear Aplicaciones 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734375" y="3200875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Escalable y Eficiente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4527725" y="4274388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Simplificar y Acelerar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ctrTitle"/>
          </p:nvPr>
        </p:nvSpPr>
        <p:spPr>
          <a:xfrm>
            <a:off x="2411900" y="202950"/>
            <a:ext cx="5733300" cy="181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¿ Por qué usar Node JS y Express para crear un API?</a:t>
            </a:r>
            <a:endParaRPr sz="3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300"/>
          </a:p>
        </p:txBody>
      </p:sp>
      <p:sp>
        <p:nvSpPr>
          <p:cNvPr id="217" name="Google Shape;217;p21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2317925" y="1640275"/>
            <a:ext cx="278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Encode Sans Semi Condensed Light"/>
              <a:buAutoNum type="arabicPeriod"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Javascript en todo el stack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5707025" y="2689975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2.  Escalabilidad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2513363" y="3435225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3.  Eficiencia 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5535350" y="4132425"/>
            <a:ext cx="278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4.  Gran comunidad y soporte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ctrTitle"/>
          </p:nvPr>
        </p:nvSpPr>
        <p:spPr>
          <a:xfrm>
            <a:off x="2411900" y="10896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Nodemon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975" y="2156775"/>
            <a:ext cx="4518775" cy="2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ctrTitle"/>
          </p:nvPr>
        </p:nvSpPr>
        <p:spPr>
          <a:xfrm>
            <a:off x="2411900" y="202950"/>
            <a:ext cx="5733300" cy="181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¿Qué es Nodemon y para qué nos sirve?</a:t>
            </a:r>
            <a:endParaRPr sz="3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30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2317925" y="1640275"/>
            <a:ext cx="278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Herramienta de Desarrollo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5867250" y="1640275"/>
            <a:ext cx="278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Detecta y reinicia Cambios en el código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2425200" y="2954525"/>
            <a:ext cx="27861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Permite visualizar los resultados en tiempo real.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6112200" y="3058850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Servidor Web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638050" y="4036275"/>
            <a:ext cx="27861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Monitorización de Archivos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1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6. Arquitectura de una API.</a:t>
            </a:r>
            <a:endParaRPr sz="48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45" name="Google Shape;245;p24"/>
          <p:cNvSpPr txBox="1">
            <a:spLocks noGrp="1"/>
          </p:cNvSpPr>
          <p:nvPr>
            <p:ph type="body" idx="1"/>
          </p:nvPr>
        </p:nvSpPr>
        <p:spPr>
          <a:xfrm>
            <a:off x="1414950" y="1341450"/>
            <a:ext cx="68406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Capa de presentacion,  controlador o interfaz de usuario.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Capa lógica de negócio o modelo.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Capa de acceso a datos o almacenamiento.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24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25" y="3140905"/>
            <a:ext cx="4538824" cy="182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  ¿Qué es HTTP y cuáles son sus métodos?</a:t>
            </a:r>
            <a:endParaRPr dirty="0"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3484412" y="1454988"/>
            <a:ext cx="16731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91029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HTTP</a:t>
            </a:r>
            <a:endParaRPr sz="3100">
              <a:solidFill>
                <a:srgbClr val="091029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983496" y="2328179"/>
            <a:ext cx="4674900" cy="13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91029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También conocido como protocolo de transferencia de Hipertexto, (Word Wide Web, cliente-servidor, servidor web, navegador web, códigos de estado (201, 403, 500..), y sus métodos son:).</a:t>
            </a:r>
            <a:endParaRPr sz="1800" b="1">
              <a:solidFill>
                <a:srgbClr val="091029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6473904" y="4087022"/>
            <a:ext cx="16731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91029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DELETE</a:t>
            </a:r>
            <a:endParaRPr sz="2600">
              <a:solidFill>
                <a:srgbClr val="091029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4560881" y="4087022"/>
            <a:ext cx="16731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91029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PUT</a:t>
            </a:r>
            <a:endParaRPr sz="2700">
              <a:solidFill>
                <a:srgbClr val="091029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2564947" y="4087022"/>
            <a:ext cx="16731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1029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POST</a:t>
            </a:r>
            <a:endParaRPr sz="2800">
              <a:solidFill>
                <a:srgbClr val="091029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310399" y="4087022"/>
            <a:ext cx="1673100" cy="52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91029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GET</a:t>
            </a:r>
            <a:endParaRPr sz="2400">
              <a:solidFill>
                <a:srgbClr val="091029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cxnSp>
        <p:nvCxnSpPr>
          <p:cNvPr id="260" name="Google Shape;260;p25"/>
          <p:cNvCxnSpPr>
            <a:stCxn id="254" idx="2"/>
            <a:endCxn id="255" idx="0"/>
          </p:cNvCxnSpPr>
          <p:nvPr/>
        </p:nvCxnSpPr>
        <p:spPr>
          <a:xfrm rot="-5400000" flipH="1">
            <a:off x="4147262" y="2153988"/>
            <a:ext cx="348000" cy="6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25"/>
          <p:cNvCxnSpPr>
            <a:stCxn id="255" idx="2"/>
            <a:endCxn id="256" idx="0"/>
          </p:cNvCxnSpPr>
          <p:nvPr/>
        </p:nvCxnSpPr>
        <p:spPr>
          <a:xfrm rot="-5400000" flipH="1">
            <a:off x="5588296" y="2364929"/>
            <a:ext cx="454800" cy="2989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5"/>
          <p:cNvCxnSpPr>
            <a:stCxn id="255" idx="2"/>
            <a:endCxn id="259" idx="0"/>
          </p:cNvCxnSpPr>
          <p:nvPr/>
        </p:nvCxnSpPr>
        <p:spPr>
          <a:xfrm rot="5400000">
            <a:off x="2506546" y="2272679"/>
            <a:ext cx="454800" cy="31740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5"/>
          <p:cNvCxnSpPr>
            <a:stCxn id="258" idx="0"/>
          </p:cNvCxnSpPr>
          <p:nvPr/>
        </p:nvCxnSpPr>
        <p:spPr>
          <a:xfrm rot="10800000" flipH="1">
            <a:off x="3401497" y="3840422"/>
            <a:ext cx="900" cy="2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5"/>
          <p:cNvCxnSpPr>
            <a:stCxn id="257" idx="0"/>
          </p:cNvCxnSpPr>
          <p:nvPr/>
        </p:nvCxnSpPr>
        <p:spPr>
          <a:xfrm rot="10800000" flipH="1">
            <a:off x="5397431" y="3856322"/>
            <a:ext cx="450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Estructura de la URL </a:t>
            </a:r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body" idx="1"/>
          </p:nvPr>
        </p:nvSpPr>
        <p:spPr>
          <a:xfrm>
            <a:off x="657450" y="1651150"/>
            <a:ext cx="2382600" cy="15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Esquema</a:t>
            </a:r>
            <a:endParaRPr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Para acceder al recurso, el esquema se indica seguido de dos puntos y dos barras diagonales “://”. HTTP, HTTPS, FTP</a:t>
            </a:r>
            <a:endParaRPr sz="14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71" name="Google Shape;271;p26"/>
          <p:cNvSpPr txBox="1">
            <a:spLocks noGrp="1"/>
          </p:cNvSpPr>
          <p:nvPr>
            <p:ph type="body" idx="2"/>
          </p:nvPr>
        </p:nvSpPr>
        <p:spPr>
          <a:xfrm>
            <a:off x="3454391" y="1651150"/>
            <a:ext cx="2382600" cy="14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Nombre de Dominio</a:t>
            </a:r>
            <a:endParaRPr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Nombre de la computadora que aloja el recurso, o Host y se indica despues de “// “ “www.google.com”</a:t>
            </a:r>
            <a:endParaRPr sz="1400" dirty="0"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3"/>
          </p:nvPr>
        </p:nvSpPr>
        <p:spPr>
          <a:xfrm>
            <a:off x="6251332" y="1651150"/>
            <a:ext cx="2572500" cy="16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Puerto</a:t>
            </a:r>
            <a:endParaRPr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Se utiliza para especificar el puerto específico que se debe conectar el cliente, y se define también por números ejemplo: </a:t>
            </a:r>
            <a:r>
              <a:rPr lang="en" sz="1500" u="sng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500" u="sng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https://www.google.com:443</a:t>
            </a:r>
            <a:endParaRPr sz="1700" u="sng" dirty="0">
              <a:solidFill>
                <a:srgbClr val="091029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body" idx="1"/>
          </p:nvPr>
        </p:nvSpPr>
        <p:spPr>
          <a:xfrm>
            <a:off x="657450" y="3405725"/>
            <a:ext cx="2937025" cy="17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Ruta</a:t>
            </a:r>
            <a:endParaRPr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91029"/>
                </a:solidFill>
              </a:rPr>
              <a:t>Se indica después del nombre del dominio y el puerto(si se tiene)</a:t>
            </a:r>
            <a:endParaRPr sz="1400" dirty="0">
              <a:solidFill>
                <a:srgbClr val="091029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400" u="sng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https://www.google.com/search?q=url+structure</a:t>
            </a:r>
            <a:r>
              <a:rPr lang="en" sz="1400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</a:rPr>
              <a:t>".</a:t>
            </a:r>
            <a:endParaRPr sz="1400" dirty="0">
              <a:solidFill>
                <a:srgbClr val="091029"/>
              </a:solidFill>
            </a:endParaRPr>
          </a:p>
        </p:txBody>
      </p:sp>
      <p:sp>
        <p:nvSpPr>
          <p:cNvPr id="275" name="Google Shape;275;p26"/>
          <p:cNvSpPr txBox="1">
            <a:spLocks noGrp="1"/>
          </p:cNvSpPr>
          <p:nvPr>
            <p:ph type="body" idx="2"/>
          </p:nvPr>
        </p:nvSpPr>
        <p:spPr>
          <a:xfrm>
            <a:off x="3982171" y="3348608"/>
            <a:ext cx="4041392" cy="17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Parametros de Consulta</a:t>
            </a:r>
            <a:endParaRPr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91029"/>
                </a:solidFill>
              </a:rPr>
              <a:t>Se utiliza para enviar información adicional al servidor web y se indica con el signo (?) o separados por (&amp;)</a:t>
            </a:r>
            <a:endParaRPr sz="1400" dirty="0">
              <a:solidFill>
                <a:srgbClr val="091029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400" u="sng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https://www.google.com/search?q=url+structure&amp;safe=active</a:t>
            </a:r>
            <a:r>
              <a:rPr lang="en" sz="1400" dirty="0">
                <a:solidFill>
                  <a:srgbClr val="091029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1400" dirty="0">
              <a:solidFill>
                <a:srgbClr val="091029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B6DCF7E-F24D-488D-4020-334D2D288661}"/>
              </a:ext>
            </a:extLst>
          </p:cNvPr>
          <p:cNvCxnSpPr>
            <a:cxnSpLocks/>
          </p:cNvCxnSpPr>
          <p:nvPr/>
        </p:nvCxnSpPr>
        <p:spPr>
          <a:xfrm>
            <a:off x="3040050" y="1727200"/>
            <a:ext cx="0" cy="1579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2E844DC-7B43-7FE2-ABE8-5A76EC9B5315}"/>
              </a:ext>
            </a:extLst>
          </p:cNvPr>
          <p:cNvCxnSpPr/>
          <p:nvPr/>
        </p:nvCxnSpPr>
        <p:spPr>
          <a:xfrm>
            <a:off x="6002867" y="1651150"/>
            <a:ext cx="0" cy="1525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047F7B3-0EC6-9021-53C0-DAC171B3404C}"/>
              </a:ext>
            </a:extLst>
          </p:cNvPr>
          <p:cNvCxnSpPr/>
          <p:nvPr/>
        </p:nvCxnSpPr>
        <p:spPr>
          <a:xfrm>
            <a:off x="3700684" y="3531608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81" name="Google Shape;281;p27"/>
          <p:cNvGrpSpPr/>
          <p:nvPr/>
        </p:nvGrpSpPr>
        <p:grpSpPr>
          <a:xfrm>
            <a:off x="3006390" y="969353"/>
            <a:ext cx="5470030" cy="3204825"/>
            <a:chOff x="1177450" y="241631"/>
            <a:chExt cx="6173152" cy="3616776"/>
          </a:xfrm>
        </p:grpSpPr>
        <p:sp>
          <p:nvSpPr>
            <p:cNvPr id="282" name="Google Shape;282;p27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7"/>
          <p:cNvSpPr txBox="1">
            <a:spLocks noGrp="1"/>
          </p:cNvSpPr>
          <p:nvPr>
            <p:ph type="body" idx="4294967295"/>
          </p:nvPr>
        </p:nvSpPr>
        <p:spPr>
          <a:xfrm>
            <a:off x="293750" y="267050"/>
            <a:ext cx="2719200" cy="4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9. </a:t>
            </a:r>
            <a:r>
              <a:rPr lang="en" sz="17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Cómo exportar código a otro archivo</a:t>
            </a:r>
            <a:endParaRPr sz="2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module.exports = “Variable”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Cómo recibir ese código que ya exportamos:</a:t>
            </a:r>
            <a:endParaRPr sz="18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Const recibido = requiere(./src/app.js)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650" y="1137650"/>
            <a:ext cx="4211524" cy="26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ctrTitle" idx="4294967295"/>
          </p:nvPr>
        </p:nvSpPr>
        <p:spPr>
          <a:xfrm>
            <a:off x="309775" y="2573950"/>
            <a:ext cx="8234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Ahora 	Practiquemos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294967295"/>
          </p:nvPr>
        </p:nvSpPr>
        <p:spPr>
          <a:xfrm>
            <a:off x="806500" y="3716350"/>
            <a:ext cx="7290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mejores desarrolladores de software son los que verdaderamente disfrutan más con lo que hacen.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3613537" y="676247"/>
            <a:ext cx="1916927" cy="1897694"/>
            <a:chOff x="7309959" y="3237813"/>
            <a:chExt cx="479028" cy="474222"/>
          </a:xfrm>
        </p:grpSpPr>
        <p:sp>
          <p:nvSpPr>
            <p:cNvPr id="296" name="Google Shape;296;p28"/>
            <p:cNvSpPr/>
            <p:nvPr/>
          </p:nvSpPr>
          <p:spPr>
            <a:xfrm>
              <a:off x="7313036" y="3526896"/>
              <a:ext cx="76493" cy="134389"/>
            </a:xfrm>
            <a:custGeom>
              <a:avLst/>
              <a:gdLst/>
              <a:ahLst/>
              <a:cxnLst/>
              <a:rect l="l" t="t" r="r" b="b"/>
              <a:pathLst>
                <a:path w="76493" h="134389" extrusionOk="0">
                  <a:moveTo>
                    <a:pt x="38247" y="0"/>
                  </a:moveTo>
                  <a:cubicBezTo>
                    <a:pt x="16404" y="0"/>
                    <a:pt x="-1002" y="18262"/>
                    <a:pt x="45" y="40079"/>
                  </a:cubicBezTo>
                  <a:lnTo>
                    <a:pt x="4194" y="126547"/>
                  </a:lnTo>
                  <a:cubicBezTo>
                    <a:pt x="4405" y="130938"/>
                    <a:pt x="8026" y="134389"/>
                    <a:pt x="12422" y="134389"/>
                  </a:cubicBezTo>
                  <a:lnTo>
                    <a:pt x="64071" y="134389"/>
                  </a:lnTo>
                  <a:cubicBezTo>
                    <a:pt x="68467" y="134389"/>
                    <a:pt x="72088" y="130938"/>
                    <a:pt x="72299" y="126547"/>
                  </a:cubicBezTo>
                  <a:lnTo>
                    <a:pt x="76448" y="40079"/>
                  </a:lnTo>
                  <a:cubicBezTo>
                    <a:pt x="77495" y="18262"/>
                    <a:pt x="60089" y="0"/>
                    <a:pt x="38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7620548" y="3526896"/>
              <a:ext cx="76493" cy="134389"/>
            </a:xfrm>
            <a:custGeom>
              <a:avLst/>
              <a:gdLst/>
              <a:ahLst/>
              <a:cxnLst/>
              <a:rect l="l" t="t" r="r" b="b"/>
              <a:pathLst>
                <a:path w="76493" h="134389" extrusionOk="0">
                  <a:moveTo>
                    <a:pt x="38247" y="0"/>
                  </a:moveTo>
                  <a:lnTo>
                    <a:pt x="38246" y="0"/>
                  </a:lnTo>
                  <a:cubicBezTo>
                    <a:pt x="16404" y="0"/>
                    <a:pt x="-1002" y="18262"/>
                    <a:pt x="45" y="40079"/>
                  </a:cubicBezTo>
                  <a:lnTo>
                    <a:pt x="4194" y="126547"/>
                  </a:lnTo>
                  <a:cubicBezTo>
                    <a:pt x="4405" y="130938"/>
                    <a:pt x="8026" y="134389"/>
                    <a:pt x="12421" y="134389"/>
                  </a:cubicBezTo>
                  <a:lnTo>
                    <a:pt x="64071" y="134389"/>
                  </a:lnTo>
                  <a:cubicBezTo>
                    <a:pt x="68467" y="134389"/>
                    <a:pt x="72088" y="130938"/>
                    <a:pt x="72299" y="126547"/>
                  </a:cubicBezTo>
                  <a:lnTo>
                    <a:pt x="76448" y="40079"/>
                  </a:lnTo>
                  <a:cubicBezTo>
                    <a:pt x="77495" y="18262"/>
                    <a:pt x="60089" y="0"/>
                    <a:pt x="38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397479" y="3526855"/>
              <a:ext cx="86457" cy="134430"/>
            </a:xfrm>
            <a:custGeom>
              <a:avLst/>
              <a:gdLst/>
              <a:ahLst/>
              <a:cxnLst/>
              <a:rect l="l" t="t" r="r" b="b"/>
              <a:pathLst>
                <a:path w="86457" h="134430" extrusionOk="0">
                  <a:moveTo>
                    <a:pt x="78706" y="64190"/>
                  </a:moveTo>
                  <a:lnTo>
                    <a:pt x="81352" y="42976"/>
                  </a:lnTo>
                  <a:cubicBezTo>
                    <a:pt x="84194" y="20186"/>
                    <a:pt x="66450" y="49"/>
                    <a:pt x="43483" y="0"/>
                  </a:cubicBezTo>
                  <a:lnTo>
                    <a:pt x="43483" y="0"/>
                  </a:lnTo>
                  <a:cubicBezTo>
                    <a:pt x="20517" y="-48"/>
                    <a:pt x="2688" y="20014"/>
                    <a:pt x="5433" y="42816"/>
                  </a:cubicBezTo>
                  <a:lnTo>
                    <a:pt x="8016" y="64260"/>
                  </a:lnTo>
                  <a:cubicBezTo>
                    <a:pt x="8782" y="70619"/>
                    <a:pt x="8060" y="77069"/>
                    <a:pt x="5907" y="83101"/>
                  </a:cubicBezTo>
                  <a:lnTo>
                    <a:pt x="5417" y="84473"/>
                  </a:lnTo>
                  <a:cubicBezTo>
                    <a:pt x="1869" y="94415"/>
                    <a:pt x="45" y="104890"/>
                    <a:pt x="22" y="115447"/>
                  </a:cubicBezTo>
                  <a:lnTo>
                    <a:pt x="0" y="126176"/>
                  </a:lnTo>
                  <a:cubicBezTo>
                    <a:pt x="-10" y="130732"/>
                    <a:pt x="3681" y="134430"/>
                    <a:pt x="8237" y="134430"/>
                  </a:cubicBezTo>
                  <a:lnTo>
                    <a:pt x="78197" y="134430"/>
                  </a:lnTo>
                  <a:cubicBezTo>
                    <a:pt x="82739" y="134430"/>
                    <a:pt x="86424" y="130753"/>
                    <a:pt x="86434" y="126211"/>
                  </a:cubicBezTo>
                  <a:lnTo>
                    <a:pt x="86457" y="115314"/>
                  </a:lnTo>
                  <a:cubicBezTo>
                    <a:pt x="86480" y="104442"/>
                    <a:pt x="84591" y="93651"/>
                    <a:pt x="80876" y="83433"/>
                  </a:cubicBezTo>
                  <a:cubicBezTo>
                    <a:pt x="78640" y="77281"/>
                    <a:pt x="77896" y="70686"/>
                    <a:pt x="78706" y="64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394864" y="3441024"/>
              <a:ext cx="86403" cy="85751"/>
            </a:xfrm>
            <a:custGeom>
              <a:avLst/>
              <a:gdLst/>
              <a:ahLst/>
              <a:cxnLst/>
              <a:rect l="l" t="t" r="r" b="b"/>
              <a:pathLst>
                <a:path w="86403" h="85751" extrusionOk="0">
                  <a:moveTo>
                    <a:pt x="5315" y="55863"/>
                  </a:moveTo>
                  <a:cubicBezTo>
                    <a:pt x="4449" y="57873"/>
                    <a:pt x="4026" y="60161"/>
                    <a:pt x="4228" y="62687"/>
                  </a:cubicBezTo>
                  <a:cubicBezTo>
                    <a:pt x="4639" y="67808"/>
                    <a:pt x="7873" y="72496"/>
                    <a:pt x="12561" y="74599"/>
                  </a:cubicBezTo>
                  <a:cubicBezTo>
                    <a:pt x="17531" y="76828"/>
                    <a:pt x="22741" y="76032"/>
                    <a:pt x="26689" y="73353"/>
                  </a:cubicBezTo>
                  <a:cubicBezTo>
                    <a:pt x="27950" y="74257"/>
                    <a:pt x="29261" y="75112"/>
                    <a:pt x="30677" y="75849"/>
                  </a:cubicBezTo>
                  <a:cubicBezTo>
                    <a:pt x="40459" y="80945"/>
                    <a:pt x="51610" y="80620"/>
                    <a:pt x="60759" y="76002"/>
                  </a:cubicBezTo>
                  <a:cubicBezTo>
                    <a:pt x="60840" y="76547"/>
                    <a:pt x="60932" y="77098"/>
                    <a:pt x="61119" y="77690"/>
                  </a:cubicBezTo>
                  <a:cubicBezTo>
                    <a:pt x="62347" y="81577"/>
                    <a:pt x="65433" y="84845"/>
                    <a:pt x="69442" y="85576"/>
                  </a:cubicBezTo>
                  <a:cubicBezTo>
                    <a:pt x="75104" y="86608"/>
                    <a:pt x="80624" y="82998"/>
                    <a:pt x="81904" y="77331"/>
                  </a:cubicBezTo>
                  <a:cubicBezTo>
                    <a:pt x="82243" y="75830"/>
                    <a:pt x="82249" y="74334"/>
                    <a:pt x="81974" y="72915"/>
                  </a:cubicBezTo>
                  <a:cubicBezTo>
                    <a:pt x="81757" y="71798"/>
                    <a:pt x="82050" y="70616"/>
                    <a:pt x="82805" y="69764"/>
                  </a:cubicBezTo>
                  <a:cubicBezTo>
                    <a:pt x="84348" y="68021"/>
                    <a:pt x="85497" y="65890"/>
                    <a:pt x="86047" y="63457"/>
                  </a:cubicBezTo>
                  <a:cubicBezTo>
                    <a:pt x="87507" y="56995"/>
                    <a:pt x="84357" y="50607"/>
                    <a:pt x="78801" y="47605"/>
                  </a:cubicBezTo>
                  <a:cubicBezTo>
                    <a:pt x="79001" y="40655"/>
                    <a:pt x="77020" y="33798"/>
                    <a:pt x="73117" y="28065"/>
                  </a:cubicBezTo>
                  <a:cubicBezTo>
                    <a:pt x="74100" y="26619"/>
                    <a:pt x="74790" y="24933"/>
                    <a:pt x="74976" y="23025"/>
                  </a:cubicBezTo>
                  <a:cubicBezTo>
                    <a:pt x="75417" y="18505"/>
                    <a:pt x="72806" y="13995"/>
                    <a:pt x="68646" y="12172"/>
                  </a:cubicBezTo>
                  <a:cubicBezTo>
                    <a:pt x="67193" y="11535"/>
                    <a:pt x="65710" y="11236"/>
                    <a:pt x="64268" y="11230"/>
                  </a:cubicBezTo>
                  <a:cubicBezTo>
                    <a:pt x="61360" y="11218"/>
                    <a:pt x="58663" y="9776"/>
                    <a:pt x="57462" y="7127"/>
                  </a:cubicBezTo>
                  <a:cubicBezTo>
                    <a:pt x="55948" y="3787"/>
                    <a:pt x="52952" y="1173"/>
                    <a:pt x="49095" y="301"/>
                  </a:cubicBezTo>
                  <a:cubicBezTo>
                    <a:pt x="44649" y="-703"/>
                    <a:pt x="40237" y="872"/>
                    <a:pt x="37393" y="4034"/>
                  </a:cubicBezTo>
                  <a:cubicBezTo>
                    <a:pt x="35419" y="6228"/>
                    <a:pt x="32435" y="6918"/>
                    <a:pt x="29605" y="6080"/>
                  </a:cubicBezTo>
                  <a:cubicBezTo>
                    <a:pt x="28571" y="5774"/>
                    <a:pt x="27464" y="5600"/>
                    <a:pt x="26293" y="5586"/>
                  </a:cubicBezTo>
                  <a:cubicBezTo>
                    <a:pt x="21442" y="5529"/>
                    <a:pt x="16822" y="8509"/>
                    <a:pt x="14958" y="12989"/>
                  </a:cubicBezTo>
                  <a:cubicBezTo>
                    <a:pt x="14268" y="14647"/>
                    <a:pt x="13963" y="16337"/>
                    <a:pt x="13991" y="17976"/>
                  </a:cubicBezTo>
                  <a:cubicBezTo>
                    <a:pt x="14046" y="21206"/>
                    <a:pt x="12191" y="24008"/>
                    <a:pt x="9180" y="25176"/>
                  </a:cubicBezTo>
                  <a:cubicBezTo>
                    <a:pt x="4874" y="26846"/>
                    <a:pt x="1453" y="30538"/>
                    <a:pt x="357" y="35389"/>
                  </a:cubicBezTo>
                  <a:cubicBezTo>
                    <a:pt x="-764" y="40349"/>
                    <a:pt x="824" y="45276"/>
                    <a:pt x="4136" y="48656"/>
                  </a:cubicBezTo>
                  <a:cubicBezTo>
                    <a:pt x="6024" y="50582"/>
                    <a:pt x="6382" y="53386"/>
                    <a:pt x="5315" y="558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631231" y="3454708"/>
              <a:ext cx="55433" cy="65899"/>
            </a:xfrm>
            <a:custGeom>
              <a:avLst/>
              <a:gdLst/>
              <a:ahLst/>
              <a:cxnLst/>
              <a:rect l="l" t="t" r="r" b="b"/>
              <a:pathLst>
                <a:path w="55433" h="65899" extrusionOk="0">
                  <a:moveTo>
                    <a:pt x="10251" y="55555"/>
                  </a:moveTo>
                  <a:cubicBezTo>
                    <a:pt x="7486" y="56593"/>
                    <a:pt x="4597" y="57119"/>
                    <a:pt x="1661" y="57119"/>
                  </a:cubicBezTo>
                  <a:cubicBezTo>
                    <a:pt x="1098" y="57119"/>
                    <a:pt x="555" y="57035"/>
                    <a:pt x="0" y="56998"/>
                  </a:cubicBezTo>
                  <a:cubicBezTo>
                    <a:pt x="2133" y="58990"/>
                    <a:pt x="4542" y="60752"/>
                    <a:pt x="7257" y="62166"/>
                  </a:cubicBezTo>
                  <a:cubicBezTo>
                    <a:pt x="23395" y="70573"/>
                    <a:pt x="43292" y="64306"/>
                    <a:pt x="51699" y="48168"/>
                  </a:cubicBezTo>
                  <a:cubicBezTo>
                    <a:pt x="60106" y="32030"/>
                    <a:pt x="53839" y="12132"/>
                    <a:pt x="37701" y="3726"/>
                  </a:cubicBezTo>
                  <a:cubicBezTo>
                    <a:pt x="30719" y="88"/>
                    <a:pt x="23035" y="-791"/>
                    <a:pt x="15880" y="676"/>
                  </a:cubicBezTo>
                  <a:lnTo>
                    <a:pt x="24587" y="24160"/>
                  </a:lnTo>
                  <a:cubicBezTo>
                    <a:pt x="29256" y="36753"/>
                    <a:pt x="22824" y="50837"/>
                    <a:pt x="10251" y="55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702530" y="3526855"/>
              <a:ext cx="86457" cy="134430"/>
            </a:xfrm>
            <a:custGeom>
              <a:avLst/>
              <a:gdLst/>
              <a:ahLst/>
              <a:cxnLst/>
              <a:rect l="l" t="t" r="r" b="b"/>
              <a:pathLst>
                <a:path w="86457" h="134430" extrusionOk="0">
                  <a:moveTo>
                    <a:pt x="80877" y="83433"/>
                  </a:moveTo>
                  <a:cubicBezTo>
                    <a:pt x="78640" y="77281"/>
                    <a:pt x="77896" y="70686"/>
                    <a:pt x="78706" y="64190"/>
                  </a:cubicBezTo>
                  <a:lnTo>
                    <a:pt x="81352" y="42976"/>
                  </a:lnTo>
                  <a:cubicBezTo>
                    <a:pt x="84194" y="20186"/>
                    <a:pt x="66450" y="49"/>
                    <a:pt x="43483" y="0"/>
                  </a:cubicBezTo>
                  <a:cubicBezTo>
                    <a:pt x="20517" y="-48"/>
                    <a:pt x="2688" y="20014"/>
                    <a:pt x="5434" y="42816"/>
                  </a:cubicBezTo>
                  <a:lnTo>
                    <a:pt x="8016" y="64260"/>
                  </a:lnTo>
                  <a:cubicBezTo>
                    <a:pt x="8782" y="70619"/>
                    <a:pt x="8060" y="77069"/>
                    <a:pt x="5907" y="83101"/>
                  </a:cubicBezTo>
                  <a:lnTo>
                    <a:pt x="5418" y="84471"/>
                  </a:lnTo>
                  <a:cubicBezTo>
                    <a:pt x="1869" y="94414"/>
                    <a:pt x="45" y="104891"/>
                    <a:pt x="23" y="115448"/>
                  </a:cubicBezTo>
                  <a:lnTo>
                    <a:pt x="0" y="126176"/>
                  </a:lnTo>
                  <a:cubicBezTo>
                    <a:pt x="-9" y="130732"/>
                    <a:pt x="3681" y="134430"/>
                    <a:pt x="8237" y="134430"/>
                  </a:cubicBezTo>
                  <a:lnTo>
                    <a:pt x="78197" y="134430"/>
                  </a:lnTo>
                  <a:cubicBezTo>
                    <a:pt x="82739" y="134430"/>
                    <a:pt x="86424" y="130753"/>
                    <a:pt x="86434" y="126211"/>
                  </a:cubicBezTo>
                  <a:lnTo>
                    <a:pt x="86457" y="115314"/>
                  </a:lnTo>
                  <a:cubicBezTo>
                    <a:pt x="86480" y="104442"/>
                    <a:pt x="84591" y="93651"/>
                    <a:pt x="80877" y="83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714356" y="3442501"/>
              <a:ext cx="71627" cy="78106"/>
            </a:xfrm>
            <a:custGeom>
              <a:avLst/>
              <a:gdLst/>
              <a:ahLst/>
              <a:cxnLst/>
              <a:rect l="l" t="t" r="r" b="b"/>
              <a:pathLst>
                <a:path w="71627" h="78106" extrusionOk="0">
                  <a:moveTo>
                    <a:pt x="3734" y="29931"/>
                  </a:moveTo>
                  <a:cubicBezTo>
                    <a:pt x="-4673" y="46068"/>
                    <a:pt x="1594" y="65966"/>
                    <a:pt x="17732" y="74373"/>
                  </a:cubicBezTo>
                  <a:cubicBezTo>
                    <a:pt x="33870" y="82780"/>
                    <a:pt x="53767" y="76512"/>
                    <a:pt x="62174" y="60375"/>
                  </a:cubicBezTo>
                  <a:cubicBezTo>
                    <a:pt x="67234" y="50662"/>
                    <a:pt x="66946" y="39603"/>
                    <a:pt x="62423" y="30491"/>
                  </a:cubicBezTo>
                  <a:cubicBezTo>
                    <a:pt x="66055" y="29107"/>
                    <a:pt x="69129" y="26298"/>
                    <a:pt x="70651" y="22391"/>
                  </a:cubicBezTo>
                  <a:cubicBezTo>
                    <a:pt x="73509" y="15055"/>
                    <a:pt x="69879" y="6791"/>
                    <a:pt x="62543" y="3933"/>
                  </a:cubicBezTo>
                  <a:cubicBezTo>
                    <a:pt x="58476" y="2349"/>
                    <a:pt x="54154" y="2816"/>
                    <a:pt x="50596" y="4745"/>
                  </a:cubicBezTo>
                  <a:cubicBezTo>
                    <a:pt x="49445" y="2983"/>
                    <a:pt x="47772" y="1539"/>
                    <a:pt x="45661" y="716"/>
                  </a:cubicBezTo>
                  <a:cubicBezTo>
                    <a:pt x="40279" y="-1380"/>
                    <a:pt x="34216" y="1283"/>
                    <a:pt x="32119" y="6665"/>
                  </a:cubicBezTo>
                  <a:cubicBezTo>
                    <a:pt x="31399" y="8514"/>
                    <a:pt x="31276" y="10436"/>
                    <a:pt x="31597" y="12257"/>
                  </a:cubicBezTo>
                  <a:cubicBezTo>
                    <a:pt x="20207" y="12738"/>
                    <a:pt x="9379" y="19095"/>
                    <a:pt x="3734" y="29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438596" y="3256418"/>
              <a:ext cx="210514" cy="455617"/>
            </a:xfrm>
            <a:custGeom>
              <a:avLst/>
              <a:gdLst/>
              <a:ahLst/>
              <a:cxnLst/>
              <a:rect l="l" t="t" r="r" b="b"/>
              <a:pathLst>
                <a:path w="210514" h="455617" extrusionOk="0">
                  <a:moveTo>
                    <a:pt x="155996" y="178484"/>
                  </a:moveTo>
                  <a:lnTo>
                    <a:pt x="179223" y="236939"/>
                  </a:lnTo>
                  <a:cubicBezTo>
                    <a:pt x="180395" y="239890"/>
                    <a:pt x="182359" y="242278"/>
                    <a:pt x="184752" y="244022"/>
                  </a:cubicBezTo>
                  <a:cubicBezTo>
                    <a:pt x="187508" y="246029"/>
                    <a:pt x="190840" y="247171"/>
                    <a:pt x="194296" y="247171"/>
                  </a:cubicBezTo>
                  <a:cubicBezTo>
                    <a:pt x="196190" y="247171"/>
                    <a:pt x="198115" y="246837"/>
                    <a:pt x="199991" y="246133"/>
                  </a:cubicBezTo>
                  <a:cubicBezTo>
                    <a:pt x="208353" y="242995"/>
                    <a:pt x="212603" y="233687"/>
                    <a:pt x="209499" y="225313"/>
                  </a:cubicBezTo>
                  <a:lnTo>
                    <a:pt x="200721" y="201638"/>
                  </a:lnTo>
                  <a:lnTo>
                    <a:pt x="172926" y="126670"/>
                  </a:lnTo>
                  <a:cubicBezTo>
                    <a:pt x="166938" y="110521"/>
                    <a:pt x="151534" y="99803"/>
                    <a:pt x="134310" y="99803"/>
                  </a:cubicBezTo>
                  <a:lnTo>
                    <a:pt x="103814" y="99803"/>
                  </a:lnTo>
                  <a:cubicBezTo>
                    <a:pt x="91934" y="99803"/>
                    <a:pt x="80951" y="93485"/>
                    <a:pt x="74977" y="83217"/>
                  </a:cubicBezTo>
                  <a:lnTo>
                    <a:pt x="31445" y="8387"/>
                  </a:lnTo>
                  <a:cubicBezTo>
                    <a:pt x="28279" y="2945"/>
                    <a:pt x="22609" y="1"/>
                    <a:pt x="16844" y="0"/>
                  </a:cubicBezTo>
                  <a:cubicBezTo>
                    <a:pt x="13159" y="0"/>
                    <a:pt x="9434" y="1203"/>
                    <a:pt x="6298" y="3725"/>
                  </a:cubicBezTo>
                  <a:lnTo>
                    <a:pt x="6298" y="3725"/>
                  </a:lnTo>
                  <a:cubicBezTo>
                    <a:pt x="159" y="8661"/>
                    <a:pt x="-1745" y="17190"/>
                    <a:pt x="1711" y="24268"/>
                  </a:cubicBezTo>
                  <a:lnTo>
                    <a:pt x="62263" y="148278"/>
                  </a:lnTo>
                  <a:cubicBezTo>
                    <a:pt x="72281" y="167021"/>
                    <a:pt x="62745" y="197350"/>
                    <a:pt x="57344" y="231166"/>
                  </a:cubicBezTo>
                  <a:cubicBezTo>
                    <a:pt x="53566" y="254827"/>
                    <a:pt x="53309" y="270430"/>
                    <a:pt x="55132" y="290911"/>
                  </a:cubicBezTo>
                  <a:cubicBezTo>
                    <a:pt x="58810" y="332221"/>
                    <a:pt x="63401" y="408476"/>
                    <a:pt x="65279" y="440662"/>
                  </a:cubicBezTo>
                  <a:cubicBezTo>
                    <a:pt x="65770" y="449068"/>
                    <a:pt x="72728" y="455617"/>
                    <a:pt x="81148" y="455617"/>
                  </a:cubicBezTo>
                  <a:lnTo>
                    <a:pt x="83458" y="455617"/>
                  </a:lnTo>
                  <a:cubicBezTo>
                    <a:pt x="91903" y="455617"/>
                    <a:pt x="98874" y="449014"/>
                    <a:pt x="99332" y="440582"/>
                  </a:cubicBezTo>
                  <a:lnTo>
                    <a:pt x="107183" y="295899"/>
                  </a:lnTo>
                  <a:cubicBezTo>
                    <a:pt x="107313" y="293490"/>
                    <a:pt x="109301" y="291602"/>
                    <a:pt x="111713" y="291594"/>
                  </a:cubicBezTo>
                  <a:cubicBezTo>
                    <a:pt x="111718" y="291594"/>
                    <a:pt x="111723" y="291594"/>
                    <a:pt x="111727" y="291594"/>
                  </a:cubicBezTo>
                  <a:cubicBezTo>
                    <a:pt x="114137" y="291594"/>
                    <a:pt x="116131" y="293473"/>
                    <a:pt x="116271" y="295881"/>
                  </a:cubicBezTo>
                  <a:lnTo>
                    <a:pt x="124703" y="440645"/>
                  </a:lnTo>
                  <a:cubicBezTo>
                    <a:pt x="125193" y="449051"/>
                    <a:pt x="132153" y="455617"/>
                    <a:pt x="140573" y="455617"/>
                  </a:cubicBezTo>
                  <a:cubicBezTo>
                    <a:pt x="148978" y="455617"/>
                    <a:pt x="155930" y="449084"/>
                    <a:pt x="156440" y="440695"/>
                  </a:cubicBezTo>
                  <a:cubicBezTo>
                    <a:pt x="158368" y="409045"/>
                    <a:pt x="162848" y="334714"/>
                    <a:pt x="164962" y="293428"/>
                  </a:cubicBezTo>
                  <a:cubicBezTo>
                    <a:pt x="166026" y="272641"/>
                    <a:pt x="165636" y="250493"/>
                    <a:pt x="162089" y="231166"/>
                  </a:cubicBezTo>
                  <a:cubicBezTo>
                    <a:pt x="158025" y="209022"/>
                    <a:pt x="156514" y="200781"/>
                    <a:pt x="155431" y="192618"/>
                  </a:cubicBezTo>
                  <a:cubicBezTo>
                    <a:pt x="154878" y="188457"/>
                    <a:pt x="154987" y="184233"/>
                    <a:pt x="155713" y="180098"/>
                  </a:cubicBezTo>
                  <a:lnTo>
                    <a:pt x="155996" y="17848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511137" y="3237813"/>
              <a:ext cx="130130" cy="106359"/>
            </a:xfrm>
            <a:custGeom>
              <a:avLst/>
              <a:gdLst/>
              <a:ahLst/>
              <a:cxnLst/>
              <a:rect l="l" t="t" r="r" b="b"/>
              <a:pathLst>
                <a:path w="130130" h="106359" extrusionOk="0">
                  <a:moveTo>
                    <a:pt x="41184" y="106359"/>
                  </a:moveTo>
                  <a:cubicBezTo>
                    <a:pt x="63929" y="106359"/>
                    <a:pt x="82368" y="87921"/>
                    <a:pt x="82368" y="65175"/>
                  </a:cubicBezTo>
                  <a:cubicBezTo>
                    <a:pt x="82368" y="62828"/>
                    <a:pt x="82126" y="60543"/>
                    <a:pt x="81749" y="58303"/>
                  </a:cubicBezTo>
                  <a:cubicBezTo>
                    <a:pt x="87019" y="66631"/>
                    <a:pt x="95880" y="75484"/>
                    <a:pt x="109890" y="75484"/>
                  </a:cubicBezTo>
                  <a:cubicBezTo>
                    <a:pt x="130373" y="75484"/>
                    <a:pt x="130130" y="59433"/>
                    <a:pt x="130130" y="59433"/>
                  </a:cubicBezTo>
                  <a:cubicBezTo>
                    <a:pt x="121119" y="58870"/>
                    <a:pt x="113550" y="49584"/>
                    <a:pt x="102974" y="26168"/>
                  </a:cubicBezTo>
                  <a:cubicBezTo>
                    <a:pt x="90446" y="-1566"/>
                    <a:pt x="71680" y="17"/>
                    <a:pt x="71680" y="17"/>
                  </a:cubicBezTo>
                  <a:cubicBezTo>
                    <a:pt x="50342" y="17"/>
                    <a:pt x="45498" y="18380"/>
                    <a:pt x="44498" y="24158"/>
                  </a:cubicBezTo>
                  <a:cubicBezTo>
                    <a:pt x="43402" y="24071"/>
                    <a:pt x="42303" y="23991"/>
                    <a:pt x="41184" y="23991"/>
                  </a:cubicBezTo>
                  <a:cubicBezTo>
                    <a:pt x="18439" y="23991"/>
                    <a:pt x="0" y="42430"/>
                    <a:pt x="0" y="65175"/>
                  </a:cubicBezTo>
                  <a:cubicBezTo>
                    <a:pt x="0" y="87921"/>
                    <a:pt x="18439" y="106359"/>
                    <a:pt x="41184" y="106359"/>
                  </a:cubicBezTo>
                  <a:close/>
                  <a:moveTo>
                    <a:pt x="33968" y="50049"/>
                  </a:moveTo>
                  <a:cubicBezTo>
                    <a:pt x="41016" y="59462"/>
                    <a:pt x="53221" y="69481"/>
                    <a:pt x="73554" y="71199"/>
                  </a:cubicBezTo>
                  <a:cubicBezTo>
                    <a:pt x="70712" y="86496"/>
                    <a:pt x="57292" y="98123"/>
                    <a:pt x="41184" y="98123"/>
                  </a:cubicBezTo>
                  <a:cubicBezTo>
                    <a:pt x="23017" y="98123"/>
                    <a:pt x="8237" y="83342"/>
                    <a:pt x="8237" y="65175"/>
                  </a:cubicBezTo>
                  <a:cubicBezTo>
                    <a:pt x="8237" y="64258"/>
                    <a:pt x="8301" y="63357"/>
                    <a:pt x="8375" y="62458"/>
                  </a:cubicBezTo>
                  <a:cubicBezTo>
                    <a:pt x="21824" y="60964"/>
                    <a:pt x="31170" y="52802"/>
                    <a:pt x="33968" y="500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 rot="-1046363">
              <a:off x="7365131" y="3374231"/>
              <a:ext cx="65961" cy="65961"/>
            </a:xfrm>
            <a:custGeom>
              <a:avLst/>
              <a:gdLst/>
              <a:ahLst/>
              <a:cxnLst/>
              <a:rect l="l" t="t" r="r" b="b"/>
              <a:pathLst>
                <a:path w="65894" h="65894" extrusionOk="0">
                  <a:moveTo>
                    <a:pt x="65895" y="32947"/>
                  </a:moveTo>
                  <a:cubicBezTo>
                    <a:pt x="65895" y="51144"/>
                    <a:pt x="51144" y="65895"/>
                    <a:pt x="32947" y="65895"/>
                  </a:cubicBezTo>
                  <a:cubicBezTo>
                    <a:pt x="14751" y="65895"/>
                    <a:pt x="0" y="51144"/>
                    <a:pt x="0" y="32947"/>
                  </a:cubicBezTo>
                  <a:cubicBezTo>
                    <a:pt x="0" y="14751"/>
                    <a:pt x="14751" y="0"/>
                    <a:pt x="32947" y="0"/>
                  </a:cubicBezTo>
                  <a:cubicBezTo>
                    <a:pt x="51144" y="0"/>
                    <a:pt x="65895" y="14751"/>
                    <a:pt x="65895" y="329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 rot="-1046363">
              <a:off x="7318327" y="3454726"/>
              <a:ext cx="65961" cy="65961"/>
            </a:xfrm>
            <a:custGeom>
              <a:avLst/>
              <a:gdLst/>
              <a:ahLst/>
              <a:cxnLst/>
              <a:rect l="l" t="t" r="r" b="b"/>
              <a:pathLst>
                <a:path w="65894" h="65894" extrusionOk="0">
                  <a:moveTo>
                    <a:pt x="65895" y="32947"/>
                  </a:moveTo>
                  <a:cubicBezTo>
                    <a:pt x="65895" y="51143"/>
                    <a:pt x="51144" y="65894"/>
                    <a:pt x="32947" y="65894"/>
                  </a:cubicBezTo>
                  <a:cubicBezTo>
                    <a:pt x="14751" y="65894"/>
                    <a:pt x="0" y="51144"/>
                    <a:pt x="0" y="32947"/>
                  </a:cubicBezTo>
                  <a:cubicBezTo>
                    <a:pt x="0" y="14751"/>
                    <a:pt x="14751" y="0"/>
                    <a:pt x="32947" y="0"/>
                  </a:cubicBezTo>
                  <a:cubicBezTo>
                    <a:pt x="51144" y="0"/>
                    <a:pt x="65895" y="14751"/>
                    <a:pt x="65895" y="329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 rot="-1046363">
              <a:off x="7667559" y="3374231"/>
              <a:ext cx="65961" cy="65961"/>
            </a:xfrm>
            <a:custGeom>
              <a:avLst/>
              <a:gdLst/>
              <a:ahLst/>
              <a:cxnLst/>
              <a:rect l="l" t="t" r="r" b="b"/>
              <a:pathLst>
                <a:path w="65894" h="65894" extrusionOk="0">
                  <a:moveTo>
                    <a:pt x="65895" y="32947"/>
                  </a:moveTo>
                  <a:cubicBezTo>
                    <a:pt x="65895" y="51144"/>
                    <a:pt x="51144" y="65895"/>
                    <a:pt x="32947" y="65895"/>
                  </a:cubicBezTo>
                  <a:cubicBezTo>
                    <a:pt x="14751" y="65895"/>
                    <a:pt x="0" y="51144"/>
                    <a:pt x="0" y="32947"/>
                  </a:cubicBezTo>
                  <a:cubicBezTo>
                    <a:pt x="0" y="14751"/>
                    <a:pt x="14751" y="0"/>
                    <a:pt x="32947" y="0"/>
                  </a:cubicBezTo>
                  <a:cubicBezTo>
                    <a:pt x="51144" y="0"/>
                    <a:pt x="65895" y="14751"/>
                    <a:pt x="65895" y="329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952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Instalación de Node JS  (30.1 MB)</a:t>
            </a:r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3394390" y="1290478"/>
            <a:ext cx="5470030" cy="3204825"/>
            <a:chOff x="1177450" y="241631"/>
            <a:chExt cx="6173152" cy="3616776"/>
          </a:xfrm>
        </p:grpSpPr>
        <p:sp>
          <p:nvSpPr>
            <p:cNvPr id="315" name="Google Shape;315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29"/>
          <p:cNvSpPr txBox="1"/>
          <p:nvPr/>
        </p:nvSpPr>
        <p:spPr>
          <a:xfrm>
            <a:off x="181600" y="1757225"/>
            <a:ext cx="3284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En nuestro navegador confiable, escribimos Node js.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ncode Sans Semi Condensed"/>
              <a:buChar char="-"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Damos click en el primer enlace.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ncode Sans Semi Condensed"/>
              <a:buChar char="-"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Encontraremos el link de la descarga.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ncode Sans Semi Condensed"/>
              <a:buChar char="-"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Damos click en la versión que termine en LTS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375" y="1546925"/>
            <a:ext cx="4422076" cy="26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2"/>
          <p:cNvGrpSpPr/>
          <p:nvPr/>
        </p:nvGrpSpPr>
        <p:grpSpPr>
          <a:xfrm>
            <a:off x="2374163" y="2295918"/>
            <a:ext cx="4395686" cy="816480"/>
            <a:chOff x="0" y="1715400"/>
            <a:chExt cx="4395686" cy="816480"/>
          </a:xfrm>
        </p:grpSpPr>
        <p:sp>
          <p:nvSpPr>
            <p:cNvPr id="133" name="Google Shape;133;p12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2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2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2"/>
          <p:cNvSpPr txBox="1">
            <a:spLocks noGrp="1"/>
          </p:cNvSpPr>
          <p:nvPr>
            <p:ph type="ctrTitle" idx="4294967295"/>
          </p:nvPr>
        </p:nvSpPr>
        <p:spPr>
          <a:xfrm>
            <a:off x="802525" y="9368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¡Hello!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39" name="Google Shape;139;p12"/>
          <p:cNvSpPr txBox="1">
            <a:spLocks noGrp="1"/>
          </p:cNvSpPr>
          <p:nvPr>
            <p:ph type="subTitle" idx="4294967295"/>
          </p:nvPr>
        </p:nvSpPr>
        <p:spPr>
          <a:xfrm>
            <a:off x="802525" y="3322772"/>
            <a:ext cx="7539000" cy="86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Yo soy Miguel Angel Rodriguez Perdomo</a:t>
            </a:r>
            <a:endParaRPr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140" name="Google Shape;140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9708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sz="3300"/>
              <a:t>omo saber si se instalo correctamente Node Js</a:t>
            </a:r>
            <a:endParaRPr sz="33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3559315" y="1290478"/>
            <a:ext cx="5470030" cy="3204825"/>
            <a:chOff x="1177450" y="241631"/>
            <a:chExt cx="6173152" cy="3616776"/>
          </a:xfrm>
        </p:grpSpPr>
        <p:sp>
          <p:nvSpPr>
            <p:cNvPr id="328" name="Google Shape;328;p30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0"/>
          <p:cNvSpPr txBox="1"/>
          <p:nvPr/>
        </p:nvSpPr>
        <p:spPr>
          <a:xfrm>
            <a:off x="181600" y="1757225"/>
            <a:ext cx="3284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En nuestro PC vamos a buscar el símbolo del sistema.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ncode Sans Semi Condensed"/>
              <a:buChar char="-"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Damos click en el símbolo del sistema.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ncode Sans Semi Condensed"/>
              <a:buChar char="-"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 colocamos lo siguiente 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(node  - -version).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Encode Sans Semi Condensed"/>
              <a:buChar char="-"/>
            </a:pPr>
            <a:r>
              <a:rPr lang="en" sz="1800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 nos aparece la versión que tengamos.</a:t>
            </a:r>
            <a:endParaRPr sz="18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333" name="Google Shape;3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225" y="1490175"/>
            <a:ext cx="4275401" cy="2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>
            <a:spLocks noGrp="1"/>
          </p:cNvSpPr>
          <p:nvPr>
            <p:ph type="body" idx="1"/>
          </p:nvPr>
        </p:nvSpPr>
        <p:spPr>
          <a:xfrm>
            <a:off x="0" y="1706200"/>
            <a:ext cx="4329300" cy="33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Pasos para instalar Express:</a:t>
            </a:r>
            <a:endParaRPr sz="1800" b="1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1800" dirty="0"/>
              <a:t>Creamos una carpeta con el nombre example.</a:t>
            </a: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 dirty="0"/>
              <a:t>Abrimos nuestro editor de código (Visual studio Code) y abrimos la carpeta ya creada.</a:t>
            </a: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 dirty="0"/>
              <a:t>Luego de abrir vamos a crear un archivo llamado index.js.</a:t>
            </a:r>
            <a:endParaRPr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 dirty="0"/>
              <a:t>Abrimos la terminal de visual</a:t>
            </a:r>
            <a:endParaRPr sz="1800" dirty="0"/>
          </a:p>
        </p:txBody>
      </p:sp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 Instalación de Express</a:t>
            </a:r>
            <a:endParaRPr dirty="0"/>
          </a:p>
        </p:txBody>
      </p:sp>
      <p:sp>
        <p:nvSpPr>
          <p:cNvPr id="340" name="Google Shape;340;p3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41" name="Google Shape;341;p31"/>
          <p:cNvGrpSpPr/>
          <p:nvPr/>
        </p:nvGrpSpPr>
        <p:grpSpPr>
          <a:xfrm>
            <a:off x="3754065" y="1407503"/>
            <a:ext cx="5470030" cy="3204825"/>
            <a:chOff x="1177450" y="241631"/>
            <a:chExt cx="6173152" cy="3616776"/>
          </a:xfrm>
        </p:grpSpPr>
        <p:sp>
          <p:nvSpPr>
            <p:cNvPr id="342" name="Google Shape;342;p31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6" name="Google Shape;3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300" y="1523450"/>
            <a:ext cx="4329299" cy="27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body" idx="1"/>
          </p:nvPr>
        </p:nvSpPr>
        <p:spPr>
          <a:xfrm>
            <a:off x="0" y="1706200"/>
            <a:ext cx="4329300" cy="33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	Pasos para instalar Express:</a:t>
            </a:r>
            <a:endParaRPr b="1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Luego de abrir la terminal de visual.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Escribimos el siguiente comando: “npm init” y llenamos los datos.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Se nos crea un archivo package.json.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Luego escribimos el siguiente </a:t>
            </a:r>
            <a:r>
              <a:rPr lang="en" dirty="0">
                <a:latin typeface="Encode Sans Semi Condensed Light" panose="020B0604020202020204" charset="0"/>
              </a:rPr>
              <a:t>comando, </a:t>
            </a:r>
            <a:r>
              <a:rPr lang="en" dirty="0">
                <a:latin typeface="Encode Sans Semi Condensed Light" panose="020B0604020202020204" charset="0"/>
                <a:ea typeface="Encode Sans Semi Condensed"/>
                <a:cs typeface="Encode Sans Semi Condensed"/>
                <a:sym typeface="Encode Sans Semi Condensed"/>
              </a:rPr>
              <a:t>“</a:t>
            </a:r>
            <a:r>
              <a:rPr lang="en" sz="1850" dirty="0">
                <a:solidFill>
                  <a:srgbClr val="000000"/>
                </a:solidFill>
                <a:latin typeface="Encode Sans Semi Condensed Light" panose="020B0604020202020204" charset="0"/>
                <a:ea typeface="Encode Sans Semi Condensed"/>
                <a:cs typeface="Encode Sans Semi Condensed"/>
                <a:sym typeface="Encode Sans Semi Condensed"/>
              </a:rPr>
              <a:t>npm install express”</a:t>
            </a:r>
            <a:endParaRPr sz="2800" dirty="0">
              <a:latin typeface="Encode Sans Semi Condensed Light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Continuación de Instalación de Express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4" name="Google Shape;354;p32"/>
          <p:cNvGrpSpPr/>
          <p:nvPr/>
        </p:nvGrpSpPr>
        <p:grpSpPr>
          <a:xfrm>
            <a:off x="3754065" y="1407503"/>
            <a:ext cx="5470030" cy="3204825"/>
            <a:chOff x="1177450" y="241631"/>
            <a:chExt cx="6173152" cy="3616776"/>
          </a:xfrm>
        </p:grpSpPr>
        <p:sp>
          <p:nvSpPr>
            <p:cNvPr id="355" name="Google Shape;355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025" y="1587399"/>
            <a:ext cx="4258127" cy="27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0" y="1706200"/>
            <a:ext cx="4329300" cy="33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  Pasos para instalar Nodemon:</a:t>
            </a:r>
            <a:endParaRPr b="1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>
                <a:latin typeface="Encode Sans Semi Condensed Light" panose="020B0604020202020204" charset="0"/>
              </a:rPr>
              <a:t>Abrimos la terminal de visual.</a:t>
            </a:r>
            <a:endParaRPr dirty="0">
              <a:latin typeface="Encode Sans Semi Condensed Light" panose="020B060402020202020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>
                <a:latin typeface="Encode Sans Semi Condensed Light" panose="020B0604020202020204" charset="0"/>
              </a:rPr>
              <a:t>Escribimos el siguiente comando:</a:t>
            </a:r>
            <a:r>
              <a:rPr lang="en" dirty="0">
                <a:latin typeface="Encode Sans Semi Condensed Light" panose="020B0604020202020204" charset="0"/>
                <a:sym typeface="Arial"/>
              </a:rPr>
              <a:t> “</a:t>
            </a:r>
            <a:r>
              <a:rPr lang="en" dirty="0">
                <a:solidFill>
                  <a:srgbClr val="091029"/>
                </a:solidFill>
                <a:latin typeface="Encode Sans Semi Condensed Light" panose="020B0604020202020204" charset="0"/>
                <a:ea typeface="Arial"/>
                <a:cs typeface="Arial"/>
                <a:sym typeface="Arial"/>
              </a:rPr>
              <a:t>npm install nodemon --save-dev</a:t>
            </a:r>
            <a:r>
              <a:rPr lang="en" dirty="0">
                <a:latin typeface="Encode Sans Semi Condensed Light" panose="020B0604020202020204" charset="0"/>
              </a:rPr>
              <a:t>”</a:t>
            </a:r>
            <a:endParaRPr dirty="0">
              <a:latin typeface="Encode Sans Semi Condensed Light" panose="020B060402020202020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>
                <a:latin typeface="Encode Sans Semi Condensed Light" panose="020B0604020202020204" charset="0"/>
              </a:rPr>
              <a:t> y damos enter.</a:t>
            </a:r>
            <a:endParaRPr dirty="0">
              <a:latin typeface="Encode Sans Semi Condensed Light" panose="020B060402020202020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>
                <a:solidFill>
                  <a:srgbClr val="000000"/>
                </a:solidFill>
                <a:latin typeface="Encode Sans Semi Condensed Light" panose="020B0604020202020204" charset="0"/>
                <a:ea typeface="Encode Sans Semi Condensed"/>
                <a:cs typeface="Encode Sans Semi Condensed"/>
                <a:sym typeface="Encode Sans Semi Condensed"/>
              </a:rPr>
              <a:t>Se instala correctamente y listo ya podemos comenzar.</a:t>
            </a:r>
            <a:endParaRPr dirty="0">
              <a:latin typeface="Encode Sans Semi Condensed Light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¿Como Instalar Nodemon?</a:t>
            </a:r>
            <a:endParaRPr/>
          </a:p>
        </p:txBody>
      </p:sp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67" name="Google Shape;367;p33"/>
          <p:cNvGrpSpPr/>
          <p:nvPr/>
        </p:nvGrpSpPr>
        <p:grpSpPr>
          <a:xfrm>
            <a:off x="3754065" y="1407503"/>
            <a:ext cx="5470030" cy="3204825"/>
            <a:chOff x="1177450" y="241631"/>
            <a:chExt cx="6173152" cy="3616776"/>
          </a:xfrm>
        </p:grpSpPr>
        <p:sp>
          <p:nvSpPr>
            <p:cNvPr id="368" name="Google Shape;368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2" name="Google Shape;3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75" y="1559125"/>
            <a:ext cx="4329301" cy="269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body" idx="1"/>
          </p:nvPr>
        </p:nvSpPr>
        <p:spPr>
          <a:xfrm>
            <a:off x="260700" y="17775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Llamamos al Framework Express y lo guardamos en una variable (app).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Creamos el puerto, process.env.port que es una variable que especifica el puerto donde se debe escuchar.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80" name="Google Shape;3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200" y="1547525"/>
            <a:ext cx="4923446" cy="30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1273975" y="1486717"/>
            <a:ext cx="659605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Creamos una variable de tipo objeto, la cual va a contener llaves y esas son, id, nombre, apellido, edad, semestre, estudia.</a:t>
            </a:r>
            <a:endParaRPr sz="2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3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88" name="Google Shape;3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37" y="2820575"/>
            <a:ext cx="7772725" cy="1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body" idx="1"/>
          </p:nvPr>
        </p:nvSpPr>
        <p:spPr>
          <a:xfrm>
            <a:off x="260700" y="1777500"/>
            <a:ext cx="79943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Vamos a crear nuestra primera ruta en nuestro servidor, la cual va a ser la siguiente: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3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96" name="Google Shape;3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175" y="2717300"/>
            <a:ext cx="5239649" cy="1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402" name="Google Shape;402;p37"/>
          <p:cNvSpPr txBox="1">
            <a:spLocks noGrp="1"/>
          </p:cNvSpPr>
          <p:nvPr>
            <p:ph type="body" idx="1"/>
          </p:nvPr>
        </p:nvSpPr>
        <p:spPr>
          <a:xfrm>
            <a:off x="260700" y="1777500"/>
            <a:ext cx="828325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Vamos a crear nuestra segunda ruta en nuestro servidor, la cual va a traernos todos los estudiantes que tengamos registrados en nuestra base.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3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04" name="Google Shape;404;p37"/>
          <p:cNvPicPr preferRelativeResize="0"/>
          <p:nvPr/>
        </p:nvPicPr>
        <p:blipFill rotWithShape="1">
          <a:blip r:embed="rId3">
            <a:alphaModFix/>
          </a:blip>
          <a:srcRect l="-1500" t="-26620" r="1499" b="26620"/>
          <a:stretch/>
        </p:blipFill>
        <p:spPr>
          <a:xfrm>
            <a:off x="1904400" y="2458105"/>
            <a:ext cx="5335200" cy="15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410" name="Google Shape;410;p38"/>
          <p:cNvSpPr txBox="1">
            <a:spLocks noGrp="1"/>
          </p:cNvSpPr>
          <p:nvPr>
            <p:ph type="body" idx="1"/>
          </p:nvPr>
        </p:nvSpPr>
        <p:spPr>
          <a:xfrm>
            <a:off x="260700" y="1777500"/>
            <a:ext cx="8349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Vamos a crear nuestra tercera ruta donde vamos a buscar el estudiante por el id, a continuación vamos a ser el ejemplo: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12" name="Google Shape;4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737" y="2870200"/>
            <a:ext cx="5311926" cy="163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418" name="Google Shape;418;p39"/>
          <p:cNvSpPr txBox="1">
            <a:spLocks noGrp="1"/>
          </p:cNvSpPr>
          <p:nvPr>
            <p:ph type="body" idx="1"/>
          </p:nvPr>
        </p:nvSpPr>
        <p:spPr>
          <a:xfrm>
            <a:off x="260700" y="17775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Vamos a crear nuestra cuarta ruta, donde en este código lo que vamos a iniciar en un proceso de un CRUD, y vamos a crear un estudiante, a continuación el ejemplo.</a:t>
            </a:r>
            <a:endParaRPr dirty="0"/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20" name="Google Shape;4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125" y="1349825"/>
            <a:ext cx="4641550" cy="365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 de Presentación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body" idx="2"/>
          </p:nvPr>
        </p:nvSpPr>
        <p:spPr>
          <a:xfrm>
            <a:off x="4691775" y="1308575"/>
            <a:ext cx="3750900" cy="34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>
                    <a:lumMod val="50000"/>
                  </a:schemeClr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PRACTICA CON NODE JS Y EXPRESS (INSTALACION - API)</a:t>
            </a:r>
            <a:endParaRPr sz="1600" b="1" dirty="0">
              <a:solidFill>
                <a:schemeClr val="accent6">
                  <a:lumMod val="50000"/>
                </a:schemeClr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 Light" panose="020B0604020202020204" charset="0"/>
              </a:rPr>
              <a:t>¿Cómo Instalar Node JS?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 Light" panose="020B0604020202020204" charset="0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 Light" panose="020B0604020202020204" charset="0"/>
              </a:rPr>
              <a:t>¿Cómo instalar Express?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 Light" panose="020B0604020202020204" charset="0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 Light" panose="020B0604020202020204" charset="0"/>
              </a:rPr>
              <a:t>¿Cómo instalar nodemon?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 Light" panose="020B0604020202020204" charset="0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 Light" panose="020B0604020202020204" charset="0"/>
              </a:rPr>
              <a:t>Creación de carpeta para el ejercicio, con inicialización (init).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 Light" panose="020B0604020202020204" charset="0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 Light" panose="020B0604020202020204" charset="0"/>
              </a:rPr>
              <a:t>Primeros pasos para la creación del API.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 Light" panose="020B0604020202020204" charset="0"/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 Light" panose="020B0604020202020204" charset="0"/>
              </a:rPr>
              <a:t>Correr el servidor API</a:t>
            </a:r>
            <a:r>
              <a:rPr lang="en" sz="1500" dirty="0">
                <a:solidFill>
                  <a:srgbClr val="091029"/>
                </a:solidFill>
                <a:latin typeface="Encode Sans Semi Condensed Light" panose="020B0604020202020204" charset="0"/>
              </a:rPr>
              <a:t>.</a:t>
            </a:r>
            <a:endParaRPr sz="1500" dirty="0">
              <a:solidFill>
                <a:srgbClr val="091029"/>
              </a:solidFill>
              <a:latin typeface="Encode Sans Semi Condensed Light" panose="020B0604020202020204" charset="0"/>
            </a:endParaRPr>
          </a:p>
        </p:txBody>
      </p:sp>
      <p:sp>
        <p:nvSpPr>
          <p:cNvPr id="147" name="Google Shape;147;p13"/>
          <p:cNvSpPr txBox="1">
            <a:spLocks noGrp="1"/>
          </p:cNvSpPr>
          <p:nvPr>
            <p:ph type="body" idx="1"/>
          </p:nvPr>
        </p:nvSpPr>
        <p:spPr>
          <a:xfrm>
            <a:off x="533400" y="1308575"/>
            <a:ext cx="3876300" cy="390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TEORIA DE NODE JS</a:t>
            </a:r>
            <a:endParaRPr sz="1600" b="1" dirty="0"/>
          </a:p>
          <a:p>
            <a:pPr marL="45720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</a:rPr>
              <a:t>¿Qué es un API?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</a:rPr>
              <a:t>¿Qué es Node Js, y para que se utiliza?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</a:rPr>
              <a:t>¿Qué es</a:t>
            </a: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  <a:ea typeface="Encode Sans Semi Condensed"/>
                <a:cs typeface="Encode Sans Semi Condensed"/>
                <a:sym typeface="Encode Sans Semi Condensed"/>
              </a:rPr>
              <a:t> framework Express, y para que se utiliza?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  <a:ea typeface="Encode Sans Semi Condensed"/>
                <a:cs typeface="Encode Sans Semi Condensed"/>
                <a:sym typeface="Encode Sans Semi Condensed"/>
              </a:rPr>
              <a:t>Porque usar Node js y Express para crear un API.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  <a:ea typeface="Encode Sans Semi Condensed"/>
                <a:cs typeface="Encode Sans Semi Condensed"/>
                <a:sym typeface="Encode Sans Semi Condensed"/>
              </a:rPr>
              <a:t>¿Qué es Nodemon?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  <a:ea typeface="Encode Sans Semi Condensed"/>
                <a:cs typeface="Encode Sans Semi Condensed"/>
                <a:sym typeface="Encode Sans Semi Condensed"/>
              </a:rPr>
              <a:t>Arquitectura de un API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  <a:ea typeface="Encode Sans Semi Condensed"/>
                <a:cs typeface="Encode Sans Semi Condensed"/>
                <a:sym typeface="Encode Sans Semi Condensed"/>
              </a:rPr>
              <a:t>¿ Qué es HTTP, metodos: (GET, POST, PUT, DELETE).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  <a:ea typeface="Encode Sans Semi Condensed"/>
                <a:cs typeface="Encode Sans Semi Condensed"/>
                <a:sym typeface="Encode Sans Semi Condensed"/>
              </a:rPr>
              <a:t>Estructura de una URL.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029"/>
              </a:buClr>
              <a:buSzPts val="1500"/>
              <a:buFont typeface="Encode Sans Semi Condensed"/>
              <a:buAutoNum type="arabicPeriod"/>
            </a:pPr>
            <a:r>
              <a:rPr lang="en" sz="1500" dirty="0">
                <a:solidFill>
                  <a:schemeClr val="accent6">
                    <a:lumMod val="50000"/>
                  </a:schemeClr>
                </a:solidFill>
                <a:latin typeface="Encode Sans Semi Condensed" panose="020B0604020202020204" charset="0"/>
                <a:ea typeface="Encode Sans Semi Condensed"/>
                <a:cs typeface="Encode Sans Semi Condensed"/>
                <a:sym typeface="Encode Sans Semi Condensed"/>
              </a:rPr>
              <a:t>¿Cómo exportar código a otro archivo?</a:t>
            </a:r>
            <a:endParaRPr sz="1500" dirty="0">
              <a:solidFill>
                <a:schemeClr val="accent6">
                  <a:lumMod val="50000"/>
                </a:schemeClr>
              </a:solidFill>
              <a:latin typeface="Encode Sans Semi Condensed" panose="020B0604020202020204" charset="0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49" name="Google Shape;149;p13"/>
          <p:cNvCxnSpPr/>
          <p:nvPr/>
        </p:nvCxnSpPr>
        <p:spPr>
          <a:xfrm>
            <a:off x="4604050" y="1629050"/>
            <a:ext cx="0" cy="3252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260699" y="1777500"/>
            <a:ext cx="9306633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Vamos a crear nuestra quinta ruta, en esta ruta lo que vamos a hacer es eliminar un estudiante de nuestra base de datos.</a:t>
            </a:r>
            <a:endParaRPr dirty="0"/>
          </a:p>
        </p:txBody>
      </p:sp>
      <p:sp>
        <p:nvSpPr>
          <p:cNvPr id="427" name="Google Shape;427;p4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28" name="Google Shape;4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00" y="2789815"/>
            <a:ext cx="5241600" cy="182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API</a:t>
            </a: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body" idx="1"/>
          </p:nvPr>
        </p:nvSpPr>
        <p:spPr>
          <a:xfrm>
            <a:off x="1297325" y="1547525"/>
            <a:ext cx="654935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Vamos a crear nuestra última ruta la que vamos a colocar que nuestro servidor se esté ejecutando en el puerto correctamente. </a:t>
            </a:r>
            <a:endParaRPr sz="2200" dirty="0"/>
          </a:p>
        </p:txBody>
      </p:sp>
      <p:sp>
        <p:nvSpPr>
          <p:cNvPr id="435" name="Google Shape;435;p4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36" name="Google Shape;4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3" y="3186501"/>
            <a:ext cx="8881533" cy="74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CORRER EL SERVIDOR DEL API</a:t>
            </a:r>
            <a:endParaRPr/>
          </a:p>
        </p:txBody>
      </p:sp>
      <p:sp>
        <p:nvSpPr>
          <p:cNvPr id="442" name="Google Shape;442;p42"/>
          <p:cNvSpPr txBox="1">
            <a:spLocks noGrp="1"/>
          </p:cNvSpPr>
          <p:nvPr>
            <p:ph type="body" idx="1"/>
          </p:nvPr>
        </p:nvSpPr>
        <p:spPr>
          <a:xfrm>
            <a:off x="372875" y="1611625"/>
            <a:ext cx="3336900" cy="338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Luego de crear nuestra estructura API, lo que vamos a hacer es correr nuestro API para que podamos ver si funciona correctamente.</a:t>
            </a:r>
            <a:endParaRPr sz="2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A Continuación vamos a colocar en la terminal el siguiente comando .</a:t>
            </a:r>
            <a:endParaRPr sz="2200" dirty="0"/>
          </a:p>
        </p:txBody>
      </p:sp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925" y="1854625"/>
            <a:ext cx="5129424" cy="189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ERROR </a:t>
            </a:r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body" idx="1"/>
          </p:nvPr>
        </p:nvSpPr>
        <p:spPr>
          <a:xfrm>
            <a:off x="356850" y="1472700"/>
            <a:ext cx="3336900" cy="36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Muchas veces al usar nodemon no tenemos algunos permisos de powershell, y nos aparecerá un error de autorizar para poder ejecutar.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Vamos a ser lo siguiente, ejecutamos como administrador powershell.</a:t>
            </a:r>
            <a:endParaRPr dirty="0"/>
          </a:p>
        </p:txBody>
      </p:sp>
      <p:sp>
        <p:nvSpPr>
          <p:cNvPr id="451" name="Google Shape;451;p4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52" name="Google Shape;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201" y="1663221"/>
            <a:ext cx="5145449" cy="41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624" y="2775469"/>
            <a:ext cx="54027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624" y="3922561"/>
            <a:ext cx="5402725" cy="52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body" idx="1"/>
          </p:nvPr>
        </p:nvSpPr>
        <p:spPr>
          <a:xfrm>
            <a:off x="0" y="1706200"/>
            <a:ext cx="4329300" cy="33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Vamos a nuestro navegador y colocamos “localhost:3030” y nos aparece “Hola Estudiantes, así es la creación de mi API”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El segundo paso es ver todos los nombres que tenemos en nuestra base de datos así: “localhost:3030/api/estudiantes”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60" name="Google Shape;460;p44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Correr el Servidor API</a:t>
            </a:r>
            <a:endParaRPr/>
          </a:p>
        </p:txBody>
      </p:sp>
      <p:sp>
        <p:nvSpPr>
          <p:cNvPr id="461" name="Google Shape;461;p44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462" name="Google Shape;462;p44"/>
          <p:cNvGrpSpPr/>
          <p:nvPr/>
        </p:nvGrpSpPr>
        <p:grpSpPr>
          <a:xfrm>
            <a:off x="3754065" y="1407503"/>
            <a:ext cx="5470030" cy="3204825"/>
            <a:chOff x="1177450" y="241631"/>
            <a:chExt cx="6173152" cy="3616776"/>
          </a:xfrm>
        </p:grpSpPr>
        <p:sp>
          <p:nvSpPr>
            <p:cNvPr id="463" name="Google Shape;463;p4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7" name="Google Shape;4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150" y="1621675"/>
            <a:ext cx="4329302" cy="26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body" idx="1"/>
          </p:nvPr>
        </p:nvSpPr>
        <p:spPr>
          <a:xfrm>
            <a:off x="-224325" y="1722225"/>
            <a:ext cx="4329300" cy="33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Para comenzar a crear o eliminar estudiantes de nuestra base de datos, lo que tenemos que hacer es ir a extensiones de visual y descargar la siguiente aplicación Thunder Client la cual nos permitirá enviar solicitudes HTTP.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73" name="Google Shape;473;p4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VAMOS AL CRUD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475" name="Google Shape;475;p45"/>
          <p:cNvGrpSpPr/>
          <p:nvPr/>
        </p:nvGrpSpPr>
        <p:grpSpPr>
          <a:xfrm>
            <a:off x="3754065" y="1407503"/>
            <a:ext cx="5470030" cy="3204825"/>
            <a:chOff x="1177450" y="241631"/>
            <a:chExt cx="6173152" cy="3616776"/>
          </a:xfrm>
        </p:grpSpPr>
        <p:sp>
          <p:nvSpPr>
            <p:cNvPr id="476" name="Google Shape;476;p4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0" name="Google Shape;4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775" y="1542575"/>
            <a:ext cx="4210625" cy="27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"/>
          <p:cNvSpPr txBox="1">
            <a:spLocks noGrp="1"/>
          </p:cNvSpPr>
          <p:nvPr>
            <p:ph type="body" idx="1"/>
          </p:nvPr>
        </p:nvSpPr>
        <p:spPr>
          <a:xfrm>
            <a:off x="-224325" y="1722225"/>
            <a:ext cx="4329300" cy="33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Luego de descargar esa extensión vamos a ejecutarla y presionamos el botón new request, y vamos a nuestro navegador copiamos la URL y la pegamos en nuestra aplicación y vamos a ejecutar, a continuación vamos a ver en la pantalla lo que voy a explicar.</a:t>
            </a:r>
            <a:endParaRPr dirty="0"/>
          </a:p>
        </p:txBody>
      </p:sp>
      <p:sp>
        <p:nvSpPr>
          <p:cNvPr id="486" name="Google Shape;486;p4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VAMOS AL CRUD</a:t>
            </a:r>
            <a:endParaRPr/>
          </a:p>
        </p:txBody>
      </p:sp>
      <p:sp>
        <p:nvSpPr>
          <p:cNvPr id="487" name="Google Shape;487;p4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488" name="Google Shape;488;p46"/>
          <p:cNvGrpSpPr/>
          <p:nvPr/>
        </p:nvGrpSpPr>
        <p:grpSpPr>
          <a:xfrm>
            <a:off x="3754065" y="1407503"/>
            <a:ext cx="5470030" cy="3204825"/>
            <a:chOff x="1177450" y="241631"/>
            <a:chExt cx="6173152" cy="3616776"/>
          </a:xfrm>
        </p:grpSpPr>
        <p:sp>
          <p:nvSpPr>
            <p:cNvPr id="489" name="Google Shape;489;p46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28588" dist="47625" dir="5400000" algn="bl" rotWithShape="0">
                <a:srgbClr val="091029">
                  <a:alpha val="7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3" name="Google Shape;4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725" y="1575550"/>
            <a:ext cx="4407275" cy="269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499" name="Google Shape;499;p47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500" name="Google Shape;500;p47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7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47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¡GRACIAS!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06" name="Google Shape;506;p47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¿Alguna Pregunta?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ctrTitle"/>
          </p:nvPr>
        </p:nvSpPr>
        <p:spPr>
          <a:xfrm>
            <a:off x="2411900" y="10896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 API?</a:t>
            </a:r>
            <a:endParaRPr dirty="0"/>
          </a:p>
        </p:txBody>
      </p:sp>
      <p:sp>
        <p:nvSpPr>
          <p:cNvPr id="155" name="Google Shape;155;p14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75" y="2067300"/>
            <a:ext cx="57332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ctrTitle"/>
          </p:nvPr>
        </p:nvSpPr>
        <p:spPr>
          <a:xfrm>
            <a:off x="2411900" y="10896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 API?</a:t>
            </a:r>
            <a:endParaRPr dirty="0"/>
          </a:p>
        </p:txBody>
      </p:sp>
      <p:sp>
        <p:nvSpPr>
          <p:cNvPr id="162" name="Google Shape;162;p15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2262150" y="2067300"/>
            <a:ext cx="65031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En  términos muy sencillos  podemos definir que un  API no  es más  qué  un  Software que  permite establecer la  comunicación entre  el  cliente y el servidor. De hecho   este es  un  medio  muy   empleado en la actualidad ,ya que nos proporciona la  facilidad de  intercambiar datos entre sí de forma simple y  segura .</a:t>
            </a:r>
            <a:endParaRPr sz="2000" dirty="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1C232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1C232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Recuerda ……</a:t>
            </a:r>
            <a:endParaRPr sz="18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Un API  es un servicio que por medio de una URL puedes enviar  y recibir los  datos mediante peticiones . Te daré a continuación   las siguientes peticiones más conocidas  como :  GET, POST ,PUT  Y DELETE.</a:t>
            </a:r>
            <a:endParaRPr sz="18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ctrTitle"/>
          </p:nvPr>
        </p:nvSpPr>
        <p:spPr>
          <a:xfrm>
            <a:off x="2411900" y="10896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JS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62547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25" y="2505225"/>
            <a:ext cx="6013675" cy="18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ctrTitle"/>
          </p:nvPr>
        </p:nvSpPr>
        <p:spPr>
          <a:xfrm>
            <a:off x="2450850" y="251850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Node JS?</a:t>
            </a:r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ctrTitle"/>
          </p:nvPr>
        </p:nvSpPr>
        <p:spPr>
          <a:xfrm>
            <a:off x="662425" y="0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441875" y="1240425"/>
            <a:ext cx="60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519800" y="1357300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Lado del Servidor 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7663300" y="1844375"/>
            <a:ext cx="24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687575" y="1364950"/>
            <a:ext cx="270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Entorno de Ejecución</a:t>
            </a:r>
            <a:endParaRPr sz="21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3924450" y="2055225"/>
            <a:ext cx="2786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Aplicaciones WEB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88" name="Google Shape;188;p18"/>
          <p:cNvSpPr txBox="1">
            <a:spLocks noGrp="1"/>
          </p:cNvSpPr>
          <p:nvPr>
            <p:ph type="ctrTitle"/>
          </p:nvPr>
        </p:nvSpPr>
        <p:spPr>
          <a:xfrm>
            <a:off x="2266500" y="2753150"/>
            <a:ext cx="6799500" cy="52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¿Para qué se utiliza?</a:t>
            </a:r>
            <a:endParaRPr dirty="0"/>
          </a:p>
        </p:txBody>
      </p:sp>
      <p:sp>
        <p:nvSpPr>
          <p:cNvPr id="189" name="Google Shape;189;p18"/>
          <p:cNvSpPr txBox="1"/>
          <p:nvPr/>
        </p:nvSpPr>
        <p:spPr>
          <a:xfrm>
            <a:off x="2633225" y="3707400"/>
            <a:ext cx="2786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Desarrollo de Aplicaciones WEB</a:t>
            </a:r>
            <a:endParaRPr sz="22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5687575" y="3451075"/>
            <a:ext cx="270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Alto Rendimiento</a:t>
            </a:r>
            <a:endParaRPr sz="21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6198625" y="4133700"/>
            <a:ext cx="270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API - Servidores</a:t>
            </a:r>
            <a:endParaRPr sz="2100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ctrTitle"/>
          </p:nvPr>
        </p:nvSpPr>
        <p:spPr>
          <a:xfrm>
            <a:off x="2411900" y="10896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</a:t>
            </a:r>
            <a:endParaRPr dirty="0"/>
          </a:p>
        </p:txBody>
      </p:sp>
      <p:sp>
        <p:nvSpPr>
          <p:cNvPr id="197" name="Google Shape;197;p19"/>
          <p:cNvSpPr txBox="1">
            <a:spLocks noGrp="1"/>
          </p:cNvSpPr>
          <p:nvPr>
            <p:ph type="ctrTitle"/>
          </p:nvPr>
        </p:nvSpPr>
        <p:spPr>
          <a:xfrm>
            <a:off x="625475" y="-16934"/>
            <a:ext cx="1475700" cy="438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96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225" y="2566700"/>
            <a:ext cx="5035975" cy="1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1441</Words>
  <Application>Microsoft Office PowerPoint</Application>
  <PresentationFormat>Presentación en pantalla (16:9)</PresentationFormat>
  <Paragraphs>191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Roboto</vt:lpstr>
      <vt:lpstr>Arial</vt:lpstr>
      <vt:lpstr>Encode Sans Semi Condensed SemiBold</vt:lpstr>
      <vt:lpstr>Calibri</vt:lpstr>
      <vt:lpstr>Encode Sans Semi Condensed Light</vt:lpstr>
      <vt:lpstr>Encode Sans Semi Condensed</vt:lpstr>
      <vt:lpstr>Ferdinand template</vt:lpstr>
      <vt:lpstr>NODE JS Y EXPRESS</vt:lpstr>
      <vt:lpstr>¡Hello!</vt:lpstr>
      <vt:lpstr>Indice de Presentación</vt:lpstr>
      <vt:lpstr>¿Qué es un API?</vt:lpstr>
      <vt:lpstr>¿Qué es un API?</vt:lpstr>
      <vt:lpstr>Presentación de PowerPoint</vt:lpstr>
      <vt:lpstr>Node JS</vt:lpstr>
      <vt:lpstr>¿Que es Node JS?</vt:lpstr>
      <vt:lpstr>Express</vt:lpstr>
      <vt:lpstr>¿Qué es Express y para qué se utiliza?</vt:lpstr>
      <vt:lpstr>¿ Por qué usar Node JS y Express para crear un API? </vt:lpstr>
      <vt:lpstr>Nodemon</vt:lpstr>
      <vt:lpstr>¿Qué es Nodemon y para qué nos sirve? </vt:lpstr>
      <vt:lpstr>6. Arquitectura de una API.</vt:lpstr>
      <vt:lpstr>7.  ¿Qué es HTTP y cuáles son sus métodos?</vt:lpstr>
      <vt:lpstr>8. Estructura de la URL </vt:lpstr>
      <vt:lpstr>Presentación de PowerPoint</vt:lpstr>
      <vt:lpstr>Ahora  Practiquemos</vt:lpstr>
      <vt:lpstr>10. Instalación de Node JS  (30.1 MB)</vt:lpstr>
      <vt:lpstr>Como saber si se instalo correctamente Node Js</vt:lpstr>
      <vt:lpstr>11. Instalación de Express</vt:lpstr>
      <vt:lpstr>11. Continuación de Instalación de Express</vt:lpstr>
      <vt:lpstr>12. ¿Como Instalar Nodemon?</vt:lpstr>
      <vt:lpstr>CREACIÓN DEL API</vt:lpstr>
      <vt:lpstr>CREACIÓN DEL API</vt:lpstr>
      <vt:lpstr>CREACIÓN DEL API</vt:lpstr>
      <vt:lpstr>CREACIÓN DEL API</vt:lpstr>
      <vt:lpstr>CREACIÓN DEL API</vt:lpstr>
      <vt:lpstr>CREACIÓN DEL API</vt:lpstr>
      <vt:lpstr>CREACIÓN DEL API</vt:lpstr>
      <vt:lpstr>CREACIÓN DEL API</vt:lpstr>
      <vt:lpstr>CORRER EL SERVIDOR DEL API</vt:lpstr>
      <vt:lpstr>EN CASO DE ERROR </vt:lpstr>
      <vt:lpstr>Correr el Servidor API</vt:lpstr>
      <vt:lpstr>AHORA VAMOS AL CRUD</vt:lpstr>
      <vt:lpstr>AHORA VAMOS AL CRUD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Y EXPRESS</dc:title>
  <cp:lastModifiedBy>Miguel Angel Rodriguez Perdomo</cp:lastModifiedBy>
  <cp:revision>1</cp:revision>
  <dcterms:modified xsi:type="dcterms:W3CDTF">2023-05-14T21:38:19Z</dcterms:modified>
</cp:coreProperties>
</file>