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60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71" r:id="rId12"/>
    <p:sldId id="27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67" autoAdjust="0"/>
  </p:normalViewPr>
  <p:slideViewPr>
    <p:cSldViewPr snapToGrid="0">
      <p:cViewPr varScale="1">
        <p:scale>
          <a:sx n="40" d="100"/>
          <a:sy n="40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25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8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22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5788-66D8-4A33-BDE9-70A3E926FE1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Excel 2013 for </a:t>
            </a:r>
            <a:br>
              <a:rPr lang="en-US" dirty="0" smtClean="0"/>
            </a:br>
            <a:r>
              <a:rPr lang="en-US" dirty="0" smtClean="0"/>
              <a:t>PM and SQL</a:t>
            </a:r>
            <a:br>
              <a:rPr lang="en-US" dirty="0" smtClean="0"/>
            </a:br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Spreadsheets Today (</a:t>
            </a:r>
            <a:r>
              <a:rPr lang="en-US" sz="3400" dirty="0" err="1" smtClean="0"/>
              <a:t>cont</a:t>
            </a:r>
            <a:r>
              <a:rPr lang="en-US" sz="3400" dirty="0" smtClean="0"/>
              <a:t>)</a:t>
            </a:r>
          </a:p>
          <a:p>
            <a:pPr lvl="1"/>
            <a:r>
              <a:rPr lang="en-US" sz="3200" dirty="0" smtClean="0"/>
              <a:t>Data</a:t>
            </a:r>
          </a:p>
          <a:p>
            <a:pPr lvl="2"/>
            <a:r>
              <a:rPr lang="en-US" sz="3000" dirty="0" smtClean="0"/>
              <a:t>Acquisition (web)</a:t>
            </a:r>
          </a:p>
          <a:p>
            <a:pPr lvl="2"/>
            <a:r>
              <a:rPr lang="en-US" sz="3000" dirty="0" smtClean="0"/>
              <a:t>Validation/Correction/Imputation</a:t>
            </a:r>
          </a:p>
          <a:p>
            <a:pPr lvl="2"/>
            <a:r>
              <a:rPr lang="en-US" sz="3000" dirty="0" smtClean="0"/>
              <a:t>Database-like Calculations</a:t>
            </a:r>
          </a:p>
          <a:p>
            <a:pPr lvl="2"/>
            <a:r>
              <a:rPr lang="en-US" sz="3000" dirty="0" smtClean="0"/>
              <a:t>Visualizations</a:t>
            </a:r>
            <a:endParaRPr lang="en-US" sz="3200" dirty="0" smtClean="0"/>
          </a:p>
          <a:p>
            <a:pPr lvl="2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1924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Workboo</a:t>
            </a:r>
            <a:r>
              <a:rPr lang="en-US" sz="4000" dirty="0" smtClean="0"/>
              <a:t>ks: </a:t>
            </a:r>
            <a:r>
              <a:rPr lang="en-US" sz="4000" dirty="0" err="1" smtClean="0"/>
              <a:t>xlsx</a:t>
            </a:r>
            <a:endParaRPr lang="en-US" sz="4000" dirty="0" smtClean="0"/>
          </a:p>
          <a:p>
            <a:r>
              <a:rPr lang="en-US" sz="4000" dirty="0" smtClean="0"/>
              <a:t>Worksheets: Tabbed</a:t>
            </a:r>
          </a:p>
          <a:p>
            <a:r>
              <a:rPr lang="en-US" sz="4000" dirty="0" smtClean="0"/>
              <a:t>Rows</a:t>
            </a:r>
            <a:r>
              <a:rPr lang="en-US" sz="4000" dirty="0" smtClean="0"/>
              <a:t>: Numbered</a:t>
            </a:r>
          </a:p>
          <a:p>
            <a:r>
              <a:rPr lang="en-US" sz="4000" dirty="0" smtClean="0"/>
              <a:t>Columns: Lettered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2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Spreadsheet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Rows: 1,040,576</a:t>
            </a:r>
          </a:p>
          <a:p>
            <a:r>
              <a:rPr lang="en-US" sz="4000" dirty="0" smtClean="0"/>
              <a:t>Columns: 16,384</a:t>
            </a:r>
          </a:p>
          <a:p>
            <a:r>
              <a:rPr lang="en-US" sz="4000" dirty="0"/>
              <a:t>Column </a:t>
            </a:r>
            <a:r>
              <a:rPr lang="en-US" sz="4000" dirty="0" smtClean="0"/>
              <a:t>width: 255 </a:t>
            </a:r>
            <a:r>
              <a:rPr lang="en-US" sz="4000" dirty="0"/>
              <a:t>characters</a:t>
            </a:r>
          </a:p>
          <a:p>
            <a:r>
              <a:rPr lang="en-US" sz="4000" dirty="0"/>
              <a:t>Row </a:t>
            </a:r>
            <a:r>
              <a:rPr lang="en-US" sz="4000" dirty="0" smtClean="0"/>
              <a:t>height: 409 </a:t>
            </a:r>
            <a:r>
              <a:rPr lang="en-US" sz="4000" dirty="0"/>
              <a:t>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9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Google: World Population</a:t>
            </a:r>
          </a:p>
          <a:p>
            <a:pPr marL="342900" lvl="4" indent="-342900"/>
            <a:r>
              <a:rPr lang="en-US" sz="3400" dirty="0"/>
              <a:t>http://</a:t>
            </a:r>
            <a:r>
              <a:rPr lang="en-US" sz="3400" dirty="0" smtClean="0"/>
              <a:t>www.worldometers.info</a:t>
            </a:r>
            <a:endParaRPr lang="en-US" sz="3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9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Accounting </a:t>
            </a:r>
            <a:endParaRPr lang="en-US" sz="4000" dirty="0" smtClean="0"/>
          </a:p>
          <a:p>
            <a:pPr lvl="1"/>
            <a:r>
              <a:rPr lang="en-US" sz="3800" dirty="0" smtClean="0"/>
              <a:t>large </a:t>
            </a:r>
            <a:r>
              <a:rPr lang="en-US" sz="3800" dirty="0"/>
              <a:t>sheet of paper </a:t>
            </a:r>
            <a:endParaRPr lang="en-US" sz="3800" dirty="0" smtClean="0"/>
          </a:p>
          <a:p>
            <a:pPr lvl="1"/>
            <a:r>
              <a:rPr lang="en-US" sz="3800" dirty="0" smtClean="0"/>
              <a:t>with </a:t>
            </a:r>
            <a:r>
              <a:rPr lang="en-US" sz="3800" dirty="0"/>
              <a:t>columns and rows </a:t>
            </a:r>
            <a:endParaRPr lang="en-US" sz="3800" dirty="0" smtClean="0"/>
          </a:p>
          <a:p>
            <a:pPr lvl="1"/>
            <a:r>
              <a:rPr lang="en-US" sz="3800" dirty="0" smtClean="0"/>
              <a:t>Lays out all business transactions for examination/calculation</a:t>
            </a:r>
            <a:endParaRPr lang="en-US" sz="4000" dirty="0" smtClean="0"/>
          </a:p>
          <a:p>
            <a:r>
              <a:rPr lang="en-US" sz="4000" dirty="0" smtClean="0"/>
              <a:t>Electronic</a:t>
            </a:r>
          </a:p>
          <a:p>
            <a:pPr lvl="1"/>
            <a:r>
              <a:rPr lang="en-US" sz="3800" dirty="0" smtClean="0"/>
              <a:t>Rows and Columns</a:t>
            </a:r>
          </a:p>
          <a:p>
            <a:pPr lvl="1"/>
            <a:r>
              <a:rPr lang="en-US" sz="4000" dirty="0" smtClean="0"/>
              <a:t>Automate calculations (Formulas)</a:t>
            </a:r>
          </a:p>
          <a:p>
            <a:pPr lvl="1"/>
            <a:endParaRPr lang="en-US" sz="4000" dirty="0" smtClean="0"/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6911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1961-1964</a:t>
            </a:r>
          </a:p>
          <a:p>
            <a:pPr lvl="1"/>
            <a:r>
              <a:rPr lang="en-US" sz="3600" dirty="0" smtClean="0"/>
              <a:t>Academics Main Frames</a:t>
            </a:r>
            <a:endParaRPr lang="en-US" sz="4000" dirty="0" smtClean="0"/>
          </a:p>
          <a:p>
            <a:r>
              <a:rPr lang="en-US" sz="4000" dirty="0" smtClean="0"/>
              <a:t>1978: </a:t>
            </a:r>
            <a:r>
              <a:rPr lang="en-US" sz="4000" dirty="0" err="1" smtClean="0"/>
              <a:t>Bricklin</a:t>
            </a:r>
            <a:r>
              <a:rPr lang="en-US" sz="4000" dirty="0" smtClean="0"/>
              <a:t> &amp; Frankston (Idea)</a:t>
            </a:r>
          </a:p>
          <a:p>
            <a:pPr lvl="1"/>
            <a:r>
              <a:rPr lang="en-US" sz="3800" dirty="0" smtClean="0"/>
              <a:t>Electronic Blackboard</a:t>
            </a:r>
          </a:p>
          <a:p>
            <a:pPr lvl="1"/>
            <a:r>
              <a:rPr lang="en-US" sz="4000" dirty="0" smtClean="0"/>
              <a:t>Electronic Chalk</a:t>
            </a:r>
          </a:p>
          <a:p>
            <a:pPr lvl="1"/>
            <a:r>
              <a:rPr lang="en-US" sz="4000" dirty="0" smtClean="0"/>
              <a:t>Software Arts</a:t>
            </a:r>
          </a:p>
          <a:p>
            <a:r>
              <a:rPr lang="en-US" sz="4200" dirty="0" smtClean="0"/>
              <a:t>1979 </a:t>
            </a:r>
            <a:r>
              <a:rPr lang="en-US" sz="4200" dirty="0" err="1" smtClean="0"/>
              <a:t>VisiCorp</a:t>
            </a:r>
            <a:r>
              <a:rPr lang="en-US" sz="4200" dirty="0" smtClean="0"/>
              <a:t> (Marketing)</a:t>
            </a:r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1979</a:t>
            </a:r>
          </a:p>
          <a:p>
            <a:pPr lvl="1"/>
            <a:r>
              <a:rPr lang="en-US" sz="3400" dirty="0" err="1" smtClean="0"/>
              <a:t>Visi-Calc</a:t>
            </a:r>
            <a:r>
              <a:rPr lang="en-US" sz="3400" dirty="0" smtClean="0"/>
              <a:t> (</a:t>
            </a:r>
            <a:r>
              <a:rPr lang="en-US" sz="3400" dirty="0"/>
              <a:t>V</a:t>
            </a:r>
            <a:r>
              <a:rPr lang="en-US" sz="3400" dirty="0" smtClean="0"/>
              <a:t>isual Calculator)</a:t>
            </a:r>
            <a:endParaRPr lang="en-US" sz="3800" dirty="0" smtClean="0"/>
          </a:p>
          <a:p>
            <a:pPr lvl="1"/>
            <a:r>
              <a:rPr lang="en-US" sz="3800" dirty="0" smtClean="0"/>
              <a:t>Personal Computers</a:t>
            </a:r>
          </a:p>
          <a:p>
            <a:pPr lvl="2"/>
            <a:r>
              <a:rPr lang="en-US" sz="3600" dirty="0" smtClean="0"/>
              <a:t>Expensive</a:t>
            </a:r>
          </a:p>
          <a:p>
            <a:pPr lvl="2"/>
            <a:r>
              <a:rPr lang="en-US" sz="3600" dirty="0" smtClean="0"/>
              <a:t>Skepticism</a:t>
            </a:r>
          </a:p>
          <a:p>
            <a:pPr lvl="2"/>
            <a:r>
              <a:rPr lang="en-US" sz="3600" dirty="0" smtClean="0"/>
              <a:t>Trouble Btw SA and </a:t>
            </a:r>
            <a:r>
              <a:rPr lang="en-US" sz="3600" dirty="0" err="1" smtClean="0"/>
              <a:t>VisiCorp</a:t>
            </a:r>
            <a:r>
              <a:rPr lang="en-US" sz="3600" dirty="0" smtClean="0"/>
              <a:t> </a:t>
            </a:r>
          </a:p>
          <a:p>
            <a:pPr lvl="1"/>
            <a:r>
              <a:rPr lang="en-US" sz="4000" dirty="0" smtClean="0"/>
              <a:t>Slow to respond to IBM 8080</a:t>
            </a:r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7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1980</a:t>
            </a:r>
          </a:p>
          <a:p>
            <a:pPr lvl="1"/>
            <a:r>
              <a:rPr lang="en-US" sz="3400" dirty="0" smtClean="0"/>
              <a:t>IBM PC (buy a PC to spreadsheet)</a:t>
            </a:r>
          </a:p>
          <a:p>
            <a:pPr lvl="1"/>
            <a:r>
              <a:rPr lang="en-US" sz="3800" dirty="0" smtClean="0"/>
              <a:t>Lotus 1-2-3</a:t>
            </a:r>
          </a:p>
          <a:p>
            <a:pPr lvl="2"/>
            <a:r>
              <a:rPr lang="en-US" sz="3600" dirty="0" smtClean="0"/>
              <a:t>Complex calculations</a:t>
            </a:r>
          </a:p>
          <a:p>
            <a:pPr lvl="2"/>
            <a:r>
              <a:rPr lang="en-US" sz="3600" dirty="0" smtClean="0"/>
              <a:t>Charting / Graphing</a:t>
            </a:r>
          </a:p>
          <a:p>
            <a:pPr lvl="2"/>
            <a:r>
              <a:rPr lang="en-US" sz="3600" dirty="0" smtClean="0"/>
              <a:t>Database functions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1985</a:t>
            </a:r>
          </a:p>
          <a:p>
            <a:pPr lvl="1"/>
            <a:r>
              <a:rPr lang="en-US" sz="3400" dirty="0" smtClean="0"/>
              <a:t>Apple</a:t>
            </a:r>
          </a:p>
          <a:p>
            <a:pPr lvl="1"/>
            <a:r>
              <a:rPr lang="en-US" sz="3800" dirty="0" smtClean="0"/>
              <a:t>Bill Gates Excel For Apple Mac</a:t>
            </a:r>
          </a:p>
          <a:p>
            <a:pPr lvl="1"/>
            <a:r>
              <a:rPr lang="en-US" sz="3600" dirty="0" smtClean="0"/>
              <a:t>Graphical Interface</a:t>
            </a:r>
          </a:p>
          <a:p>
            <a:pPr lvl="2"/>
            <a:r>
              <a:rPr lang="en-US" sz="3600" dirty="0" smtClean="0"/>
              <a:t>Drop down menus</a:t>
            </a:r>
          </a:p>
          <a:p>
            <a:pPr lvl="2"/>
            <a:r>
              <a:rPr lang="en-US" sz="3600" dirty="0" smtClean="0"/>
              <a:t>Icons as Tools</a:t>
            </a:r>
          </a:p>
          <a:p>
            <a:pPr lvl="2"/>
            <a:r>
              <a:rPr lang="en-US" sz="3600" dirty="0" smtClean="0"/>
              <a:t>Point and Click/Drag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1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1995</a:t>
            </a:r>
          </a:p>
          <a:p>
            <a:pPr lvl="1"/>
            <a:r>
              <a:rPr lang="en-US" sz="3200" dirty="0" smtClean="0"/>
              <a:t>IBM Purchased Lotus (largely disappeared)</a:t>
            </a:r>
          </a:p>
          <a:p>
            <a:pPr lvl="1"/>
            <a:r>
              <a:rPr lang="en-US" sz="3200" dirty="0" err="1" smtClean="0"/>
              <a:t>XYWrite</a:t>
            </a:r>
            <a:r>
              <a:rPr lang="en-US" sz="3200" dirty="0" smtClean="0"/>
              <a:t> (similar)</a:t>
            </a:r>
          </a:p>
          <a:p>
            <a:pPr lvl="1"/>
            <a:r>
              <a:rPr lang="en-US" sz="3200" dirty="0" smtClean="0"/>
              <a:t>MS Excel Windows 3.11/NT/95</a:t>
            </a:r>
          </a:p>
          <a:p>
            <a:pPr lvl="1"/>
            <a:r>
              <a:rPr lang="en-US" sz="3200" dirty="0" smtClean="0"/>
              <a:t>Sales skyrocketed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Spreadsheets Today</a:t>
            </a:r>
          </a:p>
          <a:p>
            <a:pPr lvl="1"/>
            <a:r>
              <a:rPr lang="en-US" sz="3200" dirty="0" smtClean="0"/>
              <a:t>Accounting</a:t>
            </a:r>
          </a:p>
          <a:p>
            <a:pPr lvl="1"/>
            <a:r>
              <a:rPr lang="en-US" sz="3200" dirty="0" smtClean="0"/>
              <a:t>Data </a:t>
            </a:r>
          </a:p>
          <a:p>
            <a:pPr lvl="2"/>
            <a:r>
              <a:rPr lang="en-US" sz="3000" dirty="0" smtClean="0"/>
              <a:t>Acquisition</a:t>
            </a:r>
          </a:p>
          <a:p>
            <a:pPr lvl="2"/>
            <a:r>
              <a:rPr lang="en-US" sz="3000" dirty="0" smtClean="0"/>
              <a:t>Cleaning</a:t>
            </a:r>
          </a:p>
          <a:p>
            <a:pPr lvl="2"/>
            <a:r>
              <a:rPr lang="en-US" sz="3000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8224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Spreadsheets Today</a:t>
            </a:r>
          </a:p>
          <a:p>
            <a:pPr lvl="1"/>
            <a:r>
              <a:rPr lang="en-US" sz="3200" dirty="0" smtClean="0"/>
              <a:t>Accounting</a:t>
            </a:r>
          </a:p>
          <a:p>
            <a:pPr lvl="1"/>
            <a:r>
              <a:rPr lang="en-US" sz="3200" dirty="0" smtClean="0"/>
              <a:t>Numerical Analysis</a:t>
            </a:r>
          </a:p>
          <a:p>
            <a:pPr lvl="2"/>
            <a:r>
              <a:rPr lang="en-US" sz="3000" dirty="0" smtClean="0"/>
              <a:t>Statistics</a:t>
            </a:r>
          </a:p>
          <a:p>
            <a:pPr lvl="2"/>
            <a:r>
              <a:rPr lang="en-US" sz="3000" dirty="0" smtClean="0"/>
              <a:t>Financia</a:t>
            </a:r>
            <a:r>
              <a:rPr lang="en-US" sz="3000" dirty="0"/>
              <a:t>l</a:t>
            </a:r>
            <a:endParaRPr lang="en-US" sz="3000" dirty="0" smtClean="0"/>
          </a:p>
          <a:p>
            <a:pPr lvl="1"/>
            <a:r>
              <a:rPr lang="en-US" sz="3200" dirty="0" smtClean="0"/>
              <a:t>Data </a:t>
            </a:r>
          </a:p>
          <a:p>
            <a:pPr lvl="2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68289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221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Introduction To Excel 2013 for  PM and SQL Students</vt:lpstr>
      <vt:lpstr>History of Spreadsheets</vt:lpstr>
      <vt:lpstr>History of Spreadsheets</vt:lpstr>
      <vt:lpstr>History of Spreadsheets</vt:lpstr>
      <vt:lpstr>History of Spreadsheets</vt:lpstr>
      <vt:lpstr>History of Spreadsheets</vt:lpstr>
      <vt:lpstr>History of Spreadsheets</vt:lpstr>
      <vt:lpstr>Today</vt:lpstr>
      <vt:lpstr>Today</vt:lpstr>
      <vt:lpstr>Today</vt:lpstr>
      <vt:lpstr>Excel Vocabulary</vt:lpstr>
      <vt:lpstr>Excel Spreadsheet Dimensions</vt:lpstr>
      <vt:lpstr>Excel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23</cp:revision>
  <dcterms:created xsi:type="dcterms:W3CDTF">2013-10-31T19:49:12Z</dcterms:created>
  <dcterms:modified xsi:type="dcterms:W3CDTF">2016-04-26T21:46:04Z</dcterms:modified>
</cp:coreProperties>
</file>