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69" r:id="rId2"/>
    <p:sldId id="280" r:id="rId3"/>
    <p:sldId id="274" r:id="rId4"/>
    <p:sldId id="285" r:id="rId5"/>
    <p:sldId id="286" r:id="rId6"/>
    <p:sldId id="282" r:id="rId7"/>
    <p:sldId id="283" r:id="rId8"/>
    <p:sldId id="284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25" autoAdjust="0"/>
  </p:normalViewPr>
  <p:slideViewPr>
    <p:cSldViewPr snapToGrid="0">
      <p:cViewPr varScale="1">
        <p:scale>
          <a:sx n="63" d="100"/>
          <a:sy n="63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4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 baseline="0">
          <a:solidFill>
            <a:schemeClr val="bg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 baseline="0">
          <a:solidFill>
            <a:schemeClr val="bg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 baseline="0">
          <a:solidFill>
            <a:schemeClr val="bg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 baseline="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2826"/>
            <a:ext cx="9877806" cy="2210764"/>
          </a:xfrm>
        </p:spPr>
        <p:txBody>
          <a:bodyPr/>
          <a:lstStyle/>
          <a:p>
            <a:r>
              <a:rPr lang="en-US" dirty="0" smtClean="0"/>
              <a:t>Databases: </a:t>
            </a:r>
            <a:br>
              <a:rPr lang="en-US" dirty="0" smtClean="0"/>
            </a:br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8164"/>
            <a:ext cx="8946541" cy="4195481"/>
          </a:xfrm>
        </p:spPr>
        <p:txBody>
          <a:bodyPr>
            <a:normAutofit/>
          </a:bodyPr>
          <a:lstStyle/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 smtClean="0">
                <a:hlinkClick r:id="rId2" action="ppaction://hlinksldjump"/>
              </a:rPr>
              <a:t>Entity</a:t>
            </a:r>
            <a:r>
              <a:rPr lang="en-US" sz="4000" dirty="0" smtClean="0"/>
              <a:t>: a “Thing”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 smtClean="0">
                <a:hlinkClick r:id="rId3" action="ppaction://hlinksldjump"/>
              </a:rPr>
              <a:t>Relationship</a:t>
            </a:r>
            <a:r>
              <a:rPr lang="en-US" sz="4000" dirty="0" smtClean="0"/>
              <a:t>: a “Connection between Things”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/>
              <a:t> Relational </a:t>
            </a:r>
            <a:r>
              <a:rPr lang="en-US" sz="4000" dirty="0" smtClean="0"/>
              <a:t>Model shown as ”</a:t>
            </a:r>
            <a:r>
              <a:rPr lang="en-US" sz="4000" dirty="0" smtClean="0">
                <a:hlinkClick r:id="rId4" action="ppaction://hlinksldjump"/>
              </a:rPr>
              <a:t>ER Diagram</a:t>
            </a:r>
            <a:r>
              <a:rPr lang="en-US" sz="4000" dirty="0" smtClean="0"/>
              <a:t>”</a:t>
            </a:r>
            <a:endParaRPr lang="en-US" sz="4000" dirty="0"/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SzPct val="100000"/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28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52" y="194309"/>
            <a:ext cx="5568952" cy="1076279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2500" y="2097889"/>
            <a:ext cx="4643880" cy="2549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5800" b="1" dirty="0" smtClean="0">
                <a:solidFill>
                  <a:schemeClr val="bg1"/>
                </a:solidFill>
              </a:rPr>
              <a:t>Relational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Transactional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Analytics</a:t>
            </a:r>
          </a:p>
          <a:p>
            <a:r>
              <a:rPr lang="en-US" sz="4000" b="1" dirty="0" smtClean="0">
                <a:solidFill>
                  <a:srgbClr val="FFC000"/>
                </a:solidFill>
              </a:rPr>
              <a:t> Reporting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6650" y="597119"/>
            <a:ext cx="16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Buy/Sell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5379" y="2933446"/>
            <a:ext cx="310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Sales/Marketing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6650" y="968878"/>
            <a:ext cx="16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Amazon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650" y="1712396"/>
            <a:ext cx="167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Hospital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6650" y="1340637"/>
            <a:ext cx="146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EBay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6650" y="2084155"/>
            <a:ext cx="95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35379" y="2484515"/>
            <a:ext cx="261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Daily Weather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5379" y="3382377"/>
            <a:ext cx="2617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Drug </a:t>
            </a:r>
            <a:r>
              <a:rPr lang="en-US" sz="2800" b="1" dirty="0" smtClean="0">
                <a:solidFill>
                  <a:srgbClr val="00B050"/>
                </a:solidFill>
              </a:rPr>
              <a:t>Efficacy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5379" y="3831308"/>
            <a:ext cx="229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McDonald’s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399" y="4728298"/>
            <a:ext cx="473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Allergies on the News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5399" y="4321011"/>
            <a:ext cx="3209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Your Dashboard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5399" y="5135585"/>
            <a:ext cx="5193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Bank Statements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5399" y="5542872"/>
            <a:ext cx="4177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Business Intelligence BI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</a:t>
            </a:r>
            <a:br>
              <a:rPr lang="en-US" dirty="0" smtClean="0"/>
            </a:br>
            <a:r>
              <a:rPr lang="en-US" dirty="0" smtClean="0"/>
              <a:t>Reduce Time/Effort/Cost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72" y="2113879"/>
            <a:ext cx="10570528" cy="326584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3600" dirty="0"/>
              <a:t>Reduce </a:t>
            </a:r>
            <a:r>
              <a:rPr lang="en-US" sz="3600" dirty="0" smtClean="0"/>
              <a:t>DB </a:t>
            </a:r>
            <a:r>
              <a:rPr lang="en-US" sz="3600" dirty="0"/>
              <a:t>work (</a:t>
            </a:r>
            <a:r>
              <a:rPr lang="en-US" sz="3600" dirty="0" smtClean="0"/>
              <a:t>time/effort)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en-US" sz="3600" dirty="0" smtClean="0"/>
              <a:t> Reduce redundancy (time/cost)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en-US" sz="3600" dirty="0" smtClean="0"/>
              <a:t> Prevent work when things change </a:t>
            </a:r>
            <a:r>
              <a:rPr lang="en-US" sz="3600" dirty="0"/>
              <a:t>(time/effort)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Make clear </a:t>
            </a:r>
            <a:r>
              <a:rPr lang="en-US" sz="3600" dirty="0"/>
              <a:t>to </a:t>
            </a:r>
            <a:r>
              <a:rPr lang="en-US" sz="3600" dirty="0" smtClean="0"/>
              <a:t>users </a:t>
            </a:r>
            <a:r>
              <a:rPr lang="en-US" sz="3600" dirty="0"/>
              <a:t>(time/effort)</a:t>
            </a:r>
          </a:p>
        </p:txBody>
      </p:sp>
    </p:spTree>
    <p:extLst>
      <p:ext uri="{BB962C8B-B14F-4D97-AF65-F5344CB8AC3E}">
        <p14:creationId xmlns:p14="http://schemas.microsoft.com/office/powerpoint/2010/main" val="27262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72" y="2113879"/>
            <a:ext cx="10570528" cy="326584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3600" dirty="0" smtClean="0"/>
              <a:t>Make atomic (remove lists)</a:t>
            </a:r>
          </a:p>
          <a:p>
            <a:pPr marL="457200" indent="-457200">
              <a:lnSpc>
                <a:spcPct val="150000"/>
              </a:lnSpc>
            </a:pPr>
            <a:r>
              <a:rPr lang="en-US" sz="3600" dirty="0" smtClean="0"/>
              <a:t>Split into entities (students, pets)</a:t>
            </a:r>
          </a:p>
          <a:p>
            <a:pPr marL="457200" indent="-457200">
              <a:lnSpc>
                <a:spcPct val="150000"/>
              </a:lnSpc>
            </a:pPr>
            <a:r>
              <a:rPr lang="en-US" sz="3600" dirty="0" smtClean="0"/>
              <a:t>Reduce redundancy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 smtClean="0"/>
              <a:t>Ensure only columns relating to primary key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Ensure all tables can reach related tables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859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49" y="1085345"/>
            <a:ext cx="4255550" cy="308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33" y="4202213"/>
            <a:ext cx="9424220" cy="1702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64" y="221903"/>
            <a:ext cx="9404723" cy="890477"/>
          </a:xfrm>
        </p:spPr>
        <p:txBody>
          <a:bodyPr/>
          <a:lstStyle/>
          <a:p>
            <a:r>
              <a:rPr lang="en-US" dirty="0" smtClean="0"/>
              <a:t>Entity BOOKS (Table)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4016" y="1688637"/>
            <a:ext cx="41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algn="r"/>
            <a:r>
              <a:rPr lang="en-US" sz="2400" b="1" dirty="0" smtClean="0">
                <a:solidFill>
                  <a:schemeClr val="bg1"/>
                </a:solidFill>
              </a:rPr>
              <a:t>Logical Entity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675" y="3788654"/>
            <a:ext cx="419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2400" b="1" dirty="0" smtClean="0">
                <a:solidFill>
                  <a:schemeClr val="bg1"/>
                </a:solidFill>
              </a:rPr>
              <a:t>Physical Entity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6888352" y="1422227"/>
            <a:ext cx="367821" cy="2208011"/>
          </a:xfrm>
          <a:prstGeom prst="leftBrace">
            <a:avLst>
              <a:gd name="adj1" fmla="val 8333"/>
              <a:gd name="adj2" fmla="val 49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91931" y="2513158"/>
            <a:ext cx="538224" cy="2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43013" y="2313677"/>
            <a:ext cx="343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algn="r"/>
            <a:r>
              <a:rPr lang="en-US" b="1" dirty="0" smtClean="0">
                <a:solidFill>
                  <a:schemeClr val="bg1"/>
                </a:solidFill>
              </a:rPr>
              <a:t>Column Names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4009" y="2680505"/>
            <a:ext cx="343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algn="r"/>
            <a:r>
              <a:rPr lang="en-US" b="1" dirty="0" smtClean="0">
                <a:solidFill>
                  <a:schemeClr val="bg1"/>
                </a:solidFill>
              </a:rPr>
              <a:t>Column Data Types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8265228" y="1414395"/>
            <a:ext cx="367821" cy="2208011"/>
          </a:xfrm>
          <a:prstGeom prst="leftBrace">
            <a:avLst>
              <a:gd name="adj1" fmla="val 8333"/>
              <a:gd name="adj2" fmla="val 643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4961" y="2843065"/>
            <a:ext cx="1863519" cy="9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2422" y="5949206"/>
            <a:ext cx="172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b="1" dirty="0" smtClean="0">
                <a:solidFill>
                  <a:schemeClr val="bg1"/>
                </a:solidFill>
              </a:rPr>
              <a:t>Column Data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691610" y="5347504"/>
            <a:ext cx="977" cy="7863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22676" y="4629442"/>
            <a:ext cx="9449877" cy="1259229"/>
          </a:xfrm>
          <a:prstGeom prst="rect">
            <a:avLst/>
          </a:prstGeom>
          <a:solidFill>
            <a:srgbClr val="00B050">
              <a:alpha val="23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675" y="5949206"/>
            <a:ext cx="20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b="1" dirty="0" smtClean="0">
                <a:solidFill>
                  <a:schemeClr val="bg1"/>
                </a:solidFill>
              </a:rPr>
              <a:t>Column Names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35504" y="4196335"/>
            <a:ext cx="9449878" cy="375500"/>
          </a:xfrm>
          <a:prstGeom prst="rect">
            <a:avLst/>
          </a:prstGeom>
          <a:solidFill>
            <a:srgbClr val="FF0000">
              <a:alpha val="19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321934" y="4584179"/>
            <a:ext cx="0" cy="15496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27335" y="6267794"/>
            <a:ext cx="73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Return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 animBg="1"/>
      <p:bldP spid="29" grpId="0"/>
      <p:bldP spid="32" grpId="0"/>
      <p:bldP spid="33" grpId="0" animBg="1"/>
      <p:bldP spid="13" grpId="0"/>
      <p:bldP spid="39" grpId="0" animBg="1"/>
      <p:bldP spid="12" grpId="0"/>
      <p:bldP spid="35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49" y="1333287"/>
            <a:ext cx="3441700" cy="508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Relationship: Logical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2110" y="4556760"/>
            <a:ext cx="150749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2110" y="1670368"/>
            <a:ext cx="150749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6880" y="1796062"/>
            <a:ext cx="4927600" cy="2862298"/>
          </a:xfrm>
          <a:custGeom>
            <a:avLst/>
            <a:gdLst>
              <a:gd name="connsiteX0" fmla="*/ 0 w 1645920"/>
              <a:gd name="connsiteY0" fmla="*/ 0 h 726440"/>
              <a:gd name="connsiteX1" fmla="*/ 1645920 w 1645920"/>
              <a:gd name="connsiteY1" fmla="*/ 0 h 726440"/>
              <a:gd name="connsiteX2" fmla="*/ 1645920 w 1645920"/>
              <a:gd name="connsiteY2" fmla="*/ 726440 h 726440"/>
              <a:gd name="connsiteX3" fmla="*/ 0 w 1645920"/>
              <a:gd name="connsiteY3" fmla="*/ 726440 h 726440"/>
              <a:gd name="connsiteX4" fmla="*/ 0 w 1645920"/>
              <a:gd name="connsiteY4" fmla="*/ 0 h 726440"/>
              <a:gd name="connsiteX0" fmla="*/ 0 w 1645920"/>
              <a:gd name="connsiteY0" fmla="*/ 0 h 726440"/>
              <a:gd name="connsiteX1" fmla="*/ 1645920 w 1645920"/>
              <a:gd name="connsiteY1" fmla="*/ 726440 h 726440"/>
              <a:gd name="connsiteX2" fmla="*/ 0 w 1645920"/>
              <a:gd name="connsiteY2" fmla="*/ 726440 h 726440"/>
              <a:gd name="connsiteX3" fmla="*/ 0 w 1645920"/>
              <a:gd name="connsiteY3" fmla="*/ 0 h 726440"/>
              <a:gd name="connsiteX0" fmla="*/ 0 w 1645920"/>
              <a:gd name="connsiteY0" fmla="*/ 0 h 726440"/>
              <a:gd name="connsiteX1" fmla="*/ 1645920 w 1645920"/>
              <a:gd name="connsiteY1" fmla="*/ 726440 h 726440"/>
              <a:gd name="connsiteX2" fmla="*/ 0 w 1645920"/>
              <a:gd name="connsiteY2" fmla="*/ 726440 h 726440"/>
              <a:gd name="connsiteX3" fmla="*/ 91440 w 1645920"/>
              <a:gd name="connsiteY3" fmla="*/ 91440 h 726440"/>
              <a:gd name="connsiteX0" fmla="*/ 599440 w 2245360"/>
              <a:gd name="connsiteY0" fmla="*/ 10160 h 736600"/>
              <a:gd name="connsiteX1" fmla="*/ 2245360 w 2245360"/>
              <a:gd name="connsiteY1" fmla="*/ 736600 h 736600"/>
              <a:gd name="connsiteX2" fmla="*/ 599440 w 2245360"/>
              <a:gd name="connsiteY2" fmla="*/ 736600 h 736600"/>
              <a:gd name="connsiteX3" fmla="*/ 0 w 2245360"/>
              <a:gd name="connsiteY3" fmla="*/ 0 h 736600"/>
              <a:gd name="connsiteX0" fmla="*/ 5527040 w 5527040"/>
              <a:gd name="connsiteY0" fmla="*/ 721360 h 736600"/>
              <a:gd name="connsiteX1" fmla="*/ 2245360 w 5527040"/>
              <a:gd name="connsiteY1" fmla="*/ 736600 h 736600"/>
              <a:gd name="connsiteX2" fmla="*/ 599440 w 5527040"/>
              <a:gd name="connsiteY2" fmla="*/ 736600 h 736600"/>
              <a:gd name="connsiteX3" fmla="*/ 0 w 5527040"/>
              <a:gd name="connsiteY3" fmla="*/ 0 h 736600"/>
              <a:gd name="connsiteX0" fmla="*/ 4947920 w 4947920"/>
              <a:gd name="connsiteY0" fmla="*/ 2550160 h 2565400"/>
              <a:gd name="connsiteX1" fmla="*/ 1666240 w 4947920"/>
              <a:gd name="connsiteY1" fmla="*/ 2565400 h 2565400"/>
              <a:gd name="connsiteX2" fmla="*/ 20320 w 4947920"/>
              <a:gd name="connsiteY2" fmla="*/ 2565400 h 2565400"/>
              <a:gd name="connsiteX3" fmla="*/ 0 w 4947920"/>
              <a:gd name="connsiteY3" fmla="*/ 0 h 2565400"/>
              <a:gd name="connsiteX0" fmla="*/ 4927600 w 4927600"/>
              <a:gd name="connsiteY0" fmla="*/ 2692400 h 2707640"/>
              <a:gd name="connsiteX1" fmla="*/ 1645920 w 4927600"/>
              <a:gd name="connsiteY1" fmla="*/ 2707640 h 2707640"/>
              <a:gd name="connsiteX2" fmla="*/ 0 w 4927600"/>
              <a:gd name="connsiteY2" fmla="*/ 2707640 h 2707640"/>
              <a:gd name="connsiteX3" fmla="*/ 10160 w 4927600"/>
              <a:gd name="connsiteY3" fmla="*/ 0 h 2707640"/>
              <a:gd name="connsiteX0" fmla="*/ 5049897 w 5049897"/>
              <a:gd name="connsiteY0" fmla="*/ 2768063 h 2783303"/>
              <a:gd name="connsiteX1" fmla="*/ 1768217 w 5049897"/>
              <a:gd name="connsiteY1" fmla="*/ 2783303 h 2783303"/>
              <a:gd name="connsiteX2" fmla="*/ 122297 w 5049897"/>
              <a:gd name="connsiteY2" fmla="*/ 2783303 h 2783303"/>
              <a:gd name="connsiteX3" fmla="*/ 122297 w 5049897"/>
              <a:gd name="connsiteY3" fmla="*/ 248383 h 2783303"/>
              <a:gd name="connsiteX4" fmla="*/ 132457 w 5049897"/>
              <a:gd name="connsiteY4" fmla="*/ 75663 h 2783303"/>
              <a:gd name="connsiteX0" fmla="*/ 5049897 w 5049897"/>
              <a:gd name="connsiteY0" fmla="*/ 2749308 h 2764548"/>
              <a:gd name="connsiteX1" fmla="*/ 1768217 w 5049897"/>
              <a:gd name="connsiteY1" fmla="*/ 2764548 h 2764548"/>
              <a:gd name="connsiteX2" fmla="*/ 122297 w 5049897"/>
              <a:gd name="connsiteY2" fmla="*/ 2764548 h 2764548"/>
              <a:gd name="connsiteX3" fmla="*/ 122297 w 5049897"/>
              <a:gd name="connsiteY3" fmla="*/ 229628 h 2764548"/>
              <a:gd name="connsiteX4" fmla="*/ 1575177 w 5049897"/>
              <a:gd name="connsiteY4" fmla="*/ 107708 h 2764548"/>
              <a:gd name="connsiteX0" fmla="*/ 5049897 w 5049897"/>
              <a:gd name="connsiteY0" fmla="*/ 2895600 h 2910840"/>
              <a:gd name="connsiteX1" fmla="*/ 1768217 w 5049897"/>
              <a:gd name="connsiteY1" fmla="*/ 2910840 h 2910840"/>
              <a:gd name="connsiteX2" fmla="*/ 122297 w 5049897"/>
              <a:gd name="connsiteY2" fmla="*/ 2910840 h 2910840"/>
              <a:gd name="connsiteX3" fmla="*/ 122297 w 5049897"/>
              <a:gd name="connsiteY3" fmla="*/ 375920 h 2910840"/>
              <a:gd name="connsiteX4" fmla="*/ 4978777 w 5049897"/>
              <a:gd name="connsiteY4" fmla="*/ 0 h 2910840"/>
              <a:gd name="connsiteX0" fmla="*/ 5049521 w 5049521"/>
              <a:gd name="connsiteY0" fmla="*/ 2895600 h 2910840"/>
              <a:gd name="connsiteX1" fmla="*/ 1767841 w 5049521"/>
              <a:gd name="connsiteY1" fmla="*/ 2910840 h 2910840"/>
              <a:gd name="connsiteX2" fmla="*/ 121921 w 5049521"/>
              <a:gd name="connsiteY2" fmla="*/ 2910840 h 2910840"/>
              <a:gd name="connsiteX3" fmla="*/ 121921 w 5049521"/>
              <a:gd name="connsiteY3" fmla="*/ 375920 h 2910840"/>
              <a:gd name="connsiteX4" fmla="*/ 4978401 w 5049521"/>
              <a:gd name="connsiteY4" fmla="*/ 0 h 2910840"/>
              <a:gd name="connsiteX0" fmla="*/ 4927600 w 4927600"/>
              <a:gd name="connsiteY0" fmla="*/ 2895600 h 2910840"/>
              <a:gd name="connsiteX1" fmla="*/ 1645920 w 4927600"/>
              <a:gd name="connsiteY1" fmla="*/ 2910840 h 2910840"/>
              <a:gd name="connsiteX2" fmla="*/ 0 w 4927600"/>
              <a:gd name="connsiteY2" fmla="*/ 2910840 h 2910840"/>
              <a:gd name="connsiteX3" fmla="*/ 0 w 4927600"/>
              <a:gd name="connsiteY3" fmla="*/ 375920 h 2910840"/>
              <a:gd name="connsiteX4" fmla="*/ 4856480 w 4927600"/>
              <a:gd name="connsiteY4" fmla="*/ 0 h 2910840"/>
              <a:gd name="connsiteX0" fmla="*/ 4927600 w 4927600"/>
              <a:gd name="connsiteY0" fmla="*/ 2895600 h 2910840"/>
              <a:gd name="connsiteX1" fmla="*/ 1645920 w 4927600"/>
              <a:gd name="connsiteY1" fmla="*/ 2910840 h 2910840"/>
              <a:gd name="connsiteX2" fmla="*/ 0 w 4927600"/>
              <a:gd name="connsiteY2" fmla="*/ 2910840 h 2910840"/>
              <a:gd name="connsiteX3" fmla="*/ 0 w 4927600"/>
              <a:gd name="connsiteY3" fmla="*/ 375920 h 2910840"/>
              <a:gd name="connsiteX4" fmla="*/ 4856480 w 4927600"/>
              <a:gd name="connsiteY4" fmla="*/ 0 h 2910840"/>
              <a:gd name="connsiteX0" fmla="*/ 4927600 w 4927600"/>
              <a:gd name="connsiteY0" fmla="*/ 2753360 h 2768600"/>
              <a:gd name="connsiteX1" fmla="*/ 1645920 w 4927600"/>
              <a:gd name="connsiteY1" fmla="*/ 2768600 h 2768600"/>
              <a:gd name="connsiteX2" fmla="*/ 0 w 4927600"/>
              <a:gd name="connsiteY2" fmla="*/ 2768600 h 2768600"/>
              <a:gd name="connsiteX3" fmla="*/ 0 w 4927600"/>
              <a:gd name="connsiteY3" fmla="*/ 233680 h 2768600"/>
              <a:gd name="connsiteX4" fmla="*/ 4856480 w 4927600"/>
              <a:gd name="connsiteY4" fmla="*/ 0 h 2768600"/>
              <a:gd name="connsiteX0" fmla="*/ 4927600 w 4927600"/>
              <a:gd name="connsiteY0" fmla="*/ 2753360 h 2768600"/>
              <a:gd name="connsiteX1" fmla="*/ 1645920 w 4927600"/>
              <a:gd name="connsiteY1" fmla="*/ 2768600 h 2768600"/>
              <a:gd name="connsiteX2" fmla="*/ 0 w 4927600"/>
              <a:gd name="connsiteY2" fmla="*/ 2768600 h 2768600"/>
              <a:gd name="connsiteX3" fmla="*/ 0 w 4927600"/>
              <a:gd name="connsiteY3" fmla="*/ 233680 h 2768600"/>
              <a:gd name="connsiteX4" fmla="*/ 4856480 w 4927600"/>
              <a:gd name="connsiteY4" fmla="*/ 0 h 2768600"/>
              <a:gd name="connsiteX0" fmla="*/ 4927600 w 4927600"/>
              <a:gd name="connsiteY0" fmla="*/ 2547205 h 2562445"/>
              <a:gd name="connsiteX1" fmla="*/ 1645920 w 4927600"/>
              <a:gd name="connsiteY1" fmla="*/ 2562445 h 2562445"/>
              <a:gd name="connsiteX2" fmla="*/ 0 w 4927600"/>
              <a:gd name="connsiteY2" fmla="*/ 2562445 h 2562445"/>
              <a:gd name="connsiteX3" fmla="*/ 0 w 4927600"/>
              <a:gd name="connsiteY3" fmla="*/ 27525 h 2562445"/>
              <a:gd name="connsiteX4" fmla="*/ 4775200 w 4927600"/>
              <a:gd name="connsiteY4" fmla="*/ 27525 h 2562445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71608 h 2586848"/>
              <a:gd name="connsiteX1" fmla="*/ 1645920 w 4927600"/>
              <a:gd name="connsiteY1" fmla="*/ 2586848 h 2586848"/>
              <a:gd name="connsiteX2" fmla="*/ 0 w 4927600"/>
              <a:gd name="connsiteY2" fmla="*/ 2586848 h 2586848"/>
              <a:gd name="connsiteX3" fmla="*/ 0 w 4927600"/>
              <a:gd name="connsiteY3" fmla="*/ 51928 h 2586848"/>
              <a:gd name="connsiteX4" fmla="*/ 4775200 w 4927600"/>
              <a:gd name="connsiteY4" fmla="*/ 51928 h 2586848"/>
              <a:gd name="connsiteX0" fmla="*/ 4927600 w 4927600"/>
              <a:gd name="connsiteY0" fmla="*/ 2521938 h 2537178"/>
              <a:gd name="connsiteX1" fmla="*/ 1645920 w 4927600"/>
              <a:gd name="connsiteY1" fmla="*/ 2537178 h 2537178"/>
              <a:gd name="connsiteX2" fmla="*/ 0 w 4927600"/>
              <a:gd name="connsiteY2" fmla="*/ 2537178 h 2537178"/>
              <a:gd name="connsiteX3" fmla="*/ 0 w 4927600"/>
              <a:gd name="connsiteY3" fmla="*/ 2258 h 2537178"/>
              <a:gd name="connsiteX4" fmla="*/ 4775200 w 4927600"/>
              <a:gd name="connsiteY4" fmla="*/ 2258 h 2537178"/>
              <a:gd name="connsiteX0" fmla="*/ 4927600 w 4927600"/>
              <a:gd name="connsiteY0" fmla="*/ 2521938 h 2537178"/>
              <a:gd name="connsiteX1" fmla="*/ 0 w 4927600"/>
              <a:gd name="connsiteY1" fmla="*/ 2537178 h 2537178"/>
              <a:gd name="connsiteX2" fmla="*/ 0 w 4927600"/>
              <a:gd name="connsiteY2" fmla="*/ 2258 h 2537178"/>
              <a:gd name="connsiteX3" fmla="*/ 4775200 w 4927600"/>
              <a:gd name="connsiteY3" fmla="*/ 2258 h 2537178"/>
              <a:gd name="connsiteX0" fmla="*/ 4927600 w 4927600"/>
              <a:gd name="connsiteY0" fmla="*/ 3058195 h 3073435"/>
              <a:gd name="connsiteX1" fmla="*/ 0 w 4927600"/>
              <a:gd name="connsiteY1" fmla="*/ 3073435 h 3073435"/>
              <a:gd name="connsiteX2" fmla="*/ 0 w 4927600"/>
              <a:gd name="connsiteY2" fmla="*/ 35 h 3073435"/>
              <a:gd name="connsiteX3" fmla="*/ 4775200 w 4927600"/>
              <a:gd name="connsiteY3" fmla="*/ 538515 h 3073435"/>
              <a:gd name="connsiteX0" fmla="*/ 4927600 w 4927600"/>
              <a:gd name="connsiteY0" fmla="*/ 3058247 h 3073487"/>
              <a:gd name="connsiteX1" fmla="*/ 0 w 4927600"/>
              <a:gd name="connsiteY1" fmla="*/ 3073487 h 3073487"/>
              <a:gd name="connsiteX2" fmla="*/ 0 w 4927600"/>
              <a:gd name="connsiteY2" fmla="*/ 87 h 3073487"/>
              <a:gd name="connsiteX3" fmla="*/ 4876800 w 4927600"/>
              <a:gd name="connsiteY3" fmla="*/ 213447 h 3073487"/>
              <a:gd name="connsiteX0" fmla="*/ 4927600 w 4927600"/>
              <a:gd name="connsiteY0" fmla="*/ 2906039 h 2921279"/>
              <a:gd name="connsiteX1" fmla="*/ 0 w 4927600"/>
              <a:gd name="connsiteY1" fmla="*/ 2921279 h 2921279"/>
              <a:gd name="connsiteX2" fmla="*/ 0 w 4927600"/>
              <a:gd name="connsiteY2" fmla="*/ 279 h 2921279"/>
              <a:gd name="connsiteX3" fmla="*/ 4876800 w 4927600"/>
              <a:gd name="connsiteY3" fmla="*/ 61239 h 2921279"/>
              <a:gd name="connsiteX0" fmla="*/ 4927600 w 4927600"/>
              <a:gd name="connsiteY0" fmla="*/ 2847058 h 2862298"/>
              <a:gd name="connsiteX1" fmla="*/ 0 w 4927600"/>
              <a:gd name="connsiteY1" fmla="*/ 2862298 h 2862298"/>
              <a:gd name="connsiteX2" fmla="*/ 0 w 4927600"/>
              <a:gd name="connsiteY2" fmla="*/ 2258 h 2862298"/>
              <a:gd name="connsiteX3" fmla="*/ 4876800 w 4927600"/>
              <a:gd name="connsiteY3" fmla="*/ 2258 h 28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00" h="2862298">
                <a:moveTo>
                  <a:pt x="4927600" y="2847058"/>
                </a:moveTo>
                <a:lnTo>
                  <a:pt x="0" y="2862298"/>
                </a:lnTo>
                <a:lnTo>
                  <a:pt x="0" y="2258"/>
                </a:lnTo>
                <a:cubicBezTo>
                  <a:pt x="60960" y="-2822"/>
                  <a:pt x="2489200" y="2258"/>
                  <a:pt x="4876800" y="2258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989" y="1427781"/>
            <a:ext cx="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Parent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0989" y="4271283"/>
            <a:ext cx="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Child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4936" y="2148642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b="1" dirty="0" smtClean="0">
                <a:solidFill>
                  <a:schemeClr val="bg1"/>
                </a:solidFill>
              </a:rPr>
              <a:t>1. One Parent may have many children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64936" y="2871511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b="1" dirty="0" smtClean="0">
                <a:solidFill>
                  <a:schemeClr val="bg1"/>
                </a:solidFill>
              </a:rPr>
              <a:t>2. Each child must have at least one parent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936" y="3594381"/>
            <a:ext cx="29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. If no parent </a:t>
            </a:r>
          </a:p>
          <a:p>
            <a:pPr marL="347663" indent="-347663"/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child: orphan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49811" y="6413287"/>
            <a:ext cx="73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Return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3" grpId="0" animBg="1"/>
      <p:bldP spid="24" grpId="0"/>
      <p:bldP spid="25" grpId="0"/>
      <p:bldP spid="26" grpId="0"/>
      <p:bldP spid="27" grpId="0"/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Relationship: Physical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2110" y="4556760"/>
            <a:ext cx="150749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94219" y="4167108"/>
            <a:ext cx="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Child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2098040"/>
            <a:ext cx="10058400" cy="3416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05" y="2888615"/>
            <a:ext cx="514350" cy="2059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97" y="3181350"/>
            <a:ext cx="504825" cy="20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034" y="351118"/>
            <a:ext cx="10766738" cy="6242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292" y="1107869"/>
            <a:ext cx="9956800" cy="54152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27391" y="351118"/>
            <a:ext cx="9404723" cy="827442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ER Diagram: </a:t>
            </a:r>
            <a:r>
              <a:rPr lang="en-US" sz="3200" dirty="0" smtClean="0">
                <a:solidFill>
                  <a:srgbClr val="0000CC"/>
                </a:solidFill>
              </a:rPr>
              <a:t>Logical Entities/Relationships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1400</TotalTime>
  <Words>185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Databases:  Setting Up</vt:lpstr>
      <vt:lpstr>Basic Concepts</vt:lpstr>
      <vt:lpstr>Types of Databases</vt:lpstr>
      <vt:lpstr>Normalization:  Reduce Time/Effort/Cost</vt:lpstr>
      <vt:lpstr>Normalization</vt:lpstr>
      <vt:lpstr>Entity BOOKS (Table)</vt:lpstr>
      <vt:lpstr>Relationship: Logical</vt:lpstr>
      <vt:lpstr>Relationship: Physical</vt:lpstr>
      <vt:lpstr>ER Diagram: Logical Entities/Relationships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Billy</cp:lastModifiedBy>
  <cp:revision>70</cp:revision>
  <dcterms:created xsi:type="dcterms:W3CDTF">2013-10-31T19:49:12Z</dcterms:created>
  <dcterms:modified xsi:type="dcterms:W3CDTF">2016-05-10T22:25:27Z</dcterms:modified>
</cp:coreProperties>
</file>