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9" r:id="rId2"/>
    <p:sldId id="280" r:id="rId3"/>
    <p:sldId id="274" r:id="rId4"/>
    <p:sldId id="275" r:id="rId5"/>
    <p:sldId id="260" r:id="rId6"/>
    <p:sldId id="271" r:id="rId7"/>
    <p:sldId id="276" r:id="rId8"/>
    <p:sldId id="277" r:id="rId9"/>
    <p:sldId id="279" r:id="rId10"/>
    <p:sldId id="278" r:id="rId11"/>
    <p:sldId id="272" r:id="rId12"/>
    <p:sldId id="273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25" autoAdjust="0"/>
  </p:normalViewPr>
  <p:slideViewPr>
    <p:cSldViewPr snapToGrid="0">
      <p:cViewPr varScale="1">
        <p:scale>
          <a:sx n="83" d="100"/>
          <a:sy n="8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Cleaning behaviors</a:t>
            </a:r>
          </a:p>
          <a:p>
            <a:r>
              <a:rPr lang="en-US" dirty="0" smtClean="0"/>
              <a:t>Bring to court</a:t>
            </a:r>
            <a:r>
              <a:rPr lang="en-US" baseline="0" dirty="0" smtClean="0"/>
              <a:t> to prosecute fraud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XL Connect </a:t>
            </a:r>
            <a:r>
              <a:rPr lang="en-US" dirty="0" smtClean="0">
                <a:sym typeface="Wingdings" panose="05000000000000000000" pitchFamily="2" charset="2"/>
              </a:rPr>
              <a:t> R</a:t>
            </a:r>
            <a:endParaRPr lang="en-US" dirty="0" smtClean="0"/>
          </a:p>
          <a:p>
            <a:r>
              <a:rPr lang="en-US" dirty="0" smtClean="0"/>
              <a:t>XL Connect vignette </a:t>
            </a: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 baseline="0">
          <a:solidFill>
            <a:schemeClr val="bg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 baseline="0">
          <a:solidFill>
            <a:schemeClr val="bg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77806" cy="3329581"/>
          </a:xfrm>
        </p:spPr>
        <p:txBody>
          <a:bodyPr/>
          <a:lstStyle/>
          <a:p>
            <a:r>
              <a:rPr lang="en-US" dirty="0" smtClean="0"/>
              <a:t>Relational Database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</a:t>
            </a:r>
            <a:r>
              <a:rPr lang="en-US" dirty="0" smtClean="0"/>
              <a:t>. Clean </a:t>
            </a:r>
            <a:r>
              <a:rPr lang="en-US" dirty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Validation through Formulas</a:t>
            </a:r>
          </a:p>
          <a:p>
            <a:pPr marL="457200" indent="-457200"/>
            <a:r>
              <a:rPr lang="en-US" sz="4000" dirty="0" smtClean="0"/>
              <a:t>Simple clean up tasks</a:t>
            </a:r>
          </a:p>
          <a:p>
            <a:pPr marL="857250" lvl="1" indent="-457200"/>
            <a:r>
              <a:rPr lang="en-US" sz="3800" dirty="0" smtClean="0"/>
              <a:t>Capitalization</a:t>
            </a:r>
          </a:p>
          <a:p>
            <a:pPr marL="857250" lvl="1" indent="-457200"/>
            <a:r>
              <a:rPr lang="en-US" sz="3800" dirty="0" smtClean="0"/>
              <a:t>Spaces</a:t>
            </a:r>
          </a:p>
          <a:p>
            <a:pPr marL="857250" lvl="1" indent="-457200"/>
            <a:r>
              <a:rPr lang="en-US" sz="3800" dirty="0" smtClean="0"/>
              <a:t>Nonprinting characters</a:t>
            </a:r>
          </a:p>
          <a:p>
            <a:pPr marL="857250" lvl="1" indent="-457200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4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Normalization: data organized so:</a:t>
            </a:r>
          </a:p>
          <a:p>
            <a:pPr lvl="2"/>
            <a:r>
              <a:rPr lang="en-US" sz="3600" dirty="0" smtClean="0"/>
              <a:t>Data addition			one place</a:t>
            </a:r>
          </a:p>
          <a:p>
            <a:pPr lvl="2"/>
            <a:r>
              <a:rPr lang="en-US" sz="3600" dirty="0" smtClean="0"/>
              <a:t>Data deletion</a:t>
            </a:r>
            <a:r>
              <a:rPr lang="en-US" sz="3600" dirty="0"/>
              <a:t>		</a:t>
            </a:r>
            <a:r>
              <a:rPr lang="en-US" sz="3600" dirty="0" smtClean="0"/>
              <a:t>	one </a:t>
            </a:r>
            <a:r>
              <a:rPr lang="en-US" sz="3600" dirty="0"/>
              <a:t>place</a:t>
            </a:r>
          </a:p>
          <a:p>
            <a:pPr lvl="2"/>
            <a:r>
              <a:rPr lang="en-US" sz="3600" dirty="0" smtClean="0"/>
              <a:t>Data modification</a:t>
            </a:r>
            <a:r>
              <a:rPr lang="en-US" sz="3600" dirty="0"/>
              <a:t>	</a:t>
            </a:r>
            <a:r>
              <a:rPr lang="en-US" sz="3600" dirty="0" smtClean="0"/>
              <a:t>one </a:t>
            </a:r>
            <a:r>
              <a:rPr lang="en-US" sz="3600" dirty="0"/>
              <a:t>place</a:t>
            </a:r>
          </a:p>
          <a:p>
            <a:pPr lvl="1"/>
            <a:r>
              <a:rPr lang="en-US" sz="3800" dirty="0" smtClean="0"/>
              <a:t>Other tables know using relations</a:t>
            </a:r>
            <a:endParaRPr lang="en-US" sz="3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Columns have names (must be unique)</a:t>
            </a:r>
          </a:p>
          <a:p>
            <a:r>
              <a:rPr lang="en-US" sz="4000" dirty="0" smtClean="0"/>
              <a:t>Rows do not</a:t>
            </a:r>
          </a:p>
          <a:p>
            <a:r>
              <a:rPr lang="en-US" sz="4000" dirty="0" smtClean="0"/>
              <a:t>Each column has only one value </a:t>
            </a:r>
          </a:p>
          <a:p>
            <a:pPr lvl="2"/>
            <a:r>
              <a:rPr lang="en-US" sz="3200" dirty="0" smtClean="0"/>
              <a:t>Mrs. Emily </a:t>
            </a:r>
            <a:r>
              <a:rPr lang="en-US" sz="3200" dirty="0" err="1" smtClean="0"/>
              <a:t>Tatro</a:t>
            </a:r>
            <a:endParaRPr lang="en-US" sz="3200" dirty="0"/>
          </a:p>
          <a:p>
            <a:pPr lvl="2"/>
            <a:r>
              <a:rPr lang="en-US" sz="3600" dirty="0" smtClean="0"/>
              <a:t>Phone (512) 300-3111; Fax: </a:t>
            </a:r>
            <a:r>
              <a:rPr lang="en-US" sz="3600" dirty="0"/>
              <a:t>(512) </a:t>
            </a:r>
            <a:r>
              <a:rPr lang="en-US" sz="3600" dirty="0" smtClean="0"/>
              <a:t>300-3222 </a:t>
            </a:r>
            <a:endParaRPr lang="en-US" sz="3600" dirty="0"/>
          </a:p>
          <a:p>
            <a:r>
              <a:rPr lang="en-US" sz="4000" dirty="0" smtClean="0"/>
              <a:t>Column order not important </a:t>
            </a:r>
          </a:p>
          <a:p>
            <a:r>
              <a:rPr lang="en-US" sz="4000" dirty="0" smtClean="0"/>
              <a:t>No </a:t>
            </a:r>
            <a:r>
              <a:rPr lang="en-US" sz="4000" dirty="0"/>
              <a:t>two tuples (rows) </a:t>
            </a:r>
            <a:r>
              <a:rPr lang="en-US" sz="4000" dirty="0" smtClean="0"/>
              <a:t>can </a:t>
            </a:r>
            <a:r>
              <a:rPr lang="en-US" sz="4000" dirty="0"/>
              <a:t>be </a:t>
            </a:r>
            <a:r>
              <a:rPr lang="en-US" sz="4000" dirty="0" smtClean="0"/>
              <a:t>identical</a:t>
            </a:r>
            <a:endParaRPr lang="en-US" sz="4000" dirty="0"/>
          </a:p>
          <a:p>
            <a:r>
              <a:rPr lang="en-US" sz="4000" dirty="0" smtClean="0"/>
              <a:t>Row order not important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49" y="1085345"/>
            <a:ext cx="4255550" cy="308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3" y="4202213"/>
            <a:ext cx="9424220" cy="1702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64" y="221903"/>
            <a:ext cx="9404723" cy="890477"/>
          </a:xfrm>
        </p:spPr>
        <p:txBody>
          <a:bodyPr/>
          <a:lstStyle/>
          <a:p>
            <a:r>
              <a:rPr lang="en-US" dirty="0" smtClean="0"/>
              <a:t>Entity BOOKS (Table)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4016" y="1688637"/>
            <a:ext cx="41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r"/>
            <a:r>
              <a:rPr lang="en-US" sz="2400" b="1" dirty="0" smtClean="0">
                <a:solidFill>
                  <a:schemeClr val="bg1"/>
                </a:solidFill>
              </a:rPr>
              <a:t>An Entity in Logical Form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675" y="3788654"/>
            <a:ext cx="419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2400" b="1" dirty="0" smtClean="0">
                <a:solidFill>
                  <a:schemeClr val="bg1"/>
                </a:solidFill>
              </a:rPr>
              <a:t>An Entity in Physical Form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74009" y="1412067"/>
            <a:ext cx="4392324" cy="2208011"/>
            <a:chOff x="2874009" y="1412067"/>
            <a:chExt cx="4392324" cy="2208011"/>
          </a:xfrm>
        </p:grpSpPr>
        <p:grpSp>
          <p:nvGrpSpPr>
            <p:cNvPr id="28" name="Group 27"/>
            <p:cNvGrpSpPr/>
            <p:nvPr/>
          </p:nvGrpSpPr>
          <p:grpSpPr>
            <a:xfrm>
              <a:off x="6305633" y="1412067"/>
              <a:ext cx="960700" cy="2208011"/>
              <a:chOff x="6305633" y="1412067"/>
              <a:chExt cx="960700" cy="2208011"/>
            </a:xfrm>
          </p:grpSpPr>
          <p:sp>
            <p:nvSpPr>
              <p:cNvPr id="30" name="Left Brace 29"/>
              <p:cNvSpPr/>
              <p:nvPr/>
            </p:nvSpPr>
            <p:spPr>
              <a:xfrm>
                <a:off x="6898512" y="1412067"/>
                <a:ext cx="367821" cy="2208011"/>
              </a:xfrm>
              <a:prstGeom prst="leftBrace">
                <a:avLst>
                  <a:gd name="adj1" fmla="val 8333"/>
                  <a:gd name="adj2" fmla="val 49476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305633" y="2508503"/>
                <a:ext cx="77678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874009" y="2323837"/>
              <a:ext cx="3431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 algn="r"/>
              <a:r>
                <a:rPr lang="en-US" b="1" dirty="0" smtClean="0">
                  <a:solidFill>
                    <a:schemeClr val="bg1"/>
                  </a:solidFill>
                </a:rPr>
                <a:t>Column Names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74009" y="2843065"/>
            <a:ext cx="343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r"/>
            <a:r>
              <a:rPr lang="en-US" b="1" dirty="0" smtClean="0">
                <a:solidFill>
                  <a:schemeClr val="bg1"/>
                </a:solidFill>
              </a:rPr>
              <a:t>Column Data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8183948" y="1414395"/>
            <a:ext cx="367821" cy="2208011"/>
          </a:xfrm>
          <a:prstGeom prst="leftBrace">
            <a:avLst>
              <a:gd name="adj1" fmla="val 8333"/>
              <a:gd name="adj2" fmla="val 7359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05632" y="3047784"/>
            <a:ext cx="17619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2422" y="5949206"/>
            <a:ext cx="172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Column Data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691610" y="5347504"/>
            <a:ext cx="977" cy="7863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22676" y="4629442"/>
            <a:ext cx="9449877" cy="1259229"/>
          </a:xfrm>
          <a:prstGeom prst="rect">
            <a:avLst/>
          </a:prstGeom>
          <a:solidFill>
            <a:srgbClr val="00B050">
              <a:alpha val="23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675" y="5949206"/>
            <a:ext cx="20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Column Names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35504" y="4196335"/>
            <a:ext cx="9449878" cy="375500"/>
          </a:xfrm>
          <a:prstGeom prst="rect">
            <a:avLst/>
          </a:prstGeom>
          <a:solidFill>
            <a:srgbClr val="FF0000">
              <a:alpha val="19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21934" y="4584179"/>
            <a:ext cx="0" cy="1549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  <p:bldP spid="33" grpId="0" animBg="1"/>
      <p:bldP spid="13" grpId="0"/>
      <p:bldP spid="39" grpId="0" animBg="1"/>
      <p:bldP spid="12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Relationship: Logical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10" y="1330960"/>
            <a:ext cx="3441700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22110" y="4556760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2110" y="1670368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6880" y="1796062"/>
            <a:ext cx="4927600" cy="2862298"/>
          </a:xfrm>
          <a:custGeom>
            <a:avLst/>
            <a:gdLst>
              <a:gd name="connsiteX0" fmla="*/ 0 w 1645920"/>
              <a:gd name="connsiteY0" fmla="*/ 0 h 726440"/>
              <a:gd name="connsiteX1" fmla="*/ 1645920 w 1645920"/>
              <a:gd name="connsiteY1" fmla="*/ 0 h 726440"/>
              <a:gd name="connsiteX2" fmla="*/ 1645920 w 1645920"/>
              <a:gd name="connsiteY2" fmla="*/ 726440 h 726440"/>
              <a:gd name="connsiteX3" fmla="*/ 0 w 1645920"/>
              <a:gd name="connsiteY3" fmla="*/ 726440 h 726440"/>
              <a:gd name="connsiteX4" fmla="*/ 0 w 1645920"/>
              <a:gd name="connsiteY4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0 w 1645920"/>
              <a:gd name="connsiteY3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91440 w 1645920"/>
              <a:gd name="connsiteY3" fmla="*/ 91440 h 726440"/>
              <a:gd name="connsiteX0" fmla="*/ 599440 w 2245360"/>
              <a:gd name="connsiteY0" fmla="*/ 10160 h 736600"/>
              <a:gd name="connsiteX1" fmla="*/ 2245360 w 2245360"/>
              <a:gd name="connsiteY1" fmla="*/ 736600 h 736600"/>
              <a:gd name="connsiteX2" fmla="*/ 599440 w 2245360"/>
              <a:gd name="connsiteY2" fmla="*/ 736600 h 736600"/>
              <a:gd name="connsiteX3" fmla="*/ 0 w 2245360"/>
              <a:gd name="connsiteY3" fmla="*/ 0 h 736600"/>
              <a:gd name="connsiteX0" fmla="*/ 5527040 w 5527040"/>
              <a:gd name="connsiteY0" fmla="*/ 721360 h 736600"/>
              <a:gd name="connsiteX1" fmla="*/ 2245360 w 5527040"/>
              <a:gd name="connsiteY1" fmla="*/ 736600 h 736600"/>
              <a:gd name="connsiteX2" fmla="*/ 599440 w 5527040"/>
              <a:gd name="connsiteY2" fmla="*/ 736600 h 736600"/>
              <a:gd name="connsiteX3" fmla="*/ 0 w 5527040"/>
              <a:gd name="connsiteY3" fmla="*/ 0 h 736600"/>
              <a:gd name="connsiteX0" fmla="*/ 4947920 w 4947920"/>
              <a:gd name="connsiteY0" fmla="*/ 2550160 h 2565400"/>
              <a:gd name="connsiteX1" fmla="*/ 1666240 w 4947920"/>
              <a:gd name="connsiteY1" fmla="*/ 2565400 h 2565400"/>
              <a:gd name="connsiteX2" fmla="*/ 20320 w 4947920"/>
              <a:gd name="connsiteY2" fmla="*/ 2565400 h 2565400"/>
              <a:gd name="connsiteX3" fmla="*/ 0 w 4947920"/>
              <a:gd name="connsiteY3" fmla="*/ 0 h 2565400"/>
              <a:gd name="connsiteX0" fmla="*/ 4927600 w 4927600"/>
              <a:gd name="connsiteY0" fmla="*/ 2692400 h 2707640"/>
              <a:gd name="connsiteX1" fmla="*/ 1645920 w 4927600"/>
              <a:gd name="connsiteY1" fmla="*/ 2707640 h 2707640"/>
              <a:gd name="connsiteX2" fmla="*/ 0 w 4927600"/>
              <a:gd name="connsiteY2" fmla="*/ 2707640 h 2707640"/>
              <a:gd name="connsiteX3" fmla="*/ 10160 w 4927600"/>
              <a:gd name="connsiteY3" fmla="*/ 0 h 2707640"/>
              <a:gd name="connsiteX0" fmla="*/ 5049897 w 5049897"/>
              <a:gd name="connsiteY0" fmla="*/ 2768063 h 2783303"/>
              <a:gd name="connsiteX1" fmla="*/ 1768217 w 5049897"/>
              <a:gd name="connsiteY1" fmla="*/ 2783303 h 2783303"/>
              <a:gd name="connsiteX2" fmla="*/ 122297 w 5049897"/>
              <a:gd name="connsiteY2" fmla="*/ 2783303 h 2783303"/>
              <a:gd name="connsiteX3" fmla="*/ 122297 w 5049897"/>
              <a:gd name="connsiteY3" fmla="*/ 248383 h 2783303"/>
              <a:gd name="connsiteX4" fmla="*/ 132457 w 5049897"/>
              <a:gd name="connsiteY4" fmla="*/ 75663 h 2783303"/>
              <a:gd name="connsiteX0" fmla="*/ 5049897 w 5049897"/>
              <a:gd name="connsiteY0" fmla="*/ 2749308 h 2764548"/>
              <a:gd name="connsiteX1" fmla="*/ 1768217 w 5049897"/>
              <a:gd name="connsiteY1" fmla="*/ 2764548 h 2764548"/>
              <a:gd name="connsiteX2" fmla="*/ 122297 w 5049897"/>
              <a:gd name="connsiteY2" fmla="*/ 2764548 h 2764548"/>
              <a:gd name="connsiteX3" fmla="*/ 122297 w 5049897"/>
              <a:gd name="connsiteY3" fmla="*/ 229628 h 2764548"/>
              <a:gd name="connsiteX4" fmla="*/ 1575177 w 5049897"/>
              <a:gd name="connsiteY4" fmla="*/ 107708 h 2764548"/>
              <a:gd name="connsiteX0" fmla="*/ 5049897 w 5049897"/>
              <a:gd name="connsiteY0" fmla="*/ 2895600 h 2910840"/>
              <a:gd name="connsiteX1" fmla="*/ 1768217 w 5049897"/>
              <a:gd name="connsiteY1" fmla="*/ 2910840 h 2910840"/>
              <a:gd name="connsiteX2" fmla="*/ 122297 w 5049897"/>
              <a:gd name="connsiteY2" fmla="*/ 2910840 h 2910840"/>
              <a:gd name="connsiteX3" fmla="*/ 122297 w 5049897"/>
              <a:gd name="connsiteY3" fmla="*/ 375920 h 2910840"/>
              <a:gd name="connsiteX4" fmla="*/ 4978777 w 5049897"/>
              <a:gd name="connsiteY4" fmla="*/ 0 h 2910840"/>
              <a:gd name="connsiteX0" fmla="*/ 5049521 w 5049521"/>
              <a:gd name="connsiteY0" fmla="*/ 2895600 h 2910840"/>
              <a:gd name="connsiteX1" fmla="*/ 1767841 w 5049521"/>
              <a:gd name="connsiteY1" fmla="*/ 2910840 h 2910840"/>
              <a:gd name="connsiteX2" fmla="*/ 121921 w 5049521"/>
              <a:gd name="connsiteY2" fmla="*/ 2910840 h 2910840"/>
              <a:gd name="connsiteX3" fmla="*/ 121921 w 5049521"/>
              <a:gd name="connsiteY3" fmla="*/ 375920 h 2910840"/>
              <a:gd name="connsiteX4" fmla="*/ 4978401 w 5049521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547205 h 2562445"/>
              <a:gd name="connsiteX1" fmla="*/ 1645920 w 4927600"/>
              <a:gd name="connsiteY1" fmla="*/ 2562445 h 2562445"/>
              <a:gd name="connsiteX2" fmla="*/ 0 w 4927600"/>
              <a:gd name="connsiteY2" fmla="*/ 2562445 h 2562445"/>
              <a:gd name="connsiteX3" fmla="*/ 0 w 4927600"/>
              <a:gd name="connsiteY3" fmla="*/ 27525 h 2562445"/>
              <a:gd name="connsiteX4" fmla="*/ 4775200 w 4927600"/>
              <a:gd name="connsiteY4" fmla="*/ 27525 h 2562445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21938 h 2537178"/>
              <a:gd name="connsiteX1" fmla="*/ 1645920 w 4927600"/>
              <a:gd name="connsiteY1" fmla="*/ 2537178 h 2537178"/>
              <a:gd name="connsiteX2" fmla="*/ 0 w 4927600"/>
              <a:gd name="connsiteY2" fmla="*/ 2537178 h 2537178"/>
              <a:gd name="connsiteX3" fmla="*/ 0 w 4927600"/>
              <a:gd name="connsiteY3" fmla="*/ 2258 h 2537178"/>
              <a:gd name="connsiteX4" fmla="*/ 4775200 w 4927600"/>
              <a:gd name="connsiteY4" fmla="*/ 2258 h 2537178"/>
              <a:gd name="connsiteX0" fmla="*/ 4927600 w 4927600"/>
              <a:gd name="connsiteY0" fmla="*/ 2521938 h 2537178"/>
              <a:gd name="connsiteX1" fmla="*/ 0 w 4927600"/>
              <a:gd name="connsiteY1" fmla="*/ 2537178 h 2537178"/>
              <a:gd name="connsiteX2" fmla="*/ 0 w 4927600"/>
              <a:gd name="connsiteY2" fmla="*/ 2258 h 2537178"/>
              <a:gd name="connsiteX3" fmla="*/ 4775200 w 4927600"/>
              <a:gd name="connsiteY3" fmla="*/ 2258 h 2537178"/>
              <a:gd name="connsiteX0" fmla="*/ 4927600 w 4927600"/>
              <a:gd name="connsiteY0" fmla="*/ 3058195 h 3073435"/>
              <a:gd name="connsiteX1" fmla="*/ 0 w 4927600"/>
              <a:gd name="connsiteY1" fmla="*/ 3073435 h 3073435"/>
              <a:gd name="connsiteX2" fmla="*/ 0 w 4927600"/>
              <a:gd name="connsiteY2" fmla="*/ 35 h 3073435"/>
              <a:gd name="connsiteX3" fmla="*/ 4775200 w 4927600"/>
              <a:gd name="connsiteY3" fmla="*/ 538515 h 3073435"/>
              <a:gd name="connsiteX0" fmla="*/ 4927600 w 4927600"/>
              <a:gd name="connsiteY0" fmla="*/ 3058247 h 3073487"/>
              <a:gd name="connsiteX1" fmla="*/ 0 w 4927600"/>
              <a:gd name="connsiteY1" fmla="*/ 3073487 h 3073487"/>
              <a:gd name="connsiteX2" fmla="*/ 0 w 4927600"/>
              <a:gd name="connsiteY2" fmla="*/ 87 h 3073487"/>
              <a:gd name="connsiteX3" fmla="*/ 4876800 w 4927600"/>
              <a:gd name="connsiteY3" fmla="*/ 213447 h 3073487"/>
              <a:gd name="connsiteX0" fmla="*/ 4927600 w 4927600"/>
              <a:gd name="connsiteY0" fmla="*/ 2906039 h 2921279"/>
              <a:gd name="connsiteX1" fmla="*/ 0 w 4927600"/>
              <a:gd name="connsiteY1" fmla="*/ 2921279 h 2921279"/>
              <a:gd name="connsiteX2" fmla="*/ 0 w 4927600"/>
              <a:gd name="connsiteY2" fmla="*/ 279 h 2921279"/>
              <a:gd name="connsiteX3" fmla="*/ 4876800 w 4927600"/>
              <a:gd name="connsiteY3" fmla="*/ 61239 h 2921279"/>
              <a:gd name="connsiteX0" fmla="*/ 4927600 w 4927600"/>
              <a:gd name="connsiteY0" fmla="*/ 2847058 h 2862298"/>
              <a:gd name="connsiteX1" fmla="*/ 0 w 4927600"/>
              <a:gd name="connsiteY1" fmla="*/ 2862298 h 2862298"/>
              <a:gd name="connsiteX2" fmla="*/ 0 w 4927600"/>
              <a:gd name="connsiteY2" fmla="*/ 2258 h 2862298"/>
              <a:gd name="connsiteX3" fmla="*/ 4876800 w 4927600"/>
              <a:gd name="connsiteY3" fmla="*/ 2258 h 28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862298">
                <a:moveTo>
                  <a:pt x="4927600" y="2847058"/>
                </a:moveTo>
                <a:lnTo>
                  <a:pt x="0" y="2862298"/>
                </a:lnTo>
                <a:lnTo>
                  <a:pt x="0" y="2258"/>
                </a:lnTo>
                <a:cubicBezTo>
                  <a:pt x="60960" y="-2822"/>
                  <a:pt x="2489200" y="2258"/>
                  <a:pt x="4876800" y="225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989" y="1427781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0989" y="4271283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Child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4936" y="2148642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 smtClean="0">
                <a:solidFill>
                  <a:schemeClr val="bg1"/>
                </a:solidFill>
              </a:rPr>
              <a:t>1. One Parent may have many children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64936" y="287151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 smtClean="0">
                <a:solidFill>
                  <a:schemeClr val="bg1"/>
                </a:solidFill>
              </a:rPr>
              <a:t>2. Each child must have at least one 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936" y="359438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. If 2 is not true, then child = orphan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Relationship: Physical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10" y="1330960"/>
            <a:ext cx="3441700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22110" y="4556760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2110" y="1670368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6880" y="1796062"/>
            <a:ext cx="4927600" cy="2862298"/>
          </a:xfrm>
          <a:custGeom>
            <a:avLst/>
            <a:gdLst>
              <a:gd name="connsiteX0" fmla="*/ 0 w 1645920"/>
              <a:gd name="connsiteY0" fmla="*/ 0 h 726440"/>
              <a:gd name="connsiteX1" fmla="*/ 1645920 w 1645920"/>
              <a:gd name="connsiteY1" fmla="*/ 0 h 726440"/>
              <a:gd name="connsiteX2" fmla="*/ 1645920 w 1645920"/>
              <a:gd name="connsiteY2" fmla="*/ 726440 h 726440"/>
              <a:gd name="connsiteX3" fmla="*/ 0 w 1645920"/>
              <a:gd name="connsiteY3" fmla="*/ 726440 h 726440"/>
              <a:gd name="connsiteX4" fmla="*/ 0 w 1645920"/>
              <a:gd name="connsiteY4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0 w 1645920"/>
              <a:gd name="connsiteY3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91440 w 1645920"/>
              <a:gd name="connsiteY3" fmla="*/ 91440 h 726440"/>
              <a:gd name="connsiteX0" fmla="*/ 599440 w 2245360"/>
              <a:gd name="connsiteY0" fmla="*/ 10160 h 736600"/>
              <a:gd name="connsiteX1" fmla="*/ 2245360 w 2245360"/>
              <a:gd name="connsiteY1" fmla="*/ 736600 h 736600"/>
              <a:gd name="connsiteX2" fmla="*/ 599440 w 2245360"/>
              <a:gd name="connsiteY2" fmla="*/ 736600 h 736600"/>
              <a:gd name="connsiteX3" fmla="*/ 0 w 2245360"/>
              <a:gd name="connsiteY3" fmla="*/ 0 h 736600"/>
              <a:gd name="connsiteX0" fmla="*/ 5527040 w 5527040"/>
              <a:gd name="connsiteY0" fmla="*/ 721360 h 736600"/>
              <a:gd name="connsiteX1" fmla="*/ 2245360 w 5527040"/>
              <a:gd name="connsiteY1" fmla="*/ 736600 h 736600"/>
              <a:gd name="connsiteX2" fmla="*/ 599440 w 5527040"/>
              <a:gd name="connsiteY2" fmla="*/ 736600 h 736600"/>
              <a:gd name="connsiteX3" fmla="*/ 0 w 5527040"/>
              <a:gd name="connsiteY3" fmla="*/ 0 h 736600"/>
              <a:gd name="connsiteX0" fmla="*/ 4947920 w 4947920"/>
              <a:gd name="connsiteY0" fmla="*/ 2550160 h 2565400"/>
              <a:gd name="connsiteX1" fmla="*/ 1666240 w 4947920"/>
              <a:gd name="connsiteY1" fmla="*/ 2565400 h 2565400"/>
              <a:gd name="connsiteX2" fmla="*/ 20320 w 4947920"/>
              <a:gd name="connsiteY2" fmla="*/ 2565400 h 2565400"/>
              <a:gd name="connsiteX3" fmla="*/ 0 w 4947920"/>
              <a:gd name="connsiteY3" fmla="*/ 0 h 2565400"/>
              <a:gd name="connsiteX0" fmla="*/ 4927600 w 4927600"/>
              <a:gd name="connsiteY0" fmla="*/ 2692400 h 2707640"/>
              <a:gd name="connsiteX1" fmla="*/ 1645920 w 4927600"/>
              <a:gd name="connsiteY1" fmla="*/ 2707640 h 2707640"/>
              <a:gd name="connsiteX2" fmla="*/ 0 w 4927600"/>
              <a:gd name="connsiteY2" fmla="*/ 2707640 h 2707640"/>
              <a:gd name="connsiteX3" fmla="*/ 10160 w 4927600"/>
              <a:gd name="connsiteY3" fmla="*/ 0 h 2707640"/>
              <a:gd name="connsiteX0" fmla="*/ 5049897 w 5049897"/>
              <a:gd name="connsiteY0" fmla="*/ 2768063 h 2783303"/>
              <a:gd name="connsiteX1" fmla="*/ 1768217 w 5049897"/>
              <a:gd name="connsiteY1" fmla="*/ 2783303 h 2783303"/>
              <a:gd name="connsiteX2" fmla="*/ 122297 w 5049897"/>
              <a:gd name="connsiteY2" fmla="*/ 2783303 h 2783303"/>
              <a:gd name="connsiteX3" fmla="*/ 122297 w 5049897"/>
              <a:gd name="connsiteY3" fmla="*/ 248383 h 2783303"/>
              <a:gd name="connsiteX4" fmla="*/ 132457 w 5049897"/>
              <a:gd name="connsiteY4" fmla="*/ 75663 h 2783303"/>
              <a:gd name="connsiteX0" fmla="*/ 5049897 w 5049897"/>
              <a:gd name="connsiteY0" fmla="*/ 2749308 h 2764548"/>
              <a:gd name="connsiteX1" fmla="*/ 1768217 w 5049897"/>
              <a:gd name="connsiteY1" fmla="*/ 2764548 h 2764548"/>
              <a:gd name="connsiteX2" fmla="*/ 122297 w 5049897"/>
              <a:gd name="connsiteY2" fmla="*/ 2764548 h 2764548"/>
              <a:gd name="connsiteX3" fmla="*/ 122297 w 5049897"/>
              <a:gd name="connsiteY3" fmla="*/ 229628 h 2764548"/>
              <a:gd name="connsiteX4" fmla="*/ 1575177 w 5049897"/>
              <a:gd name="connsiteY4" fmla="*/ 107708 h 2764548"/>
              <a:gd name="connsiteX0" fmla="*/ 5049897 w 5049897"/>
              <a:gd name="connsiteY0" fmla="*/ 2895600 h 2910840"/>
              <a:gd name="connsiteX1" fmla="*/ 1768217 w 5049897"/>
              <a:gd name="connsiteY1" fmla="*/ 2910840 h 2910840"/>
              <a:gd name="connsiteX2" fmla="*/ 122297 w 5049897"/>
              <a:gd name="connsiteY2" fmla="*/ 2910840 h 2910840"/>
              <a:gd name="connsiteX3" fmla="*/ 122297 w 5049897"/>
              <a:gd name="connsiteY3" fmla="*/ 375920 h 2910840"/>
              <a:gd name="connsiteX4" fmla="*/ 4978777 w 5049897"/>
              <a:gd name="connsiteY4" fmla="*/ 0 h 2910840"/>
              <a:gd name="connsiteX0" fmla="*/ 5049521 w 5049521"/>
              <a:gd name="connsiteY0" fmla="*/ 2895600 h 2910840"/>
              <a:gd name="connsiteX1" fmla="*/ 1767841 w 5049521"/>
              <a:gd name="connsiteY1" fmla="*/ 2910840 h 2910840"/>
              <a:gd name="connsiteX2" fmla="*/ 121921 w 5049521"/>
              <a:gd name="connsiteY2" fmla="*/ 2910840 h 2910840"/>
              <a:gd name="connsiteX3" fmla="*/ 121921 w 5049521"/>
              <a:gd name="connsiteY3" fmla="*/ 375920 h 2910840"/>
              <a:gd name="connsiteX4" fmla="*/ 4978401 w 5049521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547205 h 2562445"/>
              <a:gd name="connsiteX1" fmla="*/ 1645920 w 4927600"/>
              <a:gd name="connsiteY1" fmla="*/ 2562445 h 2562445"/>
              <a:gd name="connsiteX2" fmla="*/ 0 w 4927600"/>
              <a:gd name="connsiteY2" fmla="*/ 2562445 h 2562445"/>
              <a:gd name="connsiteX3" fmla="*/ 0 w 4927600"/>
              <a:gd name="connsiteY3" fmla="*/ 27525 h 2562445"/>
              <a:gd name="connsiteX4" fmla="*/ 4775200 w 4927600"/>
              <a:gd name="connsiteY4" fmla="*/ 27525 h 2562445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21938 h 2537178"/>
              <a:gd name="connsiteX1" fmla="*/ 1645920 w 4927600"/>
              <a:gd name="connsiteY1" fmla="*/ 2537178 h 2537178"/>
              <a:gd name="connsiteX2" fmla="*/ 0 w 4927600"/>
              <a:gd name="connsiteY2" fmla="*/ 2537178 h 2537178"/>
              <a:gd name="connsiteX3" fmla="*/ 0 w 4927600"/>
              <a:gd name="connsiteY3" fmla="*/ 2258 h 2537178"/>
              <a:gd name="connsiteX4" fmla="*/ 4775200 w 4927600"/>
              <a:gd name="connsiteY4" fmla="*/ 2258 h 2537178"/>
              <a:gd name="connsiteX0" fmla="*/ 4927600 w 4927600"/>
              <a:gd name="connsiteY0" fmla="*/ 2521938 h 2537178"/>
              <a:gd name="connsiteX1" fmla="*/ 0 w 4927600"/>
              <a:gd name="connsiteY1" fmla="*/ 2537178 h 2537178"/>
              <a:gd name="connsiteX2" fmla="*/ 0 w 4927600"/>
              <a:gd name="connsiteY2" fmla="*/ 2258 h 2537178"/>
              <a:gd name="connsiteX3" fmla="*/ 4775200 w 4927600"/>
              <a:gd name="connsiteY3" fmla="*/ 2258 h 2537178"/>
              <a:gd name="connsiteX0" fmla="*/ 4927600 w 4927600"/>
              <a:gd name="connsiteY0" fmla="*/ 3058195 h 3073435"/>
              <a:gd name="connsiteX1" fmla="*/ 0 w 4927600"/>
              <a:gd name="connsiteY1" fmla="*/ 3073435 h 3073435"/>
              <a:gd name="connsiteX2" fmla="*/ 0 w 4927600"/>
              <a:gd name="connsiteY2" fmla="*/ 35 h 3073435"/>
              <a:gd name="connsiteX3" fmla="*/ 4775200 w 4927600"/>
              <a:gd name="connsiteY3" fmla="*/ 538515 h 3073435"/>
              <a:gd name="connsiteX0" fmla="*/ 4927600 w 4927600"/>
              <a:gd name="connsiteY0" fmla="*/ 3058247 h 3073487"/>
              <a:gd name="connsiteX1" fmla="*/ 0 w 4927600"/>
              <a:gd name="connsiteY1" fmla="*/ 3073487 h 3073487"/>
              <a:gd name="connsiteX2" fmla="*/ 0 w 4927600"/>
              <a:gd name="connsiteY2" fmla="*/ 87 h 3073487"/>
              <a:gd name="connsiteX3" fmla="*/ 4876800 w 4927600"/>
              <a:gd name="connsiteY3" fmla="*/ 213447 h 3073487"/>
              <a:gd name="connsiteX0" fmla="*/ 4927600 w 4927600"/>
              <a:gd name="connsiteY0" fmla="*/ 2906039 h 2921279"/>
              <a:gd name="connsiteX1" fmla="*/ 0 w 4927600"/>
              <a:gd name="connsiteY1" fmla="*/ 2921279 h 2921279"/>
              <a:gd name="connsiteX2" fmla="*/ 0 w 4927600"/>
              <a:gd name="connsiteY2" fmla="*/ 279 h 2921279"/>
              <a:gd name="connsiteX3" fmla="*/ 4876800 w 4927600"/>
              <a:gd name="connsiteY3" fmla="*/ 61239 h 2921279"/>
              <a:gd name="connsiteX0" fmla="*/ 4927600 w 4927600"/>
              <a:gd name="connsiteY0" fmla="*/ 2847058 h 2862298"/>
              <a:gd name="connsiteX1" fmla="*/ 0 w 4927600"/>
              <a:gd name="connsiteY1" fmla="*/ 2862298 h 2862298"/>
              <a:gd name="connsiteX2" fmla="*/ 0 w 4927600"/>
              <a:gd name="connsiteY2" fmla="*/ 2258 h 2862298"/>
              <a:gd name="connsiteX3" fmla="*/ 4876800 w 4927600"/>
              <a:gd name="connsiteY3" fmla="*/ 2258 h 28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862298">
                <a:moveTo>
                  <a:pt x="4927600" y="2847058"/>
                </a:moveTo>
                <a:lnTo>
                  <a:pt x="0" y="2862298"/>
                </a:lnTo>
                <a:lnTo>
                  <a:pt x="0" y="2258"/>
                </a:lnTo>
                <a:cubicBezTo>
                  <a:pt x="60960" y="-2822"/>
                  <a:pt x="2489200" y="2258"/>
                  <a:pt x="4876800" y="225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94219" y="1346756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4219" y="4167108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Child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4936" y="2148642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1. One Parent may have many children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64936" y="287151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2. Each child must have at least one 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936" y="359438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. If 2 is not true, then child = orphan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3" grpId="0" animBg="1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8164"/>
            <a:ext cx="8946541" cy="4195481"/>
          </a:xfrm>
        </p:spPr>
        <p:txBody>
          <a:bodyPr>
            <a:normAutofit/>
          </a:bodyPr>
          <a:lstStyle/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Relational Model (</a:t>
            </a:r>
            <a:r>
              <a:rPr lang="en-US" sz="4000" dirty="0" smtClean="0">
                <a:hlinkClick r:id="rId2" action="ppaction://hlinksldjump"/>
              </a:rPr>
              <a:t>ER diagram</a:t>
            </a:r>
            <a:r>
              <a:rPr lang="en-US" sz="4000" dirty="0" smtClean="0"/>
              <a:t>)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>
                <a:hlinkClick r:id="rId3" action="ppaction://hlinksldjump"/>
              </a:rPr>
              <a:t>Entity</a:t>
            </a:r>
            <a:r>
              <a:rPr lang="en-US" sz="4000" dirty="0" smtClean="0"/>
              <a:t>: a “Thing”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>
                <a:hlinkClick r:id="rId4" action="ppaction://hlinksldjump"/>
              </a:rPr>
              <a:t>Relationship</a:t>
            </a:r>
            <a:r>
              <a:rPr lang="en-US" sz="4000" dirty="0" smtClean="0"/>
              <a:t>: a “Connection between Things”</a:t>
            </a:r>
          </a:p>
        </p:txBody>
      </p:sp>
    </p:spTree>
    <p:extLst>
      <p:ext uri="{BB962C8B-B14F-4D97-AF65-F5344CB8AC3E}">
        <p14:creationId xmlns:p14="http://schemas.microsoft.com/office/powerpoint/2010/main" val="322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6279"/>
          </a:xfrm>
        </p:spPr>
        <p:txBody>
          <a:bodyPr/>
          <a:lstStyle/>
          <a:p>
            <a:r>
              <a:rPr lang="en-US" dirty="0" smtClean="0"/>
              <a:t>1. Overview: 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293" y="2097889"/>
            <a:ext cx="5822144" cy="3313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ANALYTICS </a:t>
            </a:r>
          </a:p>
          <a:p>
            <a:r>
              <a:rPr lang="en-US" sz="4000" dirty="0" smtClean="0"/>
              <a:t> Find &amp; Extract Data</a:t>
            </a:r>
            <a:endParaRPr lang="en-US" sz="4000" dirty="0"/>
          </a:p>
          <a:p>
            <a:r>
              <a:rPr lang="en-US" sz="4000" dirty="0" smtClean="0"/>
              <a:t> Tidy and make tiny</a:t>
            </a:r>
          </a:p>
          <a:p>
            <a:r>
              <a:rPr lang="en-US" sz="4000" dirty="0" smtClean="0"/>
              <a:t> Validation</a:t>
            </a:r>
          </a:p>
          <a:p>
            <a:r>
              <a:rPr lang="en-US" sz="4000" dirty="0" smtClean="0"/>
              <a:t> Exploratory Analysis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500" y="2097889"/>
            <a:ext cx="4643880" cy="254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RDBMS</a:t>
            </a:r>
          </a:p>
          <a:p>
            <a:r>
              <a:rPr lang="en-US" sz="4000" dirty="0" smtClean="0"/>
              <a:t> Transactions</a:t>
            </a:r>
          </a:p>
          <a:p>
            <a:r>
              <a:rPr lang="en-US" sz="4000" dirty="0" smtClean="0"/>
              <a:t> Analytics</a:t>
            </a:r>
          </a:p>
          <a:p>
            <a:r>
              <a:rPr lang="en-US" sz="4000" dirty="0" smtClean="0"/>
              <a:t>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 </a:t>
            </a:r>
            <a:r>
              <a:rPr lang="en-US" dirty="0" smtClean="0"/>
              <a:t>: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Raw Data =&gt; Clean</a:t>
            </a:r>
          </a:p>
          <a:p>
            <a:r>
              <a:rPr lang="en-US" sz="4000" dirty="0" smtClean="0"/>
              <a:t> Clean </a:t>
            </a:r>
            <a:r>
              <a:rPr lang="en-US" sz="4000" dirty="0"/>
              <a:t>=&gt; </a:t>
            </a:r>
            <a:r>
              <a:rPr lang="en-US" sz="4000" dirty="0" smtClean="0"/>
              <a:t>Tidy Data</a:t>
            </a:r>
          </a:p>
          <a:p>
            <a:r>
              <a:rPr lang="en-US" sz="4000" dirty="0" smtClean="0"/>
              <a:t> Tidy =&gt; Analysis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Analysis </a:t>
            </a:r>
            <a:r>
              <a:rPr lang="en-US" sz="4000" dirty="0"/>
              <a:t>=&gt; </a:t>
            </a:r>
            <a:r>
              <a:rPr lang="en-US" sz="4000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Get Data: </a:t>
            </a:r>
            <a:r>
              <a:rPr lang="en-US" dirty="0" smtClean="0"/>
              <a:t>Original vs 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856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 Original: Raw Data</a:t>
            </a:r>
            <a:endParaRPr lang="en-US" sz="4000" dirty="0"/>
          </a:p>
          <a:p>
            <a:pPr lvl="1"/>
            <a:r>
              <a:rPr lang="en-US" sz="3800" dirty="0" smtClean="0"/>
              <a:t> Can be messy</a:t>
            </a:r>
          </a:p>
          <a:p>
            <a:pPr lvl="1"/>
            <a:r>
              <a:rPr lang="en-US" sz="3800" dirty="0" smtClean="0"/>
              <a:t> Hard to perform analytics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Goal: Handle only once</a:t>
            </a:r>
          </a:p>
          <a:p>
            <a:r>
              <a:rPr lang="en-US" sz="4000" dirty="0" smtClean="0"/>
              <a:t> Work Data: Ready for Analysis</a:t>
            </a:r>
          </a:p>
          <a:p>
            <a:pPr lvl="1"/>
            <a:r>
              <a:rPr lang="en-US" sz="3800" dirty="0" smtClean="0"/>
              <a:t> Can be merged, transformed,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aggregated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smtClean="0"/>
              <a:t>2. </a:t>
            </a:r>
            <a:r>
              <a:rPr lang="en-US" dirty="0"/>
              <a:t>Get </a:t>
            </a:r>
            <a:r>
              <a:rPr lang="en-US" dirty="0" smtClean="0"/>
              <a:t>Data : Provenance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9134"/>
            <a:ext cx="8946541" cy="462946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 </a:t>
            </a:r>
            <a:r>
              <a:rPr lang="en-US" sz="3600" dirty="0"/>
              <a:t>Prove Your Story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4000" dirty="0" smtClean="0"/>
              <a:t>Provide to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The raw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A </a:t>
            </a:r>
            <a:r>
              <a:rPr lang="en-US" sz="3800" dirty="0"/>
              <a:t>tidy data set </a:t>
            </a:r>
            <a:endParaRPr lang="en-US" sz="3800" dirty="0" smtClean="0"/>
          </a:p>
          <a:p>
            <a:pPr marL="1085850" lvl="1" indent="-628650">
              <a:buFont typeface="+mj-lt"/>
              <a:buAutoNum type="arabicPeriod"/>
            </a:pPr>
            <a:r>
              <a:rPr lang="en-US" sz="3600" dirty="0" smtClean="0"/>
              <a:t>Define variable/values in tidy data set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>
                <a:solidFill>
                  <a:schemeClr val="bg1"/>
                </a:solidFill>
              </a:rPr>
              <a:t>Continuous</a:t>
            </a:r>
            <a:endParaRPr lang="en-US" sz="2300" dirty="0">
              <a:solidFill>
                <a:schemeClr val="bg1"/>
              </a:solidFill>
            </a:endParaRPr>
          </a:p>
          <a:p>
            <a:pPr marL="1828800" lvl="7">
              <a:spcBef>
                <a:spcPts val="0"/>
              </a:spcBef>
            </a:pPr>
            <a:r>
              <a:rPr lang="en-US" sz="2300" dirty="0">
                <a:solidFill>
                  <a:schemeClr val="bg1"/>
                </a:solidFill>
              </a:rPr>
              <a:t>Ordinal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>
                <a:solidFill>
                  <a:schemeClr val="bg1"/>
                </a:solidFill>
              </a:rPr>
              <a:t>Categorical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>
                <a:solidFill>
                  <a:schemeClr val="bg1"/>
                </a:solidFill>
              </a:rPr>
              <a:t>Missing 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>
                <a:solidFill>
                  <a:schemeClr val="bg1"/>
                </a:solidFill>
              </a:rPr>
              <a:t>Censored</a:t>
            </a:r>
          </a:p>
          <a:p>
            <a:pPr marL="457200" indent="-457200"/>
            <a:r>
              <a:rPr lang="en-US" sz="4000" dirty="0" smtClean="0"/>
              <a:t>An </a:t>
            </a:r>
            <a:r>
              <a:rPr lang="en-US" sz="4000" dirty="0"/>
              <a:t>explicit </a:t>
            </a:r>
            <a:r>
              <a:rPr lang="en-US" sz="4000" dirty="0" smtClean="0"/>
              <a:t>explanation used to </a:t>
            </a:r>
            <a:r>
              <a:rPr lang="en-US" sz="4000" dirty="0"/>
              <a:t>go from 1 </a:t>
            </a:r>
            <a:r>
              <a:rPr lang="en-US" sz="4000" dirty="0" smtClean="0"/>
              <a:t>=&gt; 2 &amp; 3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10064360" cy="33804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Google: </a:t>
            </a:r>
            <a:r>
              <a:rPr lang="en-US" sz="3600" dirty="0"/>
              <a:t>Baltimore Fixed Speed Cameras </a:t>
            </a:r>
          </a:p>
          <a:p>
            <a:pPr marL="457200" indent="-457200"/>
            <a:r>
              <a:rPr lang="en-US" sz="4000" dirty="0" smtClean="0"/>
              <a:t>Export</a:t>
            </a:r>
          </a:p>
          <a:p>
            <a:pPr marL="457200" indent="-457200"/>
            <a:r>
              <a:rPr lang="en-US" sz="4000" dirty="0" smtClean="0"/>
              <a:t>Save to USB and C:\Zooie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9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8"/>
          </a:xfrm>
        </p:spPr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Load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Open Excel</a:t>
            </a:r>
          </a:p>
          <a:p>
            <a:pPr marL="457200" indent="-457200"/>
            <a:r>
              <a:rPr lang="en-US" sz="4000" dirty="0"/>
              <a:t>File &gt; Open</a:t>
            </a:r>
          </a:p>
          <a:p>
            <a:pPr marL="457200" indent="-457200"/>
            <a:r>
              <a:rPr lang="en-US" sz="4000" dirty="0"/>
              <a:t>Delimited</a:t>
            </a:r>
          </a:p>
          <a:p>
            <a:pPr marL="457200" indent="-457200"/>
            <a:r>
              <a:rPr lang="en-US" sz="4000" dirty="0" smtClean="0"/>
              <a:t>My </a:t>
            </a:r>
            <a:r>
              <a:rPr lang="en-US" sz="4000" dirty="0"/>
              <a:t>Data Has Headers</a:t>
            </a:r>
          </a:p>
          <a:p>
            <a:pPr marL="457200" indent="-457200"/>
            <a:r>
              <a:rPr lang="en-US" sz="4000" dirty="0" smtClean="0"/>
              <a:t>Delimiter </a:t>
            </a:r>
            <a:r>
              <a:rPr lang="en-US" sz="4000" dirty="0"/>
              <a:t>= </a:t>
            </a:r>
            <a:r>
              <a:rPr lang="en-US" sz="4000" dirty="0" smtClean="0"/>
              <a:t>comma</a:t>
            </a:r>
            <a:endParaRPr lang="en-US" sz="4000" dirty="0"/>
          </a:p>
          <a:p>
            <a:r>
              <a:rPr lang="en-US" sz="4000" dirty="0" smtClean="0"/>
              <a:t> Click 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3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</a:t>
            </a:r>
            <a:r>
              <a:rPr lang="en-US" dirty="0"/>
              <a:t>Get Data: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4000" dirty="0" smtClean="0"/>
              <a:t>Download ODBC Driver</a:t>
            </a:r>
            <a:r>
              <a:rPr lang="en-US" sz="3600" dirty="0" smtClean="0"/>
              <a:t> </a:t>
            </a:r>
            <a:endParaRPr lang="en-US" sz="3600" dirty="0"/>
          </a:p>
          <a:p>
            <a:pPr marL="457200" indent="-457200"/>
            <a:r>
              <a:rPr lang="en-US" sz="4000" dirty="0" smtClean="0"/>
              <a:t>Create Windows DSN</a:t>
            </a:r>
          </a:p>
          <a:p>
            <a:pPr marL="1257300" lvl="2" indent="-457200"/>
            <a:r>
              <a:rPr lang="en-US" sz="3600" dirty="0" smtClean="0"/>
              <a:t>Data Source Name</a:t>
            </a:r>
          </a:p>
          <a:p>
            <a:pPr marL="1257300" lvl="2" indent="-457200"/>
            <a:r>
              <a:rPr lang="en-US" sz="3600" dirty="0" smtClean="0"/>
              <a:t>Create Connection</a:t>
            </a:r>
          </a:p>
          <a:p>
            <a:pPr marL="1714500" lvl="3" indent="-457200"/>
            <a:r>
              <a:rPr lang="en-US" sz="3400" dirty="0" smtClean="0"/>
              <a:t>Windows</a:t>
            </a:r>
          </a:p>
          <a:p>
            <a:pPr marL="1714500" lvl="3" indent="-457200"/>
            <a:r>
              <a:rPr lang="en-US" sz="3400" dirty="0" smtClean="0"/>
              <a:t>Oracle</a:t>
            </a:r>
          </a:p>
          <a:p>
            <a:pPr marL="457200" indent="-457200"/>
            <a:r>
              <a:rPr lang="en-US" sz="4000" dirty="0" smtClean="0"/>
              <a:t>Connect Excel to DSN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1051</TotalTime>
  <Words>435</Words>
  <Application>Microsoft Office PowerPoint</Application>
  <PresentationFormat>Widescreen</PresentationFormat>
  <Paragraphs>108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Relational Database Concepts</vt:lpstr>
      <vt:lpstr>Basic Concepts</vt:lpstr>
      <vt:lpstr>1. Overview: Types of Databases</vt:lpstr>
      <vt:lpstr>1. Overview : Data Pipeline</vt:lpstr>
      <vt:lpstr>2. Get Data: Original vs Work Data</vt:lpstr>
      <vt:lpstr>2. Get Data : Provenance    </vt:lpstr>
      <vt:lpstr>2a. Get Data: Flat File</vt:lpstr>
      <vt:lpstr>2a. Get Data: Load Flat File</vt:lpstr>
      <vt:lpstr>2b. Get Data: Database</vt:lpstr>
      <vt:lpstr>2b. Clean Data:</vt:lpstr>
      <vt:lpstr>Normalization</vt:lpstr>
      <vt:lpstr>Normalization</vt:lpstr>
      <vt:lpstr>PowerPoint Presentation</vt:lpstr>
      <vt:lpstr>Entity BOOKS (Table)</vt:lpstr>
      <vt:lpstr>Relationship: Logical</vt:lpstr>
      <vt:lpstr>Relationship: Physical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59</cp:revision>
  <dcterms:created xsi:type="dcterms:W3CDTF">2013-10-31T19:49:12Z</dcterms:created>
  <dcterms:modified xsi:type="dcterms:W3CDTF">2016-05-10T16:35:17Z</dcterms:modified>
</cp:coreProperties>
</file>