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69" r:id="rId2"/>
    <p:sldId id="280" r:id="rId3"/>
    <p:sldId id="274" r:id="rId4"/>
    <p:sldId id="275" r:id="rId5"/>
    <p:sldId id="260" r:id="rId6"/>
    <p:sldId id="271" r:id="rId7"/>
    <p:sldId id="276" r:id="rId8"/>
    <p:sldId id="277" r:id="rId9"/>
    <p:sldId id="279" r:id="rId10"/>
    <p:sldId id="278" r:id="rId11"/>
    <p:sldId id="272" r:id="rId12"/>
    <p:sldId id="27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83125" autoAdjust="0"/>
  </p:normalViewPr>
  <p:slideViewPr>
    <p:cSldViewPr snapToGrid="0">
      <p:cViewPr varScale="1">
        <p:scale>
          <a:sx n="68" d="100"/>
          <a:sy n="68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Cleaning behaviors</a:t>
            </a:r>
          </a:p>
          <a:p>
            <a:r>
              <a:rPr lang="en-US" dirty="0" smtClean="0"/>
              <a:t>Bring to court</a:t>
            </a:r>
            <a:r>
              <a:rPr lang="en-US" baseline="0" dirty="0" smtClean="0"/>
              <a:t> to prosecute fraud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XL Connect </a:t>
            </a:r>
            <a:r>
              <a:rPr lang="en-US" dirty="0" smtClean="0">
                <a:sym typeface="Wingdings" panose="05000000000000000000" pitchFamily="2" charset="2"/>
              </a:rPr>
              <a:t> R</a:t>
            </a:r>
            <a:endParaRPr lang="en-US" dirty="0" smtClean="0"/>
          </a:p>
          <a:p>
            <a:r>
              <a:rPr lang="en-US" dirty="0" smtClean="0"/>
              <a:t>XL Connect vignette </a:t>
            </a: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AE5788-66D8-4A33-BDE9-70A3E926FE12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 baseline="0">
          <a:solidFill>
            <a:schemeClr val="bg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 baseline="0">
          <a:solidFill>
            <a:schemeClr val="bg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 baseline="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77806" cy="3329581"/>
          </a:xfrm>
        </p:spPr>
        <p:txBody>
          <a:bodyPr/>
          <a:lstStyle/>
          <a:p>
            <a:r>
              <a:rPr lang="en-US" dirty="0" smtClean="0"/>
              <a:t>Relational Database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</a:t>
            </a:r>
            <a:r>
              <a:rPr lang="en-US" dirty="0" smtClean="0"/>
              <a:t>. Clean </a:t>
            </a:r>
            <a:r>
              <a:rPr lang="en-US" dirty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Validation through Formulas</a:t>
            </a:r>
            <a:endParaRPr lang="en-US" sz="4000" dirty="0" smtClean="0"/>
          </a:p>
          <a:p>
            <a:pPr marL="457200" indent="-457200"/>
            <a:r>
              <a:rPr lang="en-US" sz="4000" dirty="0" smtClean="0"/>
              <a:t>Simple clean up tasks</a:t>
            </a:r>
          </a:p>
          <a:p>
            <a:pPr marL="857250" lvl="1" indent="-457200"/>
            <a:r>
              <a:rPr lang="en-US" sz="3800" dirty="0" smtClean="0"/>
              <a:t>Capitalization</a:t>
            </a:r>
          </a:p>
          <a:p>
            <a:pPr marL="857250" lvl="1" indent="-457200"/>
            <a:r>
              <a:rPr lang="en-US" sz="3800" dirty="0" smtClean="0"/>
              <a:t>Spaces</a:t>
            </a:r>
          </a:p>
          <a:p>
            <a:pPr marL="857250" lvl="1" indent="-457200"/>
            <a:r>
              <a:rPr lang="en-US" sz="3800" dirty="0" smtClean="0"/>
              <a:t>Nonprinting characters</a:t>
            </a:r>
          </a:p>
          <a:p>
            <a:pPr marL="857250" lvl="1" indent="-457200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4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Normalization: data organized so:</a:t>
            </a:r>
          </a:p>
          <a:p>
            <a:pPr lvl="2"/>
            <a:r>
              <a:rPr lang="en-US" sz="3600" dirty="0" smtClean="0"/>
              <a:t>Data addition			one place</a:t>
            </a:r>
          </a:p>
          <a:p>
            <a:pPr lvl="2"/>
            <a:r>
              <a:rPr lang="en-US" sz="3600" dirty="0" smtClean="0"/>
              <a:t>Data deletion</a:t>
            </a:r>
            <a:r>
              <a:rPr lang="en-US" sz="3600" dirty="0"/>
              <a:t>		</a:t>
            </a:r>
            <a:r>
              <a:rPr lang="en-US" sz="3600" dirty="0" smtClean="0"/>
              <a:t>	one </a:t>
            </a:r>
            <a:r>
              <a:rPr lang="en-US" sz="3600" dirty="0"/>
              <a:t>place</a:t>
            </a:r>
          </a:p>
          <a:p>
            <a:pPr lvl="2"/>
            <a:r>
              <a:rPr lang="en-US" sz="3600" dirty="0" smtClean="0"/>
              <a:t>Data modification</a:t>
            </a:r>
            <a:r>
              <a:rPr lang="en-US" sz="3600" dirty="0"/>
              <a:t>	</a:t>
            </a:r>
            <a:r>
              <a:rPr lang="en-US" sz="3600" dirty="0" smtClean="0"/>
              <a:t>one </a:t>
            </a:r>
            <a:r>
              <a:rPr lang="en-US" sz="3600" dirty="0"/>
              <a:t>place</a:t>
            </a:r>
          </a:p>
          <a:p>
            <a:pPr lvl="1"/>
            <a:r>
              <a:rPr lang="en-US" sz="3800" dirty="0" smtClean="0"/>
              <a:t>Other tables know using relations</a:t>
            </a:r>
            <a:endParaRPr lang="en-US" sz="3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Columns have names (must be unique)</a:t>
            </a:r>
          </a:p>
          <a:p>
            <a:r>
              <a:rPr lang="en-US" sz="4000" dirty="0" smtClean="0"/>
              <a:t>Rows do not</a:t>
            </a:r>
          </a:p>
          <a:p>
            <a:r>
              <a:rPr lang="en-US" sz="4000" dirty="0" smtClean="0"/>
              <a:t>Each column has only one value </a:t>
            </a:r>
          </a:p>
          <a:p>
            <a:pPr lvl="2"/>
            <a:r>
              <a:rPr lang="en-US" sz="3200" dirty="0" smtClean="0"/>
              <a:t>Mrs. Emily </a:t>
            </a:r>
            <a:r>
              <a:rPr lang="en-US" sz="3200" dirty="0" err="1" smtClean="0"/>
              <a:t>Tatro</a:t>
            </a:r>
            <a:endParaRPr lang="en-US" sz="3200" dirty="0"/>
          </a:p>
          <a:p>
            <a:pPr lvl="2"/>
            <a:r>
              <a:rPr lang="en-US" sz="3600" dirty="0" smtClean="0"/>
              <a:t>Phone (512) 300-3111; Fax: </a:t>
            </a:r>
            <a:r>
              <a:rPr lang="en-US" sz="3600" dirty="0"/>
              <a:t>(512) </a:t>
            </a:r>
            <a:r>
              <a:rPr lang="en-US" sz="3600" dirty="0" smtClean="0"/>
              <a:t>300-3222 </a:t>
            </a:r>
            <a:endParaRPr lang="en-US" sz="3600" dirty="0"/>
          </a:p>
          <a:p>
            <a:r>
              <a:rPr lang="en-US" sz="4000" dirty="0" smtClean="0"/>
              <a:t>Column order not important </a:t>
            </a:r>
          </a:p>
          <a:p>
            <a:r>
              <a:rPr lang="en-US" sz="4000" dirty="0" smtClean="0"/>
              <a:t>No </a:t>
            </a:r>
            <a:r>
              <a:rPr lang="en-US" sz="4000" dirty="0"/>
              <a:t>two tuples (rows) </a:t>
            </a:r>
            <a:r>
              <a:rPr lang="en-US" sz="4000" dirty="0" smtClean="0"/>
              <a:t>can </a:t>
            </a:r>
            <a:r>
              <a:rPr lang="en-US" sz="4000" dirty="0"/>
              <a:t>be </a:t>
            </a:r>
            <a:r>
              <a:rPr lang="en-US" sz="4000" dirty="0" smtClean="0"/>
              <a:t>identical</a:t>
            </a:r>
            <a:endParaRPr lang="en-US" sz="4000" dirty="0"/>
          </a:p>
          <a:p>
            <a:r>
              <a:rPr lang="en-US" sz="4000" dirty="0" smtClean="0"/>
              <a:t>Row order not important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79" y="642783"/>
            <a:ext cx="4660491" cy="337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4432359"/>
            <a:ext cx="9424220" cy="1702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2890" y="884903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8164"/>
            <a:ext cx="8946541" cy="4195481"/>
          </a:xfrm>
        </p:spPr>
        <p:txBody>
          <a:bodyPr>
            <a:normAutofit/>
          </a:bodyPr>
          <a:lstStyle/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/>
              <a:t>Relational Model (</a:t>
            </a:r>
            <a:r>
              <a:rPr lang="en-US" sz="4000" dirty="0" smtClean="0">
                <a:hlinkClick r:id="rId2" action="ppaction://hlinksldjump"/>
              </a:rPr>
              <a:t>ER diagram</a:t>
            </a:r>
            <a:r>
              <a:rPr lang="en-US" sz="4000" dirty="0" smtClean="0"/>
              <a:t>)</a:t>
            </a:r>
            <a:endParaRPr lang="en-US" sz="4000" dirty="0" smtClean="0"/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Entity: a “Thing”</a:t>
            </a:r>
            <a:endParaRPr lang="en-US" sz="4000" dirty="0" smtClean="0"/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/>
              <a:t>Relationship: a “Connection between Things”</a:t>
            </a:r>
          </a:p>
        </p:txBody>
      </p:sp>
    </p:spTree>
    <p:extLst>
      <p:ext uri="{BB962C8B-B14F-4D97-AF65-F5344CB8AC3E}">
        <p14:creationId xmlns:p14="http://schemas.microsoft.com/office/powerpoint/2010/main" val="322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6279"/>
          </a:xfrm>
        </p:spPr>
        <p:txBody>
          <a:bodyPr/>
          <a:lstStyle/>
          <a:p>
            <a:r>
              <a:rPr lang="en-US" dirty="0" smtClean="0"/>
              <a:t>1. Overview: </a:t>
            </a:r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293" y="2097889"/>
            <a:ext cx="5822144" cy="3313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ANALYTICS </a:t>
            </a:r>
            <a:endParaRPr lang="en-US" sz="4000" dirty="0" smtClean="0"/>
          </a:p>
          <a:p>
            <a:r>
              <a:rPr lang="en-US" sz="4000" dirty="0" smtClean="0"/>
              <a:t> Find &amp; Extract Data</a:t>
            </a:r>
            <a:endParaRPr lang="en-US" sz="4000" dirty="0"/>
          </a:p>
          <a:p>
            <a:r>
              <a:rPr lang="en-US" sz="4000" dirty="0" smtClean="0"/>
              <a:t> Tidy and make tiny</a:t>
            </a:r>
          </a:p>
          <a:p>
            <a:r>
              <a:rPr lang="en-US" sz="4000" dirty="0" smtClean="0"/>
              <a:t> Validation</a:t>
            </a:r>
          </a:p>
          <a:p>
            <a:r>
              <a:rPr lang="en-US" sz="4000" dirty="0" smtClean="0"/>
              <a:t> Exploratory Analysis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500" y="2097889"/>
            <a:ext cx="4643880" cy="254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RDBMS</a:t>
            </a:r>
            <a:endParaRPr lang="en-US" sz="4000" dirty="0" smtClean="0"/>
          </a:p>
          <a:p>
            <a:r>
              <a:rPr lang="en-US" sz="4000" dirty="0" smtClean="0"/>
              <a:t> Transactions</a:t>
            </a:r>
          </a:p>
          <a:p>
            <a:r>
              <a:rPr lang="en-US" sz="4000" dirty="0" smtClean="0"/>
              <a:t> </a:t>
            </a:r>
            <a:r>
              <a:rPr lang="en-US" sz="4000" dirty="0" smtClean="0"/>
              <a:t>Analytics</a:t>
            </a:r>
            <a:endParaRPr lang="en-US" sz="4000" dirty="0" smtClean="0"/>
          </a:p>
          <a:p>
            <a:r>
              <a:rPr lang="en-US" sz="4000" dirty="0" smtClean="0"/>
              <a:t>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 </a:t>
            </a:r>
            <a:r>
              <a:rPr lang="en-US" dirty="0" smtClean="0"/>
              <a:t>: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Raw Data =&gt; Clean</a:t>
            </a:r>
          </a:p>
          <a:p>
            <a:r>
              <a:rPr lang="en-US" sz="4000" dirty="0" smtClean="0"/>
              <a:t> Clean </a:t>
            </a:r>
            <a:r>
              <a:rPr lang="en-US" sz="4000" dirty="0"/>
              <a:t>=&gt; </a:t>
            </a:r>
            <a:r>
              <a:rPr lang="en-US" sz="4000" dirty="0" smtClean="0"/>
              <a:t>Tidy Data</a:t>
            </a:r>
          </a:p>
          <a:p>
            <a:r>
              <a:rPr lang="en-US" sz="4000" dirty="0" smtClean="0"/>
              <a:t> Tidy =&gt; Analysis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Analysis </a:t>
            </a:r>
            <a:r>
              <a:rPr lang="en-US" sz="4000" dirty="0"/>
              <a:t>=&gt; </a:t>
            </a:r>
            <a:r>
              <a:rPr lang="en-US" sz="4000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Get Data: </a:t>
            </a:r>
            <a:r>
              <a:rPr lang="en-US" dirty="0" smtClean="0"/>
              <a:t>Original vs 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856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 Original: Raw Data</a:t>
            </a:r>
            <a:endParaRPr lang="en-US" sz="4000" dirty="0"/>
          </a:p>
          <a:p>
            <a:pPr lvl="1"/>
            <a:r>
              <a:rPr lang="en-US" sz="3800" dirty="0" smtClean="0"/>
              <a:t> Can be messy</a:t>
            </a:r>
          </a:p>
          <a:p>
            <a:pPr lvl="1"/>
            <a:r>
              <a:rPr lang="en-US" sz="3800" dirty="0" smtClean="0"/>
              <a:t> Hard to perform analytics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Goal: Handle only once</a:t>
            </a:r>
          </a:p>
          <a:p>
            <a:r>
              <a:rPr lang="en-US" sz="4000" dirty="0" smtClean="0"/>
              <a:t> Work Data: Ready for Analysis</a:t>
            </a:r>
          </a:p>
          <a:p>
            <a:pPr lvl="1"/>
            <a:r>
              <a:rPr lang="en-US" sz="3800" dirty="0" smtClean="0"/>
              <a:t> Can be merged, transformed,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aggregated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smtClean="0"/>
              <a:t>2. </a:t>
            </a:r>
            <a:r>
              <a:rPr lang="en-US" dirty="0"/>
              <a:t>Get </a:t>
            </a:r>
            <a:r>
              <a:rPr lang="en-US" dirty="0" smtClean="0"/>
              <a:t>Data : Provenance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9134"/>
            <a:ext cx="8946541" cy="462946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 </a:t>
            </a:r>
            <a:r>
              <a:rPr lang="en-US" sz="3600" dirty="0"/>
              <a:t>Prove Your Story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4000" dirty="0" smtClean="0"/>
              <a:t>Provide to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The raw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A </a:t>
            </a:r>
            <a:r>
              <a:rPr lang="en-US" sz="3800" dirty="0"/>
              <a:t>tidy data set </a:t>
            </a:r>
            <a:endParaRPr lang="en-US" sz="3800" dirty="0" smtClean="0"/>
          </a:p>
          <a:p>
            <a:pPr marL="1085850" lvl="1" indent="-628650">
              <a:buFont typeface="+mj-lt"/>
              <a:buAutoNum type="arabicPeriod"/>
            </a:pPr>
            <a:r>
              <a:rPr lang="en-US" sz="3600" dirty="0" smtClean="0"/>
              <a:t>Define variable/values in tidy data set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Continuous</a:t>
            </a:r>
            <a:endParaRPr lang="en-US" sz="2300" dirty="0"/>
          </a:p>
          <a:p>
            <a:pPr marL="1828800" lvl="7">
              <a:spcBef>
                <a:spcPts val="0"/>
              </a:spcBef>
            </a:pPr>
            <a:r>
              <a:rPr lang="en-US" sz="2300" dirty="0"/>
              <a:t>Ordinal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/>
              <a:t>Categorical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Missing 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Censored</a:t>
            </a:r>
          </a:p>
          <a:p>
            <a:pPr marL="457200" indent="-457200"/>
            <a:r>
              <a:rPr lang="en-US" sz="4000" dirty="0" smtClean="0"/>
              <a:t>An </a:t>
            </a:r>
            <a:r>
              <a:rPr lang="en-US" sz="4000" dirty="0"/>
              <a:t>explicit </a:t>
            </a:r>
            <a:r>
              <a:rPr lang="en-US" sz="4000" dirty="0" smtClean="0"/>
              <a:t>explanation used to </a:t>
            </a:r>
            <a:r>
              <a:rPr lang="en-US" sz="4000" dirty="0"/>
              <a:t>go from 1 </a:t>
            </a:r>
            <a:r>
              <a:rPr lang="en-US" sz="4000" dirty="0" smtClean="0"/>
              <a:t>=&gt; 2 &amp; 3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10064360" cy="33804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Google: </a:t>
            </a:r>
            <a:r>
              <a:rPr lang="en-US" sz="3600" dirty="0"/>
              <a:t>Baltimore Fixed Speed Cameras </a:t>
            </a:r>
          </a:p>
          <a:p>
            <a:pPr marL="457200" indent="-457200"/>
            <a:r>
              <a:rPr lang="en-US" sz="4000" dirty="0" smtClean="0"/>
              <a:t>Export</a:t>
            </a:r>
          </a:p>
          <a:p>
            <a:pPr marL="457200" indent="-457200"/>
            <a:r>
              <a:rPr lang="en-US" sz="4000" dirty="0" smtClean="0"/>
              <a:t>Save to USB and C:\Zooie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9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8"/>
          </a:xfrm>
        </p:spPr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Load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Open Excel</a:t>
            </a:r>
          </a:p>
          <a:p>
            <a:pPr marL="457200" indent="-457200"/>
            <a:r>
              <a:rPr lang="en-US" sz="4000" dirty="0"/>
              <a:t>File &gt; Open</a:t>
            </a:r>
          </a:p>
          <a:p>
            <a:pPr marL="457200" indent="-457200"/>
            <a:r>
              <a:rPr lang="en-US" sz="4000" dirty="0"/>
              <a:t>Delimited</a:t>
            </a:r>
          </a:p>
          <a:p>
            <a:pPr marL="457200" indent="-457200"/>
            <a:r>
              <a:rPr lang="en-US" sz="4000" dirty="0" smtClean="0"/>
              <a:t>My </a:t>
            </a:r>
            <a:r>
              <a:rPr lang="en-US" sz="4000" dirty="0"/>
              <a:t>Data Has Headers</a:t>
            </a:r>
          </a:p>
          <a:p>
            <a:pPr marL="457200" indent="-457200"/>
            <a:r>
              <a:rPr lang="en-US" sz="4000" dirty="0" smtClean="0"/>
              <a:t>Delimiter </a:t>
            </a:r>
            <a:r>
              <a:rPr lang="en-US" sz="4000" dirty="0"/>
              <a:t>= </a:t>
            </a:r>
            <a:r>
              <a:rPr lang="en-US" sz="4000" dirty="0" smtClean="0"/>
              <a:t>comma</a:t>
            </a:r>
            <a:endParaRPr lang="en-US" sz="4000" dirty="0"/>
          </a:p>
          <a:p>
            <a:r>
              <a:rPr lang="en-US" sz="4000" dirty="0" smtClean="0"/>
              <a:t> Click 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3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</a:t>
            </a:r>
            <a:r>
              <a:rPr lang="en-US" dirty="0"/>
              <a:t>Get Data: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4000" dirty="0" smtClean="0"/>
              <a:t>Download ODBC Driver</a:t>
            </a:r>
            <a:r>
              <a:rPr lang="en-US" sz="3600" dirty="0" smtClean="0"/>
              <a:t> </a:t>
            </a:r>
            <a:endParaRPr lang="en-US" sz="3600" dirty="0"/>
          </a:p>
          <a:p>
            <a:pPr marL="457200" indent="-457200"/>
            <a:r>
              <a:rPr lang="en-US" sz="4000" dirty="0" smtClean="0"/>
              <a:t>Create Windows DSN</a:t>
            </a:r>
          </a:p>
          <a:p>
            <a:pPr marL="1257300" lvl="2" indent="-457200"/>
            <a:r>
              <a:rPr lang="en-US" sz="3600" dirty="0" smtClean="0"/>
              <a:t>Data Source Name</a:t>
            </a:r>
          </a:p>
          <a:p>
            <a:pPr marL="1257300" lvl="2" indent="-457200"/>
            <a:r>
              <a:rPr lang="en-US" sz="3600" dirty="0" smtClean="0"/>
              <a:t>Create Connection</a:t>
            </a:r>
          </a:p>
          <a:p>
            <a:pPr marL="1714500" lvl="3" indent="-457200"/>
            <a:r>
              <a:rPr lang="en-US" sz="3400" dirty="0" smtClean="0"/>
              <a:t>Windows</a:t>
            </a:r>
          </a:p>
          <a:p>
            <a:pPr marL="1714500" lvl="3" indent="-457200"/>
            <a:r>
              <a:rPr lang="en-US" sz="3400" dirty="0" smtClean="0"/>
              <a:t>Oracle</a:t>
            </a:r>
          </a:p>
          <a:p>
            <a:pPr marL="457200" indent="-457200"/>
            <a:r>
              <a:rPr lang="en-US" sz="4000" dirty="0" smtClean="0"/>
              <a:t>Connect Excel to DSN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993</TotalTime>
  <Words>343</Words>
  <Application>Microsoft Office PowerPoint</Application>
  <PresentationFormat>Widescreen</PresentationFormat>
  <Paragraphs>90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Relational Database Concepts</vt:lpstr>
      <vt:lpstr>Basic Concepts</vt:lpstr>
      <vt:lpstr>1. Overview: Types of Databases</vt:lpstr>
      <vt:lpstr>1. Overview : Data Pipeline</vt:lpstr>
      <vt:lpstr>2. Get Data: Original vs Work Data</vt:lpstr>
      <vt:lpstr>2. Get Data : Provenance    </vt:lpstr>
      <vt:lpstr>2a. Get Data: Flat File</vt:lpstr>
      <vt:lpstr>2a. Get Data: Load Flat File</vt:lpstr>
      <vt:lpstr>2b. Get Data: Database</vt:lpstr>
      <vt:lpstr>2b. Clean Data:</vt:lpstr>
      <vt:lpstr>Normalization</vt:lpstr>
      <vt:lpstr>Normalization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51</cp:revision>
  <dcterms:created xsi:type="dcterms:W3CDTF">2013-10-31T19:49:12Z</dcterms:created>
  <dcterms:modified xsi:type="dcterms:W3CDTF">2016-05-04T18:23:32Z</dcterms:modified>
</cp:coreProperties>
</file>