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75"/>
  </p:notesMasterIdLst>
  <p:sldIdLst>
    <p:sldId id="256" r:id="rId2"/>
    <p:sldId id="258" r:id="rId3"/>
    <p:sldId id="257" r:id="rId4"/>
    <p:sldId id="279" r:id="rId5"/>
    <p:sldId id="278" r:id="rId6"/>
    <p:sldId id="259" r:id="rId7"/>
    <p:sldId id="296" r:id="rId8"/>
    <p:sldId id="260" r:id="rId9"/>
    <p:sldId id="297" r:id="rId10"/>
    <p:sldId id="312" r:id="rId11"/>
    <p:sldId id="280" r:id="rId12"/>
    <p:sldId id="275" r:id="rId13"/>
    <p:sldId id="298" r:id="rId14"/>
    <p:sldId id="300" r:id="rId15"/>
    <p:sldId id="301" r:id="rId16"/>
    <p:sldId id="304" r:id="rId17"/>
    <p:sldId id="313" r:id="rId18"/>
    <p:sldId id="305" r:id="rId19"/>
    <p:sldId id="299" r:id="rId20"/>
    <p:sldId id="303" r:id="rId21"/>
    <p:sldId id="302" r:id="rId22"/>
    <p:sldId id="314" r:id="rId23"/>
    <p:sldId id="315" r:id="rId24"/>
    <p:sldId id="316" r:id="rId25"/>
    <p:sldId id="317" r:id="rId26"/>
    <p:sldId id="318" r:id="rId27"/>
    <p:sldId id="307" r:id="rId28"/>
    <p:sldId id="283" r:id="rId29"/>
    <p:sldId id="310" r:id="rId30"/>
    <p:sldId id="319" r:id="rId31"/>
    <p:sldId id="309" r:id="rId32"/>
    <p:sldId id="320" r:id="rId33"/>
    <p:sldId id="321" r:id="rId34"/>
    <p:sldId id="322" r:id="rId35"/>
    <p:sldId id="329" r:id="rId36"/>
    <p:sldId id="330" r:id="rId37"/>
    <p:sldId id="332" r:id="rId38"/>
    <p:sldId id="323" r:id="rId39"/>
    <p:sldId id="331" r:id="rId40"/>
    <p:sldId id="354" r:id="rId41"/>
    <p:sldId id="284" r:id="rId42"/>
    <p:sldId id="324" r:id="rId43"/>
    <p:sldId id="311" r:id="rId44"/>
    <p:sldId id="333" r:id="rId45"/>
    <p:sldId id="334" r:id="rId46"/>
    <p:sldId id="338" r:id="rId47"/>
    <p:sldId id="339" r:id="rId48"/>
    <p:sldId id="340" r:id="rId49"/>
    <p:sldId id="335" r:id="rId50"/>
    <p:sldId id="285" r:id="rId51"/>
    <p:sldId id="325" r:id="rId52"/>
    <p:sldId id="341" r:id="rId53"/>
    <p:sldId id="342" r:id="rId54"/>
    <p:sldId id="343" r:id="rId55"/>
    <p:sldId id="286" r:id="rId56"/>
    <p:sldId id="326" r:id="rId57"/>
    <p:sldId id="344" r:id="rId58"/>
    <p:sldId id="345" r:id="rId59"/>
    <p:sldId id="346" r:id="rId60"/>
    <p:sldId id="347" r:id="rId61"/>
    <p:sldId id="348" r:id="rId62"/>
    <p:sldId id="287" r:id="rId63"/>
    <p:sldId id="327" r:id="rId64"/>
    <p:sldId id="349" r:id="rId65"/>
    <p:sldId id="355" r:id="rId66"/>
    <p:sldId id="353" r:id="rId67"/>
    <p:sldId id="356" r:id="rId68"/>
    <p:sldId id="350" r:id="rId69"/>
    <p:sldId id="351" r:id="rId70"/>
    <p:sldId id="357" r:id="rId71"/>
    <p:sldId id="352" r:id="rId72"/>
    <p:sldId id="308" r:id="rId73"/>
    <p:sldId id="32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3" autoAdjust="0"/>
    <p:restoredTop sz="86724" autoAdjust="0"/>
  </p:normalViewPr>
  <p:slideViewPr>
    <p:cSldViewPr snapToGrid="0">
      <p:cViewPr varScale="1">
        <p:scale>
          <a:sx n="67" d="100"/>
          <a:sy n="67" d="100"/>
        </p:scale>
        <p:origin x="3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8B1F0-D6E8-4C6A-BA3A-09974B6AF943}" type="datetimeFigureOut">
              <a:rPr lang="en-US" smtClean="0"/>
              <a:t>8/5/2015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4085-7619-41C9-8345-1399C48A898A}" type="slidenum">
              <a:rPr lang="en-US" smtClean="0"/>
              <a:t>‹#›</a:t>
            </a:fld>
            <a:endParaRPr lang="en-US"/>
          </a:p>
        </p:txBody>
      </p:sp>
    </p:spTree>
    <p:extLst>
      <p:ext uri="{BB962C8B-B14F-4D97-AF65-F5344CB8AC3E}">
        <p14:creationId xmlns:p14="http://schemas.microsoft.com/office/powerpoint/2010/main" val="1307013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1</a:t>
            </a:fld>
            <a:endParaRPr lang="en-US"/>
          </a:p>
        </p:txBody>
      </p:sp>
    </p:spTree>
    <p:extLst>
      <p:ext uri="{BB962C8B-B14F-4D97-AF65-F5344CB8AC3E}">
        <p14:creationId xmlns:p14="http://schemas.microsoft.com/office/powerpoint/2010/main" val="352191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Items in</a:t>
            </a:r>
            <a:r>
              <a:rPr lang="en-US" baseline="0" dirty="0" smtClean="0"/>
              <a:t> yellow are optional</a:t>
            </a:r>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40</a:t>
            </a:fld>
            <a:endParaRPr lang="en-US"/>
          </a:p>
        </p:txBody>
      </p:sp>
    </p:spTree>
    <p:extLst>
      <p:ext uri="{BB962C8B-B14F-4D97-AF65-F5344CB8AC3E}">
        <p14:creationId xmlns:p14="http://schemas.microsoft.com/office/powerpoint/2010/main" val="4083538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Users interact with database systems through query languages. The query language of a DBMS has two </a:t>
            </a:r>
          </a:p>
          <a:p>
            <a:pPr rtl="0"/>
            <a:r>
              <a:rPr lang="en-US" sz="1200" kern="1200" dirty="0" smtClean="0">
                <a:solidFill>
                  <a:schemeClr val="tx1"/>
                </a:solidFill>
                <a:effectLst/>
                <a:latin typeface="+mn-lt"/>
                <a:ea typeface="+mn-ea"/>
                <a:cs typeface="+mn-cs"/>
              </a:rPr>
              <a:t>broad tasks: </a:t>
            </a:r>
          </a:p>
          <a:p>
            <a:pPr rtl="0"/>
            <a:r>
              <a:rPr lang="en-US" sz="1200" kern="1200" dirty="0" smtClean="0">
                <a:solidFill>
                  <a:schemeClr val="tx1"/>
                </a:solidFill>
                <a:effectLst/>
                <a:latin typeface="+mn-lt"/>
                <a:ea typeface="+mn-ea"/>
                <a:cs typeface="+mn-cs"/>
              </a:rPr>
              <a:t>    to define the data structures that serve as receptacles for the data of the database, </a:t>
            </a:r>
          </a:p>
          <a:p>
            <a:pPr rtl="0"/>
            <a:r>
              <a:rPr lang="en-US" sz="1200" kern="1200" dirty="0" smtClean="0">
                <a:solidFill>
                  <a:schemeClr val="tx1"/>
                </a:solidFill>
                <a:effectLst/>
                <a:latin typeface="+mn-lt"/>
                <a:ea typeface="+mn-ea"/>
                <a:cs typeface="+mn-cs"/>
              </a:rPr>
              <a:t>    and to allow the speedy retrieval and modification of data.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Accordingly, we distinguish between </a:t>
            </a:r>
            <a:r>
              <a:rPr lang="en-US" sz="1200" kern="1200" smtClean="0">
                <a:solidFill>
                  <a:schemeClr val="tx1"/>
                </a:solidFill>
                <a:effectLst/>
                <a:latin typeface="+mn-lt"/>
                <a:ea typeface="+mn-ea"/>
                <a:cs typeface="+mn-cs"/>
              </a:rPr>
              <a:t>two components of </a:t>
            </a:r>
            <a:r>
              <a:rPr lang="en-US" sz="1200" kern="1200" dirty="0" smtClean="0">
                <a:solidFill>
                  <a:schemeClr val="tx1"/>
                </a:solidFill>
                <a:effectLst/>
                <a:latin typeface="+mn-lt"/>
                <a:ea typeface="+mn-ea"/>
                <a:cs typeface="+mn-cs"/>
              </a:rPr>
              <a:t>a query language:</a:t>
            </a:r>
          </a:p>
          <a:p>
            <a:pPr rtl="0"/>
            <a:r>
              <a:rPr lang="en-US" sz="1200" kern="1200" dirty="0" smtClean="0">
                <a:solidFill>
                  <a:schemeClr val="tx1"/>
                </a:solidFill>
                <a:effectLst/>
                <a:latin typeface="+mn-lt"/>
                <a:ea typeface="+mn-ea"/>
                <a:cs typeface="+mn-cs"/>
              </a:rPr>
              <a:t>  the data definition component</a:t>
            </a:r>
          </a:p>
          <a:p>
            <a:pPr rtl="0"/>
            <a:r>
              <a:rPr lang="en-US" sz="1200" kern="1200" dirty="0" smtClean="0">
                <a:solidFill>
                  <a:schemeClr val="tx1"/>
                </a:solidFill>
                <a:effectLst/>
                <a:latin typeface="+mn-lt"/>
                <a:ea typeface="+mn-ea"/>
                <a:cs typeface="+mn-cs"/>
              </a:rPr>
              <a:t>  the data manipulation component</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The main tasks of data manipulation are data retrieval and data update</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Data retrieval entails obtaining data stored in the database that satisfies a</a:t>
            </a:r>
          </a:p>
          <a:p>
            <a:pPr rtl="0"/>
            <a:r>
              <a:rPr lang="en-US" sz="1200" kern="1200" dirty="0" smtClean="0">
                <a:solidFill>
                  <a:schemeClr val="tx1"/>
                </a:solidFill>
                <a:effectLst/>
                <a:latin typeface="+mn-lt"/>
                <a:ea typeface="+mn-ea"/>
                <a:cs typeface="+mn-cs"/>
              </a:rPr>
              <a:t>certain specification formulated by the user in a query. </a:t>
            </a:r>
          </a:p>
          <a:p>
            <a:pPr rtl="0"/>
            <a:r>
              <a:rPr lang="en-US" sz="1200" kern="1200" dirty="0" smtClean="0">
                <a:solidFill>
                  <a:schemeClr val="tx1"/>
                </a:solidFill>
                <a:effectLst/>
                <a:latin typeface="+mn-lt"/>
                <a:ea typeface="+mn-ea"/>
                <a:cs typeface="+mn-cs"/>
              </a:rPr>
              <a:t>Data updates include data modification, deletion and insertion.</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 central task of DBMSs is transaction management. A transaction is a</a:t>
            </a:r>
          </a:p>
          <a:p>
            <a:pPr rtl="0"/>
            <a:r>
              <a:rPr lang="en-US" sz="1200" kern="1200" dirty="0" smtClean="0">
                <a:solidFill>
                  <a:schemeClr val="tx1"/>
                </a:solidFill>
                <a:effectLst/>
                <a:latin typeface="+mn-lt"/>
                <a:ea typeface="+mn-ea"/>
                <a:cs typeface="+mn-cs"/>
              </a:rPr>
              <a:t>sequence of database operations (that usually consists of updates, with possible</a:t>
            </a:r>
          </a:p>
          <a:p>
            <a:pPr rtl="0"/>
            <a:r>
              <a:rPr lang="en-US" sz="1200" kern="1200" dirty="0" smtClean="0">
                <a:solidFill>
                  <a:schemeClr val="tx1"/>
                </a:solidFill>
                <a:effectLst/>
                <a:latin typeface="+mn-lt"/>
                <a:ea typeface="+mn-ea"/>
                <a:cs typeface="+mn-cs"/>
              </a:rPr>
              <a:t>retrievals) that must be executed in its entirety or not at all. This property of</a:t>
            </a:r>
          </a:p>
          <a:p>
            <a:pPr rtl="0"/>
            <a:r>
              <a:rPr lang="en-US" sz="1200" kern="1200" dirty="0" smtClean="0">
                <a:solidFill>
                  <a:schemeClr val="tx1"/>
                </a:solidFill>
                <a:effectLst/>
                <a:latin typeface="+mn-lt"/>
                <a:ea typeface="+mn-ea"/>
                <a:cs typeface="+mn-cs"/>
              </a:rPr>
              <a:t>transactions is known as atomicity.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15BFF04-C4F0-4E00-B7F9-E1DC0C320420}" type="slidenum">
              <a:rPr lang="en-US" smtClean="0"/>
              <a:t>43</a:t>
            </a:fld>
            <a:endParaRPr lang="en-US"/>
          </a:p>
        </p:txBody>
      </p:sp>
    </p:spTree>
    <p:extLst>
      <p:ext uri="{BB962C8B-B14F-4D97-AF65-F5344CB8AC3E}">
        <p14:creationId xmlns:p14="http://schemas.microsoft.com/office/powerpoint/2010/main" val="2105244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Items in</a:t>
            </a:r>
            <a:r>
              <a:rPr lang="en-US" baseline="0" dirty="0" smtClean="0"/>
              <a:t> yellow are optional</a:t>
            </a:r>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46</a:t>
            </a:fld>
            <a:endParaRPr lang="en-US"/>
          </a:p>
        </p:txBody>
      </p:sp>
    </p:spTree>
    <p:extLst>
      <p:ext uri="{BB962C8B-B14F-4D97-AF65-F5344CB8AC3E}">
        <p14:creationId xmlns:p14="http://schemas.microsoft.com/office/powerpoint/2010/main" val="354212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Items in</a:t>
            </a:r>
            <a:r>
              <a:rPr lang="en-US" baseline="0" dirty="0" smtClean="0"/>
              <a:t> yellow are optional</a:t>
            </a:r>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47</a:t>
            </a:fld>
            <a:endParaRPr lang="en-US"/>
          </a:p>
        </p:txBody>
      </p:sp>
    </p:spTree>
    <p:extLst>
      <p:ext uri="{BB962C8B-B14F-4D97-AF65-F5344CB8AC3E}">
        <p14:creationId xmlns:p14="http://schemas.microsoft.com/office/powerpoint/2010/main" val="1592440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Items in</a:t>
            </a:r>
            <a:r>
              <a:rPr lang="en-US" baseline="0" dirty="0" smtClean="0"/>
              <a:t> yellow are optional</a:t>
            </a:r>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48</a:t>
            </a:fld>
            <a:endParaRPr lang="en-US"/>
          </a:p>
        </p:txBody>
      </p:sp>
    </p:spTree>
    <p:extLst>
      <p:ext uri="{BB962C8B-B14F-4D97-AF65-F5344CB8AC3E}">
        <p14:creationId xmlns:p14="http://schemas.microsoft.com/office/powerpoint/2010/main" val="3175369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Items in</a:t>
            </a:r>
            <a:r>
              <a:rPr lang="en-US" baseline="0" dirty="0" smtClean="0"/>
              <a:t> yellow are optional</a:t>
            </a:r>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52</a:t>
            </a:fld>
            <a:endParaRPr lang="en-US"/>
          </a:p>
        </p:txBody>
      </p:sp>
    </p:spTree>
    <p:extLst>
      <p:ext uri="{BB962C8B-B14F-4D97-AF65-F5344CB8AC3E}">
        <p14:creationId xmlns:p14="http://schemas.microsoft.com/office/powerpoint/2010/main" val="6752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Start Page, </a:t>
            </a:r>
          </a:p>
          <a:p>
            <a:r>
              <a:rPr lang="en-US" sz="1200" dirty="0" smtClean="0"/>
              <a:t>Launch tutorials on Start Page</a:t>
            </a:r>
          </a:p>
          <a:p>
            <a:r>
              <a:rPr lang="en-US" sz="1200" dirty="0" smtClean="0"/>
              <a:t>Select Testing and Debugging Procedures using SQL Developer 3.1</a:t>
            </a:r>
          </a:p>
          <a:p>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6</a:t>
            </a:fld>
            <a:endParaRPr lang="en-US"/>
          </a:p>
        </p:txBody>
      </p:sp>
    </p:spTree>
    <p:extLst>
      <p:ext uri="{BB962C8B-B14F-4D97-AF65-F5344CB8AC3E}">
        <p14:creationId xmlns:p14="http://schemas.microsoft.com/office/powerpoint/2010/main" val="245666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Start Page, </a:t>
            </a:r>
          </a:p>
          <a:p>
            <a:r>
              <a:rPr lang="en-US" sz="1200" dirty="0" smtClean="0"/>
              <a:t>Launch tutorials on Start Page</a:t>
            </a:r>
          </a:p>
          <a:p>
            <a:r>
              <a:rPr lang="en-US" sz="1200" dirty="0" smtClean="0"/>
              <a:t>Select Testing and Debugging Procedures using SQL Developer 3.1</a:t>
            </a:r>
          </a:p>
          <a:p>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7</a:t>
            </a:fld>
            <a:endParaRPr lang="en-US"/>
          </a:p>
        </p:txBody>
      </p:sp>
    </p:spTree>
    <p:extLst>
      <p:ext uri="{BB962C8B-B14F-4D97-AF65-F5344CB8AC3E}">
        <p14:creationId xmlns:p14="http://schemas.microsoft.com/office/powerpoint/2010/main" val="57683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What's an RDBMS ?</a:t>
            </a:r>
            <a:endParaRPr lang="en-US" dirty="0" smtClean="0"/>
          </a:p>
          <a:p>
            <a:r>
              <a:rPr lang="en-US" sz="1200" kern="1200" dirty="0" smtClean="0">
                <a:solidFill>
                  <a:schemeClr val="tx1"/>
                </a:solidFill>
                <a:latin typeface="+mn-lt"/>
                <a:ea typeface="+mn-ea"/>
                <a:cs typeface="+mn-cs"/>
              </a:rPr>
              <a:t>This concept was first described around 1970 by Dr. Edgar F. </a:t>
            </a:r>
            <a:r>
              <a:rPr lang="en-US" sz="1200" kern="1200" dirty="0" err="1" smtClean="0">
                <a:solidFill>
                  <a:schemeClr val="tx1"/>
                </a:solidFill>
                <a:latin typeface="+mn-lt"/>
                <a:ea typeface="+mn-ea"/>
                <a:cs typeface="+mn-cs"/>
              </a:rPr>
              <a:t>Codd</a:t>
            </a:r>
            <a:r>
              <a:rPr lang="en-US" sz="1200" kern="1200" dirty="0" smtClean="0">
                <a:solidFill>
                  <a:schemeClr val="tx1"/>
                </a:solidFill>
                <a:latin typeface="+mn-lt"/>
                <a:ea typeface="+mn-ea"/>
                <a:cs typeface="+mn-cs"/>
              </a:rPr>
              <a:t> in an IBM research publication called "System R4 Relational". </a:t>
            </a:r>
            <a:endParaRPr lang="en-US" dirty="0" smtClean="0"/>
          </a:p>
          <a:p>
            <a:r>
              <a:rPr lang="en-US" sz="1200" kern="1200" dirty="0" smtClean="0">
                <a:solidFill>
                  <a:schemeClr val="tx1"/>
                </a:solidFill>
                <a:latin typeface="+mn-lt"/>
                <a:ea typeface="+mn-ea"/>
                <a:cs typeface="+mn-cs"/>
              </a:rPr>
              <a:t>A relational database uses the concept of linked two-dimensional tables which comprise of rows and columns. A user can draw relationships between multiple tables and present the output as a table again. A user of a relational database need not understand the representation of data in order to retrieve it. </a:t>
            </a:r>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13</a:t>
            </a:fld>
            <a:endParaRPr lang="en-US"/>
          </a:p>
        </p:txBody>
      </p:sp>
    </p:spTree>
    <p:extLst>
      <p:ext uri="{BB962C8B-B14F-4D97-AF65-F5344CB8AC3E}">
        <p14:creationId xmlns:p14="http://schemas.microsoft.com/office/powerpoint/2010/main" val="213659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One</a:t>
            </a:r>
            <a:r>
              <a:rPr lang="en-US" altLang="en-US" baseline="0" dirty="0" smtClean="0"/>
              <a:t> to one: </a:t>
            </a:r>
            <a:r>
              <a:rPr lang="en-US" altLang="en-US" dirty="0" smtClean="0"/>
              <a:t>Each occurrence of data in one entity is represented by only one occurrence of data in the other entity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One to many: Each occurrence of data in one entity can be represented by many occurrences of the data in the other entity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Many to many: Data can have multiple occurrences in both entities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17</a:t>
            </a:fld>
            <a:endParaRPr lang="en-US"/>
          </a:p>
        </p:txBody>
      </p:sp>
    </p:spTree>
    <p:extLst>
      <p:ext uri="{BB962C8B-B14F-4D97-AF65-F5344CB8AC3E}">
        <p14:creationId xmlns:p14="http://schemas.microsoft.com/office/powerpoint/2010/main" val="395822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What's SQL ?</a:t>
            </a:r>
            <a:endParaRPr lang="en-US" dirty="0" smtClean="0"/>
          </a:p>
          <a:p>
            <a:r>
              <a:rPr lang="en-US" sz="1200" kern="1200" dirty="0" smtClean="0">
                <a:solidFill>
                  <a:schemeClr val="tx1"/>
                </a:solidFill>
                <a:latin typeface="+mn-lt"/>
                <a:ea typeface="+mn-ea"/>
                <a:cs typeface="+mn-cs"/>
              </a:rPr>
              <a:t>In 1971, IBM researchers created a simple non-procedural language called Structured English Query Language. or SEQUEL. This was based on Dr. Edgar F. (Ted) </a:t>
            </a:r>
            <a:r>
              <a:rPr lang="en-US" sz="1200" kern="1200" dirty="0" err="1" smtClean="0">
                <a:solidFill>
                  <a:schemeClr val="tx1"/>
                </a:solidFill>
                <a:latin typeface="+mn-lt"/>
                <a:ea typeface="+mn-ea"/>
                <a:cs typeface="+mn-cs"/>
              </a:rPr>
              <a:t>Codd's</a:t>
            </a:r>
            <a:r>
              <a:rPr lang="en-US" sz="1200" kern="1200" dirty="0" smtClean="0">
                <a:solidFill>
                  <a:schemeClr val="tx1"/>
                </a:solidFill>
                <a:latin typeface="+mn-lt"/>
                <a:ea typeface="+mn-ea"/>
                <a:cs typeface="+mn-cs"/>
              </a:rPr>
              <a:t> design of a relational model for data storage where he described a universal programming language for accessing databases.</a:t>
            </a:r>
            <a:endParaRPr lang="en-US" dirty="0" smtClean="0"/>
          </a:p>
          <a:p>
            <a:r>
              <a:rPr lang="en-US" sz="1200" kern="1200" dirty="0" smtClean="0">
                <a:solidFill>
                  <a:schemeClr val="tx1"/>
                </a:solidFill>
                <a:latin typeface="+mn-lt"/>
                <a:ea typeface="+mn-ea"/>
                <a:cs typeface="+mn-cs"/>
              </a:rPr>
              <a:t>In the late 80's ANSI and ISO (these are two organizations dealing with standards for a wide variety of things) came out with a standardized version called Structured Query Language or SQL. SQL is </a:t>
            </a:r>
            <a:r>
              <a:rPr lang="en-US" sz="1200" kern="1200" dirty="0" err="1" smtClean="0">
                <a:solidFill>
                  <a:schemeClr val="tx1"/>
                </a:solidFill>
                <a:latin typeface="+mn-lt"/>
                <a:ea typeface="+mn-ea"/>
                <a:cs typeface="+mn-cs"/>
              </a:rPr>
              <a:t>prounced</a:t>
            </a:r>
            <a:r>
              <a:rPr lang="en-US" sz="1200" kern="1200" dirty="0" smtClean="0">
                <a:solidFill>
                  <a:schemeClr val="tx1"/>
                </a:solidFill>
                <a:latin typeface="+mn-lt"/>
                <a:ea typeface="+mn-ea"/>
                <a:cs typeface="+mn-cs"/>
              </a:rPr>
              <a:t> as 'Sequel'. There have been several versions of SQL and the latest one is SQL-99. Though SQL-92 is the current universally adopted standard.</a:t>
            </a:r>
            <a:endParaRPr lang="en-US" dirty="0" smtClean="0"/>
          </a:p>
          <a:p>
            <a:r>
              <a:rPr lang="en-US" sz="1200" kern="1200" dirty="0" smtClean="0">
                <a:solidFill>
                  <a:schemeClr val="tx1"/>
                </a:solidFill>
                <a:latin typeface="+mn-lt"/>
                <a:ea typeface="+mn-ea"/>
                <a:cs typeface="+mn-cs"/>
              </a:rPr>
              <a:t>SQL is the language used to query all databases. It's simple to learn and appears to do very little but is the heart of a successful database application. Understanding SQL and using it efficiently is highly imperative in designing an efficient database application. The better your understanding of SQL the more versatile you'll be in getting information out of databases.</a:t>
            </a:r>
            <a:endParaRPr lang="en-US" dirty="0" smtClean="0"/>
          </a:p>
          <a:p>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19</a:t>
            </a:fld>
            <a:endParaRPr lang="en-US"/>
          </a:p>
        </p:txBody>
      </p:sp>
    </p:spTree>
    <p:extLst>
      <p:ext uri="{BB962C8B-B14F-4D97-AF65-F5344CB8AC3E}">
        <p14:creationId xmlns:p14="http://schemas.microsoft.com/office/powerpoint/2010/main" val="119472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What's Database Normalization ?</a:t>
            </a:r>
            <a:endParaRPr lang="en-US" dirty="0" smtClean="0"/>
          </a:p>
          <a:p>
            <a:r>
              <a:rPr lang="en-US" sz="1200" kern="1200" dirty="0" smtClean="0">
                <a:solidFill>
                  <a:schemeClr val="tx1"/>
                </a:solidFill>
                <a:latin typeface="+mn-lt"/>
                <a:ea typeface="+mn-ea"/>
                <a:cs typeface="+mn-cs"/>
              </a:rPr>
              <a:t>Normalization is the process where a database is designed in a way that removes redundancies, and increases the clarity in organizing data in a database. </a:t>
            </a:r>
            <a:endParaRPr lang="en-US" dirty="0" smtClean="0"/>
          </a:p>
          <a:p>
            <a:r>
              <a:rPr lang="en-US" sz="1200" kern="1200" dirty="0" smtClean="0">
                <a:solidFill>
                  <a:schemeClr val="tx1"/>
                </a:solidFill>
                <a:latin typeface="+mn-lt"/>
                <a:ea typeface="+mn-ea"/>
                <a:cs typeface="+mn-cs"/>
              </a:rPr>
              <a:t>In easy English, it means take similar stuff out of a collection of data and place them into tables. Keep doing this for each new table recursively and you'll have a Normalized database. From this resultant database you should be able to recreate the data into it's original state if there is a need to do so.</a:t>
            </a:r>
            <a:endParaRPr lang="en-US" dirty="0" smtClean="0"/>
          </a:p>
          <a:p>
            <a:r>
              <a:rPr lang="en-US" sz="1200" kern="1200" dirty="0" smtClean="0">
                <a:solidFill>
                  <a:schemeClr val="tx1"/>
                </a:solidFill>
                <a:latin typeface="+mn-lt"/>
                <a:ea typeface="+mn-ea"/>
                <a:cs typeface="+mn-cs"/>
              </a:rPr>
              <a:t>The important thing here is to know when to Normalize and when to be practical. That will come with experience. For now, read on...</a:t>
            </a:r>
            <a:endParaRPr lang="en-US" dirty="0" smtClean="0"/>
          </a:p>
          <a:p>
            <a:r>
              <a:rPr lang="en-US" sz="1200" kern="1200" dirty="0" smtClean="0">
                <a:solidFill>
                  <a:schemeClr val="tx1"/>
                </a:solidFill>
                <a:latin typeface="+mn-lt"/>
                <a:ea typeface="+mn-ea"/>
                <a:cs typeface="+mn-cs"/>
              </a:rPr>
              <a:t>Normalization of a database helps in modifying the design at later times and helps in being prepared if a change is required in the database design. Normalization raises the efficiency of the </a:t>
            </a:r>
            <a:r>
              <a:rPr lang="en-US" sz="1200" kern="1200" dirty="0" err="1" smtClean="0">
                <a:solidFill>
                  <a:schemeClr val="tx1"/>
                </a:solidFill>
                <a:latin typeface="+mn-lt"/>
                <a:ea typeface="+mn-ea"/>
                <a:cs typeface="+mn-cs"/>
              </a:rPr>
              <a:t>datatabase</a:t>
            </a:r>
            <a:r>
              <a:rPr lang="en-US" sz="1200" kern="1200" dirty="0" smtClean="0">
                <a:solidFill>
                  <a:schemeClr val="tx1"/>
                </a:solidFill>
                <a:latin typeface="+mn-lt"/>
                <a:ea typeface="+mn-ea"/>
                <a:cs typeface="+mn-cs"/>
              </a:rPr>
              <a:t> in terms of management, data storage and scalability. </a:t>
            </a:r>
            <a:endParaRPr lang="en-US" dirty="0" smtClean="0"/>
          </a:p>
          <a:p>
            <a:r>
              <a:rPr lang="en-US" sz="1200" kern="1200" dirty="0" smtClean="0">
                <a:solidFill>
                  <a:schemeClr val="tx1"/>
                </a:solidFill>
                <a:latin typeface="+mn-lt"/>
                <a:ea typeface="+mn-ea"/>
                <a:cs typeface="+mn-cs"/>
              </a:rPr>
              <a:t>Now Normalization of a Database is achieved by following a set of rules called 'forms' in creating the database.</a:t>
            </a:r>
            <a:endParaRPr lang="en-US" dirty="0" smtClean="0"/>
          </a:p>
        </p:txBody>
      </p:sp>
      <p:sp>
        <p:nvSpPr>
          <p:cNvPr id="4" name="Slide Number Placeholder 3"/>
          <p:cNvSpPr>
            <a:spLocks noGrp="1"/>
          </p:cNvSpPr>
          <p:nvPr>
            <p:ph type="sldNum" sz="quarter" idx="10"/>
          </p:nvPr>
        </p:nvSpPr>
        <p:spPr/>
        <p:txBody>
          <a:bodyPr/>
          <a:lstStyle/>
          <a:p>
            <a:fld id="{68704085-7619-41C9-8345-1399C48A898A}" type="slidenum">
              <a:rPr lang="en-US" smtClean="0"/>
              <a:t>21</a:t>
            </a:fld>
            <a:endParaRPr lang="en-US"/>
          </a:p>
        </p:txBody>
      </p:sp>
    </p:spTree>
    <p:extLst>
      <p:ext uri="{BB962C8B-B14F-4D97-AF65-F5344CB8AC3E}">
        <p14:creationId xmlns:p14="http://schemas.microsoft.com/office/powerpoint/2010/main" val="335032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Composite Primary Key:</a:t>
            </a:r>
          </a:p>
          <a:p>
            <a:r>
              <a:rPr lang="en-US" altLang="en-US" dirty="0" smtClean="0"/>
              <a:t>More than one column is required to uniquely identify a row</a:t>
            </a:r>
          </a:p>
          <a:p>
            <a:r>
              <a:rPr lang="en-US" altLang="en-US" dirty="0" smtClean="0"/>
              <a:t>Can lead to partial dependency - a column is only dependent on a portion of the primary key</a:t>
            </a:r>
          </a:p>
          <a:p>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23</a:t>
            </a:fld>
            <a:endParaRPr lang="en-US"/>
          </a:p>
        </p:txBody>
      </p:sp>
    </p:spTree>
    <p:extLst>
      <p:ext uri="{BB962C8B-B14F-4D97-AF65-F5344CB8AC3E}">
        <p14:creationId xmlns:p14="http://schemas.microsoft.com/office/powerpoint/2010/main" val="832977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Items in</a:t>
            </a:r>
            <a:r>
              <a:rPr lang="en-US" baseline="0" dirty="0" smtClean="0"/>
              <a:t> yellow are optional</a:t>
            </a:r>
            <a:endParaRPr lang="en-US" dirty="0"/>
          </a:p>
        </p:txBody>
      </p:sp>
      <p:sp>
        <p:nvSpPr>
          <p:cNvPr id="4" name="Slide Number Placeholder 3"/>
          <p:cNvSpPr>
            <a:spLocks noGrp="1"/>
          </p:cNvSpPr>
          <p:nvPr>
            <p:ph type="sldNum" sz="quarter" idx="10"/>
          </p:nvPr>
        </p:nvSpPr>
        <p:spPr/>
        <p:txBody>
          <a:bodyPr/>
          <a:lstStyle/>
          <a:p>
            <a:fld id="{68704085-7619-41C9-8345-1399C48A898A}" type="slidenum">
              <a:rPr lang="en-US" smtClean="0"/>
              <a:t>31</a:t>
            </a:fld>
            <a:endParaRPr lang="en-US"/>
          </a:p>
        </p:txBody>
      </p:sp>
    </p:spTree>
    <p:extLst>
      <p:ext uri="{BB962C8B-B14F-4D97-AF65-F5344CB8AC3E}">
        <p14:creationId xmlns:p14="http://schemas.microsoft.com/office/powerpoint/2010/main" val="86126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7966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49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38804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27654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73055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56319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2057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03408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5714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13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874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8117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117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755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424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134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005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8/5/2015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80566254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Oracle 11g SQL Certification Class</a:t>
            </a:r>
            <a:br>
              <a:rPr lang="en-US" dirty="0" smtClean="0"/>
            </a:br>
            <a:r>
              <a:rPr lang="en-US" dirty="0" err="1" smtClean="0"/>
              <a:t>ch</a:t>
            </a:r>
            <a:r>
              <a:rPr lang="en-US" smtClean="0"/>
              <a:t> 1-6</a:t>
            </a:r>
            <a:endParaRPr lang="en-US" dirty="0"/>
          </a:p>
        </p:txBody>
      </p:sp>
      <p:sp>
        <p:nvSpPr>
          <p:cNvPr id="3" name="Subtitle 2"/>
          <p:cNvSpPr>
            <a:spLocks noGrp="1"/>
          </p:cNvSpPr>
          <p:nvPr>
            <p:ph type="subTitle" idx="1"/>
          </p:nvPr>
        </p:nvSpPr>
        <p:spPr/>
        <p:txBody>
          <a:bodyPr/>
          <a:lstStyle/>
          <a:p>
            <a:r>
              <a:rPr lang="en-US" dirty="0" smtClean="0"/>
              <a:t>Steve Montgomery, certified </a:t>
            </a:r>
            <a:r>
              <a:rPr lang="en-US" dirty="0" err="1" smtClean="0"/>
              <a:t>sql</a:t>
            </a:r>
            <a:r>
              <a:rPr lang="en-US" dirty="0" smtClean="0"/>
              <a:t> expert</a:t>
            </a:r>
            <a:endParaRPr lang="en-US" dirty="0"/>
          </a:p>
        </p:txBody>
      </p:sp>
    </p:spTree>
    <p:extLst>
      <p:ext uri="{BB962C8B-B14F-4D97-AF65-F5344CB8AC3E}">
        <p14:creationId xmlns:p14="http://schemas.microsoft.com/office/powerpoint/2010/main" val="2134751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Content Placeholder 2"/>
          <p:cNvSpPr>
            <a:spLocks noGrp="1"/>
          </p:cNvSpPr>
          <p:nvPr>
            <p:ph idx="1"/>
          </p:nvPr>
        </p:nvSpPr>
        <p:spPr>
          <a:xfrm>
            <a:off x="1103312" y="2052919"/>
            <a:ext cx="8946541" cy="3448472"/>
          </a:xfrm>
        </p:spPr>
        <p:txBody>
          <a:bodyPr>
            <a:normAutofit/>
          </a:bodyPr>
          <a:lstStyle/>
          <a:p>
            <a:r>
              <a:rPr lang="en-US" sz="2800" dirty="0" smtClean="0"/>
              <a:t>Roughly one chapter per session</a:t>
            </a:r>
          </a:p>
          <a:p>
            <a:r>
              <a:rPr lang="en-US" sz="2800" dirty="0" smtClean="0"/>
              <a:t>Read before class</a:t>
            </a:r>
          </a:p>
          <a:p>
            <a:r>
              <a:rPr lang="en-US" sz="2800" dirty="0" smtClean="0"/>
              <a:t>Practice Quizzes</a:t>
            </a:r>
          </a:p>
          <a:p>
            <a:r>
              <a:rPr lang="en-US" sz="2800" dirty="0" smtClean="0"/>
              <a:t>Homework</a:t>
            </a:r>
          </a:p>
          <a:p>
            <a:r>
              <a:rPr lang="en-US" sz="2800" dirty="0" smtClean="0"/>
              <a:t>Progress Reports</a:t>
            </a:r>
          </a:p>
          <a:p>
            <a:endParaRPr lang="en-US" sz="2400" dirty="0"/>
          </a:p>
        </p:txBody>
      </p:sp>
    </p:spTree>
    <p:extLst>
      <p:ext uri="{BB962C8B-B14F-4D97-AF65-F5344CB8AC3E}">
        <p14:creationId xmlns:p14="http://schemas.microsoft.com/office/powerpoint/2010/main" val="257086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11g SQL Certification </a:t>
            </a:r>
            <a:r>
              <a:rPr lang="en-US" dirty="0"/>
              <a:t>Class Session </a:t>
            </a:r>
            <a:r>
              <a:rPr lang="en-US" dirty="0" smtClean="0"/>
              <a:t>2 – Chapter 1</a:t>
            </a:r>
            <a:endParaRPr lang="en-US" dirty="0"/>
          </a:p>
        </p:txBody>
      </p:sp>
      <p:sp>
        <p:nvSpPr>
          <p:cNvPr id="3" name="Text Placeholder 2"/>
          <p:cNvSpPr>
            <a:spLocks noGrp="1"/>
          </p:cNvSpPr>
          <p:nvPr>
            <p:ph type="body" idx="1"/>
          </p:nvPr>
        </p:nvSpPr>
        <p:spPr/>
        <p:txBody>
          <a:bodyPr/>
          <a:lstStyle/>
          <a:p>
            <a:r>
              <a:rPr lang="en-US" dirty="0"/>
              <a:t>Introduction to SQL</a:t>
            </a:r>
          </a:p>
        </p:txBody>
      </p:sp>
    </p:spTree>
    <p:extLst>
      <p:ext uri="{BB962C8B-B14F-4D97-AF65-F5344CB8AC3E}">
        <p14:creationId xmlns:p14="http://schemas.microsoft.com/office/powerpoint/2010/main" val="3801987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8778"/>
          </a:xfrm>
        </p:spPr>
        <p:txBody>
          <a:bodyPr/>
          <a:lstStyle/>
          <a:p>
            <a:r>
              <a:rPr lang="en-US" dirty="0" smtClean="0"/>
              <a:t>Session 2 objectives</a:t>
            </a:r>
            <a:endParaRPr lang="en-US" dirty="0"/>
          </a:p>
        </p:txBody>
      </p:sp>
      <p:sp>
        <p:nvSpPr>
          <p:cNvPr id="3" name="Content Placeholder 2"/>
          <p:cNvSpPr>
            <a:spLocks noGrp="1"/>
          </p:cNvSpPr>
          <p:nvPr>
            <p:ph idx="1"/>
          </p:nvPr>
        </p:nvSpPr>
        <p:spPr>
          <a:xfrm>
            <a:off x="1103312" y="3072983"/>
            <a:ext cx="9674616" cy="3175415"/>
          </a:xfrm>
        </p:spPr>
        <p:txBody>
          <a:bodyPr>
            <a:normAutofit/>
          </a:bodyPr>
          <a:lstStyle/>
          <a:p>
            <a:r>
              <a:rPr lang="en-US" sz="2400" dirty="0"/>
              <a:t>Basics of RDBMS</a:t>
            </a:r>
          </a:p>
          <a:p>
            <a:r>
              <a:rPr lang="en-US" sz="2400" dirty="0"/>
              <a:t>Working with SQL </a:t>
            </a:r>
            <a:r>
              <a:rPr lang="en-US" sz="2400" dirty="0" smtClean="0"/>
              <a:t>Developer</a:t>
            </a:r>
          </a:p>
          <a:p>
            <a:r>
              <a:rPr lang="en-US" sz="2400" dirty="0" smtClean="0"/>
              <a:t>Entity Relationship Diagrams</a:t>
            </a:r>
            <a:endParaRPr lang="en-US" sz="2400" dirty="0"/>
          </a:p>
          <a:p>
            <a:r>
              <a:rPr lang="en-US" sz="2400" dirty="0" smtClean="0"/>
              <a:t>Basics </a:t>
            </a:r>
            <a:r>
              <a:rPr lang="en-US" sz="2400" dirty="0"/>
              <a:t>of </a:t>
            </a:r>
            <a:r>
              <a:rPr lang="en-US" sz="2400" dirty="0" smtClean="0"/>
              <a:t>SQL</a:t>
            </a:r>
          </a:p>
          <a:p>
            <a:r>
              <a:rPr lang="en-US" sz="2400" dirty="0" smtClean="0"/>
              <a:t>Normalization</a:t>
            </a:r>
            <a:endParaRPr lang="en-US" sz="2400" dirty="0"/>
          </a:p>
        </p:txBody>
      </p:sp>
      <p:sp>
        <p:nvSpPr>
          <p:cNvPr id="5" name="Content Placeholder 2"/>
          <p:cNvSpPr txBox="1">
            <a:spLocks/>
          </p:cNvSpPr>
          <p:nvPr/>
        </p:nvSpPr>
        <p:spPr>
          <a:xfrm>
            <a:off x="995122" y="1578966"/>
            <a:ext cx="8946541" cy="1106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600" b="1" dirty="0"/>
              <a:t>Definitions: </a:t>
            </a:r>
            <a:endParaRPr lang="en-US" sz="2600" b="1" dirty="0" smtClean="0"/>
          </a:p>
          <a:p>
            <a:pPr marL="0" indent="0">
              <a:buNone/>
            </a:pPr>
            <a:r>
              <a:rPr lang="en-US" sz="2400" dirty="0"/>
              <a:t>RDBMS, Table, Column, Field, Record, Row, </a:t>
            </a:r>
            <a:r>
              <a:rPr lang="en-US" sz="2400" dirty="0" smtClean="0"/>
              <a:t>SQL*Plus</a:t>
            </a:r>
            <a:endParaRPr lang="en-US" sz="2400" dirty="0"/>
          </a:p>
        </p:txBody>
      </p:sp>
    </p:spTree>
    <p:extLst>
      <p:ext uri="{BB962C8B-B14F-4D97-AF65-F5344CB8AC3E}">
        <p14:creationId xmlns:p14="http://schemas.microsoft.com/office/powerpoint/2010/main" val="283453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 Base Management System</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Schema – Databases have work areas base on a user account</a:t>
            </a:r>
          </a:p>
          <a:p>
            <a:r>
              <a:rPr lang="en-US" sz="2400" dirty="0" smtClean="0"/>
              <a:t>Connection – We establish a connection to a database through the schema</a:t>
            </a:r>
          </a:p>
          <a:p>
            <a:r>
              <a:rPr lang="en-US" sz="2400" dirty="0" smtClean="0"/>
              <a:t>Schema’s own objects, the most important of which is a table</a:t>
            </a:r>
          </a:p>
          <a:p>
            <a:r>
              <a:rPr lang="en-US" sz="2400" dirty="0" smtClean="0"/>
              <a:t>Fields are attributes that define an entity and are represented by columns in a table</a:t>
            </a:r>
          </a:p>
          <a:p>
            <a:r>
              <a:rPr lang="en-US" sz="2400" dirty="0" smtClean="0"/>
              <a:t>Records are entities described by those attributes and are rows in the table</a:t>
            </a:r>
            <a:endParaRPr lang="en-US" sz="2400" dirty="0"/>
          </a:p>
        </p:txBody>
      </p:sp>
    </p:spTree>
    <p:extLst>
      <p:ext uri="{BB962C8B-B14F-4D97-AF65-F5344CB8AC3E}">
        <p14:creationId xmlns:p14="http://schemas.microsoft.com/office/powerpoint/2010/main" val="381970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SQL Developer</a:t>
            </a:r>
            <a:endParaRPr lang="en-US" dirty="0"/>
          </a:p>
        </p:txBody>
      </p:sp>
      <p:sp>
        <p:nvSpPr>
          <p:cNvPr id="3" name="Content Placeholder 2"/>
          <p:cNvSpPr>
            <a:spLocks noGrp="1"/>
          </p:cNvSpPr>
          <p:nvPr>
            <p:ph idx="1"/>
          </p:nvPr>
        </p:nvSpPr>
        <p:spPr/>
        <p:txBody>
          <a:bodyPr>
            <a:normAutofit/>
          </a:bodyPr>
          <a:lstStyle/>
          <a:p>
            <a:r>
              <a:rPr lang="en-US" sz="2800" dirty="0" smtClean="0"/>
              <a:t>Connections</a:t>
            </a:r>
          </a:p>
          <a:p>
            <a:r>
              <a:rPr lang="en-US" sz="2800" dirty="0" smtClean="0"/>
              <a:t>Tables and other objects</a:t>
            </a:r>
          </a:p>
          <a:p>
            <a:r>
              <a:rPr lang="en-US" sz="2800" dirty="0" smtClean="0"/>
              <a:t>Worksheet (Tools -&gt; SQL Worksheet)</a:t>
            </a:r>
          </a:p>
          <a:p>
            <a:r>
              <a:rPr lang="en-US" sz="2800" dirty="0" smtClean="0"/>
              <a:t>Script output</a:t>
            </a:r>
          </a:p>
          <a:p>
            <a:r>
              <a:rPr lang="en-US" sz="2800" dirty="0" smtClean="0"/>
              <a:t>Query Results (result set)</a:t>
            </a:r>
          </a:p>
          <a:p>
            <a:r>
              <a:rPr lang="en-US" sz="2800" dirty="0" smtClean="0"/>
              <a:t>Preferences -&gt; Code Editor -&gt; PL/SQL Syntax Colors</a:t>
            </a:r>
            <a:endParaRPr lang="en-US" sz="2800" dirty="0"/>
          </a:p>
        </p:txBody>
      </p:sp>
    </p:spTree>
    <p:extLst>
      <p:ext uri="{BB962C8B-B14F-4D97-AF65-F5344CB8AC3E}">
        <p14:creationId xmlns:p14="http://schemas.microsoft.com/office/powerpoint/2010/main" val="268498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83445"/>
            <a:ext cx="9404723" cy="1400530"/>
          </a:xfrm>
        </p:spPr>
        <p:txBody>
          <a:bodyPr/>
          <a:lstStyle/>
          <a:p>
            <a:r>
              <a:rPr lang="en-US" dirty="0" smtClean="0"/>
              <a:t>Entity Relationship Diagrams</a:t>
            </a:r>
            <a:endParaRPr lang="en-US"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7334" y="1481957"/>
            <a:ext cx="3501975" cy="4947745"/>
          </a:xfrm>
          <a:prstGeom prst="rect">
            <a:avLst/>
          </a:prstGeom>
        </p:spPr>
      </p:pic>
      <p:sp>
        <p:nvSpPr>
          <p:cNvPr id="5" name="TextBox 4"/>
          <p:cNvSpPr txBox="1"/>
          <p:nvPr/>
        </p:nvSpPr>
        <p:spPr>
          <a:xfrm flipH="1">
            <a:off x="4934103" y="1668751"/>
            <a:ext cx="5933766" cy="4062651"/>
          </a:xfrm>
          <a:prstGeom prst="rect">
            <a:avLst/>
          </a:prstGeom>
          <a:noFill/>
          <a:ln w="38100">
            <a:solidFill>
              <a:srgbClr val="FF0000"/>
            </a:solidFill>
          </a:ln>
        </p:spPr>
        <p:txBody>
          <a:bodyPr wrap="square" rtlCol="0">
            <a:spAutoFit/>
          </a:bodyPr>
          <a:lstStyle/>
          <a:p>
            <a:r>
              <a:rPr lang="en-US" sz="2400" dirty="0" smtClean="0"/>
              <a:t>Entity:</a:t>
            </a:r>
          </a:p>
          <a:p>
            <a:pPr lvl="1"/>
            <a:r>
              <a:rPr lang="en-US" sz="2400" dirty="0" smtClean="0"/>
              <a:t>A </a:t>
            </a:r>
            <a:r>
              <a:rPr lang="en-US" sz="2400" dirty="0"/>
              <a:t>thing </a:t>
            </a:r>
            <a:r>
              <a:rPr lang="en-US" sz="2400" dirty="0" smtClean="0"/>
              <a:t>which is independent and can </a:t>
            </a:r>
            <a:r>
              <a:rPr lang="en-US" sz="2400" dirty="0"/>
              <a:t>be uniquely identified. </a:t>
            </a:r>
            <a:endParaRPr lang="en-US" sz="2400" dirty="0" smtClean="0"/>
          </a:p>
          <a:p>
            <a:pPr lvl="1"/>
            <a:endParaRPr lang="en-US" sz="2400" dirty="0"/>
          </a:p>
          <a:p>
            <a:pPr lvl="1"/>
            <a:r>
              <a:rPr lang="en-US" sz="2400" dirty="0" smtClean="0"/>
              <a:t>Something in the </a:t>
            </a:r>
            <a:r>
              <a:rPr lang="en-US" sz="2400" dirty="0"/>
              <a:t>real world which can be distinguished from other </a:t>
            </a:r>
            <a:r>
              <a:rPr lang="en-US" sz="2400" dirty="0" smtClean="0"/>
              <a:t>things.</a:t>
            </a:r>
            <a:r>
              <a:rPr lang="en-US" dirty="0" smtClean="0"/>
              <a:t> </a:t>
            </a:r>
          </a:p>
          <a:p>
            <a:pPr lvl="1"/>
            <a:endParaRPr lang="en-US" dirty="0"/>
          </a:p>
          <a:p>
            <a:pPr marL="1200150" lvl="2" indent="-285750">
              <a:buFont typeface="Arial" panose="020B0604020202020204" pitchFamily="34" charset="0"/>
              <a:buChar char="•"/>
            </a:pPr>
            <a:r>
              <a:rPr lang="en-US" sz="2400" dirty="0" smtClean="0"/>
              <a:t>Book</a:t>
            </a:r>
          </a:p>
          <a:p>
            <a:pPr marL="1200150" lvl="2" indent="-285750">
              <a:buFont typeface="Arial" panose="020B0604020202020204" pitchFamily="34" charset="0"/>
              <a:buChar char="•"/>
            </a:pPr>
            <a:r>
              <a:rPr lang="en-US" sz="2400" dirty="0" smtClean="0"/>
              <a:t>Customer</a:t>
            </a:r>
          </a:p>
          <a:p>
            <a:pPr marL="1200150" lvl="2" indent="-285750">
              <a:buFont typeface="Arial" panose="020B0604020202020204" pitchFamily="34" charset="0"/>
              <a:buChar char="•"/>
            </a:pPr>
            <a:r>
              <a:rPr lang="en-US" sz="2400" dirty="0" smtClean="0"/>
              <a:t>Order</a:t>
            </a:r>
            <a:endParaRPr lang="en-US" sz="2400" dirty="0"/>
          </a:p>
        </p:txBody>
      </p:sp>
      <p:cxnSp>
        <p:nvCxnSpPr>
          <p:cNvPr id="6" name="Straight Arrow Connector 5"/>
          <p:cNvCxnSpPr>
            <a:stCxn id="5" idx="3"/>
          </p:cNvCxnSpPr>
          <p:nvPr/>
        </p:nvCxnSpPr>
        <p:spPr>
          <a:xfrm flipH="1" flipV="1">
            <a:off x="3584507" y="2898467"/>
            <a:ext cx="1349596" cy="80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00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7334" y="1481957"/>
            <a:ext cx="3501975" cy="4947745"/>
          </a:xfrm>
          <a:prstGeom prst="rect">
            <a:avLst/>
          </a:prstGeom>
        </p:spPr>
      </p:pic>
      <p:sp>
        <p:nvSpPr>
          <p:cNvPr id="5" name="TextBox 4"/>
          <p:cNvSpPr txBox="1"/>
          <p:nvPr/>
        </p:nvSpPr>
        <p:spPr>
          <a:xfrm flipH="1">
            <a:off x="4981901" y="1592793"/>
            <a:ext cx="6170780" cy="2585323"/>
          </a:xfrm>
          <a:prstGeom prst="rect">
            <a:avLst/>
          </a:prstGeom>
          <a:noFill/>
          <a:ln w="38100">
            <a:solidFill>
              <a:srgbClr val="FF0000"/>
            </a:solidFill>
          </a:ln>
        </p:spPr>
        <p:txBody>
          <a:bodyPr wrap="square" rtlCol="0">
            <a:spAutoFit/>
          </a:bodyPr>
          <a:lstStyle/>
          <a:p>
            <a:r>
              <a:rPr lang="en-US" dirty="0" smtClean="0"/>
              <a:t>Relationship:</a:t>
            </a:r>
          </a:p>
          <a:p>
            <a:pPr lvl="1"/>
            <a:r>
              <a:rPr lang="en-US" dirty="0" smtClean="0"/>
              <a:t>Captures </a:t>
            </a:r>
            <a:r>
              <a:rPr lang="en-US" dirty="0"/>
              <a:t>how entities are related to one another. </a:t>
            </a:r>
            <a:endParaRPr lang="en-US" dirty="0" smtClean="0"/>
          </a:p>
          <a:p>
            <a:pPr lvl="1"/>
            <a:endParaRPr lang="en-US" dirty="0"/>
          </a:p>
          <a:p>
            <a:pPr lvl="1"/>
            <a:r>
              <a:rPr lang="en-US" dirty="0" smtClean="0"/>
              <a:t>Relationships are like </a:t>
            </a:r>
            <a:r>
              <a:rPr lang="en-US" dirty="0"/>
              <a:t>verbs, linking two or more nouns. </a:t>
            </a:r>
            <a:endParaRPr lang="en-US" dirty="0" smtClean="0"/>
          </a:p>
          <a:p>
            <a:pPr lvl="1"/>
            <a:endParaRPr lang="en-US" dirty="0"/>
          </a:p>
          <a:p>
            <a:pPr lvl="1"/>
            <a:r>
              <a:rPr lang="en-US" dirty="0" smtClean="0"/>
              <a:t>One Customer has many orders.</a:t>
            </a:r>
          </a:p>
          <a:p>
            <a:pPr lvl="1"/>
            <a:endParaRPr lang="en-US" dirty="0" smtClean="0"/>
          </a:p>
          <a:p>
            <a:pPr lvl="1"/>
            <a:r>
              <a:rPr lang="en-US" dirty="0" smtClean="0"/>
              <a:t>Customer is the parent of the order.</a:t>
            </a:r>
            <a:endParaRPr lang="en-US" dirty="0"/>
          </a:p>
        </p:txBody>
      </p:sp>
      <p:cxnSp>
        <p:nvCxnSpPr>
          <p:cNvPr id="6" name="Straight Arrow Connector 5"/>
          <p:cNvCxnSpPr/>
          <p:nvPr/>
        </p:nvCxnSpPr>
        <p:spPr>
          <a:xfrm flipH="1" flipV="1">
            <a:off x="1884218" y="3754582"/>
            <a:ext cx="3097684" cy="490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7" descr="Fig01-02"/>
          <p:cNvPicPr>
            <a:picLocks noChangeAspect="1" noChangeArrowheads="1"/>
          </p:cNvPicPr>
          <p:nvPr/>
        </p:nvPicPr>
        <p:blipFill rotWithShape="1">
          <a:blip r:embed="rId3">
            <a:extLst>
              <a:ext uri="{28A0092B-C50C-407E-A947-70E740481C1C}">
                <a14:useLocalDpi xmlns:a14="http://schemas.microsoft.com/office/drawing/2010/main" val="0"/>
              </a:ext>
            </a:extLst>
          </a:blip>
          <a:srcRect l="31350" t="4258" b="20075"/>
          <a:stretch/>
        </p:blipFill>
        <p:spPr>
          <a:xfrm>
            <a:off x="5501390" y="4525952"/>
            <a:ext cx="4871803" cy="19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1373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Relationships</a:t>
            </a:r>
            <a:endParaRPr lang="en-US" dirty="0"/>
          </a:p>
        </p:txBody>
      </p:sp>
      <p:sp>
        <p:nvSpPr>
          <p:cNvPr id="3" name="Content Placeholder 2"/>
          <p:cNvSpPr>
            <a:spLocks noGrp="1"/>
          </p:cNvSpPr>
          <p:nvPr>
            <p:ph idx="1"/>
          </p:nvPr>
        </p:nvSpPr>
        <p:spPr>
          <a:xfrm>
            <a:off x="1104293" y="1708144"/>
            <a:ext cx="9838527" cy="4587725"/>
          </a:xfrm>
        </p:spPr>
        <p:txBody>
          <a:bodyPr>
            <a:normAutofit/>
          </a:bodyPr>
          <a:lstStyle/>
          <a:p>
            <a:r>
              <a:rPr lang="en-US" sz="2400" dirty="0" smtClean="0"/>
              <a:t>One to one</a:t>
            </a:r>
          </a:p>
          <a:p>
            <a:pPr lvl="1"/>
            <a:r>
              <a:rPr lang="en-US" altLang="en-US" sz="2000" dirty="0" smtClean="0"/>
              <a:t>A book can have only one publisher</a:t>
            </a:r>
          </a:p>
          <a:p>
            <a:pPr lvl="1"/>
            <a:r>
              <a:rPr lang="en-US" altLang="en-US" sz="2000" dirty="0" smtClean="0"/>
              <a:t>A ship can have only one home port</a:t>
            </a:r>
            <a:endParaRPr lang="en-US" sz="2000" dirty="0" smtClean="0"/>
          </a:p>
          <a:p>
            <a:r>
              <a:rPr lang="en-US" sz="2400" dirty="0" smtClean="0"/>
              <a:t>One to many</a:t>
            </a:r>
          </a:p>
          <a:p>
            <a:pPr lvl="1"/>
            <a:r>
              <a:rPr lang="en-US" altLang="en-US" sz="2000" dirty="0" smtClean="0"/>
              <a:t>An order can have multiple line items</a:t>
            </a:r>
          </a:p>
          <a:p>
            <a:pPr lvl="1"/>
            <a:r>
              <a:rPr lang="en-US" sz="2000" dirty="0" smtClean="0"/>
              <a:t>A ship can have many staterooms</a:t>
            </a:r>
          </a:p>
          <a:p>
            <a:r>
              <a:rPr lang="en-US" sz="2400" dirty="0" smtClean="0"/>
              <a:t>Many to many</a:t>
            </a:r>
          </a:p>
          <a:p>
            <a:pPr lvl="1"/>
            <a:r>
              <a:rPr lang="en-US" sz="2000" dirty="0" smtClean="0"/>
              <a:t>A book can have more than one author and an author could write many books</a:t>
            </a:r>
          </a:p>
          <a:p>
            <a:pPr lvl="1"/>
            <a:r>
              <a:rPr lang="en-US" sz="2000" dirty="0" smtClean="0"/>
              <a:t>A ship can visit multiple ports and multiple ships can visit the same port</a:t>
            </a:r>
          </a:p>
          <a:p>
            <a:endParaRPr lang="en-US" sz="2400" dirty="0"/>
          </a:p>
        </p:txBody>
      </p:sp>
    </p:spTree>
    <p:extLst>
      <p:ext uri="{BB962C8B-B14F-4D97-AF65-F5344CB8AC3E}">
        <p14:creationId xmlns:p14="http://schemas.microsoft.com/office/powerpoint/2010/main" val="3221058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created inside schema to hold data</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3163146" cy="31631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65422" y="5232048"/>
            <a:ext cx="1386970" cy="369332"/>
          </a:xfrm>
          <a:prstGeom prst="rect">
            <a:avLst/>
          </a:prstGeom>
          <a:noFill/>
        </p:spPr>
        <p:txBody>
          <a:bodyPr wrap="square" rtlCol="0">
            <a:spAutoFit/>
          </a:bodyPr>
          <a:lstStyle/>
          <a:p>
            <a:pPr algn="ctr"/>
            <a:r>
              <a:rPr lang="en-US" dirty="0" smtClean="0"/>
              <a:t>Database</a:t>
            </a:r>
            <a:endParaRPr lang="en-US" dirty="0"/>
          </a:p>
        </p:txBody>
      </p:sp>
      <p:sp>
        <p:nvSpPr>
          <p:cNvPr id="5" name="TextBox 4"/>
          <p:cNvSpPr txBox="1"/>
          <p:nvPr/>
        </p:nvSpPr>
        <p:spPr>
          <a:xfrm>
            <a:off x="1661030" y="2659838"/>
            <a:ext cx="1195754" cy="646331"/>
          </a:xfrm>
          <a:prstGeom prst="rect">
            <a:avLst/>
          </a:prstGeom>
          <a:solidFill>
            <a:srgbClr val="0000CC"/>
          </a:solidFill>
        </p:spPr>
        <p:txBody>
          <a:bodyPr wrap="square" rtlCol="0">
            <a:spAutoFit/>
          </a:bodyPr>
          <a:lstStyle/>
          <a:p>
            <a:pPr algn="ctr"/>
            <a:r>
              <a:rPr lang="en-US" dirty="0" smtClean="0"/>
              <a:t>Book Store</a:t>
            </a:r>
            <a:endParaRPr lang="en-US" dirty="0"/>
          </a:p>
        </p:txBody>
      </p:sp>
      <p:sp>
        <p:nvSpPr>
          <p:cNvPr id="7" name="TextBox 6"/>
          <p:cNvSpPr txBox="1"/>
          <p:nvPr/>
        </p:nvSpPr>
        <p:spPr>
          <a:xfrm>
            <a:off x="1661030" y="3827680"/>
            <a:ext cx="1195754" cy="369332"/>
          </a:xfrm>
          <a:prstGeom prst="rect">
            <a:avLst/>
          </a:prstGeom>
          <a:solidFill>
            <a:srgbClr val="0000CC"/>
          </a:solidFill>
        </p:spPr>
        <p:txBody>
          <a:bodyPr wrap="square" rtlCol="0">
            <a:spAutoFit/>
          </a:bodyPr>
          <a:lstStyle/>
          <a:p>
            <a:pPr algn="ctr"/>
            <a:r>
              <a:rPr lang="en-US" dirty="0" smtClean="0"/>
              <a:t>Cruises</a:t>
            </a:r>
            <a:endParaRPr lang="en-US" dirty="0"/>
          </a:p>
        </p:txBody>
      </p:sp>
      <p:cxnSp>
        <p:nvCxnSpPr>
          <p:cNvPr id="9" name="Straight Arrow Connector 8"/>
          <p:cNvCxnSpPr>
            <a:endCxn id="5" idx="3"/>
          </p:cNvCxnSpPr>
          <p:nvPr/>
        </p:nvCxnSpPr>
        <p:spPr>
          <a:xfrm flipH="1" flipV="1">
            <a:off x="2856784" y="2983004"/>
            <a:ext cx="1854852" cy="600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4711636" y="1869581"/>
            <a:ext cx="6861123" cy="3427175"/>
          </a:xfrm>
          <a:prstGeom prst="rect">
            <a:avLst/>
          </a:prstGeom>
          <a:ln w="38100">
            <a:solidFill>
              <a:srgbClr val="FF0000"/>
            </a:solidFill>
          </a:ln>
        </p:spPr>
      </p:pic>
    </p:spTree>
    <p:extLst>
      <p:ext uri="{BB962C8B-B14F-4D97-AF65-F5344CB8AC3E}">
        <p14:creationId xmlns:p14="http://schemas.microsoft.com/office/powerpoint/2010/main" val="3249946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26700"/>
          </a:xfrm>
        </p:spPr>
        <p:txBody>
          <a:bodyPr/>
          <a:lstStyle/>
          <a:p>
            <a:r>
              <a:rPr lang="en-US" dirty="0" smtClean="0"/>
              <a:t>Structured Query Language (SQL)</a:t>
            </a:r>
            <a:endParaRPr lang="en-US" dirty="0"/>
          </a:p>
        </p:txBody>
      </p:sp>
      <p:sp>
        <p:nvSpPr>
          <p:cNvPr id="3" name="Content Placeholder 2"/>
          <p:cNvSpPr>
            <a:spLocks noGrp="1"/>
          </p:cNvSpPr>
          <p:nvPr>
            <p:ph idx="1"/>
          </p:nvPr>
        </p:nvSpPr>
        <p:spPr>
          <a:xfrm>
            <a:off x="1103312" y="1579418"/>
            <a:ext cx="8946541" cy="4668981"/>
          </a:xfrm>
        </p:spPr>
        <p:txBody>
          <a:bodyPr>
            <a:normAutofit/>
          </a:bodyPr>
          <a:lstStyle/>
          <a:p>
            <a:r>
              <a:rPr lang="en-US" sz="2400" dirty="0" smtClean="0"/>
              <a:t>Pronounced see-</a:t>
            </a:r>
            <a:r>
              <a:rPr lang="en-US" sz="2400" dirty="0" err="1" smtClean="0"/>
              <a:t>kwal</a:t>
            </a:r>
            <a:r>
              <a:rPr lang="en-US" sz="2400" dirty="0" smtClean="0"/>
              <a:t> or </a:t>
            </a:r>
            <a:r>
              <a:rPr lang="en-US" sz="2400" dirty="0" err="1" smtClean="0"/>
              <a:t>ess</a:t>
            </a:r>
            <a:r>
              <a:rPr lang="en-US" sz="2400" dirty="0" smtClean="0"/>
              <a:t>-</a:t>
            </a:r>
            <a:r>
              <a:rPr lang="en-US" sz="2400" dirty="0" err="1" smtClean="0"/>
              <a:t>kew</a:t>
            </a:r>
            <a:r>
              <a:rPr lang="en-US" sz="2400" dirty="0" smtClean="0"/>
              <a:t>-ell</a:t>
            </a:r>
            <a:endParaRPr lang="en-US" sz="2400" dirty="0"/>
          </a:p>
          <a:p>
            <a:r>
              <a:rPr lang="en-US" sz="2400" dirty="0"/>
              <a:t>“Talk” to a database (SQL statements)</a:t>
            </a:r>
          </a:p>
          <a:p>
            <a:pPr lvl="1"/>
            <a:r>
              <a:rPr lang="en-US" sz="2400" dirty="0" smtClean="0"/>
              <a:t>Ask </a:t>
            </a:r>
            <a:r>
              <a:rPr lang="en-US" sz="2400" dirty="0"/>
              <a:t>questions</a:t>
            </a:r>
          </a:p>
          <a:p>
            <a:pPr lvl="2"/>
            <a:r>
              <a:rPr lang="en-US" sz="2400" dirty="0"/>
              <a:t>How much money did we make last month</a:t>
            </a:r>
          </a:p>
          <a:p>
            <a:pPr lvl="1"/>
            <a:r>
              <a:rPr lang="en-US" sz="2400" dirty="0" smtClean="0"/>
              <a:t>Add </a:t>
            </a:r>
            <a:r>
              <a:rPr lang="en-US" sz="2400" dirty="0"/>
              <a:t>new data</a:t>
            </a:r>
          </a:p>
          <a:p>
            <a:pPr lvl="2"/>
            <a:r>
              <a:rPr lang="en-US" sz="2400" dirty="0"/>
              <a:t>Add a new customer</a:t>
            </a:r>
          </a:p>
          <a:p>
            <a:pPr lvl="1"/>
            <a:r>
              <a:rPr lang="en-US" sz="2400" dirty="0"/>
              <a:t>Modify existing data</a:t>
            </a:r>
          </a:p>
          <a:p>
            <a:pPr lvl="2"/>
            <a:r>
              <a:rPr lang="en-US" sz="2400" dirty="0"/>
              <a:t>Change a customer’s address</a:t>
            </a:r>
          </a:p>
          <a:p>
            <a:r>
              <a:rPr lang="en-US" sz="2400" dirty="0" smtClean="0"/>
              <a:t>4</a:t>
            </a:r>
            <a:r>
              <a:rPr lang="en-US" sz="2400" baseline="30000" dirty="0" smtClean="0"/>
              <a:t>th</a:t>
            </a:r>
            <a:r>
              <a:rPr lang="en-US" sz="2400" dirty="0" smtClean="0"/>
              <a:t> Generation language</a:t>
            </a:r>
            <a:endParaRPr lang="en-US" sz="2400" dirty="0"/>
          </a:p>
        </p:txBody>
      </p:sp>
    </p:spTree>
    <p:extLst>
      <p:ext uri="{BB962C8B-B14F-4D97-AF65-F5344CB8AC3E}">
        <p14:creationId xmlns:p14="http://schemas.microsoft.com/office/powerpoint/2010/main" val="92552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11g SQL Certification </a:t>
            </a:r>
            <a:r>
              <a:rPr lang="en-US" dirty="0"/>
              <a:t>Class Session </a:t>
            </a:r>
            <a:r>
              <a:rPr lang="en-US" dirty="0" smtClean="0"/>
              <a:t>1</a:t>
            </a:r>
            <a:endParaRPr lang="en-US" dirty="0"/>
          </a:p>
        </p:txBody>
      </p:sp>
      <p:sp>
        <p:nvSpPr>
          <p:cNvPr id="3" name="Text Placeholder 2"/>
          <p:cNvSpPr>
            <a:spLocks noGrp="1"/>
          </p:cNvSpPr>
          <p:nvPr>
            <p:ph type="body" idx="1"/>
          </p:nvPr>
        </p:nvSpPr>
        <p:spPr/>
        <p:txBody>
          <a:bodyPr/>
          <a:lstStyle/>
          <a:p>
            <a:r>
              <a:rPr lang="en-US" dirty="0" smtClean="0"/>
              <a:t>Course overview, setup</a:t>
            </a:r>
            <a:endParaRPr lang="en-US" dirty="0"/>
          </a:p>
        </p:txBody>
      </p:sp>
    </p:spTree>
    <p:extLst>
      <p:ext uri="{BB962C8B-B14F-4D97-AF65-F5344CB8AC3E}">
        <p14:creationId xmlns:p14="http://schemas.microsoft.com/office/powerpoint/2010/main" val="3852807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a:xfrm>
            <a:off x="1103312" y="1288474"/>
            <a:ext cx="8946541" cy="4959926"/>
          </a:xfrm>
        </p:spPr>
        <p:txBody>
          <a:bodyPr>
            <a:normAutofit lnSpcReduction="10000"/>
          </a:bodyPr>
          <a:lstStyle/>
          <a:p>
            <a:r>
              <a:rPr lang="en-US" sz="2400" dirty="0" smtClean="0"/>
              <a:t>ANSI compliant</a:t>
            </a:r>
          </a:p>
          <a:p>
            <a:r>
              <a:rPr lang="en-US" sz="2400" dirty="0" smtClean="0"/>
              <a:t>Used as front end to many databases </a:t>
            </a:r>
          </a:p>
          <a:p>
            <a:pPr lvl="1"/>
            <a:r>
              <a:rPr lang="en-US" dirty="0" smtClean="0"/>
              <a:t>Oracle </a:t>
            </a:r>
          </a:p>
          <a:p>
            <a:pPr lvl="1"/>
            <a:r>
              <a:rPr lang="en-US" dirty="0" smtClean="0"/>
              <a:t>IBM DB2</a:t>
            </a:r>
            <a:endParaRPr lang="en-US" dirty="0"/>
          </a:p>
          <a:p>
            <a:pPr lvl="1"/>
            <a:r>
              <a:rPr lang="en-US" dirty="0" err="1"/>
              <a:t>mySQL</a:t>
            </a:r>
            <a:r>
              <a:rPr lang="en-US" dirty="0"/>
              <a:t> </a:t>
            </a:r>
          </a:p>
          <a:p>
            <a:pPr lvl="1"/>
            <a:r>
              <a:rPr lang="en-US" dirty="0"/>
              <a:t>PostgreSQL</a:t>
            </a:r>
          </a:p>
          <a:p>
            <a:pPr lvl="1"/>
            <a:r>
              <a:rPr lang="en-US" dirty="0" smtClean="0"/>
              <a:t>Microsoft </a:t>
            </a:r>
            <a:r>
              <a:rPr lang="en-US" dirty="0"/>
              <a:t>SQL Server</a:t>
            </a:r>
          </a:p>
          <a:p>
            <a:pPr lvl="1"/>
            <a:r>
              <a:rPr lang="en-US" dirty="0" smtClean="0"/>
              <a:t>Sybase</a:t>
            </a:r>
          </a:p>
          <a:p>
            <a:pPr lvl="1"/>
            <a:r>
              <a:rPr lang="en-US" dirty="0" smtClean="0"/>
              <a:t>Informix</a:t>
            </a:r>
          </a:p>
          <a:p>
            <a:pPr lvl="1"/>
            <a:r>
              <a:rPr lang="en-US" dirty="0" smtClean="0"/>
              <a:t>Derby</a:t>
            </a:r>
            <a:endParaRPr lang="en-US" dirty="0"/>
          </a:p>
          <a:p>
            <a:r>
              <a:rPr lang="en-US" sz="2400" dirty="0"/>
              <a:t>95-98% of what you will learn can be used in any database</a:t>
            </a:r>
          </a:p>
          <a:p>
            <a:pPr marL="0" indent="0">
              <a:buNone/>
            </a:pPr>
            <a:endParaRPr lang="en-US" dirty="0"/>
          </a:p>
        </p:txBody>
      </p:sp>
    </p:spTree>
    <p:extLst>
      <p:ext uri="{BB962C8B-B14F-4D97-AF65-F5344CB8AC3E}">
        <p14:creationId xmlns:p14="http://schemas.microsoft.com/office/powerpoint/2010/main" val="4082642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r>
              <a:rPr lang="en-US" altLang="en-US" dirty="0"/>
              <a:t>Determines required tables and columns for each table</a:t>
            </a:r>
          </a:p>
          <a:p>
            <a:r>
              <a:rPr lang="en-US" altLang="en-US" dirty="0"/>
              <a:t>Multi-step process</a:t>
            </a:r>
          </a:p>
          <a:p>
            <a:r>
              <a:rPr lang="en-US" altLang="en-US" dirty="0"/>
              <a:t>Used to reduce or control data redundancy</a:t>
            </a:r>
          </a:p>
          <a:p>
            <a:endParaRPr lang="en-US" dirty="0"/>
          </a:p>
        </p:txBody>
      </p:sp>
    </p:spTree>
    <p:extLst>
      <p:ext uri="{BB962C8B-B14F-4D97-AF65-F5344CB8AC3E}">
        <p14:creationId xmlns:p14="http://schemas.microsoft.com/office/powerpoint/2010/main" val="1840183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Unnormalized Data</a:t>
            </a:r>
          </a:p>
        </p:txBody>
      </p:sp>
      <p:sp>
        <p:nvSpPr>
          <p:cNvPr id="51203" name="Rectangle 3"/>
          <p:cNvSpPr>
            <a:spLocks noGrp="1" noChangeArrowheads="1"/>
          </p:cNvSpPr>
          <p:nvPr>
            <p:ph type="body" idx="1"/>
          </p:nvPr>
        </p:nvSpPr>
        <p:spPr/>
        <p:txBody>
          <a:bodyPr/>
          <a:lstStyle/>
          <a:p>
            <a:pPr>
              <a:buFontTx/>
              <a:buNone/>
            </a:pPr>
            <a:r>
              <a:rPr lang="en-US" altLang="en-US"/>
              <a:t>   Contains repeating groups in the Author column in the BOOKS table</a:t>
            </a:r>
          </a:p>
        </p:txBody>
      </p:sp>
      <p:pic>
        <p:nvPicPr>
          <p:cNvPr id="51205" name="Picture 5" descr="Fig0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696" y="2779058"/>
            <a:ext cx="8229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86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First-Normal Form (1NF)</a:t>
            </a:r>
          </a:p>
        </p:txBody>
      </p:sp>
      <p:sp>
        <p:nvSpPr>
          <p:cNvPr id="54275" name="Rectangle 3"/>
          <p:cNvSpPr>
            <a:spLocks noGrp="1" noChangeArrowheads="1"/>
          </p:cNvSpPr>
          <p:nvPr>
            <p:ph type="body" idx="1"/>
          </p:nvPr>
        </p:nvSpPr>
        <p:spPr>
          <a:xfrm>
            <a:off x="1104293" y="1663891"/>
            <a:ext cx="8946541" cy="4195481"/>
          </a:xfrm>
        </p:spPr>
        <p:txBody>
          <a:bodyPr/>
          <a:lstStyle/>
          <a:p>
            <a:r>
              <a:rPr lang="en-US" altLang="en-US" dirty="0" smtClean="0"/>
              <a:t>Primary </a:t>
            </a:r>
            <a:r>
              <a:rPr lang="en-US" altLang="en-US" dirty="0"/>
              <a:t>key is identified</a:t>
            </a:r>
          </a:p>
          <a:p>
            <a:r>
              <a:rPr lang="en-US" altLang="en-US" dirty="0"/>
              <a:t>Repeating groups are </a:t>
            </a:r>
            <a:r>
              <a:rPr lang="en-US" altLang="en-US" dirty="0" smtClean="0"/>
              <a:t>eliminated</a:t>
            </a:r>
          </a:p>
          <a:p>
            <a:r>
              <a:rPr lang="en-US" altLang="en-US" dirty="0" smtClean="0"/>
              <a:t>ISBN and Author columns together create a composite primary key</a:t>
            </a:r>
            <a:endParaRPr lang="en-US" altLang="en-US" dirty="0"/>
          </a:p>
        </p:txBody>
      </p:sp>
      <p:pic>
        <p:nvPicPr>
          <p:cNvPr id="54277" name="Picture 5" descr="Fig01-05"/>
          <p:cNvPicPr>
            <a:picLocks noChangeAspect="1" noChangeArrowheads="1"/>
          </p:cNvPicPr>
          <p:nvPr/>
        </p:nvPicPr>
        <p:blipFill rotWithShape="1">
          <a:blip r:embed="rId3">
            <a:extLst>
              <a:ext uri="{28A0092B-C50C-407E-A947-70E740481C1C}">
                <a14:useLocalDpi xmlns:a14="http://schemas.microsoft.com/office/drawing/2010/main" val="0"/>
              </a:ext>
            </a:extLst>
          </a:blip>
          <a:srcRect t="4725" b="20162"/>
          <a:stretch/>
        </p:blipFill>
        <p:spPr bwMode="auto">
          <a:xfrm>
            <a:off x="646111" y="3146335"/>
            <a:ext cx="10732914" cy="311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204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Second-Normal Form (2NF)</a:t>
            </a:r>
          </a:p>
        </p:txBody>
      </p:sp>
      <p:sp>
        <p:nvSpPr>
          <p:cNvPr id="61443" name="Rectangle 3"/>
          <p:cNvSpPr>
            <a:spLocks noGrp="1" noChangeArrowheads="1"/>
          </p:cNvSpPr>
          <p:nvPr>
            <p:ph type="body" idx="1"/>
          </p:nvPr>
        </p:nvSpPr>
        <p:spPr>
          <a:xfrm>
            <a:off x="1253214" y="1648184"/>
            <a:ext cx="8946541" cy="4195481"/>
          </a:xfrm>
        </p:spPr>
        <p:txBody>
          <a:bodyPr>
            <a:normAutofit/>
          </a:bodyPr>
          <a:lstStyle/>
          <a:p>
            <a:r>
              <a:rPr lang="en-US" altLang="en-US" sz="2400" dirty="0"/>
              <a:t>Partial dependency must be eliminated</a:t>
            </a:r>
          </a:p>
          <a:p>
            <a:pPr lvl="1"/>
            <a:r>
              <a:rPr lang="en-US" altLang="en-US" sz="2000" dirty="0"/>
              <a:t>Break the composite primary key into two parts, each part representing a separate </a:t>
            </a:r>
            <a:r>
              <a:rPr lang="en-US" altLang="en-US" sz="2000" dirty="0" smtClean="0"/>
              <a:t>table</a:t>
            </a:r>
          </a:p>
          <a:p>
            <a:r>
              <a:rPr lang="en-US" altLang="en-US" sz="2400" dirty="0" smtClean="0"/>
              <a:t>BOOKS table in 2NF</a:t>
            </a:r>
            <a:endParaRPr lang="en-US" altLang="en-US" sz="2400" dirty="0"/>
          </a:p>
        </p:txBody>
      </p:sp>
      <p:pic>
        <p:nvPicPr>
          <p:cNvPr id="61445" name="Picture 5" descr="Fig01-06"/>
          <p:cNvPicPr>
            <a:picLocks noChangeAspect="1" noChangeArrowheads="1"/>
          </p:cNvPicPr>
          <p:nvPr/>
        </p:nvPicPr>
        <p:blipFill rotWithShape="1">
          <a:blip r:embed="rId2">
            <a:extLst>
              <a:ext uri="{28A0092B-C50C-407E-A947-70E740481C1C}">
                <a14:useLocalDpi xmlns:a14="http://schemas.microsoft.com/office/drawing/2010/main" val="0"/>
              </a:ext>
            </a:extLst>
          </a:blip>
          <a:srcRect t="5957" b="25847"/>
          <a:stretch/>
        </p:blipFill>
        <p:spPr bwMode="auto">
          <a:xfrm>
            <a:off x="868647" y="4047344"/>
            <a:ext cx="10322092" cy="191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734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Third-Normal Form (3NF)</a:t>
            </a:r>
          </a:p>
        </p:txBody>
      </p:sp>
      <p:sp>
        <p:nvSpPr>
          <p:cNvPr id="65539" name="Rectangle 3"/>
          <p:cNvSpPr>
            <a:spLocks noGrp="1" noChangeArrowheads="1"/>
          </p:cNvSpPr>
          <p:nvPr>
            <p:ph type="body" idx="1"/>
          </p:nvPr>
        </p:nvSpPr>
        <p:spPr>
          <a:xfrm>
            <a:off x="1111859" y="1678164"/>
            <a:ext cx="8946541" cy="4195481"/>
          </a:xfrm>
        </p:spPr>
        <p:txBody>
          <a:bodyPr/>
          <a:lstStyle/>
          <a:p>
            <a:r>
              <a:rPr lang="en-US" altLang="en-US" dirty="0" smtClean="0"/>
              <a:t>Extraneous data removed</a:t>
            </a:r>
          </a:p>
          <a:p>
            <a:r>
              <a:rPr lang="en-US" altLang="en-US" dirty="0" smtClean="0"/>
              <a:t>Publisher </a:t>
            </a:r>
            <a:r>
              <a:rPr lang="en-US" altLang="en-US" dirty="0"/>
              <a:t>contact name has been removed</a:t>
            </a:r>
          </a:p>
        </p:txBody>
      </p:sp>
      <p:pic>
        <p:nvPicPr>
          <p:cNvPr id="65541" name="Picture 5" descr="Fig01-07"/>
          <p:cNvPicPr>
            <a:picLocks noChangeAspect="1" noChangeArrowheads="1"/>
          </p:cNvPicPr>
          <p:nvPr/>
        </p:nvPicPr>
        <p:blipFill rotWithShape="1">
          <a:blip r:embed="rId2">
            <a:extLst>
              <a:ext uri="{28A0092B-C50C-407E-A947-70E740481C1C}">
                <a14:useLocalDpi xmlns:a14="http://schemas.microsoft.com/office/drawing/2010/main" val="0"/>
              </a:ext>
            </a:extLst>
          </a:blip>
          <a:srcRect t="5279" b="29369"/>
          <a:stretch/>
        </p:blipFill>
        <p:spPr bwMode="auto">
          <a:xfrm>
            <a:off x="704884" y="3463805"/>
            <a:ext cx="10328987" cy="184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371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Linking Tables</a:t>
            </a:r>
          </a:p>
        </p:txBody>
      </p:sp>
      <p:sp>
        <p:nvSpPr>
          <p:cNvPr id="69635" name="Rectangle 3"/>
          <p:cNvSpPr>
            <a:spLocks noGrp="1" noChangeArrowheads="1"/>
          </p:cNvSpPr>
          <p:nvPr>
            <p:ph type="body" idx="1"/>
          </p:nvPr>
        </p:nvSpPr>
        <p:spPr>
          <a:xfrm>
            <a:off x="1103312" y="2052918"/>
            <a:ext cx="8947522" cy="2983777"/>
          </a:xfrm>
        </p:spPr>
        <p:txBody>
          <a:bodyPr>
            <a:normAutofit/>
          </a:bodyPr>
          <a:lstStyle/>
          <a:p>
            <a:r>
              <a:rPr lang="en-US" altLang="en-US" sz="2400" dirty="0"/>
              <a:t>Once tables are normalized, make certain tables are linked</a:t>
            </a:r>
          </a:p>
          <a:p>
            <a:r>
              <a:rPr lang="en-US" altLang="en-US" sz="2400" dirty="0"/>
              <a:t>Tables are linked through a common field</a:t>
            </a:r>
          </a:p>
          <a:p>
            <a:r>
              <a:rPr lang="en-US" altLang="en-US" sz="2400" dirty="0"/>
              <a:t>A common field is usually a primary key in one table and a foreign key in the other table</a:t>
            </a:r>
          </a:p>
        </p:txBody>
      </p:sp>
    </p:spTree>
    <p:extLst>
      <p:ext uri="{BB962C8B-B14F-4D97-AF65-F5344CB8AC3E}">
        <p14:creationId xmlns:p14="http://schemas.microsoft.com/office/powerpoint/2010/main" val="181714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result of 3NF normalization</a:t>
            </a:r>
            <a:endParaRPr lang="en-US" dirty="0"/>
          </a:p>
        </p:txBody>
      </p:sp>
      <p:pic>
        <p:nvPicPr>
          <p:cNvPr id="3" name="Picture 2"/>
          <p:cNvPicPr>
            <a:picLocks noChangeAspect="1"/>
          </p:cNvPicPr>
          <p:nvPr/>
        </p:nvPicPr>
        <p:blipFill>
          <a:blip r:embed="rId2"/>
          <a:stretch>
            <a:fillRect/>
          </a:stretch>
        </p:blipFill>
        <p:spPr>
          <a:xfrm>
            <a:off x="677333" y="1495662"/>
            <a:ext cx="10055623" cy="5022848"/>
          </a:xfrm>
          <a:prstGeom prst="rect">
            <a:avLst/>
          </a:prstGeom>
          <a:ln w="38100">
            <a:solidFill>
              <a:srgbClr val="FF0000"/>
            </a:solidFill>
          </a:ln>
        </p:spPr>
      </p:pic>
    </p:spTree>
    <p:extLst>
      <p:ext uri="{BB962C8B-B14F-4D97-AF65-F5344CB8AC3E}">
        <p14:creationId xmlns:p14="http://schemas.microsoft.com/office/powerpoint/2010/main" val="1695472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11g SQL Certification </a:t>
            </a:r>
            <a:r>
              <a:rPr lang="en-US" dirty="0"/>
              <a:t>Class Session </a:t>
            </a:r>
            <a:r>
              <a:rPr lang="en-US" dirty="0" smtClean="0"/>
              <a:t>3 Chapter 2		</a:t>
            </a:r>
            <a:endParaRPr lang="en-US" dirty="0"/>
          </a:p>
        </p:txBody>
      </p:sp>
      <p:sp>
        <p:nvSpPr>
          <p:cNvPr id="3" name="Text Placeholder 2"/>
          <p:cNvSpPr>
            <a:spLocks noGrp="1"/>
          </p:cNvSpPr>
          <p:nvPr>
            <p:ph type="body" idx="1"/>
          </p:nvPr>
        </p:nvSpPr>
        <p:spPr/>
        <p:txBody>
          <a:bodyPr/>
          <a:lstStyle/>
          <a:p>
            <a:r>
              <a:rPr lang="en-US" dirty="0"/>
              <a:t>Using DDL to Create and Manage </a:t>
            </a:r>
            <a:r>
              <a:rPr lang="en-US" dirty="0" smtClean="0"/>
              <a:t>Tables	</a:t>
            </a:r>
            <a:endParaRPr lang="en-US" dirty="0"/>
          </a:p>
        </p:txBody>
      </p:sp>
    </p:spTree>
    <p:extLst>
      <p:ext uri="{BB962C8B-B14F-4D97-AF65-F5344CB8AC3E}">
        <p14:creationId xmlns:p14="http://schemas.microsoft.com/office/powerpoint/2010/main" val="2139768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8778"/>
          </a:xfrm>
        </p:spPr>
        <p:txBody>
          <a:bodyPr/>
          <a:lstStyle/>
          <a:p>
            <a:r>
              <a:rPr lang="en-US" dirty="0" smtClean="0"/>
              <a:t>Session </a:t>
            </a:r>
            <a:r>
              <a:rPr lang="en-US" dirty="0"/>
              <a:t>3</a:t>
            </a:r>
            <a:r>
              <a:rPr lang="en-US" dirty="0" smtClean="0"/>
              <a:t> objectives</a:t>
            </a:r>
            <a:endParaRPr lang="en-US" dirty="0"/>
          </a:p>
        </p:txBody>
      </p:sp>
      <p:sp>
        <p:nvSpPr>
          <p:cNvPr id="3" name="Content Placeholder 2"/>
          <p:cNvSpPr>
            <a:spLocks noGrp="1"/>
          </p:cNvSpPr>
          <p:nvPr>
            <p:ph idx="1"/>
          </p:nvPr>
        </p:nvSpPr>
        <p:spPr>
          <a:xfrm>
            <a:off x="1103312" y="2846439"/>
            <a:ext cx="9674616" cy="3401959"/>
          </a:xfrm>
        </p:spPr>
        <p:txBody>
          <a:bodyPr>
            <a:normAutofit/>
          </a:bodyPr>
          <a:lstStyle/>
          <a:p>
            <a:r>
              <a:rPr lang="en-US" sz="2400" dirty="0" smtClean="0"/>
              <a:t>Database Objects</a:t>
            </a:r>
            <a:endParaRPr lang="en-US" sz="2400" dirty="0"/>
          </a:p>
          <a:p>
            <a:r>
              <a:rPr lang="en-US" sz="2400" dirty="0"/>
              <a:t>CREATE </a:t>
            </a:r>
            <a:r>
              <a:rPr lang="en-US" sz="2400" dirty="0" smtClean="0"/>
              <a:t>table syntax</a:t>
            </a:r>
            <a:endParaRPr lang="en-US" sz="2400" dirty="0"/>
          </a:p>
          <a:p>
            <a:r>
              <a:rPr lang="en-US" sz="2400" dirty="0" smtClean="0"/>
              <a:t>Naming Rules</a:t>
            </a:r>
          </a:p>
          <a:p>
            <a:r>
              <a:rPr lang="en-US" sz="2400" dirty="0" smtClean="0"/>
              <a:t>Schemas and Namespaces</a:t>
            </a:r>
            <a:endParaRPr lang="en-US" sz="2400" dirty="0"/>
          </a:p>
          <a:p>
            <a:r>
              <a:rPr lang="en-US" sz="2400" dirty="0" smtClean="0"/>
              <a:t>Datatypes</a:t>
            </a:r>
          </a:p>
          <a:p>
            <a:r>
              <a:rPr lang="en-US" sz="2400" dirty="0" smtClean="0"/>
              <a:t>Constraints</a:t>
            </a:r>
            <a:endParaRPr lang="en-US" sz="2400" dirty="0"/>
          </a:p>
        </p:txBody>
      </p:sp>
      <p:sp>
        <p:nvSpPr>
          <p:cNvPr id="5" name="Content Placeholder 2"/>
          <p:cNvSpPr txBox="1">
            <a:spLocks/>
          </p:cNvSpPr>
          <p:nvPr/>
        </p:nvSpPr>
        <p:spPr>
          <a:xfrm>
            <a:off x="995122" y="1578966"/>
            <a:ext cx="8946541" cy="1106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600" b="1" dirty="0"/>
              <a:t>Definitions: </a:t>
            </a:r>
          </a:p>
          <a:p>
            <a:pPr marL="0" indent="0">
              <a:buNone/>
            </a:pPr>
            <a:r>
              <a:rPr lang="en-US" sz="2400" dirty="0" smtClean="0"/>
              <a:t>Namespace, datatype, constraint</a:t>
            </a:r>
            <a:endParaRPr lang="en-US" sz="2400" dirty="0"/>
          </a:p>
        </p:txBody>
      </p:sp>
    </p:spTree>
    <p:extLst>
      <p:ext uri="{BB962C8B-B14F-4D97-AF65-F5344CB8AC3E}">
        <p14:creationId xmlns:p14="http://schemas.microsoft.com/office/powerpoint/2010/main" val="141110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a:t>
            </a:r>
            <a:r>
              <a:rPr lang="en-US" dirty="0" smtClean="0"/>
              <a:t>1 </a:t>
            </a:r>
            <a:r>
              <a:rPr lang="en-US" dirty="0"/>
              <a:t>objectives</a:t>
            </a:r>
          </a:p>
        </p:txBody>
      </p:sp>
      <p:sp>
        <p:nvSpPr>
          <p:cNvPr id="3" name="Content Placeholder 2"/>
          <p:cNvSpPr>
            <a:spLocks noGrp="1"/>
          </p:cNvSpPr>
          <p:nvPr>
            <p:ph idx="1"/>
          </p:nvPr>
        </p:nvSpPr>
        <p:spPr/>
        <p:txBody>
          <a:bodyPr/>
          <a:lstStyle/>
          <a:p>
            <a:r>
              <a:rPr lang="en-US" dirty="0" smtClean="0"/>
              <a:t>Install </a:t>
            </a:r>
            <a:r>
              <a:rPr lang="en-US" dirty="0"/>
              <a:t>Oracle 11g database </a:t>
            </a:r>
            <a:r>
              <a:rPr lang="en-US" dirty="0" smtClean="0"/>
              <a:t>from thumb drive</a:t>
            </a:r>
            <a:endParaRPr lang="en-US" dirty="0"/>
          </a:p>
          <a:p>
            <a:r>
              <a:rPr lang="en-US" dirty="0" smtClean="0"/>
              <a:t>Introductions</a:t>
            </a:r>
            <a:endParaRPr lang="en-US" dirty="0"/>
          </a:p>
          <a:p>
            <a:r>
              <a:rPr lang="en-US" dirty="0" smtClean="0"/>
              <a:t>Download </a:t>
            </a:r>
            <a:r>
              <a:rPr lang="en-US" dirty="0"/>
              <a:t>and install SQL Developer </a:t>
            </a:r>
          </a:p>
          <a:p>
            <a:r>
              <a:rPr lang="en-US" dirty="0" smtClean="0"/>
              <a:t>Run scripts</a:t>
            </a:r>
          </a:p>
          <a:p>
            <a:r>
              <a:rPr lang="en-US" dirty="0"/>
              <a:t>Expectations for class</a:t>
            </a:r>
          </a:p>
          <a:p>
            <a:endParaRPr lang="en-US" dirty="0"/>
          </a:p>
        </p:txBody>
      </p:sp>
    </p:spTree>
    <p:extLst>
      <p:ext uri="{BB962C8B-B14F-4D97-AF65-F5344CB8AC3E}">
        <p14:creationId xmlns:p14="http://schemas.microsoft.com/office/powerpoint/2010/main" val="4251722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59773" cy="1007372"/>
          </a:xfrm>
        </p:spPr>
        <p:txBody>
          <a:bodyPr/>
          <a:lstStyle/>
          <a:p>
            <a:r>
              <a:rPr lang="en-US" dirty="0" smtClean="0"/>
              <a:t>Database Objects</a:t>
            </a:r>
            <a:endParaRPr lang="en-US" dirty="0"/>
          </a:p>
        </p:txBody>
      </p:sp>
      <p:sp>
        <p:nvSpPr>
          <p:cNvPr id="3" name="Content Placeholder 2"/>
          <p:cNvSpPr>
            <a:spLocks noGrp="1"/>
          </p:cNvSpPr>
          <p:nvPr>
            <p:ph idx="1"/>
          </p:nvPr>
        </p:nvSpPr>
        <p:spPr>
          <a:xfrm>
            <a:off x="1103312" y="1460090"/>
            <a:ext cx="9102572" cy="4911213"/>
          </a:xfrm>
        </p:spPr>
        <p:txBody>
          <a:bodyPr>
            <a:noAutofit/>
          </a:bodyPr>
          <a:lstStyle/>
          <a:p>
            <a:r>
              <a:rPr lang="en-US" sz="2400" dirty="0" smtClean="0"/>
              <a:t>Schema objects</a:t>
            </a:r>
          </a:p>
          <a:p>
            <a:pPr lvl="1"/>
            <a:r>
              <a:rPr lang="en-US" sz="2000" dirty="0" smtClean="0"/>
              <a:t>Table – Stores data</a:t>
            </a:r>
          </a:p>
          <a:p>
            <a:pPr lvl="1"/>
            <a:r>
              <a:rPr lang="en-US" sz="2000" dirty="0" smtClean="0"/>
              <a:t>Index – used to speed up searches</a:t>
            </a:r>
          </a:p>
          <a:p>
            <a:pPr lvl="1"/>
            <a:r>
              <a:rPr lang="en-US" sz="2000" dirty="0" smtClean="0"/>
              <a:t>View – creates a filter for looking at data</a:t>
            </a:r>
          </a:p>
          <a:p>
            <a:pPr lvl="1"/>
            <a:r>
              <a:rPr lang="en-US" sz="2000" dirty="0" smtClean="0"/>
              <a:t>Sequence – a counter used to generate unique numbers</a:t>
            </a:r>
          </a:p>
          <a:p>
            <a:pPr lvl="1"/>
            <a:r>
              <a:rPr lang="en-US" sz="2000" dirty="0" smtClean="0"/>
              <a:t>Private Synonym – an alias for another object in the schema</a:t>
            </a:r>
          </a:p>
          <a:p>
            <a:pPr lvl="1"/>
            <a:r>
              <a:rPr lang="en-US" sz="2000" dirty="0" smtClean="0"/>
              <a:t>Constraint – a rule for filtering incoming data</a:t>
            </a:r>
          </a:p>
          <a:p>
            <a:r>
              <a:rPr lang="en-US" sz="2400" dirty="0" smtClean="0"/>
              <a:t>Non Schema Objects</a:t>
            </a:r>
          </a:p>
          <a:p>
            <a:pPr lvl="1"/>
            <a:r>
              <a:rPr lang="en-US" sz="2000" dirty="0" smtClean="0"/>
              <a:t>User – the owner of a database object</a:t>
            </a:r>
          </a:p>
          <a:p>
            <a:pPr lvl="1"/>
            <a:r>
              <a:rPr lang="en-US" sz="2000" dirty="0" smtClean="0"/>
              <a:t>Role – set of privileges that can be granted to a user</a:t>
            </a:r>
          </a:p>
          <a:p>
            <a:pPr lvl="1"/>
            <a:r>
              <a:rPr lang="en-US" sz="2000" dirty="0" smtClean="0"/>
              <a:t>Public Synonym – an alias used for any object by all schemas</a:t>
            </a:r>
            <a:endParaRPr lang="en-US" sz="2000" dirty="0"/>
          </a:p>
        </p:txBody>
      </p:sp>
    </p:spTree>
    <p:extLst>
      <p:ext uri="{BB962C8B-B14F-4D97-AF65-F5344CB8AC3E}">
        <p14:creationId xmlns:p14="http://schemas.microsoft.com/office/powerpoint/2010/main" val="2954442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7427"/>
          </a:xfrm>
        </p:spPr>
        <p:txBody>
          <a:bodyPr/>
          <a:lstStyle/>
          <a:p>
            <a:r>
              <a:rPr lang="en-US" dirty="0" smtClean="0"/>
              <a:t>CREATE table</a:t>
            </a:r>
            <a:endParaRPr lang="en-US" dirty="0"/>
          </a:p>
        </p:txBody>
      </p:sp>
      <p:sp>
        <p:nvSpPr>
          <p:cNvPr id="3" name="Content Placeholder 2"/>
          <p:cNvSpPr>
            <a:spLocks noGrp="1"/>
          </p:cNvSpPr>
          <p:nvPr>
            <p:ph idx="1"/>
          </p:nvPr>
        </p:nvSpPr>
        <p:spPr>
          <a:xfrm>
            <a:off x="1442525" y="1318417"/>
            <a:ext cx="8947522" cy="4816912"/>
          </a:xfrm>
        </p:spPr>
        <p:txBody>
          <a:bodyPr>
            <a:normAutofit/>
          </a:bodyPr>
          <a:lstStyle/>
          <a:p>
            <a:r>
              <a:rPr lang="en-US" sz="2400" dirty="0" smtClean="0"/>
              <a:t>Creates a table database object with no data in it</a:t>
            </a:r>
          </a:p>
          <a:p>
            <a:r>
              <a:rPr lang="en-US" sz="2400" dirty="0" smtClean="0"/>
              <a:t>Syntax:</a:t>
            </a:r>
          </a:p>
          <a:p>
            <a:pPr marL="400050" lvl="1" indent="0">
              <a:buNone/>
            </a:pPr>
            <a:r>
              <a:rPr lang="en-US" sz="2200" dirty="0" smtClean="0">
                <a:latin typeface="Courier New" panose="02070309020205020404" pitchFamily="49" charset="0"/>
                <a:cs typeface="Courier New" panose="02070309020205020404" pitchFamily="49" charset="0"/>
              </a:rPr>
              <a:t>CREATE TABLE </a:t>
            </a:r>
            <a:r>
              <a:rPr lang="en-US" sz="2200" dirty="0" err="1" smtClean="0">
                <a:latin typeface="Courier New" panose="02070309020205020404" pitchFamily="49" charset="0"/>
                <a:cs typeface="Courier New" panose="02070309020205020404" pitchFamily="49" charset="0"/>
              </a:rPr>
              <a:t>table_name</a:t>
            </a:r>
            <a:r>
              <a:rPr lang="en-US" sz="2200" dirty="0" smtClean="0">
                <a:latin typeface="Courier New" panose="02070309020205020404" pitchFamily="49" charset="0"/>
                <a:cs typeface="Courier New" panose="02070309020205020404" pitchFamily="49" charset="0"/>
              </a:rPr>
              <a:t> (</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column_name</a:t>
            </a:r>
            <a:r>
              <a:rPr lang="en-US" sz="2200" dirty="0" smtClean="0">
                <a:latin typeface="Courier New" panose="02070309020205020404" pitchFamily="49" charset="0"/>
                <a:cs typeface="Courier New" panose="02070309020205020404" pitchFamily="49" charset="0"/>
              </a:rPr>
              <a:t>   datatype,]</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column_name</a:t>
            </a:r>
            <a:r>
              <a:rPr lang="en-US" sz="2200" dirty="0" smtClean="0">
                <a:latin typeface="Courier New" panose="02070309020205020404" pitchFamily="49" charset="0"/>
                <a:cs typeface="Courier New" panose="02070309020205020404" pitchFamily="49" charset="0"/>
              </a:rPr>
              <a:t>   datatype</a:t>
            </a:r>
          </a:p>
          <a:p>
            <a:pPr marL="400050" lvl="1" indent="0">
              <a:buNone/>
            </a:pPr>
            <a:r>
              <a:rPr lang="en-US" sz="2200" dirty="0" smtClean="0">
                <a:latin typeface="Courier New" panose="02070309020205020404" pitchFamily="49" charset="0"/>
                <a:cs typeface="Courier New" panose="02070309020205020404" pitchFamily="49" charset="0"/>
              </a:rPr>
              <a:t>);</a:t>
            </a:r>
          </a:p>
          <a:p>
            <a:r>
              <a:rPr lang="en-US" sz="2200" dirty="0" smtClean="0"/>
              <a:t>Must have at least one column</a:t>
            </a:r>
          </a:p>
          <a:p>
            <a:r>
              <a:rPr lang="en-US" sz="2200" dirty="0" smtClean="0"/>
              <a:t>Comments are optional in any statement, treated as whitespace by SQL engine</a:t>
            </a:r>
            <a:endParaRPr lang="en-US" sz="2200" dirty="0"/>
          </a:p>
          <a:p>
            <a:pPr marL="400050" lvl="1" indent="0">
              <a:buNone/>
            </a:pP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50274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Rules</a:t>
            </a:r>
            <a:endParaRPr lang="en-US" dirty="0"/>
          </a:p>
        </p:txBody>
      </p:sp>
      <p:sp>
        <p:nvSpPr>
          <p:cNvPr id="3" name="Content Placeholder 2"/>
          <p:cNvSpPr>
            <a:spLocks noGrp="1"/>
          </p:cNvSpPr>
          <p:nvPr>
            <p:ph idx="1"/>
          </p:nvPr>
        </p:nvSpPr>
        <p:spPr>
          <a:xfrm>
            <a:off x="1295041" y="1691015"/>
            <a:ext cx="8946541" cy="4195481"/>
          </a:xfrm>
        </p:spPr>
        <p:txBody>
          <a:bodyPr>
            <a:normAutofit/>
          </a:bodyPr>
          <a:lstStyle/>
          <a:p>
            <a:r>
              <a:rPr lang="en-US" sz="2800" dirty="0" smtClean="0"/>
              <a:t>1-30 characters</a:t>
            </a:r>
          </a:p>
          <a:p>
            <a:r>
              <a:rPr lang="en-US" sz="2800" dirty="0" smtClean="0"/>
              <a:t>First character must be a letter</a:t>
            </a:r>
            <a:endParaRPr lang="en-US" sz="2800" dirty="0"/>
          </a:p>
          <a:p>
            <a:r>
              <a:rPr lang="en-US" sz="2800" dirty="0" smtClean="0"/>
              <a:t>Can include letters, numbers, $,#,_</a:t>
            </a:r>
          </a:p>
          <a:p>
            <a:r>
              <a:rPr lang="en-US" sz="2800" dirty="0" smtClean="0"/>
              <a:t>Cannot be a SQL keyword</a:t>
            </a:r>
          </a:p>
          <a:p>
            <a:endParaRPr lang="en-US" sz="2800" dirty="0" smtClean="0"/>
          </a:p>
          <a:p>
            <a:r>
              <a:rPr lang="en-US" sz="2800" dirty="0" smtClean="0"/>
              <a:t>Case insensitivity</a:t>
            </a:r>
          </a:p>
          <a:p>
            <a:r>
              <a:rPr lang="en-US" sz="2800" dirty="0" smtClean="0"/>
              <a:t>Use of double quotes</a:t>
            </a:r>
            <a:endParaRPr lang="en-US" sz="2800" dirty="0"/>
          </a:p>
        </p:txBody>
      </p:sp>
    </p:spTree>
    <p:extLst>
      <p:ext uri="{BB962C8B-B14F-4D97-AF65-F5344CB8AC3E}">
        <p14:creationId xmlns:p14="http://schemas.microsoft.com/office/powerpoint/2010/main" val="3632790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a:t>
            </a:r>
            <a:endParaRPr lang="en-US" dirty="0"/>
          </a:p>
        </p:txBody>
      </p:sp>
      <p:sp>
        <p:nvSpPr>
          <p:cNvPr id="3" name="Content Placeholder 2"/>
          <p:cNvSpPr>
            <a:spLocks noGrp="1"/>
          </p:cNvSpPr>
          <p:nvPr>
            <p:ph idx="1"/>
          </p:nvPr>
        </p:nvSpPr>
        <p:spPr>
          <a:xfrm>
            <a:off x="808344" y="1622323"/>
            <a:ext cx="4678056" cy="4328189"/>
          </a:xfrm>
        </p:spPr>
        <p:txBody>
          <a:bodyPr>
            <a:noAutofit/>
          </a:bodyPr>
          <a:lstStyle/>
          <a:p>
            <a:r>
              <a:rPr lang="en-US" sz="2400" dirty="0" smtClean="0"/>
              <a:t>Page 56</a:t>
            </a:r>
          </a:p>
          <a:p>
            <a:r>
              <a:rPr lang="en-US" sz="2400" dirty="0" smtClean="0"/>
              <a:t>System namespace</a:t>
            </a:r>
          </a:p>
          <a:p>
            <a:r>
              <a:rPr lang="en-US" sz="2400" dirty="0" smtClean="0"/>
              <a:t>Schema namespace</a:t>
            </a:r>
          </a:p>
          <a:p>
            <a:r>
              <a:rPr lang="en-US" sz="2400" dirty="0" smtClean="0"/>
              <a:t>Index namespace</a:t>
            </a:r>
          </a:p>
          <a:p>
            <a:r>
              <a:rPr lang="en-US" sz="2400" dirty="0" smtClean="0"/>
              <a:t>Constraint namespace</a:t>
            </a:r>
          </a:p>
          <a:p>
            <a:endParaRPr lang="en-US" sz="2400" dirty="0" smtClean="0"/>
          </a:p>
          <a:p>
            <a:r>
              <a:rPr lang="en-US" sz="2400" dirty="0" smtClean="0"/>
              <a:t>System generated name</a:t>
            </a:r>
            <a:endParaRPr lang="en-US" sz="2400" dirty="0"/>
          </a:p>
        </p:txBody>
      </p:sp>
      <p:pic>
        <p:nvPicPr>
          <p:cNvPr id="5" name="Picture 4"/>
          <p:cNvPicPr>
            <a:picLocks noChangeAspect="1"/>
          </p:cNvPicPr>
          <p:nvPr/>
        </p:nvPicPr>
        <p:blipFill>
          <a:blip r:embed="rId2"/>
          <a:stretch>
            <a:fillRect/>
          </a:stretch>
        </p:blipFill>
        <p:spPr>
          <a:xfrm>
            <a:off x="6128877" y="1349937"/>
            <a:ext cx="5391150" cy="4600575"/>
          </a:xfrm>
          <a:prstGeom prst="rect">
            <a:avLst/>
          </a:prstGeom>
        </p:spPr>
      </p:pic>
    </p:spTree>
    <p:extLst>
      <p:ext uri="{BB962C8B-B14F-4D97-AF65-F5344CB8AC3E}">
        <p14:creationId xmlns:p14="http://schemas.microsoft.com/office/powerpoint/2010/main" val="3293083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Datatypes</a:t>
            </a:r>
            <a:endParaRPr lang="en-US" dirty="0"/>
          </a:p>
        </p:txBody>
      </p:sp>
      <p:sp>
        <p:nvSpPr>
          <p:cNvPr id="3" name="Content Placeholder 2"/>
          <p:cNvSpPr>
            <a:spLocks noGrp="1"/>
          </p:cNvSpPr>
          <p:nvPr>
            <p:ph idx="1"/>
          </p:nvPr>
        </p:nvSpPr>
        <p:spPr>
          <a:xfrm>
            <a:off x="1103312" y="1268362"/>
            <a:ext cx="8946541" cy="4980038"/>
          </a:xfrm>
        </p:spPr>
        <p:txBody>
          <a:bodyPr>
            <a:normAutofit/>
          </a:bodyPr>
          <a:lstStyle/>
          <a:p>
            <a:r>
              <a:rPr lang="en-US" dirty="0" smtClean="0"/>
              <a:t>CHAR(n) </a:t>
            </a:r>
          </a:p>
          <a:p>
            <a:pPr lvl="1"/>
            <a:r>
              <a:rPr lang="en-US" dirty="0" smtClean="0"/>
              <a:t>Fixed length text field of length n</a:t>
            </a:r>
          </a:p>
          <a:p>
            <a:pPr lvl="1"/>
            <a:r>
              <a:rPr lang="en-US" dirty="0" smtClean="0"/>
              <a:t>n is optional, defaults to 1</a:t>
            </a:r>
          </a:p>
          <a:p>
            <a:pPr lvl="1"/>
            <a:r>
              <a:rPr lang="en-US" dirty="0" smtClean="0"/>
              <a:t>Pads with spaces</a:t>
            </a:r>
          </a:p>
          <a:p>
            <a:pPr lvl="1"/>
            <a:r>
              <a:rPr lang="en-US" dirty="0" smtClean="0"/>
              <a:t>Maximum length of 2000 characters</a:t>
            </a:r>
          </a:p>
          <a:p>
            <a:r>
              <a:rPr lang="en-US" dirty="0" smtClean="0"/>
              <a:t>VARCHAR2(n)</a:t>
            </a:r>
          </a:p>
          <a:p>
            <a:pPr lvl="1"/>
            <a:r>
              <a:rPr lang="en-US" dirty="0" smtClean="0"/>
              <a:t>Variable characters with maximum length n</a:t>
            </a:r>
          </a:p>
          <a:p>
            <a:pPr lvl="1"/>
            <a:r>
              <a:rPr lang="en-US" dirty="0" smtClean="0"/>
              <a:t>n is required</a:t>
            </a:r>
          </a:p>
          <a:p>
            <a:pPr lvl="1"/>
            <a:r>
              <a:rPr lang="en-US" dirty="0" smtClean="0"/>
              <a:t>No padding</a:t>
            </a:r>
          </a:p>
          <a:p>
            <a:pPr lvl="1"/>
            <a:r>
              <a:rPr lang="en-US" dirty="0" smtClean="0"/>
              <a:t>Maximum of 4000 bytes</a:t>
            </a:r>
          </a:p>
          <a:p>
            <a:r>
              <a:rPr lang="en-US" dirty="0" smtClean="0"/>
              <a:t>VARCHAR(n)</a:t>
            </a:r>
          </a:p>
          <a:p>
            <a:pPr lvl="1"/>
            <a:r>
              <a:rPr lang="en-US" dirty="0" smtClean="0"/>
              <a:t>Similar to VARCHAR2 but reserved for future use</a:t>
            </a:r>
            <a:endParaRPr lang="en-US" dirty="0"/>
          </a:p>
        </p:txBody>
      </p:sp>
    </p:spTree>
    <p:extLst>
      <p:ext uri="{BB962C8B-B14F-4D97-AF65-F5344CB8AC3E}">
        <p14:creationId xmlns:p14="http://schemas.microsoft.com/office/powerpoint/2010/main" val="14307572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Datatypes</a:t>
            </a:r>
            <a:endParaRPr lang="en-US" dirty="0"/>
          </a:p>
        </p:txBody>
      </p:sp>
      <p:sp>
        <p:nvSpPr>
          <p:cNvPr id="3" name="Content Placeholder 2"/>
          <p:cNvSpPr>
            <a:spLocks noGrp="1"/>
          </p:cNvSpPr>
          <p:nvPr>
            <p:ph idx="1"/>
          </p:nvPr>
        </p:nvSpPr>
        <p:spPr>
          <a:xfrm>
            <a:off x="1103312" y="1268362"/>
            <a:ext cx="9751501" cy="4980038"/>
          </a:xfrm>
        </p:spPr>
        <p:txBody>
          <a:bodyPr>
            <a:normAutofit/>
          </a:bodyPr>
          <a:lstStyle/>
          <a:p>
            <a:r>
              <a:rPr lang="en-US" dirty="0" smtClean="0"/>
              <a:t>NUMBER(</a:t>
            </a:r>
            <a:r>
              <a:rPr lang="en-US" dirty="0" err="1" smtClean="0"/>
              <a:t>n,m</a:t>
            </a:r>
            <a:r>
              <a:rPr lang="en-US" dirty="0" smtClean="0"/>
              <a:t>) </a:t>
            </a:r>
          </a:p>
          <a:p>
            <a:pPr lvl="1"/>
            <a:r>
              <a:rPr lang="en-US" dirty="0" smtClean="0"/>
              <a:t>n is precision: the number of significant digits on either side of the decimal</a:t>
            </a:r>
          </a:p>
          <a:p>
            <a:pPr lvl="1"/>
            <a:r>
              <a:rPr lang="en-US" dirty="0"/>
              <a:t>m</a:t>
            </a:r>
            <a:r>
              <a:rPr lang="en-US" dirty="0" smtClean="0"/>
              <a:t> is scale:</a:t>
            </a:r>
          </a:p>
          <a:p>
            <a:r>
              <a:rPr lang="en-US" dirty="0" smtClean="0"/>
              <a:t>INTEGER</a:t>
            </a:r>
          </a:p>
          <a:p>
            <a:r>
              <a:rPr lang="en-US" dirty="0" smtClean="0"/>
              <a:t>FLOAT</a:t>
            </a:r>
          </a:p>
        </p:txBody>
      </p:sp>
    </p:spTree>
    <p:extLst>
      <p:ext uri="{BB962C8B-B14F-4D97-AF65-F5344CB8AC3E}">
        <p14:creationId xmlns:p14="http://schemas.microsoft.com/office/powerpoint/2010/main" val="1922817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Datatypes</a:t>
            </a:r>
            <a:endParaRPr lang="en-US" dirty="0"/>
          </a:p>
        </p:txBody>
      </p:sp>
      <p:sp>
        <p:nvSpPr>
          <p:cNvPr id="3" name="Content Placeholder 2"/>
          <p:cNvSpPr>
            <a:spLocks noGrp="1"/>
          </p:cNvSpPr>
          <p:nvPr>
            <p:ph idx="1"/>
          </p:nvPr>
        </p:nvSpPr>
        <p:spPr>
          <a:xfrm>
            <a:off x="1103312" y="1268362"/>
            <a:ext cx="8946541" cy="4980038"/>
          </a:xfrm>
        </p:spPr>
        <p:txBody>
          <a:bodyPr>
            <a:normAutofit/>
          </a:bodyPr>
          <a:lstStyle/>
          <a:p>
            <a:r>
              <a:rPr lang="en-US" dirty="0" smtClean="0"/>
              <a:t>DATE</a:t>
            </a:r>
          </a:p>
          <a:p>
            <a:r>
              <a:rPr lang="en-US" dirty="0" smtClean="0"/>
              <a:t>TIMESTAMP</a:t>
            </a:r>
          </a:p>
          <a:p>
            <a:r>
              <a:rPr lang="en-US" dirty="0" smtClean="0"/>
              <a:t>TIMESTAMP WITH TIME ZONE</a:t>
            </a:r>
          </a:p>
          <a:p>
            <a:r>
              <a:rPr lang="en-US" dirty="0" smtClean="0"/>
              <a:t>TIMESTAMP WITH LOCAL TIME ZONE</a:t>
            </a:r>
          </a:p>
          <a:p>
            <a:r>
              <a:rPr lang="en-US" dirty="0" smtClean="0"/>
              <a:t>INTERVAL YEAR TO DAY</a:t>
            </a:r>
          </a:p>
          <a:p>
            <a:r>
              <a:rPr lang="en-US" dirty="0" smtClean="0"/>
              <a:t>INTERVAL DAY TO SECOND</a:t>
            </a:r>
            <a:endParaRPr lang="en-US" dirty="0"/>
          </a:p>
        </p:txBody>
      </p:sp>
    </p:spTree>
    <p:extLst>
      <p:ext uri="{BB962C8B-B14F-4D97-AF65-F5344CB8AC3E}">
        <p14:creationId xmlns:p14="http://schemas.microsoft.com/office/powerpoint/2010/main" val="1700010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Datatypes</a:t>
            </a:r>
            <a:endParaRPr lang="en-US" dirty="0"/>
          </a:p>
        </p:txBody>
      </p:sp>
      <p:sp>
        <p:nvSpPr>
          <p:cNvPr id="3" name="Content Placeholder 2"/>
          <p:cNvSpPr>
            <a:spLocks noGrp="1"/>
          </p:cNvSpPr>
          <p:nvPr>
            <p:ph idx="1"/>
          </p:nvPr>
        </p:nvSpPr>
        <p:spPr/>
        <p:txBody>
          <a:bodyPr/>
          <a:lstStyle/>
          <a:p>
            <a:r>
              <a:rPr lang="en-US" dirty="0" smtClean="0"/>
              <a:t>BLOB</a:t>
            </a:r>
          </a:p>
          <a:p>
            <a:r>
              <a:rPr lang="en-US" dirty="0" smtClean="0"/>
              <a:t>CLOB</a:t>
            </a:r>
          </a:p>
          <a:p>
            <a:r>
              <a:rPr lang="en-US" dirty="0" smtClean="0"/>
              <a:t>NCLOB</a:t>
            </a:r>
          </a:p>
          <a:p>
            <a:r>
              <a:rPr lang="en-US" dirty="0" smtClean="0"/>
              <a:t>User defined</a:t>
            </a:r>
            <a:endParaRPr lang="en-US" dirty="0"/>
          </a:p>
        </p:txBody>
      </p:sp>
    </p:spTree>
    <p:extLst>
      <p:ext uri="{BB962C8B-B14F-4D97-AF65-F5344CB8AC3E}">
        <p14:creationId xmlns:p14="http://schemas.microsoft.com/office/powerpoint/2010/main" val="3033664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80247"/>
          </a:xfrm>
        </p:spPr>
        <p:txBody>
          <a:bodyPr/>
          <a:lstStyle/>
          <a:p>
            <a:r>
              <a:rPr lang="en-US" dirty="0" smtClean="0"/>
              <a:t>Constraints</a:t>
            </a:r>
            <a:endParaRPr lang="en-US" dirty="0"/>
          </a:p>
        </p:txBody>
      </p:sp>
      <p:sp>
        <p:nvSpPr>
          <p:cNvPr id="3" name="Content Placeholder 2"/>
          <p:cNvSpPr>
            <a:spLocks noGrp="1"/>
          </p:cNvSpPr>
          <p:nvPr>
            <p:ph idx="1"/>
          </p:nvPr>
        </p:nvSpPr>
        <p:spPr>
          <a:xfrm>
            <a:off x="1103312" y="1438836"/>
            <a:ext cx="8946541" cy="4809564"/>
          </a:xfrm>
        </p:spPr>
        <p:txBody>
          <a:bodyPr>
            <a:noAutofit/>
          </a:bodyPr>
          <a:lstStyle/>
          <a:p>
            <a:r>
              <a:rPr lang="en-US" sz="2800" dirty="0" smtClean="0"/>
              <a:t>Constraints are logic used to instruct a table how to accept, modify or reject data</a:t>
            </a:r>
          </a:p>
          <a:p>
            <a:pPr lvl="1"/>
            <a:r>
              <a:rPr lang="en-US" sz="2600" dirty="0" smtClean="0"/>
              <a:t>Applies to a field in a table</a:t>
            </a:r>
          </a:p>
          <a:p>
            <a:pPr lvl="1"/>
            <a:r>
              <a:rPr lang="en-US" sz="2600" dirty="0" smtClean="0"/>
              <a:t>Composite constraints apply to multiple fields</a:t>
            </a:r>
          </a:p>
          <a:p>
            <a:r>
              <a:rPr lang="en-US" sz="2800" dirty="0" smtClean="0"/>
              <a:t>Four </a:t>
            </a:r>
            <a:r>
              <a:rPr lang="en-US" sz="2800" dirty="0"/>
              <a:t>things to explore </a:t>
            </a:r>
          </a:p>
          <a:p>
            <a:pPr lvl="1"/>
            <a:r>
              <a:rPr lang="en-US" sz="2400" dirty="0" smtClean="0"/>
              <a:t>In-line </a:t>
            </a:r>
            <a:r>
              <a:rPr lang="en-US" sz="2400" dirty="0"/>
              <a:t>vs </a:t>
            </a:r>
            <a:r>
              <a:rPr lang="en-US" sz="2400" dirty="0" smtClean="0"/>
              <a:t>out-of-line </a:t>
            </a:r>
            <a:r>
              <a:rPr lang="en-US" sz="2400" dirty="0"/>
              <a:t>constraint </a:t>
            </a:r>
            <a:r>
              <a:rPr lang="en-US" sz="2400" dirty="0" smtClean="0"/>
              <a:t>creation (special rules for NOT NULL)</a:t>
            </a:r>
            <a:endParaRPr lang="en-US" sz="2400" dirty="0"/>
          </a:p>
          <a:p>
            <a:pPr lvl="1"/>
            <a:r>
              <a:rPr lang="en-US" sz="2400" dirty="0" smtClean="0"/>
              <a:t>Naming </a:t>
            </a:r>
            <a:r>
              <a:rPr lang="en-US" sz="2400" dirty="0"/>
              <a:t>vs not naming of constraints</a:t>
            </a:r>
          </a:p>
          <a:p>
            <a:pPr lvl="1"/>
            <a:r>
              <a:rPr lang="en-US" sz="2400" dirty="0" smtClean="0"/>
              <a:t>During </a:t>
            </a:r>
            <a:r>
              <a:rPr lang="en-US" sz="2400" dirty="0"/>
              <a:t>vs after table </a:t>
            </a:r>
            <a:r>
              <a:rPr lang="en-US" sz="2400" dirty="0" smtClean="0"/>
              <a:t>creation</a:t>
            </a:r>
            <a:endParaRPr lang="en-US" sz="2400" dirty="0"/>
          </a:p>
          <a:p>
            <a:pPr lvl="1"/>
            <a:r>
              <a:rPr lang="en-US" sz="2400" dirty="0" smtClean="0"/>
              <a:t>Combining constraints</a:t>
            </a:r>
            <a:endParaRPr lang="en-US" sz="2400" dirty="0"/>
          </a:p>
        </p:txBody>
      </p:sp>
    </p:spTree>
    <p:extLst>
      <p:ext uri="{BB962C8B-B14F-4D97-AF65-F5344CB8AC3E}">
        <p14:creationId xmlns:p14="http://schemas.microsoft.com/office/powerpoint/2010/main" val="3093625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types</a:t>
            </a:r>
            <a:endParaRPr lang="en-US" dirty="0"/>
          </a:p>
        </p:txBody>
      </p:sp>
      <p:sp>
        <p:nvSpPr>
          <p:cNvPr id="3" name="Content Placeholder 2"/>
          <p:cNvSpPr>
            <a:spLocks noGrp="1"/>
          </p:cNvSpPr>
          <p:nvPr>
            <p:ph idx="1"/>
          </p:nvPr>
        </p:nvSpPr>
        <p:spPr>
          <a:xfrm>
            <a:off x="1103312" y="1411942"/>
            <a:ext cx="9869488" cy="4836458"/>
          </a:xfrm>
        </p:spPr>
        <p:txBody>
          <a:bodyPr>
            <a:normAutofit/>
          </a:bodyPr>
          <a:lstStyle/>
          <a:p>
            <a:r>
              <a:rPr lang="en-US" sz="2400" dirty="0" smtClean="0"/>
              <a:t>PRIMARY KEY – used to relate tables, must be unique and NOT NULL, can be composite, can only be one per table</a:t>
            </a:r>
          </a:p>
          <a:p>
            <a:r>
              <a:rPr lang="en-US" sz="2400" dirty="0" smtClean="0"/>
              <a:t>FOREIGN KEY – used to link to PRIMARY KEYs in related tables</a:t>
            </a:r>
          </a:p>
          <a:p>
            <a:r>
              <a:rPr lang="en-US" sz="2400" dirty="0" smtClean="0"/>
              <a:t>UNIQUE – cannot have duplicate values in a table, can be composite</a:t>
            </a:r>
          </a:p>
          <a:p>
            <a:r>
              <a:rPr lang="en-US" sz="2400" dirty="0" smtClean="0"/>
              <a:t>NOT NULL – field must have data in it</a:t>
            </a:r>
          </a:p>
          <a:p>
            <a:r>
              <a:rPr lang="en-US" sz="2400" dirty="0" smtClean="0"/>
              <a:t>CHECK – applies an expression when adding or modifying data</a:t>
            </a:r>
          </a:p>
          <a:p>
            <a:r>
              <a:rPr lang="en-US" sz="2400" dirty="0" smtClean="0"/>
              <a:t>DEFAULT – </a:t>
            </a:r>
            <a:r>
              <a:rPr lang="en-US" sz="2400" dirty="0"/>
              <a:t>inserts a default value if left </a:t>
            </a:r>
            <a:r>
              <a:rPr lang="en-US" sz="2400" dirty="0" smtClean="0"/>
              <a:t>empty. Not really a constraint, but operates like one</a:t>
            </a:r>
            <a:endParaRPr lang="en-US" sz="2400" dirty="0"/>
          </a:p>
        </p:txBody>
      </p:sp>
    </p:spTree>
    <p:extLst>
      <p:ext uri="{BB962C8B-B14F-4D97-AF65-F5344CB8AC3E}">
        <p14:creationId xmlns:p14="http://schemas.microsoft.com/office/powerpoint/2010/main" val="400520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Directories Setup</a:t>
            </a:r>
            <a:endParaRPr lang="en-US" dirty="0"/>
          </a:p>
        </p:txBody>
      </p:sp>
      <p:sp>
        <p:nvSpPr>
          <p:cNvPr id="3" name="Content Placeholder 2"/>
          <p:cNvSpPr>
            <a:spLocks noGrp="1"/>
          </p:cNvSpPr>
          <p:nvPr>
            <p:ph idx="1"/>
          </p:nvPr>
        </p:nvSpPr>
        <p:spPr>
          <a:xfrm>
            <a:off x="1103312" y="1853248"/>
            <a:ext cx="8946541" cy="4395151"/>
          </a:xfrm>
        </p:spPr>
        <p:txBody>
          <a:bodyPr>
            <a:normAutofit/>
          </a:bodyPr>
          <a:lstStyle/>
          <a:p>
            <a:r>
              <a:rPr lang="en-US" sz="2400" dirty="0" smtClean="0"/>
              <a:t>Create folder c:\oracleclass</a:t>
            </a:r>
          </a:p>
          <a:p>
            <a:r>
              <a:rPr lang="en-US" sz="2400" dirty="0" smtClean="0"/>
              <a:t>Copy contents of thumb drive:\</a:t>
            </a:r>
            <a:r>
              <a:rPr lang="en-US" sz="2400" dirty="0" err="1" smtClean="0"/>
              <a:t>oracleclass</a:t>
            </a:r>
            <a:r>
              <a:rPr lang="en-US" sz="2400" dirty="0" smtClean="0"/>
              <a:t> to c:\oracleclass</a:t>
            </a:r>
            <a:endParaRPr lang="en-US" sz="2400" dirty="0"/>
          </a:p>
          <a:p>
            <a:r>
              <a:rPr lang="en-US" sz="2400" dirty="0" smtClean="0"/>
              <a:t>Unzip </a:t>
            </a:r>
            <a:r>
              <a:rPr lang="en-US" sz="2400" dirty="0"/>
              <a:t>(extract) OracleXE112_WinZip32.zip into c:\oracleclass\OracleXE112_WinZip32\</a:t>
            </a:r>
          </a:p>
          <a:p>
            <a:r>
              <a:rPr lang="en-US" sz="2400" dirty="0" smtClean="0"/>
              <a:t>Unzip </a:t>
            </a:r>
            <a:r>
              <a:rPr lang="en-US" sz="2400" dirty="0"/>
              <a:t>(extract) sqldeveloper-3.2.10.09.57.zip into c:\oracleclass\sqldeveloper\</a:t>
            </a:r>
          </a:p>
          <a:p>
            <a:r>
              <a:rPr lang="en-US" sz="2400" dirty="0"/>
              <a:t>Create folder c:\oraclexe</a:t>
            </a:r>
          </a:p>
          <a:p>
            <a:pPr marL="0" indent="0">
              <a:buNone/>
            </a:pPr>
            <a:endParaRPr lang="en-US" sz="2400" dirty="0"/>
          </a:p>
        </p:txBody>
      </p:sp>
    </p:spTree>
    <p:extLst>
      <p:ext uri="{BB962C8B-B14F-4D97-AF65-F5344CB8AC3E}">
        <p14:creationId xmlns:p14="http://schemas.microsoft.com/office/powerpoint/2010/main" val="3692554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7427"/>
          </a:xfrm>
        </p:spPr>
        <p:txBody>
          <a:bodyPr/>
          <a:lstStyle/>
          <a:p>
            <a:r>
              <a:rPr lang="en-US" dirty="0" smtClean="0"/>
              <a:t>CREATE table revised</a:t>
            </a:r>
            <a:endParaRPr lang="en-US" dirty="0"/>
          </a:p>
        </p:txBody>
      </p:sp>
      <p:sp>
        <p:nvSpPr>
          <p:cNvPr id="3" name="Content Placeholder 2"/>
          <p:cNvSpPr>
            <a:spLocks noGrp="1"/>
          </p:cNvSpPr>
          <p:nvPr>
            <p:ph idx="1"/>
          </p:nvPr>
        </p:nvSpPr>
        <p:spPr>
          <a:xfrm>
            <a:off x="1442525" y="1318417"/>
            <a:ext cx="8947522" cy="4816912"/>
          </a:xfrm>
        </p:spPr>
        <p:txBody>
          <a:bodyPr>
            <a:normAutofit/>
          </a:bodyPr>
          <a:lstStyle/>
          <a:p>
            <a:r>
              <a:rPr lang="en-US" sz="2400" dirty="0" smtClean="0"/>
              <a:t>Creates a table database object with no data in it</a:t>
            </a:r>
          </a:p>
          <a:p>
            <a:r>
              <a:rPr lang="en-US" sz="2400" dirty="0" smtClean="0"/>
              <a:t>Syntax:</a:t>
            </a:r>
          </a:p>
          <a:p>
            <a:pPr marL="400050" lvl="1" indent="0">
              <a:buNone/>
            </a:pPr>
            <a:r>
              <a:rPr lang="en-US" sz="2200" dirty="0" smtClean="0">
                <a:latin typeface="Courier New" panose="02070309020205020404" pitchFamily="49" charset="0"/>
                <a:cs typeface="Courier New" panose="02070309020205020404" pitchFamily="49" charset="0"/>
              </a:rPr>
              <a:t>CREATE TABLE </a:t>
            </a:r>
            <a:r>
              <a:rPr lang="en-US" sz="2200" dirty="0" err="1" smtClean="0">
                <a:latin typeface="Courier New" panose="02070309020205020404" pitchFamily="49" charset="0"/>
                <a:cs typeface="Courier New" panose="02070309020205020404" pitchFamily="49" charset="0"/>
              </a:rPr>
              <a:t>table_name</a:t>
            </a:r>
            <a:r>
              <a:rPr lang="en-US" sz="2200" dirty="0" smtClean="0">
                <a:latin typeface="Courier New" panose="02070309020205020404" pitchFamily="49" charset="0"/>
                <a:cs typeface="Courier New" panose="02070309020205020404" pitchFamily="49" charset="0"/>
              </a:rPr>
              <a:t> (</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column_name</a:t>
            </a:r>
            <a:r>
              <a:rPr lang="en-US" sz="2200" dirty="0" smtClean="0">
                <a:latin typeface="Courier New" panose="02070309020205020404" pitchFamily="49" charset="0"/>
                <a:cs typeface="Courier New" panose="02070309020205020404" pitchFamily="49" charset="0"/>
              </a:rPr>
              <a:t>   datatype </a:t>
            </a:r>
            <a:r>
              <a:rPr lang="en-US" sz="2200" dirty="0">
                <a:latin typeface="Courier New" panose="02070309020205020404" pitchFamily="49" charset="0"/>
                <a:cs typeface="Courier New" panose="02070309020205020404" pitchFamily="49" charset="0"/>
              </a:rPr>
              <a:t> </a:t>
            </a:r>
            <a:r>
              <a:rPr lang="en-US" sz="2200" dirty="0" smtClean="0">
                <a:solidFill>
                  <a:srgbClr val="FFFF00"/>
                </a:solidFill>
                <a:latin typeface="Courier New" panose="02070309020205020404" pitchFamily="49" charset="0"/>
                <a:cs typeface="Courier New" panose="02070309020205020404" pitchFamily="49" charset="0"/>
              </a:rPr>
              <a:t>[in-line-constraint]</a:t>
            </a:r>
            <a:r>
              <a:rPr lang="en-US" sz="2200" dirty="0" smtClean="0">
                <a:latin typeface="Courier New" panose="02070309020205020404" pitchFamily="49" charset="0"/>
                <a:cs typeface="Courier New" panose="02070309020205020404" pitchFamily="49" charset="0"/>
              </a:rPr>
              <a:t>,</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 ,]</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column_name</a:t>
            </a:r>
            <a:r>
              <a:rPr lang="en-US" sz="2200" dirty="0" smtClean="0">
                <a:latin typeface="Courier New" panose="02070309020205020404" pitchFamily="49" charset="0"/>
                <a:cs typeface="Courier New" panose="02070309020205020404" pitchFamily="49" charset="0"/>
              </a:rPr>
              <a:t>   datatype   </a:t>
            </a:r>
            <a:r>
              <a:rPr lang="en-US" sz="2200" dirty="0" smtClean="0">
                <a:solidFill>
                  <a:srgbClr val="FFFF00"/>
                </a:solidFill>
                <a:latin typeface="Courier New" panose="02070309020205020404" pitchFamily="49" charset="0"/>
                <a:cs typeface="Courier New" panose="02070309020205020404" pitchFamily="49" charset="0"/>
              </a:rPr>
              <a:t>[in-line-constraint,]</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r>
              <a:rPr lang="en-US" sz="2200" dirty="0" smtClean="0">
                <a:solidFill>
                  <a:srgbClr val="FFFF00"/>
                </a:solidFill>
                <a:latin typeface="Courier New" panose="02070309020205020404" pitchFamily="49" charset="0"/>
                <a:cs typeface="Courier New" panose="02070309020205020404" pitchFamily="49" charset="0"/>
              </a:rPr>
              <a:t>[out-of-line-constraint]</a:t>
            </a:r>
          </a:p>
          <a:p>
            <a:pPr marL="400050" lvl="1" indent="0">
              <a:buNone/>
            </a:pPr>
            <a:r>
              <a:rPr lang="en-US" sz="2200" dirty="0" smtClean="0">
                <a:latin typeface="Courier New" panose="02070309020205020404" pitchFamily="49" charset="0"/>
                <a:cs typeface="Courier New" panose="02070309020205020404" pitchFamily="49" charset="0"/>
              </a:rPr>
              <a:t>);</a:t>
            </a:r>
          </a:p>
          <a:p>
            <a:r>
              <a:rPr lang="en-US" sz="2200" dirty="0" smtClean="0"/>
              <a:t>Comments are optional in any statement, treated as whitespace by SQL engine</a:t>
            </a:r>
            <a:endParaRPr lang="en-US" sz="2200" dirty="0"/>
          </a:p>
          <a:p>
            <a:pPr marL="400050" lvl="1" indent="0">
              <a:buNone/>
            </a:pP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75172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11g SQL Certification </a:t>
            </a:r>
            <a:r>
              <a:rPr lang="en-US" dirty="0"/>
              <a:t>Class Session </a:t>
            </a:r>
            <a:r>
              <a:rPr lang="en-US" dirty="0" smtClean="0"/>
              <a:t>4 Chapter 3</a:t>
            </a:r>
            <a:endParaRPr lang="en-US" dirty="0"/>
          </a:p>
        </p:txBody>
      </p:sp>
      <p:sp>
        <p:nvSpPr>
          <p:cNvPr id="3" name="Text Placeholder 2"/>
          <p:cNvSpPr>
            <a:spLocks noGrp="1"/>
          </p:cNvSpPr>
          <p:nvPr>
            <p:ph type="body" idx="1"/>
          </p:nvPr>
        </p:nvSpPr>
        <p:spPr/>
        <p:txBody>
          <a:bodyPr/>
          <a:lstStyle/>
          <a:p>
            <a:r>
              <a:rPr lang="en-US" dirty="0"/>
              <a:t>Manipulating Data </a:t>
            </a:r>
          </a:p>
        </p:txBody>
      </p:sp>
    </p:spTree>
    <p:extLst>
      <p:ext uri="{BB962C8B-B14F-4D97-AF65-F5344CB8AC3E}">
        <p14:creationId xmlns:p14="http://schemas.microsoft.com/office/powerpoint/2010/main" val="3955382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8778"/>
          </a:xfrm>
        </p:spPr>
        <p:txBody>
          <a:bodyPr/>
          <a:lstStyle/>
          <a:p>
            <a:r>
              <a:rPr lang="en-US" dirty="0" smtClean="0"/>
              <a:t>Session 4 objectives</a:t>
            </a:r>
            <a:endParaRPr lang="en-US" dirty="0"/>
          </a:p>
        </p:txBody>
      </p:sp>
      <p:sp>
        <p:nvSpPr>
          <p:cNvPr id="3" name="Content Placeholder 2"/>
          <p:cNvSpPr>
            <a:spLocks noGrp="1"/>
          </p:cNvSpPr>
          <p:nvPr>
            <p:ph idx="1"/>
          </p:nvPr>
        </p:nvSpPr>
        <p:spPr>
          <a:xfrm>
            <a:off x="1103312" y="3072983"/>
            <a:ext cx="9674616" cy="3175415"/>
          </a:xfrm>
        </p:spPr>
        <p:txBody>
          <a:bodyPr>
            <a:normAutofit/>
          </a:bodyPr>
          <a:lstStyle/>
          <a:p>
            <a:r>
              <a:rPr lang="en-US" sz="2400" dirty="0" smtClean="0"/>
              <a:t>Types of SQL statements</a:t>
            </a:r>
            <a:endParaRPr lang="en-US" sz="2400" dirty="0"/>
          </a:p>
          <a:p>
            <a:r>
              <a:rPr lang="en-US" sz="2400" dirty="0" smtClean="0"/>
              <a:t>INSERT statement</a:t>
            </a:r>
          </a:p>
          <a:p>
            <a:r>
              <a:rPr lang="en-US" sz="2400" dirty="0" smtClean="0"/>
              <a:t>UPDATE statement</a:t>
            </a:r>
            <a:endParaRPr lang="en-US" sz="2400" dirty="0"/>
          </a:p>
          <a:p>
            <a:r>
              <a:rPr lang="en-US" sz="2400" dirty="0" smtClean="0"/>
              <a:t>DELETE statement</a:t>
            </a:r>
          </a:p>
          <a:p>
            <a:r>
              <a:rPr lang="en-US" sz="2400" dirty="0" smtClean="0"/>
              <a:t>Control statements</a:t>
            </a:r>
            <a:endParaRPr lang="en-US" sz="2400" dirty="0"/>
          </a:p>
        </p:txBody>
      </p:sp>
      <p:sp>
        <p:nvSpPr>
          <p:cNvPr id="5" name="Content Placeholder 2"/>
          <p:cNvSpPr txBox="1">
            <a:spLocks/>
          </p:cNvSpPr>
          <p:nvPr/>
        </p:nvSpPr>
        <p:spPr>
          <a:xfrm>
            <a:off x="995122" y="1578966"/>
            <a:ext cx="8946541" cy="1106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600" b="1" dirty="0"/>
              <a:t>Definitions: </a:t>
            </a:r>
          </a:p>
          <a:p>
            <a:pPr marL="0" indent="0">
              <a:buNone/>
            </a:pPr>
            <a:r>
              <a:rPr lang="en-US" sz="2400" dirty="0" smtClean="0"/>
              <a:t>DDL, DML. TCL</a:t>
            </a:r>
            <a:endParaRPr lang="en-US" sz="2400" dirty="0"/>
          </a:p>
        </p:txBody>
      </p:sp>
    </p:spTree>
    <p:extLst>
      <p:ext uri="{BB962C8B-B14F-4D97-AF65-F5344CB8AC3E}">
        <p14:creationId xmlns:p14="http://schemas.microsoft.com/office/powerpoint/2010/main" val="3827783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Types of SQL Statements</a:t>
            </a:r>
            <a:endParaRPr lang="en-US" dirty="0"/>
          </a:p>
        </p:txBody>
      </p:sp>
      <p:sp>
        <p:nvSpPr>
          <p:cNvPr id="3" name="Content Placeholder 2"/>
          <p:cNvSpPr>
            <a:spLocks noGrp="1"/>
          </p:cNvSpPr>
          <p:nvPr>
            <p:ph idx="1"/>
          </p:nvPr>
        </p:nvSpPr>
        <p:spPr>
          <a:xfrm>
            <a:off x="677334" y="2160589"/>
            <a:ext cx="8596668" cy="4478750"/>
          </a:xfrm>
        </p:spPr>
        <p:txBody>
          <a:bodyPr>
            <a:normAutofit/>
          </a:bodyPr>
          <a:lstStyle/>
          <a:p>
            <a:pPr lvl="1"/>
            <a:r>
              <a:rPr lang="en-US" sz="2600" dirty="0" smtClean="0"/>
              <a:t>Data Definition Language</a:t>
            </a:r>
          </a:p>
          <a:p>
            <a:pPr lvl="2"/>
            <a:r>
              <a:rPr lang="en-US" sz="2600" dirty="0" smtClean="0"/>
              <a:t>Manage database objects</a:t>
            </a:r>
          </a:p>
          <a:p>
            <a:pPr lvl="2"/>
            <a:r>
              <a:rPr lang="en-US" sz="2600" dirty="0" smtClean="0"/>
              <a:t>Issue privileges</a:t>
            </a:r>
          </a:p>
          <a:p>
            <a:pPr lvl="1"/>
            <a:r>
              <a:rPr lang="en-US" sz="2600" dirty="0" smtClean="0"/>
              <a:t>Data Manipulation Language</a:t>
            </a:r>
          </a:p>
          <a:p>
            <a:pPr lvl="2"/>
            <a:r>
              <a:rPr lang="en-US" sz="2600" dirty="0" smtClean="0"/>
              <a:t>Work with data</a:t>
            </a:r>
          </a:p>
          <a:p>
            <a:pPr lvl="1"/>
            <a:r>
              <a:rPr lang="en-US" sz="2600" dirty="0" smtClean="0"/>
              <a:t>Transaction Control Language</a:t>
            </a:r>
          </a:p>
          <a:p>
            <a:pPr lvl="2"/>
            <a:r>
              <a:rPr lang="en-US" sz="2600" dirty="0" smtClean="0"/>
              <a:t>Restore data to an earlier state</a:t>
            </a:r>
          </a:p>
          <a:p>
            <a:pPr lvl="2"/>
            <a:r>
              <a:rPr lang="en-US" sz="2600" dirty="0" smtClean="0"/>
              <a:t>Committing data</a:t>
            </a:r>
            <a:endParaRPr lang="en-US" sz="2600" dirty="0"/>
          </a:p>
          <a:p>
            <a:endParaRPr lang="en-US" sz="2400" dirty="0"/>
          </a:p>
          <a:p>
            <a:endParaRPr lang="en-US" dirty="0"/>
          </a:p>
          <a:p>
            <a:endParaRPr lang="en-US" dirty="0"/>
          </a:p>
        </p:txBody>
      </p:sp>
    </p:spTree>
    <p:extLst>
      <p:ext uri="{BB962C8B-B14F-4D97-AF65-F5344CB8AC3E}">
        <p14:creationId xmlns:p14="http://schemas.microsoft.com/office/powerpoint/2010/main" val="797126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Statements</a:t>
            </a:r>
            <a:endParaRPr lang="en-US" dirty="0"/>
          </a:p>
        </p:txBody>
      </p:sp>
      <p:sp>
        <p:nvSpPr>
          <p:cNvPr id="3" name="Content Placeholder 2"/>
          <p:cNvSpPr>
            <a:spLocks noGrp="1"/>
          </p:cNvSpPr>
          <p:nvPr>
            <p:ph idx="1"/>
          </p:nvPr>
        </p:nvSpPr>
        <p:spPr>
          <a:xfrm>
            <a:off x="1136563" y="1496291"/>
            <a:ext cx="9387350" cy="5137265"/>
          </a:xfrm>
        </p:spPr>
        <p:txBody>
          <a:bodyPr>
            <a:normAutofit/>
          </a:bodyPr>
          <a:lstStyle/>
          <a:p>
            <a:r>
              <a:rPr lang="en-US" sz="2400" dirty="0" smtClean="0"/>
              <a:t>CREATE – creates a database object</a:t>
            </a:r>
          </a:p>
          <a:p>
            <a:r>
              <a:rPr lang="en-US" sz="2400" dirty="0" smtClean="0"/>
              <a:t>DROP – gets  rid of a database object</a:t>
            </a:r>
          </a:p>
          <a:p>
            <a:r>
              <a:rPr lang="en-US" sz="2400" dirty="0" smtClean="0"/>
              <a:t>ALTER – changes a database object</a:t>
            </a:r>
          </a:p>
          <a:p>
            <a:r>
              <a:rPr lang="en-US" sz="2400" dirty="0" smtClean="0"/>
              <a:t>RENAME – changes the name of an existing object</a:t>
            </a:r>
            <a:endParaRPr lang="en-US" sz="2400" dirty="0"/>
          </a:p>
          <a:p>
            <a:r>
              <a:rPr lang="en-US" sz="2400" dirty="0" smtClean="0"/>
              <a:t>TRUNCATE – removes all the rows in a table</a:t>
            </a:r>
            <a:endParaRPr lang="en-US" sz="2400" dirty="0"/>
          </a:p>
          <a:p>
            <a:r>
              <a:rPr lang="en-US" sz="2400" dirty="0" smtClean="0"/>
              <a:t>GRANT – issues privileges to users and roles</a:t>
            </a:r>
          </a:p>
          <a:p>
            <a:r>
              <a:rPr lang="en-US" sz="2400" dirty="0" smtClean="0"/>
              <a:t>REVOKE – remove privileges from users or roles</a:t>
            </a:r>
            <a:endParaRPr lang="en-US" sz="2400" dirty="0"/>
          </a:p>
          <a:p>
            <a:r>
              <a:rPr lang="en-US" sz="2400" dirty="0" smtClean="0"/>
              <a:t>PURGE – removes deleted objects from the </a:t>
            </a:r>
            <a:r>
              <a:rPr lang="en-US" sz="2400" dirty="0" err="1" smtClean="0"/>
              <a:t>recyclebin</a:t>
            </a:r>
            <a:endParaRPr lang="en-US" sz="2400" dirty="0" smtClean="0"/>
          </a:p>
          <a:p>
            <a:r>
              <a:rPr lang="en-US" sz="2400" dirty="0" smtClean="0"/>
              <a:t>COMMENT – adds a comment to the data dictionary</a:t>
            </a:r>
          </a:p>
          <a:p>
            <a:r>
              <a:rPr lang="en-US" sz="2400" dirty="0" smtClean="0"/>
              <a:t>FLASHBACK – restores an earlier version of a table</a:t>
            </a:r>
            <a:endParaRPr lang="en-US" sz="2400" dirty="0"/>
          </a:p>
        </p:txBody>
      </p:sp>
    </p:spTree>
    <p:extLst>
      <p:ext uri="{BB962C8B-B14F-4D97-AF65-F5344CB8AC3E}">
        <p14:creationId xmlns:p14="http://schemas.microsoft.com/office/powerpoint/2010/main" val="929681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Statements</a:t>
            </a:r>
            <a:endParaRPr lang="en-US" dirty="0"/>
          </a:p>
        </p:txBody>
      </p:sp>
      <p:sp>
        <p:nvSpPr>
          <p:cNvPr id="3" name="Content Placeholder 2"/>
          <p:cNvSpPr>
            <a:spLocks noGrp="1"/>
          </p:cNvSpPr>
          <p:nvPr>
            <p:ph idx="1"/>
          </p:nvPr>
        </p:nvSpPr>
        <p:spPr/>
        <p:txBody>
          <a:bodyPr>
            <a:normAutofit/>
          </a:bodyPr>
          <a:lstStyle/>
          <a:p>
            <a:r>
              <a:rPr lang="en-US" sz="2800" dirty="0" smtClean="0"/>
              <a:t>SELECT – retrieves data from a table or view</a:t>
            </a:r>
          </a:p>
          <a:p>
            <a:r>
              <a:rPr lang="en-US" sz="2800" dirty="0" smtClean="0"/>
              <a:t>INSERT – adds new data to a table</a:t>
            </a:r>
          </a:p>
          <a:p>
            <a:r>
              <a:rPr lang="en-US" sz="2800" dirty="0" smtClean="0"/>
              <a:t>UPDATE – modifies data in a table</a:t>
            </a:r>
          </a:p>
          <a:p>
            <a:r>
              <a:rPr lang="en-US" sz="2800" dirty="0" smtClean="0"/>
              <a:t>DELETE – removes existing data from a table</a:t>
            </a:r>
          </a:p>
          <a:p>
            <a:r>
              <a:rPr lang="en-US" sz="2800" dirty="0" smtClean="0"/>
              <a:t>MERGE – performs a combination of INSERT, UPDATE and DELETE</a:t>
            </a:r>
            <a:endParaRPr lang="en-US" sz="2800" dirty="0"/>
          </a:p>
        </p:txBody>
      </p:sp>
    </p:spTree>
    <p:extLst>
      <p:ext uri="{BB962C8B-B14F-4D97-AF65-F5344CB8AC3E}">
        <p14:creationId xmlns:p14="http://schemas.microsoft.com/office/powerpoint/2010/main" val="923969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7427"/>
          </a:xfrm>
        </p:spPr>
        <p:txBody>
          <a:bodyPr/>
          <a:lstStyle/>
          <a:p>
            <a:r>
              <a:rPr lang="en-US" dirty="0" smtClean="0"/>
              <a:t>INSERT Statement Syntax</a:t>
            </a:r>
            <a:endParaRPr lang="en-US" dirty="0"/>
          </a:p>
        </p:txBody>
      </p:sp>
      <p:sp>
        <p:nvSpPr>
          <p:cNvPr id="3" name="Content Placeholder 2"/>
          <p:cNvSpPr>
            <a:spLocks noGrp="1"/>
          </p:cNvSpPr>
          <p:nvPr>
            <p:ph idx="1"/>
          </p:nvPr>
        </p:nvSpPr>
        <p:spPr>
          <a:xfrm>
            <a:off x="779113" y="1510145"/>
            <a:ext cx="10509569" cy="4816912"/>
          </a:xfrm>
        </p:spPr>
        <p:txBody>
          <a:bodyPr>
            <a:normAutofit/>
          </a:bodyPr>
          <a:lstStyle/>
          <a:p>
            <a:pPr marL="400050" lvl="1" indent="0">
              <a:buNone/>
            </a:pPr>
            <a:r>
              <a:rPr lang="en-US" sz="2800" dirty="0" smtClean="0">
                <a:latin typeface="Courier New" panose="02070309020205020404" pitchFamily="49" charset="0"/>
                <a:cs typeface="Courier New" panose="02070309020205020404" pitchFamily="49" charset="0"/>
              </a:rPr>
              <a:t>INSERT INTO </a:t>
            </a:r>
            <a:r>
              <a:rPr lang="en-US" sz="2800" dirty="0" err="1" smtClean="0">
                <a:latin typeface="Courier New" panose="02070309020205020404" pitchFamily="49" charset="0"/>
                <a:cs typeface="Courier New" panose="02070309020205020404" pitchFamily="49" charset="0"/>
              </a:rPr>
              <a:t>table_name</a:t>
            </a:r>
            <a:r>
              <a:rPr lang="en-US" sz="2800" dirty="0" smtClean="0">
                <a:latin typeface="Courier New" panose="02070309020205020404" pitchFamily="49" charset="0"/>
                <a:cs typeface="Courier New" panose="02070309020205020404" pitchFamily="49" charset="0"/>
              </a:rPr>
              <a:t> </a:t>
            </a:r>
            <a:r>
              <a:rPr lang="en-US" sz="2800" dirty="0" smtClean="0">
                <a:solidFill>
                  <a:srgbClr val="FFFF00"/>
                </a:solidFill>
                <a:latin typeface="Courier New" panose="02070309020205020404" pitchFamily="49" charset="0"/>
                <a:cs typeface="Courier New" panose="02070309020205020404" pitchFamily="49" charset="0"/>
              </a:rPr>
              <a:t>[(column list)]</a:t>
            </a:r>
            <a:endParaRPr lang="en-US" sz="2800" dirty="0">
              <a:latin typeface="Courier New" panose="02070309020205020404" pitchFamily="49" charset="0"/>
              <a:cs typeface="Courier New" panose="02070309020205020404" pitchFamily="49" charset="0"/>
            </a:endParaRPr>
          </a:p>
          <a:p>
            <a:pPr marL="400050" lvl="1" indent="0">
              <a:buNone/>
            </a:pPr>
            <a:r>
              <a:rPr lang="en-US" sz="2800" dirty="0" smtClean="0">
                <a:latin typeface="Courier New" panose="02070309020205020404" pitchFamily="49" charset="0"/>
                <a:cs typeface="Courier New" panose="02070309020205020404" pitchFamily="49" charset="0"/>
              </a:rPr>
              <a:t>  VALUES (expression list);</a:t>
            </a:r>
          </a:p>
          <a:p>
            <a:pPr marL="400050" lvl="1" indent="0">
              <a:buNone/>
            </a:pPr>
            <a:endParaRPr lang="en-US" sz="2400" dirty="0">
              <a:latin typeface="Courier New" panose="02070309020205020404" pitchFamily="49" charset="0"/>
              <a:cs typeface="Courier New" panose="02070309020205020404" pitchFamily="49" charset="0"/>
            </a:endParaRPr>
          </a:p>
          <a:p>
            <a:r>
              <a:rPr lang="en-US" sz="2400" dirty="0" smtClean="0"/>
              <a:t>If the column list is omitted, the columns must be as defined in DESC </a:t>
            </a:r>
            <a:r>
              <a:rPr lang="en-US" sz="2400" dirty="0" err="1" smtClean="0"/>
              <a:t>table_name</a:t>
            </a:r>
            <a:r>
              <a:rPr lang="en-US" sz="2400" dirty="0" smtClean="0"/>
              <a:t>. This is the default column list.</a:t>
            </a:r>
          </a:p>
          <a:p>
            <a:r>
              <a:rPr lang="en-US" sz="2400" dirty="0" smtClean="0"/>
              <a:t>The table, column names </a:t>
            </a:r>
            <a:r>
              <a:rPr lang="en-US" sz="2400" dirty="0"/>
              <a:t>are validated against the table</a:t>
            </a:r>
            <a:endParaRPr lang="en-US" sz="2400" dirty="0" smtClean="0"/>
          </a:p>
          <a:p>
            <a:r>
              <a:rPr lang="en-US" sz="2400" dirty="0" smtClean="0"/>
              <a:t>Datatypes are validated against the table columns although </a:t>
            </a:r>
            <a:r>
              <a:rPr lang="en-US" sz="2400" dirty="0">
                <a:latin typeface="Century Gothic" panose="020B0502020202020204" pitchFamily="34" charset="0"/>
                <a:cs typeface="Courier New" panose="02070309020205020404" pitchFamily="49" charset="0"/>
              </a:rPr>
              <a:t>Oracle can do some automatic data </a:t>
            </a:r>
            <a:r>
              <a:rPr lang="en-US" sz="2400" dirty="0" smtClean="0">
                <a:latin typeface="Century Gothic" panose="020B0502020202020204" pitchFamily="34" charset="0"/>
                <a:cs typeface="Courier New" panose="02070309020205020404" pitchFamily="49" charset="0"/>
              </a:rPr>
              <a:t>conversion</a:t>
            </a:r>
            <a:endParaRPr lang="en-US" sz="2400" dirty="0" smtClean="0"/>
          </a:p>
          <a:p>
            <a:r>
              <a:rPr lang="en-US" sz="2400" dirty="0" smtClean="0"/>
              <a:t>Data  is validated </a:t>
            </a:r>
            <a:r>
              <a:rPr lang="en-US" sz="2400" dirty="0"/>
              <a:t>against the </a:t>
            </a:r>
            <a:r>
              <a:rPr lang="en-US" sz="2400" dirty="0" smtClean="0"/>
              <a:t>columns’ constraints</a:t>
            </a:r>
            <a:endParaRPr lang="en-US" sz="2400" dirty="0"/>
          </a:p>
        </p:txBody>
      </p:sp>
    </p:spTree>
    <p:extLst>
      <p:ext uri="{BB962C8B-B14F-4D97-AF65-F5344CB8AC3E}">
        <p14:creationId xmlns:p14="http://schemas.microsoft.com/office/powerpoint/2010/main" val="6501808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7427"/>
          </a:xfrm>
        </p:spPr>
        <p:txBody>
          <a:bodyPr/>
          <a:lstStyle/>
          <a:p>
            <a:r>
              <a:rPr lang="en-US" dirty="0" smtClean="0"/>
              <a:t>UPDATE Statement Syntax</a:t>
            </a:r>
            <a:endParaRPr lang="en-US" dirty="0"/>
          </a:p>
        </p:txBody>
      </p:sp>
      <p:sp>
        <p:nvSpPr>
          <p:cNvPr id="3" name="Content Placeholder 2"/>
          <p:cNvSpPr>
            <a:spLocks noGrp="1"/>
          </p:cNvSpPr>
          <p:nvPr>
            <p:ph idx="1"/>
          </p:nvPr>
        </p:nvSpPr>
        <p:spPr>
          <a:xfrm>
            <a:off x="1442525" y="1318417"/>
            <a:ext cx="8947522" cy="4816912"/>
          </a:xfrm>
        </p:spPr>
        <p:txBody>
          <a:bodyPr>
            <a:normAutofit fontScale="92500" lnSpcReduction="10000"/>
          </a:bodyPr>
          <a:lstStyle/>
          <a:p>
            <a:pPr marL="400050" lvl="1" indent="0">
              <a:buNone/>
            </a:pPr>
            <a:r>
              <a:rPr lang="en-US" sz="2800" dirty="0" smtClean="0">
                <a:latin typeface="Courier New" panose="02070309020205020404" pitchFamily="49" charset="0"/>
                <a:cs typeface="Courier New" panose="02070309020205020404" pitchFamily="49" charset="0"/>
              </a:rPr>
              <a:t>UPDATE </a:t>
            </a:r>
            <a:r>
              <a:rPr lang="en-US" sz="2800" dirty="0" err="1" smtClean="0">
                <a:latin typeface="Courier New" panose="02070309020205020404" pitchFamily="49" charset="0"/>
                <a:cs typeface="Courier New" panose="02070309020205020404" pitchFamily="49" charset="0"/>
              </a:rPr>
              <a:t>tableName</a:t>
            </a:r>
            <a:endParaRPr lang="en-US" sz="2800" dirty="0">
              <a:latin typeface="Courier New" panose="02070309020205020404" pitchFamily="49" charset="0"/>
              <a:cs typeface="Courier New" panose="02070309020205020404" pitchFamily="49" charset="0"/>
            </a:endParaRPr>
          </a:p>
          <a:p>
            <a:pPr marL="400050" lvl="1" indent="0">
              <a:buNone/>
            </a:pPr>
            <a:r>
              <a:rPr lang="en-US" sz="2800" dirty="0" smtClean="0">
                <a:latin typeface="Courier New" panose="02070309020205020404" pitchFamily="49" charset="0"/>
                <a:cs typeface="Courier New" panose="02070309020205020404" pitchFamily="49" charset="0"/>
              </a:rPr>
              <a:t>  SET [column = data,</a:t>
            </a:r>
          </a:p>
          <a:p>
            <a:pPr marL="400050" lvl="1" indent="0">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p>
          <a:p>
            <a:pPr marL="400050" lvl="1" indent="0">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column </a:t>
            </a:r>
            <a:r>
              <a:rPr lang="en-US" sz="2800" dirty="0">
                <a:latin typeface="Courier New" panose="02070309020205020404" pitchFamily="49" charset="0"/>
                <a:cs typeface="Courier New" panose="02070309020205020404" pitchFamily="49" charset="0"/>
              </a:rPr>
              <a:t>= data</a:t>
            </a:r>
            <a:endParaRPr lang="en-US" sz="2800" dirty="0" smtClean="0">
              <a:latin typeface="Courier New" panose="02070309020205020404" pitchFamily="49" charset="0"/>
              <a:cs typeface="Courier New" panose="02070309020205020404" pitchFamily="49" charset="0"/>
            </a:endParaRPr>
          </a:p>
          <a:p>
            <a:pPr marL="400050" lvl="1" indent="0">
              <a:buNone/>
            </a:pPr>
            <a:r>
              <a:rPr lang="en-US" sz="2800" dirty="0" smtClean="0">
                <a:solidFill>
                  <a:srgbClr val="FFFF00"/>
                </a:solidFill>
                <a:latin typeface="Courier New" panose="02070309020205020404" pitchFamily="49" charset="0"/>
                <a:cs typeface="Courier New" panose="02070309020205020404" pitchFamily="49" charset="0"/>
              </a:rPr>
              <a:t>  [WHERE clause]</a:t>
            </a:r>
            <a:r>
              <a:rPr lang="en-US" sz="2800" dirty="0" smtClean="0">
                <a:latin typeface="Courier New" panose="02070309020205020404" pitchFamily="49" charset="0"/>
                <a:cs typeface="Courier New" panose="02070309020205020404" pitchFamily="49" charset="0"/>
              </a:rPr>
              <a:t>;</a:t>
            </a:r>
          </a:p>
          <a:p>
            <a:pPr marL="400050" lvl="1" indent="0">
              <a:buNone/>
            </a:pPr>
            <a:endParaRPr lang="en-US" sz="2400" dirty="0">
              <a:latin typeface="Courier New" panose="02070309020205020404" pitchFamily="49" charset="0"/>
              <a:cs typeface="Courier New" panose="02070309020205020404" pitchFamily="49" charset="0"/>
            </a:endParaRPr>
          </a:p>
          <a:p>
            <a:r>
              <a:rPr lang="en-US" sz="2400" dirty="0" smtClean="0"/>
              <a:t>The column = data list is delimited by commas</a:t>
            </a:r>
          </a:p>
          <a:p>
            <a:r>
              <a:rPr lang="en-US" sz="2400" dirty="0" smtClean="0"/>
              <a:t>Columns do not need to be in any particular order</a:t>
            </a:r>
            <a:endParaRPr lang="en-US" sz="2400" dirty="0">
              <a:latin typeface="Courier New" panose="02070309020205020404" pitchFamily="49" charset="0"/>
              <a:cs typeface="Courier New" panose="02070309020205020404" pitchFamily="49" charset="0"/>
            </a:endParaRPr>
          </a:p>
          <a:p>
            <a:r>
              <a:rPr lang="en-US" sz="2400" dirty="0" smtClean="0">
                <a:latin typeface="Century Gothic" panose="020B0502020202020204" pitchFamily="34" charset="0"/>
                <a:cs typeface="Courier New" panose="02070309020205020404" pitchFamily="49" charset="0"/>
              </a:rPr>
              <a:t>If WHERE is omitted, UPDATE modifies all the rows in a table</a:t>
            </a:r>
          </a:p>
          <a:p>
            <a:r>
              <a:rPr lang="en-US" sz="2400" dirty="0" smtClean="0">
                <a:latin typeface="Century Gothic" panose="020B0502020202020204" pitchFamily="34" charset="0"/>
              </a:rPr>
              <a:t>Data is validated against constraints</a:t>
            </a:r>
            <a:endParaRPr lang="en-US" sz="2400" dirty="0">
              <a:latin typeface="Century Gothic" panose="020B0502020202020204" pitchFamily="34" charset="0"/>
            </a:endParaRPr>
          </a:p>
        </p:txBody>
      </p:sp>
    </p:spTree>
    <p:extLst>
      <p:ext uri="{BB962C8B-B14F-4D97-AF65-F5344CB8AC3E}">
        <p14:creationId xmlns:p14="http://schemas.microsoft.com/office/powerpoint/2010/main" val="2284845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7427"/>
          </a:xfrm>
        </p:spPr>
        <p:txBody>
          <a:bodyPr/>
          <a:lstStyle/>
          <a:p>
            <a:r>
              <a:rPr lang="en-US" dirty="0" smtClean="0"/>
              <a:t>DELETE Statement Syntax</a:t>
            </a:r>
            <a:endParaRPr lang="en-US" dirty="0"/>
          </a:p>
        </p:txBody>
      </p:sp>
      <p:sp>
        <p:nvSpPr>
          <p:cNvPr id="3" name="Content Placeholder 2"/>
          <p:cNvSpPr>
            <a:spLocks noGrp="1"/>
          </p:cNvSpPr>
          <p:nvPr>
            <p:ph idx="1"/>
          </p:nvPr>
        </p:nvSpPr>
        <p:spPr>
          <a:xfrm>
            <a:off x="1442525" y="1318417"/>
            <a:ext cx="8947522" cy="4816912"/>
          </a:xfrm>
        </p:spPr>
        <p:txBody>
          <a:bodyPr>
            <a:normAutofit/>
          </a:bodyPr>
          <a:lstStyle/>
          <a:p>
            <a:pPr marL="400050" lvl="1" indent="0">
              <a:buNone/>
            </a:pPr>
            <a:r>
              <a:rPr lang="en-US" sz="2800" dirty="0" smtClean="0">
                <a:latin typeface="Courier New" panose="02070309020205020404" pitchFamily="49" charset="0"/>
                <a:cs typeface="Courier New" panose="02070309020205020404" pitchFamily="49" charset="0"/>
              </a:rPr>
              <a:t>DELETE </a:t>
            </a:r>
            <a:r>
              <a:rPr lang="en-US" sz="2800" dirty="0" smtClean="0">
                <a:solidFill>
                  <a:srgbClr val="FFFF00"/>
                </a:solidFill>
                <a:latin typeface="Courier New" panose="02070309020205020404" pitchFamily="49" charset="0"/>
                <a:cs typeface="Courier New" panose="02070309020205020404" pitchFamily="49" charset="0"/>
              </a:rPr>
              <a:t>FROM</a:t>
            </a:r>
            <a:r>
              <a:rPr lang="en-US" sz="2800" dirty="0" smtClean="0">
                <a:solidFill>
                  <a:schemeClr val="accent4">
                    <a:lumMod val="60000"/>
                    <a:lumOff val="40000"/>
                  </a:schemeClr>
                </a:solidFill>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table_name</a:t>
            </a:r>
            <a:endParaRPr lang="en-US" sz="2800" dirty="0">
              <a:latin typeface="Courier New" panose="02070309020205020404" pitchFamily="49" charset="0"/>
              <a:cs typeface="Courier New" panose="02070309020205020404" pitchFamily="49" charset="0"/>
            </a:endParaRPr>
          </a:p>
          <a:p>
            <a:pPr marL="400050" lvl="1" indent="0">
              <a:buNone/>
            </a:pPr>
            <a:r>
              <a:rPr lang="en-US" sz="2800" dirty="0" smtClean="0">
                <a:solidFill>
                  <a:srgbClr val="FFFF00"/>
                </a:solidFill>
                <a:latin typeface="Courier New" panose="02070309020205020404" pitchFamily="49" charset="0"/>
                <a:cs typeface="Courier New" panose="02070309020205020404" pitchFamily="49" charset="0"/>
              </a:rPr>
              <a:t>  [WHERE clause]</a:t>
            </a:r>
            <a:r>
              <a:rPr lang="en-US" sz="2800" dirty="0" smtClean="0">
                <a:latin typeface="Courier New" panose="02070309020205020404" pitchFamily="49" charset="0"/>
                <a:cs typeface="Courier New" panose="02070309020205020404" pitchFamily="49" charset="0"/>
              </a:rPr>
              <a:t>;</a:t>
            </a:r>
          </a:p>
          <a:p>
            <a:pPr marL="400050" lvl="1" indent="0">
              <a:buNone/>
            </a:pPr>
            <a:endParaRPr lang="en-US" sz="2400" dirty="0">
              <a:latin typeface="Courier New" panose="02070309020205020404" pitchFamily="49" charset="0"/>
              <a:cs typeface="Courier New" panose="02070309020205020404" pitchFamily="49" charset="0"/>
            </a:endParaRPr>
          </a:p>
          <a:p>
            <a:r>
              <a:rPr lang="en-US" sz="2400" dirty="0" smtClean="0">
                <a:latin typeface="Century Gothic" panose="020B0502020202020204" pitchFamily="34" charset="0"/>
                <a:cs typeface="Courier New" panose="02070309020205020404" pitchFamily="49" charset="0"/>
              </a:rPr>
              <a:t>FROM is optional</a:t>
            </a:r>
          </a:p>
          <a:p>
            <a:r>
              <a:rPr lang="en-US" sz="2400" dirty="0" smtClean="0">
                <a:latin typeface="Century Gothic" panose="020B0502020202020204" pitchFamily="34" charset="0"/>
                <a:cs typeface="Courier New" panose="02070309020205020404" pitchFamily="49" charset="0"/>
              </a:rPr>
              <a:t>If WHERE is omitted, DELETE removes all the rows in a table</a:t>
            </a:r>
          </a:p>
          <a:p>
            <a:r>
              <a:rPr lang="en-US" sz="2400" dirty="0" smtClean="0">
                <a:latin typeface="Century Gothic" panose="020B0502020202020204" pitchFamily="34" charset="0"/>
                <a:cs typeface="Courier New" panose="02070309020205020404" pitchFamily="49" charset="0"/>
              </a:rPr>
              <a:t>Because its difficult to determine what is lost, its advisable to do a SELECT statement with the WHERE clause first.</a:t>
            </a:r>
          </a:p>
        </p:txBody>
      </p:sp>
    </p:spTree>
    <p:extLst>
      <p:ext uri="{BB962C8B-B14F-4D97-AF65-F5344CB8AC3E}">
        <p14:creationId xmlns:p14="http://schemas.microsoft.com/office/powerpoint/2010/main" val="1323723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09827"/>
          </a:xfrm>
        </p:spPr>
        <p:txBody>
          <a:bodyPr/>
          <a:lstStyle/>
          <a:p>
            <a:r>
              <a:rPr lang="en-US" dirty="0" smtClean="0"/>
              <a:t>TCL Statements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A transaction is a series of DML statements. The changes made during a transaction are only visible to the user making the changes until it is committed to the database</a:t>
            </a:r>
          </a:p>
          <a:p>
            <a:pPr lvl="1"/>
            <a:r>
              <a:rPr lang="en-US" sz="2200" dirty="0" smtClean="0"/>
              <a:t>Any DDL statement automatically commits a transaction</a:t>
            </a:r>
          </a:p>
          <a:p>
            <a:r>
              <a:rPr lang="en-US" sz="2400" dirty="0" smtClean="0"/>
              <a:t>COMMIT – Saves the data to the database</a:t>
            </a:r>
          </a:p>
          <a:p>
            <a:r>
              <a:rPr lang="en-US" sz="2400" dirty="0" smtClean="0"/>
              <a:t>ROLLBACK – restores uncommitted data to an earlier state</a:t>
            </a:r>
          </a:p>
          <a:p>
            <a:r>
              <a:rPr lang="en-US" sz="2400" dirty="0" smtClean="0"/>
              <a:t>SAVEPOINT – marks a point in a transaction to which rollbacks can be issued</a:t>
            </a:r>
            <a:endParaRPr lang="en-US" sz="2400" dirty="0"/>
          </a:p>
        </p:txBody>
      </p:sp>
    </p:spTree>
    <p:extLst>
      <p:ext uri="{BB962C8B-B14F-4D97-AF65-F5344CB8AC3E}">
        <p14:creationId xmlns:p14="http://schemas.microsoft.com/office/powerpoint/2010/main" val="3836129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11g Database Setu</a:t>
            </a:r>
            <a:r>
              <a:rPr lang="en-US" dirty="0"/>
              <a:t>p</a:t>
            </a:r>
          </a:p>
        </p:txBody>
      </p:sp>
      <p:sp>
        <p:nvSpPr>
          <p:cNvPr id="3" name="Content Placeholder 2"/>
          <p:cNvSpPr>
            <a:spLocks noGrp="1"/>
          </p:cNvSpPr>
          <p:nvPr>
            <p:ph idx="1"/>
          </p:nvPr>
        </p:nvSpPr>
        <p:spPr/>
        <p:txBody>
          <a:bodyPr>
            <a:normAutofit fontScale="92500" lnSpcReduction="10000"/>
          </a:bodyPr>
          <a:lstStyle/>
          <a:p>
            <a:r>
              <a:rPr lang="en-US" dirty="0" smtClean="0"/>
              <a:t>Find </a:t>
            </a:r>
            <a:r>
              <a:rPr lang="en-US" dirty="0"/>
              <a:t>c:\oracleclass\OracleXE112_WinZip32\Disk1\Setup.exe</a:t>
            </a:r>
          </a:p>
          <a:p>
            <a:r>
              <a:rPr lang="en-US" dirty="0" smtClean="0"/>
              <a:t>Right-Click </a:t>
            </a:r>
            <a:r>
              <a:rPr lang="en-US" dirty="0"/>
              <a:t>on Setup.exe</a:t>
            </a:r>
          </a:p>
          <a:p>
            <a:r>
              <a:rPr lang="en-US" dirty="0" smtClean="0"/>
              <a:t>Choose </a:t>
            </a:r>
            <a:r>
              <a:rPr lang="en-US" dirty="0"/>
              <a:t>Run as Administrator</a:t>
            </a:r>
          </a:p>
          <a:p>
            <a:r>
              <a:rPr lang="en-US" dirty="0" smtClean="0"/>
              <a:t>Confirm </a:t>
            </a:r>
            <a:r>
              <a:rPr lang="en-US" dirty="0"/>
              <a:t>it is installing into C:\oraclexe</a:t>
            </a:r>
          </a:p>
          <a:p>
            <a:r>
              <a:rPr lang="en-US" dirty="0" smtClean="0"/>
              <a:t>Defaults</a:t>
            </a:r>
            <a:r>
              <a:rPr lang="en-US" dirty="0"/>
              <a:t>: TNS port 1521, MTS Port 2030, HTTP Port 8081</a:t>
            </a:r>
          </a:p>
          <a:p>
            <a:r>
              <a:rPr lang="en-US" dirty="0" smtClean="0"/>
              <a:t>IMPORTANT</a:t>
            </a:r>
            <a:r>
              <a:rPr lang="en-US" dirty="0"/>
              <a:t>: WHEN PROMPTED FOR A PASSWORD ENTER&gt; admin</a:t>
            </a:r>
          </a:p>
          <a:p>
            <a:r>
              <a:rPr lang="en-US" dirty="0" smtClean="0"/>
              <a:t>Reboot</a:t>
            </a:r>
          </a:p>
          <a:p>
            <a:pPr lvl="0"/>
            <a:r>
              <a:rPr lang="en-US" dirty="0"/>
              <a:t>Find icon on desktop: </a:t>
            </a:r>
            <a:r>
              <a:rPr lang="en-US" b="1" dirty="0"/>
              <a:t>Get Started with Oracle 11g Express Edition</a:t>
            </a:r>
            <a:r>
              <a:rPr lang="en-US" dirty="0"/>
              <a:t> &gt; Click to launch </a:t>
            </a:r>
          </a:p>
          <a:p>
            <a:r>
              <a:rPr lang="en-US" dirty="0"/>
              <a:t>Browser will start and </a:t>
            </a:r>
            <a:r>
              <a:rPr lang="en-US" dirty="0" smtClean="0"/>
              <a:t>display Oracle XE 11.2</a:t>
            </a:r>
          </a:p>
          <a:p>
            <a:r>
              <a:rPr lang="en-US" dirty="0" smtClean="0"/>
              <a:t>Close Browser</a:t>
            </a:r>
            <a:endParaRPr lang="en-US" dirty="0"/>
          </a:p>
        </p:txBody>
      </p:sp>
    </p:spTree>
    <p:extLst>
      <p:ext uri="{BB962C8B-B14F-4D97-AF65-F5344CB8AC3E}">
        <p14:creationId xmlns:p14="http://schemas.microsoft.com/office/powerpoint/2010/main" val="19593786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11g SQL Certification </a:t>
            </a:r>
            <a:r>
              <a:rPr lang="en-US" dirty="0"/>
              <a:t>Class Session </a:t>
            </a:r>
            <a:r>
              <a:rPr lang="en-US" dirty="0" smtClean="0"/>
              <a:t>5 Chapter 4</a:t>
            </a:r>
            <a:endParaRPr lang="en-US" dirty="0"/>
          </a:p>
        </p:txBody>
      </p:sp>
      <p:sp>
        <p:nvSpPr>
          <p:cNvPr id="3" name="Text Placeholder 2"/>
          <p:cNvSpPr>
            <a:spLocks noGrp="1"/>
          </p:cNvSpPr>
          <p:nvPr>
            <p:ph type="body" idx="1"/>
          </p:nvPr>
        </p:nvSpPr>
        <p:spPr/>
        <p:txBody>
          <a:bodyPr/>
          <a:lstStyle/>
          <a:p>
            <a:r>
              <a:rPr lang="en-US" dirty="0"/>
              <a:t>Retrieving Data Using the SQL SELECT Statement</a:t>
            </a:r>
          </a:p>
        </p:txBody>
      </p:sp>
    </p:spTree>
    <p:extLst>
      <p:ext uri="{BB962C8B-B14F-4D97-AF65-F5344CB8AC3E}">
        <p14:creationId xmlns:p14="http://schemas.microsoft.com/office/powerpoint/2010/main" val="21905212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8778"/>
          </a:xfrm>
        </p:spPr>
        <p:txBody>
          <a:bodyPr/>
          <a:lstStyle/>
          <a:p>
            <a:r>
              <a:rPr lang="en-US" dirty="0" smtClean="0"/>
              <a:t>Session 5 objectives</a:t>
            </a:r>
            <a:endParaRPr lang="en-US" dirty="0"/>
          </a:p>
        </p:txBody>
      </p:sp>
      <p:sp>
        <p:nvSpPr>
          <p:cNvPr id="3" name="Content Placeholder 2"/>
          <p:cNvSpPr>
            <a:spLocks noGrp="1"/>
          </p:cNvSpPr>
          <p:nvPr>
            <p:ph idx="1"/>
          </p:nvPr>
        </p:nvSpPr>
        <p:spPr>
          <a:xfrm>
            <a:off x="1103312" y="3072983"/>
            <a:ext cx="9674616" cy="3175415"/>
          </a:xfrm>
        </p:spPr>
        <p:txBody>
          <a:bodyPr>
            <a:normAutofit/>
          </a:bodyPr>
          <a:lstStyle/>
          <a:p>
            <a:r>
              <a:rPr lang="en-US" sz="2400" dirty="0" smtClean="0"/>
              <a:t>SELECT statement</a:t>
            </a:r>
            <a:endParaRPr lang="en-US" sz="2400" dirty="0"/>
          </a:p>
          <a:p>
            <a:r>
              <a:rPr lang="en-US" sz="2400" dirty="0" smtClean="0"/>
              <a:t>Pseudocolumns</a:t>
            </a:r>
          </a:p>
          <a:p>
            <a:r>
              <a:rPr lang="en-US" sz="2400" dirty="0" smtClean="0"/>
              <a:t>DISTINCT or UNIQUE</a:t>
            </a:r>
            <a:endParaRPr lang="en-US" sz="2400" dirty="0"/>
          </a:p>
          <a:p>
            <a:r>
              <a:rPr lang="en-US" sz="2400" dirty="0" smtClean="0"/>
              <a:t>Expressions</a:t>
            </a:r>
          </a:p>
        </p:txBody>
      </p:sp>
      <p:sp>
        <p:nvSpPr>
          <p:cNvPr id="5" name="Content Placeholder 2"/>
          <p:cNvSpPr txBox="1">
            <a:spLocks/>
          </p:cNvSpPr>
          <p:nvPr/>
        </p:nvSpPr>
        <p:spPr>
          <a:xfrm>
            <a:off x="995122" y="1578966"/>
            <a:ext cx="8946541" cy="1106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600" b="1" dirty="0"/>
              <a:t>Definitions: </a:t>
            </a:r>
          </a:p>
          <a:p>
            <a:pPr marL="0" indent="0">
              <a:buNone/>
            </a:pPr>
            <a:r>
              <a:rPr lang="en-US" sz="2400" dirty="0" smtClean="0"/>
              <a:t>Distinct, Unique, </a:t>
            </a:r>
            <a:endParaRPr lang="en-US" sz="2400" dirty="0"/>
          </a:p>
        </p:txBody>
      </p:sp>
    </p:spTree>
    <p:extLst>
      <p:ext uri="{BB962C8B-B14F-4D97-AF65-F5344CB8AC3E}">
        <p14:creationId xmlns:p14="http://schemas.microsoft.com/office/powerpoint/2010/main" val="18092548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7427"/>
          </a:xfrm>
        </p:spPr>
        <p:txBody>
          <a:bodyPr/>
          <a:lstStyle/>
          <a:p>
            <a:r>
              <a:rPr lang="en-US" dirty="0" smtClean="0"/>
              <a:t>SELECT Statement Syntax</a:t>
            </a:r>
            <a:endParaRPr lang="en-US" dirty="0"/>
          </a:p>
        </p:txBody>
      </p:sp>
      <p:sp>
        <p:nvSpPr>
          <p:cNvPr id="3" name="Content Placeholder 2"/>
          <p:cNvSpPr>
            <a:spLocks noGrp="1"/>
          </p:cNvSpPr>
          <p:nvPr>
            <p:ph idx="1"/>
          </p:nvPr>
        </p:nvSpPr>
        <p:spPr>
          <a:xfrm>
            <a:off x="795441" y="1510145"/>
            <a:ext cx="10601902" cy="4857998"/>
          </a:xfrm>
        </p:spPr>
        <p:txBody>
          <a:bodyPr>
            <a:normAutofit fontScale="92500" lnSpcReduction="20000"/>
          </a:bodyPr>
          <a:lstStyle/>
          <a:p>
            <a:pPr marL="400050" lvl="1" indent="0">
              <a:buNone/>
            </a:pPr>
            <a:r>
              <a:rPr lang="en-US" sz="2800" dirty="0" smtClean="0">
                <a:latin typeface="Courier New" panose="02070309020205020404" pitchFamily="49" charset="0"/>
                <a:cs typeface="Courier New" panose="02070309020205020404" pitchFamily="49" charset="0"/>
              </a:rPr>
              <a:t>SELECT </a:t>
            </a:r>
            <a:r>
              <a:rPr lang="en-US" sz="2800" dirty="0">
                <a:latin typeface="Courier New" panose="02070309020205020404" pitchFamily="49" charset="0"/>
                <a:cs typeface="Courier New" panose="02070309020205020404" pitchFamily="49" charset="0"/>
              </a:rPr>
              <a:t>c</a:t>
            </a:r>
            <a:r>
              <a:rPr lang="en-US" sz="2800" dirty="0" smtClean="0">
                <a:latin typeface="Courier New" panose="02070309020205020404" pitchFamily="49" charset="0"/>
                <a:cs typeface="Courier New" panose="02070309020205020404" pitchFamily="49" charset="0"/>
              </a:rPr>
              <a:t>olumn list or *</a:t>
            </a:r>
            <a:endParaRPr lang="en-US" sz="2800" dirty="0">
              <a:latin typeface="Courier New" panose="02070309020205020404" pitchFamily="49" charset="0"/>
              <a:cs typeface="Courier New" panose="02070309020205020404" pitchFamily="49" charset="0"/>
            </a:endParaRPr>
          </a:p>
          <a:p>
            <a:pPr marL="400050" lvl="1" indent="0">
              <a:buNone/>
            </a:pPr>
            <a:r>
              <a:rPr lang="en-US" sz="2800" dirty="0" smtClean="0">
                <a:latin typeface="Courier New" panose="02070309020205020404" pitchFamily="49" charset="0"/>
                <a:cs typeface="Courier New" panose="02070309020205020404" pitchFamily="49" charset="0"/>
              </a:rPr>
              <a:t>  FROM </a:t>
            </a:r>
            <a:r>
              <a:rPr lang="en-US" sz="2800" dirty="0" err="1" smtClean="0">
                <a:latin typeface="Courier New" panose="02070309020205020404" pitchFamily="49" charset="0"/>
                <a:cs typeface="Courier New" panose="02070309020205020404" pitchFamily="49" charset="0"/>
              </a:rPr>
              <a:t>table_name</a:t>
            </a:r>
            <a:endParaRPr lang="en-US" sz="2800" dirty="0" smtClean="0">
              <a:latin typeface="Courier New" panose="02070309020205020404" pitchFamily="49" charset="0"/>
              <a:cs typeface="Courier New" panose="02070309020205020404" pitchFamily="49" charset="0"/>
            </a:endParaRPr>
          </a:p>
          <a:p>
            <a:pPr marL="400050" lvl="1" indent="0">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solidFill>
                  <a:srgbClr val="FFFF00"/>
                </a:solidFill>
                <a:latin typeface="Courier New" panose="02070309020205020404" pitchFamily="49" charset="0"/>
                <a:cs typeface="Courier New" panose="02070309020205020404" pitchFamily="49" charset="0"/>
              </a:rPr>
              <a:t>[WHERE clause]</a:t>
            </a:r>
          </a:p>
          <a:p>
            <a:pPr marL="400050" lvl="1" indent="0">
              <a:buNone/>
            </a:pPr>
            <a:r>
              <a:rPr lang="en-US" sz="2800" dirty="0">
                <a:solidFill>
                  <a:srgbClr val="FFFF00"/>
                </a:solidFill>
                <a:latin typeface="Courier New" panose="02070309020205020404" pitchFamily="49" charset="0"/>
                <a:cs typeface="Courier New" panose="02070309020205020404" pitchFamily="49" charset="0"/>
              </a:rPr>
              <a:t> </a:t>
            </a:r>
            <a:r>
              <a:rPr lang="en-US" sz="2800" dirty="0" smtClean="0">
                <a:solidFill>
                  <a:srgbClr val="FFFF00"/>
                </a:solidFill>
                <a:latin typeface="Courier New" panose="02070309020205020404" pitchFamily="49" charset="0"/>
                <a:cs typeface="Courier New" panose="02070309020205020404" pitchFamily="49" charset="0"/>
              </a:rPr>
              <a:t> [ORDER BY clause]</a:t>
            </a:r>
            <a:r>
              <a:rPr lang="en-US" sz="2800" dirty="0" smtClean="0">
                <a:latin typeface="Courier New" panose="02070309020205020404" pitchFamily="49" charset="0"/>
                <a:cs typeface="Courier New" panose="02070309020205020404" pitchFamily="49" charset="0"/>
              </a:rPr>
              <a:t>;</a:t>
            </a:r>
          </a:p>
          <a:p>
            <a:pPr marL="400050" lvl="1" indent="0">
              <a:buNone/>
            </a:pPr>
            <a:endParaRPr lang="en-US" sz="2400" dirty="0">
              <a:latin typeface="Courier New" panose="02070309020205020404" pitchFamily="49" charset="0"/>
              <a:cs typeface="Courier New" panose="02070309020205020404" pitchFamily="49" charset="0"/>
            </a:endParaRPr>
          </a:p>
          <a:p>
            <a:r>
              <a:rPr lang="en-US" sz="2600" dirty="0" smtClean="0"/>
              <a:t>SELECT clause identifies which columns to return (projection)</a:t>
            </a:r>
          </a:p>
          <a:p>
            <a:pPr lvl="1"/>
            <a:r>
              <a:rPr lang="en-US" sz="2600" dirty="0" smtClean="0"/>
              <a:t>Use * to select all the columns</a:t>
            </a:r>
          </a:p>
          <a:p>
            <a:pPr lvl="1"/>
            <a:r>
              <a:rPr lang="en-US" sz="2600" dirty="0" smtClean="0"/>
              <a:t>Can’t have both a column list and a *</a:t>
            </a:r>
          </a:p>
          <a:p>
            <a:r>
              <a:rPr lang="en-US" sz="2600" dirty="0" smtClean="0"/>
              <a:t>FROM clause specifies the tables to use</a:t>
            </a:r>
          </a:p>
          <a:p>
            <a:r>
              <a:rPr lang="en-US" sz="2600" dirty="0" smtClean="0"/>
              <a:t>WHERE clause limits the number of rows (selection)</a:t>
            </a:r>
          </a:p>
          <a:p>
            <a:r>
              <a:rPr lang="en-US" sz="2600" dirty="0" smtClean="0"/>
              <a:t>ORDER BY sorts the output (result set)</a:t>
            </a:r>
            <a:endParaRPr lang="en-US" sz="2600" dirty="0"/>
          </a:p>
        </p:txBody>
      </p:sp>
    </p:spTree>
    <p:extLst>
      <p:ext uri="{BB962C8B-B14F-4D97-AF65-F5344CB8AC3E}">
        <p14:creationId xmlns:p14="http://schemas.microsoft.com/office/powerpoint/2010/main" val="30507106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Pseudocolumns</a:t>
            </a:r>
            <a:endParaRPr lang="en-US" dirty="0"/>
          </a:p>
        </p:txBody>
      </p:sp>
      <p:sp>
        <p:nvSpPr>
          <p:cNvPr id="3" name="Content Placeholder 2"/>
          <p:cNvSpPr>
            <a:spLocks noGrp="1"/>
          </p:cNvSpPr>
          <p:nvPr>
            <p:ph idx="1"/>
          </p:nvPr>
        </p:nvSpPr>
        <p:spPr/>
        <p:txBody>
          <a:bodyPr>
            <a:noAutofit/>
          </a:bodyPr>
          <a:lstStyle/>
          <a:p>
            <a:r>
              <a:rPr lang="en-US" sz="2400" dirty="0" smtClean="0"/>
              <a:t>Values defined automatically by the Oracle system</a:t>
            </a:r>
          </a:p>
          <a:p>
            <a:r>
              <a:rPr lang="en-US" sz="2400" dirty="0" smtClean="0"/>
              <a:t>ROWNUM – system assigned number for a row (assigned before ORDER BY clause is processed</a:t>
            </a:r>
          </a:p>
          <a:p>
            <a:r>
              <a:rPr lang="en-US" sz="2400" dirty="0" smtClean="0"/>
              <a:t>ROWID – system assigned physical address for a row.</a:t>
            </a:r>
          </a:p>
          <a:p>
            <a:r>
              <a:rPr lang="en-US" sz="2400" dirty="0" smtClean="0"/>
              <a:t>CURVAL – sequence pseudocolumn to return current value</a:t>
            </a:r>
          </a:p>
          <a:p>
            <a:r>
              <a:rPr lang="en-US" sz="2400" dirty="0" smtClean="0"/>
              <a:t>NEXTVAL – sequence pseudocolumn to return the next number in the sequence and increment the sequence</a:t>
            </a:r>
            <a:endParaRPr lang="en-US" sz="2400" dirty="0"/>
          </a:p>
        </p:txBody>
      </p:sp>
    </p:spTree>
    <p:extLst>
      <p:ext uri="{BB962C8B-B14F-4D97-AF65-F5344CB8AC3E}">
        <p14:creationId xmlns:p14="http://schemas.microsoft.com/office/powerpoint/2010/main" val="9018782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a:xfrm>
            <a:off x="1103312" y="1714500"/>
            <a:ext cx="9069388" cy="4533899"/>
          </a:xfrm>
        </p:spPr>
        <p:txBody>
          <a:bodyPr>
            <a:normAutofit/>
          </a:bodyPr>
          <a:lstStyle/>
          <a:p>
            <a:r>
              <a:rPr lang="en-US" sz="2800" dirty="0"/>
              <a:t>Expressions can be used wherever a single value can be used</a:t>
            </a:r>
          </a:p>
          <a:p>
            <a:r>
              <a:rPr lang="en-US" sz="2800" dirty="0" smtClean="0"/>
              <a:t>Literals – a number or a string in single quotes that is a value</a:t>
            </a:r>
          </a:p>
          <a:p>
            <a:r>
              <a:rPr lang="en-US" sz="2800" dirty="0" smtClean="0"/>
              <a:t>Operators – (), *,/,+,- follows math precedence rules</a:t>
            </a:r>
          </a:p>
          <a:p>
            <a:r>
              <a:rPr lang="en-US" sz="2800" dirty="0" smtClean="0"/>
              <a:t>Functions – a named subroutine that takes incoming values and returns a result</a:t>
            </a:r>
            <a:endParaRPr lang="en-US" sz="2800" dirty="0"/>
          </a:p>
        </p:txBody>
      </p:sp>
    </p:spTree>
    <p:extLst>
      <p:ext uri="{BB962C8B-B14F-4D97-AF65-F5344CB8AC3E}">
        <p14:creationId xmlns:p14="http://schemas.microsoft.com/office/powerpoint/2010/main" val="689645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11g SQL Certification </a:t>
            </a:r>
            <a:r>
              <a:rPr lang="en-US" dirty="0"/>
              <a:t>Class Session </a:t>
            </a:r>
            <a:r>
              <a:rPr lang="en-US" dirty="0" smtClean="0"/>
              <a:t>6 Chapter 5</a:t>
            </a:r>
            <a:endParaRPr lang="en-US" dirty="0"/>
          </a:p>
        </p:txBody>
      </p:sp>
      <p:sp>
        <p:nvSpPr>
          <p:cNvPr id="3" name="Text Placeholder 2"/>
          <p:cNvSpPr>
            <a:spLocks noGrp="1"/>
          </p:cNvSpPr>
          <p:nvPr>
            <p:ph type="body" idx="1"/>
          </p:nvPr>
        </p:nvSpPr>
        <p:spPr/>
        <p:txBody>
          <a:bodyPr/>
          <a:lstStyle/>
          <a:p>
            <a:r>
              <a:rPr lang="en-US" dirty="0"/>
              <a:t>Restricting and Sorting Data</a:t>
            </a:r>
          </a:p>
        </p:txBody>
      </p:sp>
    </p:spTree>
    <p:extLst>
      <p:ext uri="{BB962C8B-B14F-4D97-AF65-F5344CB8AC3E}">
        <p14:creationId xmlns:p14="http://schemas.microsoft.com/office/powerpoint/2010/main" val="31464641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8778"/>
          </a:xfrm>
        </p:spPr>
        <p:txBody>
          <a:bodyPr/>
          <a:lstStyle/>
          <a:p>
            <a:r>
              <a:rPr lang="en-US" dirty="0" smtClean="0"/>
              <a:t>Session 6 objectives</a:t>
            </a:r>
            <a:endParaRPr lang="en-US" dirty="0"/>
          </a:p>
        </p:txBody>
      </p:sp>
      <p:sp>
        <p:nvSpPr>
          <p:cNvPr id="3" name="Content Placeholder 2"/>
          <p:cNvSpPr>
            <a:spLocks noGrp="1"/>
          </p:cNvSpPr>
          <p:nvPr>
            <p:ph idx="1"/>
          </p:nvPr>
        </p:nvSpPr>
        <p:spPr>
          <a:xfrm>
            <a:off x="1103312" y="3072983"/>
            <a:ext cx="9674616" cy="3175415"/>
          </a:xfrm>
        </p:spPr>
        <p:txBody>
          <a:bodyPr>
            <a:normAutofit/>
          </a:bodyPr>
          <a:lstStyle/>
          <a:p>
            <a:r>
              <a:rPr lang="en-US" sz="2400" dirty="0" smtClean="0"/>
              <a:t>WHERE clause</a:t>
            </a:r>
          </a:p>
          <a:p>
            <a:r>
              <a:rPr lang="en-US" sz="2400" dirty="0" smtClean="0"/>
              <a:t>Comparisons</a:t>
            </a:r>
            <a:endParaRPr lang="en-US" sz="2400" dirty="0"/>
          </a:p>
          <a:p>
            <a:r>
              <a:rPr lang="en-US" sz="2400" dirty="0" smtClean="0"/>
              <a:t>Boolean Logic</a:t>
            </a:r>
          </a:p>
          <a:p>
            <a:r>
              <a:rPr lang="en-US" sz="2400" dirty="0" smtClean="0"/>
              <a:t>Sorting output</a:t>
            </a:r>
          </a:p>
          <a:p>
            <a:r>
              <a:rPr lang="en-US" sz="2400" dirty="0" smtClean="0"/>
              <a:t>Column alias</a:t>
            </a:r>
            <a:endParaRPr lang="en-US" sz="2400" dirty="0"/>
          </a:p>
        </p:txBody>
      </p:sp>
      <p:sp>
        <p:nvSpPr>
          <p:cNvPr id="5" name="Content Placeholder 2"/>
          <p:cNvSpPr txBox="1">
            <a:spLocks/>
          </p:cNvSpPr>
          <p:nvPr/>
        </p:nvSpPr>
        <p:spPr>
          <a:xfrm>
            <a:off x="995122" y="1578966"/>
            <a:ext cx="8946541" cy="1106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600" b="1" dirty="0"/>
              <a:t>Definitions: </a:t>
            </a:r>
          </a:p>
          <a:p>
            <a:pPr marL="0" indent="0">
              <a:buNone/>
            </a:pPr>
            <a:r>
              <a:rPr lang="en-US" sz="2400" dirty="0" smtClean="0"/>
              <a:t>ORDER BY, </a:t>
            </a:r>
            <a:endParaRPr lang="en-US" sz="2400" dirty="0"/>
          </a:p>
        </p:txBody>
      </p:sp>
    </p:spTree>
    <p:extLst>
      <p:ext uri="{BB962C8B-B14F-4D97-AF65-F5344CB8AC3E}">
        <p14:creationId xmlns:p14="http://schemas.microsoft.com/office/powerpoint/2010/main" val="3283358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sp>
        <p:nvSpPr>
          <p:cNvPr id="3" name="Content Placeholder 2"/>
          <p:cNvSpPr>
            <a:spLocks noGrp="1"/>
          </p:cNvSpPr>
          <p:nvPr>
            <p:ph idx="1"/>
          </p:nvPr>
        </p:nvSpPr>
        <p:spPr>
          <a:xfrm>
            <a:off x="1103312" y="1559860"/>
            <a:ext cx="8946541" cy="4688540"/>
          </a:xfrm>
        </p:spPr>
        <p:txBody>
          <a:bodyPr/>
          <a:lstStyle/>
          <a:p>
            <a:r>
              <a:rPr lang="en-US" dirty="0" smtClean="0"/>
              <a:t>Limits the rows in the output</a:t>
            </a:r>
          </a:p>
          <a:p>
            <a:r>
              <a:rPr lang="en-US" dirty="0" smtClean="0"/>
              <a:t>Always follows the FROM clause</a:t>
            </a:r>
          </a:p>
          <a:p>
            <a:r>
              <a:rPr lang="en-US" dirty="0" smtClean="0"/>
              <a:t>Uses expressions to decide how to limit the output</a:t>
            </a:r>
          </a:p>
          <a:p>
            <a:r>
              <a:rPr lang="en-US" dirty="0" smtClean="0"/>
              <a:t>Comparison operators: =, &gt;=, &lt;=, &gt;, &lt;, !=, &lt;&gt;,^=</a:t>
            </a:r>
          </a:p>
          <a:p>
            <a:r>
              <a:rPr lang="en-US" dirty="0" smtClean="0"/>
              <a:t>Can use numbers, strings and dates</a:t>
            </a:r>
          </a:p>
        </p:txBody>
      </p:sp>
    </p:spTree>
    <p:extLst>
      <p:ext uri="{BB962C8B-B14F-4D97-AF65-F5344CB8AC3E}">
        <p14:creationId xmlns:p14="http://schemas.microsoft.com/office/powerpoint/2010/main" val="20154370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20829031"/>
              </p:ext>
            </p:extLst>
          </p:nvPr>
        </p:nvGraphicFramePr>
        <p:xfrm>
          <a:off x="1131048" y="1624648"/>
          <a:ext cx="3804024" cy="1942850"/>
        </p:xfrm>
        <a:graphic>
          <a:graphicData uri="http://schemas.openxmlformats.org/drawingml/2006/table">
            <a:tbl>
              <a:tblPr firstRow="1" bandRow="1">
                <a:tableStyleId>{5C22544A-7EE6-4342-B048-85BDC9FD1C3A}</a:tableStyleId>
              </a:tblPr>
              <a:tblGrid>
                <a:gridCol w="1268008"/>
                <a:gridCol w="1268008"/>
                <a:gridCol w="1268008"/>
              </a:tblGrid>
              <a:tr h="388570">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AND</a:t>
                      </a:r>
                      <a:endParaRPr lang="en-US" dirty="0"/>
                    </a:p>
                  </a:txBody>
                  <a:tcPr/>
                </a:tc>
              </a:tr>
              <a:tr h="388570">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r>
              <a:tr h="388570">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r>
              <a:tr h="38857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r>
              <a:tr h="388570">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20726922"/>
              </p:ext>
            </p:extLst>
          </p:nvPr>
        </p:nvGraphicFramePr>
        <p:xfrm>
          <a:off x="1148977" y="4085460"/>
          <a:ext cx="3804024" cy="1942850"/>
        </p:xfrm>
        <a:graphic>
          <a:graphicData uri="http://schemas.openxmlformats.org/drawingml/2006/table">
            <a:tbl>
              <a:tblPr firstRow="1" bandRow="1">
                <a:tableStyleId>{5C22544A-7EE6-4342-B048-85BDC9FD1C3A}</a:tableStyleId>
              </a:tblPr>
              <a:tblGrid>
                <a:gridCol w="1268008"/>
                <a:gridCol w="1268008"/>
                <a:gridCol w="1268008"/>
              </a:tblGrid>
              <a:tr h="388570">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OR</a:t>
                      </a:r>
                      <a:endParaRPr lang="en-US" dirty="0"/>
                    </a:p>
                  </a:txBody>
                  <a:tcPr/>
                </a:tc>
              </a:tr>
              <a:tr h="388570">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r>
              <a:tr h="388570">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r>
              <a:tr h="38857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r>
              <a:tr h="388570">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08523159"/>
              </p:ext>
            </p:extLst>
          </p:nvPr>
        </p:nvGraphicFramePr>
        <p:xfrm>
          <a:off x="6079566" y="1651542"/>
          <a:ext cx="2536016" cy="1165710"/>
        </p:xfrm>
        <a:graphic>
          <a:graphicData uri="http://schemas.openxmlformats.org/drawingml/2006/table">
            <a:tbl>
              <a:tblPr firstRow="1" bandRow="1">
                <a:tableStyleId>{5C22544A-7EE6-4342-B048-85BDC9FD1C3A}</a:tableStyleId>
              </a:tblPr>
              <a:tblGrid>
                <a:gridCol w="1268008"/>
                <a:gridCol w="1268008"/>
              </a:tblGrid>
              <a:tr h="388570">
                <a:tc>
                  <a:txBody>
                    <a:bodyPr/>
                    <a:lstStyle/>
                    <a:p>
                      <a:pPr algn="ctr"/>
                      <a:r>
                        <a:rPr lang="en-US" dirty="0" smtClean="0"/>
                        <a:t>X</a:t>
                      </a:r>
                      <a:endParaRPr lang="en-US" dirty="0"/>
                    </a:p>
                  </a:txBody>
                  <a:tcPr/>
                </a:tc>
                <a:tc>
                  <a:txBody>
                    <a:bodyPr/>
                    <a:lstStyle/>
                    <a:p>
                      <a:pPr algn="ctr"/>
                      <a:r>
                        <a:rPr lang="en-US" dirty="0" smtClean="0"/>
                        <a:t>NOT X</a:t>
                      </a:r>
                      <a:endParaRPr lang="en-US" dirty="0"/>
                    </a:p>
                  </a:txBody>
                  <a:tcPr/>
                </a:tc>
              </a:tr>
              <a:tr h="388570">
                <a:tc>
                  <a:txBody>
                    <a:bodyPr/>
                    <a:lstStyle/>
                    <a:p>
                      <a:pPr algn="ctr"/>
                      <a:r>
                        <a:rPr lang="en-US" dirty="0" smtClean="0"/>
                        <a:t>T</a:t>
                      </a:r>
                      <a:endParaRPr lang="en-US" dirty="0"/>
                    </a:p>
                  </a:txBody>
                  <a:tcPr/>
                </a:tc>
                <a:tc>
                  <a:txBody>
                    <a:bodyPr/>
                    <a:lstStyle/>
                    <a:p>
                      <a:pPr algn="ctr"/>
                      <a:r>
                        <a:rPr lang="en-US" dirty="0" smtClean="0"/>
                        <a:t>F</a:t>
                      </a:r>
                      <a:endParaRPr lang="en-US" dirty="0"/>
                    </a:p>
                  </a:txBody>
                  <a:tcPr/>
                </a:tc>
              </a:tr>
              <a:tr h="38857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r>
            </a:tbl>
          </a:graphicData>
        </a:graphic>
      </p:graphicFrame>
      <p:sp>
        <p:nvSpPr>
          <p:cNvPr id="10" name="Content Placeholder 2"/>
          <p:cNvSpPr>
            <a:spLocks noGrp="1"/>
          </p:cNvSpPr>
          <p:nvPr>
            <p:ph idx="1"/>
          </p:nvPr>
        </p:nvSpPr>
        <p:spPr>
          <a:xfrm>
            <a:off x="5944254" y="3334872"/>
            <a:ext cx="5095782" cy="2931458"/>
          </a:xfrm>
        </p:spPr>
        <p:txBody>
          <a:bodyPr>
            <a:normAutofit/>
          </a:bodyPr>
          <a:lstStyle/>
          <a:p>
            <a:r>
              <a:rPr lang="en-US" dirty="0" smtClean="0"/>
              <a:t>NOT is evaluated first</a:t>
            </a:r>
          </a:p>
          <a:p>
            <a:r>
              <a:rPr lang="en-US" dirty="0" smtClean="0"/>
              <a:t>AND is evaluated next</a:t>
            </a:r>
          </a:p>
          <a:p>
            <a:r>
              <a:rPr lang="en-US" dirty="0" smtClean="0"/>
              <a:t>OR is evaluated last</a:t>
            </a:r>
          </a:p>
          <a:p>
            <a:r>
              <a:rPr lang="en-US" dirty="0" smtClean="0"/>
              <a:t>Parenthesis can be used to force precedence</a:t>
            </a:r>
            <a:endParaRPr lang="en-US" dirty="0"/>
          </a:p>
        </p:txBody>
      </p:sp>
    </p:spTree>
    <p:extLst>
      <p:ext uri="{BB962C8B-B14F-4D97-AF65-F5344CB8AC3E}">
        <p14:creationId xmlns:p14="http://schemas.microsoft.com/office/powerpoint/2010/main" val="39631372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 features</a:t>
            </a:r>
            <a:endParaRPr lang="en-US" dirty="0"/>
          </a:p>
        </p:txBody>
      </p:sp>
      <p:sp>
        <p:nvSpPr>
          <p:cNvPr id="3" name="Content Placeholder 2"/>
          <p:cNvSpPr>
            <a:spLocks noGrp="1"/>
          </p:cNvSpPr>
          <p:nvPr>
            <p:ph idx="1"/>
          </p:nvPr>
        </p:nvSpPr>
        <p:spPr>
          <a:xfrm>
            <a:off x="1103312" y="1559860"/>
            <a:ext cx="8946541" cy="4688540"/>
          </a:xfrm>
        </p:spPr>
        <p:txBody>
          <a:bodyPr>
            <a:normAutofit/>
          </a:bodyPr>
          <a:lstStyle/>
          <a:p>
            <a:r>
              <a:rPr lang="en-US" sz="2800" dirty="0" smtClean="0"/>
              <a:t>IN – compares value on let to a set of values in parenthesis</a:t>
            </a:r>
          </a:p>
          <a:p>
            <a:r>
              <a:rPr lang="en-US" sz="2800" dirty="0" smtClean="0"/>
              <a:t>IS – used with NULL and NOT NULL</a:t>
            </a:r>
          </a:p>
          <a:p>
            <a:r>
              <a:rPr lang="en-US" sz="2800" dirty="0" smtClean="0"/>
              <a:t>LIKE -  Enables simple wildcard searches</a:t>
            </a:r>
          </a:p>
          <a:p>
            <a:pPr lvl="1"/>
            <a:r>
              <a:rPr lang="en-US" sz="2400" dirty="0" smtClean="0"/>
              <a:t>Underscore _  represents a single character</a:t>
            </a:r>
          </a:p>
          <a:p>
            <a:pPr lvl="1"/>
            <a:r>
              <a:rPr lang="en-US" sz="2400" dirty="0" smtClean="0"/>
              <a:t>Percent % represents zero or more characters</a:t>
            </a:r>
          </a:p>
          <a:p>
            <a:r>
              <a:rPr lang="en-US" sz="2800" dirty="0" smtClean="0"/>
              <a:t>Between – compares a single value to a range of values</a:t>
            </a:r>
            <a:endParaRPr lang="en-US" sz="2800" dirty="0"/>
          </a:p>
        </p:txBody>
      </p:sp>
    </p:spTree>
    <p:extLst>
      <p:ext uri="{BB962C8B-B14F-4D97-AF65-F5344CB8AC3E}">
        <p14:creationId xmlns:p14="http://schemas.microsoft.com/office/powerpoint/2010/main" val="1502092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Developer Setup</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Find c</a:t>
            </a:r>
            <a:r>
              <a:rPr lang="en-US" sz="2400" dirty="0"/>
              <a:t>:\</a:t>
            </a:r>
            <a:r>
              <a:rPr lang="en-US" sz="2400" dirty="0" smtClean="0"/>
              <a:t>oracleclass\sqldeveloper\sqldeveloper.exe</a:t>
            </a:r>
          </a:p>
          <a:p>
            <a:r>
              <a:rPr lang="en-US" sz="2400" dirty="0" smtClean="0"/>
              <a:t>Right </a:t>
            </a:r>
            <a:r>
              <a:rPr lang="en-US" sz="2400" dirty="0"/>
              <a:t>click on the </a:t>
            </a:r>
            <a:r>
              <a:rPr lang="en-US" sz="2400" dirty="0" smtClean="0"/>
              <a:t>sqldeveloper.exe </a:t>
            </a:r>
            <a:r>
              <a:rPr lang="en-US" sz="2400" dirty="0"/>
              <a:t>file. Select send to desktop (create shortcut</a:t>
            </a:r>
            <a:r>
              <a:rPr lang="en-US" sz="2400" dirty="0" smtClean="0"/>
              <a:t>)</a:t>
            </a:r>
          </a:p>
          <a:p>
            <a:r>
              <a:rPr lang="en-US" sz="2400" dirty="0" smtClean="0"/>
              <a:t>Launch SQL Developer</a:t>
            </a:r>
          </a:p>
          <a:p>
            <a:r>
              <a:rPr lang="en-US" sz="2400" dirty="0" smtClean="0"/>
              <a:t>Right click on Connections, select New Connection</a:t>
            </a:r>
          </a:p>
          <a:p>
            <a:r>
              <a:rPr lang="en-US" sz="2400" dirty="0" smtClean="0"/>
              <a:t>In dialog Connection Name is ‘system’, </a:t>
            </a:r>
          </a:p>
          <a:p>
            <a:r>
              <a:rPr lang="en-US" sz="2400" dirty="0" smtClean="0"/>
              <a:t>Username is ‘system’</a:t>
            </a:r>
          </a:p>
          <a:p>
            <a:r>
              <a:rPr lang="en-US" sz="2400" dirty="0" smtClean="0"/>
              <a:t>Password is ‘admin’</a:t>
            </a:r>
          </a:p>
          <a:p>
            <a:r>
              <a:rPr lang="en-US" sz="2400" dirty="0" smtClean="0"/>
              <a:t>Click Test, if success, click Connect</a:t>
            </a:r>
          </a:p>
          <a:p>
            <a:endParaRPr lang="en-US" sz="2400" dirty="0"/>
          </a:p>
          <a:p>
            <a:endParaRPr lang="en-US" sz="2400" dirty="0"/>
          </a:p>
          <a:p>
            <a:endParaRPr lang="en-US" sz="2400" dirty="0" smtClean="0"/>
          </a:p>
        </p:txBody>
      </p:sp>
    </p:spTree>
    <p:extLst>
      <p:ext uri="{BB962C8B-B14F-4D97-AF65-F5344CB8AC3E}">
        <p14:creationId xmlns:p14="http://schemas.microsoft.com/office/powerpoint/2010/main" val="30739770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clause</a:t>
            </a:r>
            <a:endParaRPr lang="en-US" dirty="0"/>
          </a:p>
        </p:txBody>
      </p:sp>
      <p:sp>
        <p:nvSpPr>
          <p:cNvPr id="3" name="Content Placeholder 2"/>
          <p:cNvSpPr>
            <a:spLocks noGrp="1"/>
          </p:cNvSpPr>
          <p:nvPr>
            <p:ph idx="1"/>
          </p:nvPr>
        </p:nvSpPr>
        <p:spPr>
          <a:xfrm>
            <a:off x="1103312" y="1559860"/>
            <a:ext cx="8946541" cy="4688540"/>
          </a:xfrm>
        </p:spPr>
        <p:txBody>
          <a:bodyPr/>
          <a:lstStyle/>
          <a:p>
            <a:r>
              <a:rPr lang="en-US" dirty="0" smtClean="0"/>
              <a:t>Can use column names</a:t>
            </a:r>
          </a:p>
          <a:p>
            <a:r>
              <a:rPr lang="en-US" dirty="0" smtClean="0"/>
              <a:t>Can use output column numbers (reference by position)</a:t>
            </a:r>
          </a:p>
          <a:p>
            <a:r>
              <a:rPr lang="en-US" dirty="0" smtClean="0"/>
              <a:t>Can use expressions</a:t>
            </a:r>
          </a:p>
          <a:p>
            <a:r>
              <a:rPr lang="en-US" dirty="0" smtClean="0"/>
              <a:t>Can use aliases defined in the SELECT clause</a:t>
            </a:r>
          </a:p>
          <a:p>
            <a:r>
              <a:rPr lang="en-US" dirty="0" smtClean="0"/>
              <a:t>ASC – ascending lowest to highest (the default)</a:t>
            </a:r>
          </a:p>
          <a:p>
            <a:r>
              <a:rPr lang="en-US" dirty="0" smtClean="0"/>
              <a:t>DESC – descending highest to lowest</a:t>
            </a:r>
          </a:p>
          <a:p>
            <a:r>
              <a:rPr lang="en-US" dirty="0" smtClean="0"/>
              <a:t>NULL is higher than other values</a:t>
            </a:r>
            <a:endParaRPr lang="en-US" dirty="0"/>
          </a:p>
        </p:txBody>
      </p:sp>
    </p:spTree>
    <p:extLst>
      <p:ext uri="{BB962C8B-B14F-4D97-AF65-F5344CB8AC3E}">
        <p14:creationId xmlns:p14="http://schemas.microsoft.com/office/powerpoint/2010/main" val="31708123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Aliases</a:t>
            </a:r>
            <a:endParaRPr lang="en-US" dirty="0"/>
          </a:p>
        </p:txBody>
      </p:sp>
      <p:sp>
        <p:nvSpPr>
          <p:cNvPr id="3" name="Content Placeholder 2"/>
          <p:cNvSpPr>
            <a:spLocks noGrp="1"/>
          </p:cNvSpPr>
          <p:nvPr>
            <p:ph idx="1"/>
          </p:nvPr>
        </p:nvSpPr>
        <p:spPr>
          <a:xfrm>
            <a:off x="1104293" y="1628375"/>
            <a:ext cx="10113436" cy="4723439"/>
          </a:xfrm>
        </p:spPr>
        <p:txBody>
          <a:bodyPr>
            <a:normAutofit/>
          </a:bodyPr>
          <a:lstStyle/>
          <a:p>
            <a:r>
              <a:rPr lang="en-US" sz="2400" dirty="0" smtClean="0"/>
              <a:t>Each expression in the SELECT clause may optionally be followed by a column alias</a:t>
            </a:r>
          </a:p>
          <a:p>
            <a:r>
              <a:rPr lang="en-US" sz="2400" dirty="0" smtClean="0"/>
              <a:t>AS is an optional keyword in creating a column alias</a:t>
            </a:r>
          </a:p>
          <a:p>
            <a:r>
              <a:rPr lang="en-US" sz="2400" dirty="0" smtClean="0"/>
              <a:t>An alias in “” can uses spaces and other special characters</a:t>
            </a:r>
          </a:p>
          <a:p>
            <a:r>
              <a:rPr lang="en-US" sz="2400" dirty="0" smtClean="0"/>
              <a:t>Aliases not in “” follow identifier naming rules</a:t>
            </a:r>
          </a:p>
          <a:p>
            <a:r>
              <a:rPr lang="en-US" sz="2400" dirty="0" smtClean="0"/>
              <a:t>Column aliases do not exist outside the SELECT statement</a:t>
            </a:r>
          </a:p>
          <a:p>
            <a:r>
              <a:rPr lang="en-US" sz="2400" dirty="0" smtClean="0"/>
              <a:t>Column aliases become the new headers in the result set</a:t>
            </a:r>
          </a:p>
          <a:p>
            <a:r>
              <a:rPr lang="en-US" sz="2400" dirty="0" smtClean="0"/>
              <a:t>Column aliases can only be used in ORDER BY clause and nowhere else</a:t>
            </a:r>
            <a:endParaRPr lang="en-US" sz="2400" dirty="0"/>
          </a:p>
        </p:txBody>
      </p:sp>
    </p:spTree>
    <p:extLst>
      <p:ext uri="{BB962C8B-B14F-4D97-AF65-F5344CB8AC3E}">
        <p14:creationId xmlns:p14="http://schemas.microsoft.com/office/powerpoint/2010/main" val="35334679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11g SQL Certification </a:t>
            </a:r>
            <a:r>
              <a:rPr lang="en-US" dirty="0"/>
              <a:t>Class Session </a:t>
            </a:r>
            <a:r>
              <a:rPr lang="en-US" dirty="0" smtClean="0"/>
              <a:t>7 Chapter 6</a:t>
            </a:r>
            <a:endParaRPr lang="en-US" dirty="0"/>
          </a:p>
        </p:txBody>
      </p:sp>
      <p:sp>
        <p:nvSpPr>
          <p:cNvPr id="3" name="Text Placeholder 2"/>
          <p:cNvSpPr>
            <a:spLocks noGrp="1"/>
          </p:cNvSpPr>
          <p:nvPr>
            <p:ph type="body" idx="1"/>
          </p:nvPr>
        </p:nvSpPr>
        <p:spPr/>
        <p:txBody>
          <a:bodyPr/>
          <a:lstStyle/>
          <a:p>
            <a:r>
              <a:rPr lang="en-US" dirty="0"/>
              <a:t>Using Single-Row Functions to Customize Output</a:t>
            </a:r>
          </a:p>
        </p:txBody>
      </p:sp>
    </p:spTree>
    <p:extLst>
      <p:ext uri="{BB962C8B-B14F-4D97-AF65-F5344CB8AC3E}">
        <p14:creationId xmlns:p14="http://schemas.microsoft.com/office/powerpoint/2010/main" val="36819143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8778"/>
          </a:xfrm>
        </p:spPr>
        <p:txBody>
          <a:bodyPr/>
          <a:lstStyle/>
          <a:p>
            <a:r>
              <a:rPr lang="en-US" dirty="0" smtClean="0"/>
              <a:t>Session 7 objectives</a:t>
            </a:r>
            <a:endParaRPr lang="en-US" dirty="0"/>
          </a:p>
        </p:txBody>
      </p:sp>
      <p:sp>
        <p:nvSpPr>
          <p:cNvPr id="3" name="Content Placeholder 2"/>
          <p:cNvSpPr>
            <a:spLocks noGrp="1"/>
          </p:cNvSpPr>
          <p:nvPr>
            <p:ph idx="1"/>
          </p:nvPr>
        </p:nvSpPr>
        <p:spPr>
          <a:xfrm>
            <a:off x="1103312" y="3072983"/>
            <a:ext cx="9674616" cy="3175415"/>
          </a:xfrm>
        </p:spPr>
        <p:txBody>
          <a:bodyPr>
            <a:normAutofit/>
          </a:bodyPr>
          <a:lstStyle/>
          <a:p>
            <a:r>
              <a:rPr lang="en-US" sz="2400" dirty="0" smtClean="0"/>
              <a:t>Text functions (String or Character functions)</a:t>
            </a:r>
          </a:p>
          <a:p>
            <a:r>
              <a:rPr lang="en-US" sz="2400" dirty="0" smtClean="0"/>
              <a:t>Number functions</a:t>
            </a:r>
            <a:endParaRPr lang="en-US" sz="2400" dirty="0"/>
          </a:p>
          <a:p>
            <a:r>
              <a:rPr lang="en-US" sz="2400" dirty="0" smtClean="0"/>
              <a:t>Date functions</a:t>
            </a:r>
          </a:p>
          <a:p>
            <a:r>
              <a:rPr lang="en-US" sz="2400" dirty="0" smtClean="0"/>
              <a:t>Other Functions</a:t>
            </a:r>
          </a:p>
        </p:txBody>
      </p:sp>
      <p:sp>
        <p:nvSpPr>
          <p:cNvPr id="5" name="Content Placeholder 2"/>
          <p:cNvSpPr txBox="1">
            <a:spLocks/>
          </p:cNvSpPr>
          <p:nvPr/>
        </p:nvSpPr>
        <p:spPr>
          <a:xfrm>
            <a:off x="995122" y="1578966"/>
            <a:ext cx="8946541" cy="1106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600" b="1" dirty="0"/>
              <a:t>Definitions: </a:t>
            </a:r>
          </a:p>
          <a:p>
            <a:pPr marL="0" indent="0">
              <a:buNone/>
            </a:pPr>
            <a:r>
              <a:rPr lang="en-US" sz="2400" dirty="0" smtClean="0"/>
              <a:t>Parameter, Nesting </a:t>
            </a:r>
            <a:endParaRPr lang="en-US" sz="2400" dirty="0"/>
          </a:p>
        </p:txBody>
      </p:sp>
    </p:spTree>
    <p:extLst>
      <p:ext uri="{BB962C8B-B14F-4D97-AF65-F5344CB8AC3E}">
        <p14:creationId xmlns:p14="http://schemas.microsoft.com/office/powerpoint/2010/main" val="30651036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Functions</a:t>
            </a:r>
            <a:endParaRPr lang="en-US" dirty="0"/>
          </a:p>
        </p:txBody>
      </p:sp>
      <p:sp>
        <p:nvSpPr>
          <p:cNvPr id="3" name="Content Placeholder 2"/>
          <p:cNvSpPr>
            <a:spLocks noGrp="1"/>
          </p:cNvSpPr>
          <p:nvPr>
            <p:ph idx="1"/>
          </p:nvPr>
        </p:nvSpPr>
        <p:spPr>
          <a:xfrm>
            <a:off x="1103312" y="1485900"/>
            <a:ext cx="9320848" cy="4762499"/>
          </a:xfrm>
        </p:spPr>
        <p:txBody>
          <a:bodyPr>
            <a:normAutofit/>
          </a:bodyPr>
          <a:lstStyle/>
          <a:p>
            <a:r>
              <a:rPr lang="en-US" dirty="0" smtClean="0"/>
              <a:t>Concatenation operator is two vertical bars: ||</a:t>
            </a:r>
          </a:p>
          <a:p>
            <a:pPr lvl="1"/>
            <a:r>
              <a:rPr lang="en-US" dirty="0" smtClean="0"/>
              <a:t>Concatenates (combines) the two strings on either side</a:t>
            </a:r>
          </a:p>
          <a:p>
            <a:pPr lvl="1"/>
            <a:r>
              <a:rPr lang="en-US" dirty="0" smtClean="0"/>
              <a:t>Usually called a double pipe</a:t>
            </a:r>
          </a:p>
          <a:p>
            <a:r>
              <a:rPr lang="en-US" dirty="0" smtClean="0"/>
              <a:t>CONCAT(s1, s2) – concatenates s1 and s2 into a single string</a:t>
            </a:r>
          </a:p>
          <a:p>
            <a:r>
              <a:rPr lang="en-US" dirty="0" smtClean="0"/>
              <a:t>UPPER(s1) – converts text in s1 to upper case</a:t>
            </a:r>
          </a:p>
          <a:p>
            <a:r>
              <a:rPr lang="en-US" dirty="0" smtClean="0"/>
              <a:t>LOWER(s1) – converts text in s1 to lower case</a:t>
            </a:r>
          </a:p>
          <a:p>
            <a:r>
              <a:rPr lang="en-US" dirty="0" smtClean="0"/>
              <a:t>INITCAP(s1) – converts text in s1 to capitalize first letter in each word, all other characters lower case</a:t>
            </a:r>
          </a:p>
        </p:txBody>
      </p:sp>
    </p:spTree>
    <p:extLst>
      <p:ext uri="{BB962C8B-B14F-4D97-AF65-F5344CB8AC3E}">
        <p14:creationId xmlns:p14="http://schemas.microsoft.com/office/powerpoint/2010/main" val="17125030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Functions</a:t>
            </a:r>
            <a:endParaRPr lang="en-US" dirty="0"/>
          </a:p>
        </p:txBody>
      </p:sp>
      <p:sp>
        <p:nvSpPr>
          <p:cNvPr id="3" name="Content Placeholder 2"/>
          <p:cNvSpPr>
            <a:spLocks noGrp="1"/>
          </p:cNvSpPr>
          <p:nvPr>
            <p:ph idx="1"/>
          </p:nvPr>
        </p:nvSpPr>
        <p:spPr>
          <a:xfrm>
            <a:off x="1103312" y="1485900"/>
            <a:ext cx="9320848" cy="4762499"/>
          </a:xfrm>
        </p:spPr>
        <p:txBody>
          <a:bodyPr>
            <a:normAutofit/>
          </a:bodyPr>
          <a:lstStyle/>
          <a:p>
            <a:r>
              <a:rPr lang="en-US" dirty="0" smtClean="0"/>
              <a:t>LPAD(s1, n </a:t>
            </a:r>
            <a:r>
              <a:rPr lang="en-US" dirty="0" smtClean="0">
                <a:solidFill>
                  <a:srgbClr val="FFFF00"/>
                </a:solidFill>
              </a:rPr>
              <a:t>[, s2]</a:t>
            </a:r>
            <a:r>
              <a:rPr lang="en-US" dirty="0" smtClean="0"/>
              <a:t>) – pads string s1 to the left up to n characters with s2</a:t>
            </a:r>
          </a:p>
          <a:p>
            <a:pPr lvl="1"/>
            <a:r>
              <a:rPr lang="en-US" dirty="0" smtClean="0"/>
              <a:t>s2 is optional, default if omitted is a space</a:t>
            </a:r>
          </a:p>
          <a:p>
            <a:r>
              <a:rPr lang="en-US" dirty="0" smtClean="0"/>
              <a:t>RPAD(s1</a:t>
            </a:r>
            <a:r>
              <a:rPr lang="en-US" dirty="0"/>
              <a:t>, n </a:t>
            </a:r>
            <a:r>
              <a:rPr lang="en-US" dirty="0">
                <a:solidFill>
                  <a:srgbClr val="FFFF00"/>
                </a:solidFill>
              </a:rPr>
              <a:t>[, s2]</a:t>
            </a:r>
            <a:r>
              <a:rPr lang="en-US" dirty="0"/>
              <a:t>) – pads string s1 to the </a:t>
            </a:r>
            <a:r>
              <a:rPr lang="en-US" dirty="0" smtClean="0"/>
              <a:t>right up </a:t>
            </a:r>
            <a:r>
              <a:rPr lang="en-US" dirty="0"/>
              <a:t>to n characters with s2</a:t>
            </a:r>
          </a:p>
          <a:p>
            <a:pPr lvl="1"/>
            <a:r>
              <a:rPr lang="en-US" dirty="0"/>
              <a:t>s2 is optional, default if omitted is a space</a:t>
            </a:r>
          </a:p>
          <a:p>
            <a:r>
              <a:rPr lang="en-US" dirty="0"/>
              <a:t>LTRIM(s1</a:t>
            </a:r>
            <a:r>
              <a:rPr lang="en-US" dirty="0">
                <a:solidFill>
                  <a:srgbClr val="FFFF00"/>
                </a:solidFill>
              </a:rPr>
              <a:t>[, s2]</a:t>
            </a:r>
            <a:r>
              <a:rPr lang="en-US" dirty="0"/>
              <a:t>) – removes s2 from the left end of s1</a:t>
            </a:r>
          </a:p>
          <a:p>
            <a:r>
              <a:rPr lang="en-US" dirty="0"/>
              <a:t>RTRIM(s1</a:t>
            </a:r>
            <a:r>
              <a:rPr lang="en-US" dirty="0">
                <a:solidFill>
                  <a:srgbClr val="FFFF00"/>
                </a:solidFill>
              </a:rPr>
              <a:t>[, s2]</a:t>
            </a:r>
            <a:r>
              <a:rPr lang="en-US" dirty="0"/>
              <a:t>) – removes s2 from the right end of s1</a:t>
            </a:r>
          </a:p>
          <a:p>
            <a:pPr lvl="1"/>
            <a:r>
              <a:rPr lang="en-US" dirty="0"/>
              <a:t>S2 if omitted defaults to a space</a:t>
            </a:r>
          </a:p>
          <a:p>
            <a:r>
              <a:rPr lang="en-US" dirty="0"/>
              <a:t>TRIM(</a:t>
            </a:r>
            <a:r>
              <a:rPr lang="en-US" dirty="0">
                <a:solidFill>
                  <a:srgbClr val="FFFF00"/>
                </a:solidFill>
              </a:rPr>
              <a:t>[</a:t>
            </a:r>
            <a:r>
              <a:rPr lang="en-US" dirty="0" err="1">
                <a:solidFill>
                  <a:srgbClr val="FFFF00"/>
                </a:solidFill>
              </a:rPr>
              <a:t>trim_info</a:t>
            </a:r>
            <a:r>
              <a:rPr lang="en-US" dirty="0">
                <a:solidFill>
                  <a:srgbClr val="FFFF00"/>
                </a:solidFill>
              </a:rPr>
              <a:t>] [</a:t>
            </a:r>
            <a:r>
              <a:rPr lang="en-US" dirty="0" err="1">
                <a:solidFill>
                  <a:srgbClr val="FFFF00"/>
                </a:solidFill>
              </a:rPr>
              <a:t>trim_char</a:t>
            </a:r>
            <a:r>
              <a:rPr lang="en-US" dirty="0">
                <a:solidFill>
                  <a:srgbClr val="FFFF00"/>
                </a:solidFill>
              </a:rPr>
              <a:t> FROM]</a:t>
            </a:r>
            <a:r>
              <a:rPr lang="en-US" dirty="0"/>
              <a:t> s1) – removes </a:t>
            </a:r>
            <a:r>
              <a:rPr lang="en-US" dirty="0" err="1"/>
              <a:t>trim_char</a:t>
            </a:r>
            <a:r>
              <a:rPr lang="en-US" dirty="0"/>
              <a:t> from s1</a:t>
            </a:r>
          </a:p>
          <a:p>
            <a:pPr lvl="1"/>
            <a:r>
              <a:rPr lang="en-US" dirty="0" err="1"/>
              <a:t>trim_info</a:t>
            </a:r>
            <a:r>
              <a:rPr lang="en-US" dirty="0"/>
              <a:t> is LEADING, TRAILING or BOTH. If omitted default is BOTH</a:t>
            </a:r>
          </a:p>
          <a:p>
            <a:pPr lvl="1"/>
            <a:r>
              <a:rPr lang="en-US" dirty="0" err="1"/>
              <a:t>trim_char</a:t>
            </a:r>
            <a:r>
              <a:rPr lang="en-US" dirty="0"/>
              <a:t> FROM if omitted is a </a:t>
            </a:r>
            <a:r>
              <a:rPr lang="en-US" dirty="0" smtClean="0"/>
              <a:t>space</a:t>
            </a:r>
            <a:endParaRPr lang="en-US" dirty="0"/>
          </a:p>
        </p:txBody>
      </p:sp>
    </p:spTree>
    <p:extLst>
      <p:ext uri="{BB962C8B-B14F-4D97-AF65-F5344CB8AC3E}">
        <p14:creationId xmlns:p14="http://schemas.microsoft.com/office/powerpoint/2010/main" val="14218974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Functions</a:t>
            </a:r>
            <a:endParaRPr lang="en-US" dirty="0"/>
          </a:p>
        </p:txBody>
      </p:sp>
      <p:sp>
        <p:nvSpPr>
          <p:cNvPr id="3" name="Content Placeholder 2"/>
          <p:cNvSpPr>
            <a:spLocks noGrp="1"/>
          </p:cNvSpPr>
          <p:nvPr>
            <p:ph idx="1"/>
          </p:nvPr>
        </p:nvSpPr>
        <p:spPr>
          <a:xfrm>
            <a:off x="1103312" y="1485900"/>
            <a:ext cx="8946541" cy="4762499"/>
          </a:xfrm>
        </p:spPr>
        <p:txBody>
          <a:bodyPr>
            <a:normAutofit/>
          </a:bodyPr>
          <a:lstStyle/>
          <a:p>
            <a:r>
              <a:rPr lang="en-US" dirty="0" smtClean="0"/>
              <a:t>LENGTH(s1) – returns the number of characters in s1</a:t>
            </a:r>
          </a:p>
          <a:p>
            <a:r>
              <a:rPr lang="en-US" dirty="0" smtClean="0"/>
              <a:t>INSTR(s1, s2 </a:t>
            </a:r>
            <a:r>
              <a:rPr lang="en-US" dirty="0" smtClean="0">
                <a:solidFill>
                  <a:srgbClr val="FFFF00"/>
                </a:solidFill>
              </a:rPr>
              <a:t>[,</a:t>
            </a:r>
            <a:r>
              <a:rPr lang="en-US" dirty="0" err="1" smtClean="0">
                <a:solidFill>
                  <a:srgbClr val="FFFF00"/>
                </a:solidFill>
              </a:rPr>
              <a:t>pos</a:t>
            </a:r>
            <a:r>
              <a:rPr lang="en-US" dirty="0" smtClean="0">
                <a:solidFill>
                  <a:srgbClr val="FFFF00"/>
                </a:solidFill>
              </a:rPr>
              <a:t> [,n]]</a:t>
            </a:r>
            <a:r>
              <a:rPr lang="en-US" dirty="0" smtClean="0"/>
              <a:t>) – returns the location of s2 within s1</a:t>
            </a:r>
          </a:p>
          <a:p>
            <a:pPr lvl="1"/>
            <a:r>
              <a:rPr lang="en-US" dirty="0" err="1" smtClean="0"/>
              <a:t>Pos</a:t>
            </a:r>
            <a:r>
              <a:rPr lang="en-US" dirty="0" smtClean="0"/>
              <a:t> is the starting position within s1 to start looking for s2</a:t>
            </a:r>
          </a:p>
          <a:p>
            <a:pPr lvl="2"/>
            <a:r>
              <a:rPr lang="en-US" dirty="0" smtClean="0"/>
              <a:t>If omitted, </a:t>
            </a:r>
            <a:r>
              <a:rPr lang="en-US" dirty="0" err="1" smtClean="0"/>
              <a:t>pos</a:t>
            </a:r>
            <a:r>
              <a:rPr lang="en-US" dirty="0" smtClean="0"/>
              <a:t> defaults to 1</a:t>
            </a:r>
          </a:p>
          <a:p>
            <a:pPr lvl="2"/>
            <a:r>
              <a:rPr lang="en-US" dirty="0" smtClean="0"/>
              <a:t>If negative, </a:t>
            </a:r>
            <a:r>
              <a:rPr lang="en-US" dirty="0" err="1" smtClean="0"/>
              <a:t>pos</a:t>
            </a:r>
            <a:r>
              <a:rPr lang="en-US" dirty="0" smtClean="0"/>
              <a:t> starts from the end of the string</a:t>
            </a:r>
          </a:p>
          <a:p>
            <a:pPr lvl="1"/>
            <a:r>
              <a:rPr lang="en-US" dirty="0" smtClean="0"/>
              <a:t>n is the occurrence of s2 to look for, defaults to 1 if omitted</a:t>
            </a:r>
          </a:p>
          <a:p>
            <a:pPr lvl="2"/>
            <a:r>
              <a:rPr lang="en-US" dirty="0" smtClean="0"/>
              <a:t>To use n, you must use </a:t>
            </a:r>
            <a:r>
              <a:rPr lang="en-US" dirty="0" err="1" smtClean="0"/>
              <a:t>pos</a:t>
            </a:r>
            <a:endParaRPr lang="en-US" dirty="0" smtClean="0"/>
          </a:p>
          <a:p>
            <a:r>
              <a:rPr lang="en-US" dirty="0" smtClean="0"/>
              <a:t>SUBSTR(s1, </a:t>
            </a:r>
            <a:r>
              <a:rPr lang="en-US" dirty="0" err="1" smtClean="0"/>
              <a:t>pos</a:t>
            </a:r>
            <a:r>
              <a:rPr lang="en-US" dirty="0" smtClean="0">
                <a:solidFill>
                  <a:srgbClr val="FFFF00"/>
                </a:solidFill>
              </a:rPr>
              <a:t>[, </a:t>
            </a:r>
            <a:r>
              <a:rPr lang="en-US" dirty="0" err="1" smtClean="0">
                <a:solidFill>
                  <a:srgbClr val="FFFF00"/>
                </a:solidFill>
              </a:rPr>
              <a:t>len</a:t>
            </a:r>
            <a:r>
              <a:rPr lang="en-US" dirty="0" smtClean="0">
                <a:solidFill>
                  <a:srgbClr val="FFFF00"/>
                </a:solidFill>
              </a:rPr>
              <a:t>]</a:t>
            </a:r>
            <a:r>
              <a:rPr lang="en-US" dirty="0" smtClean="0"/>
              <a:t>) – returns a character string of length </a:t>
            </a:r>
            <a:r>
              <a:rPr lang="en-US" dirty="0" err="1" smtClean="0"/>
              <a:t>len</a:t>
            </a:r>
            <a:r>
              <a:rPr lang="en-US" dirty="0" smtClean="0"/>
              <a:t> starting at position pos.</a:t>
            </a:r>
          </a:p>
          <a:p>
            <a:pPr lvl="1"/>
            <a:r>
              <a:rPr lang="en-US" dirty="0" smtClean="0"/>
              <a:t>If </a:t>
            </a:r>
            <a:r>
              <a:rPr lang="en-US" dirty="0" err="1" smtClean="0"/>
              <a:t>len</a:t>
            </a:r>
            <a:r>
              <a:rPr lang="en-US" dirty="0" smtClean="0"/>
              <a:t> is omitted, </a:t>
            </a:r>
            <a:r>
              <a:rPr lang="en-US" dirty="0" err="1" smtClean="0"/>
              <a:t>retuns</a:t>
            </a:r>
            <a:r>
              <a:rPr lang="en-US" dirty="0" smtClean="0"/>
              <a:t> all characters from </a:t>
            </a:r>
            <a:r>
              <a:rPr lang="en-US" dirty="0" err="1" smtClean="0"/>
              <a:t>pos</a:t>
            </a:r>
            <a:r>
              <a:rPr lang="en-US" dirty="0" smtClean="0"/>
              <a:t> to the end of s1</a:t>
            </a:r>
          </a:p>
        </p:txBody>
      </p:sp>
    </p:spTree>
    <p:extLst>
      <p:ext uri="{BB962C8B-B14F-4D97-AF65-F5344CB8AC3E}">
        <p14:creationId xmlns:p14="http://schemas.microsoft.com/office/powerpoint/2010/main" val="22286720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Functions - SOUNDEX</a:t>
            </a:r>
            <a:endParaRPr lang="en-US" dirty="0"/>
          </a:p>
        </p:txBody>
      </p:sp>
      <p:sp>
        <p:nvSpPr>
          <p:cNvPr id="3" name="Content Placeholder 2"/>
          <p:cNvSpPr>
            <a:spLocks noGrp="1"/>
          </p:cNvSpPr>
          <p:nvPr>
            <p:ph idx="1"/>
          </p:nvPr>
        </p:nvSpPr>
        <p:spPr>
          <a:xfrm>
            <a:off x="1104293" y="1526677"/>
            <a:ext cx="8946541" cy="1494109"/>
          </a:xfrm>
        </p:spPr>
        <p:txBody>
          <a:bodyPr>
            <a:normAutofit fontScale="92500" lnSpcReduction="10000"/>
          </a:bodyPr>
          <a:lstStyle/>
          <a:p>
            <a:r>
              <a:rPr lang="en-US" dirty="0"/>
              <a:t>SOUNDEX(s1) – translates s1 into a SOUNDEX </a:t>
            </a:r>
            <a:r>
              <a:rPr lang="en-US" dirty="0" smtClean="0"/>
              <a:t>code</a:t>
            </a:r>
          </a:p>
          <a:p>
            <a:r>
              <a:rPr lang="en-US" dirty="0" err="1" smtClean="0"/>
              <a:t>Soundex</a:t>
            </a:r>
            <a:r>
              <a:rPr lang="en-US" dirty="0" smtClean="0"/>
              <a:t> code is a letter followed by 3 digits</a:t>
            </a:r>
          </a:p>
          <a:p>
            <a:pPr lvl="1"/>
            <a:r>
              <a:rPr lang="en-US" dirty="0" smtClean="0"/>
              <a:t>double letters are ignored, as are vowels and H, W, Y</a:t>
            </a:r>
          </a:p>
          <a:p>
            <a:pPr lvl="1"/>
            <a:r>
              <a:rPr lang="en-US" dirty="0" smtClean="0"/>
              <a:t>pads with 0</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6127135"/>
              </p:ext>
            </p:extLst>
          </p:nvPr>
        </p:nvGraphicFramePr>
        <p:xfrm>
          <a:off x="1525815" y="3347357"/>
          <a:ext cx="8128000" cy="29667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Letter</a:t>
                      </a:r>
                      <a:endParaRPr lang="en-US" dirty="0"/>
                    </a:p>
                  </a:txBody>
                  <a:tcPr/>
                </a:tc>
                <a:tc>
                  <a:txBody>
                    <a:bodyPr/>
                    <a:lstStyle/>
                    <a:p>
                      <a:r>
                        <a:rPr lang="en-US" dirty="0" smtClean="0"/>
                        <a:t>SOUNDEX Code</a:t>
                      </a:r>
                      <a:endParaRPr lang="en-US" dirty="0"/>
                    </a:p>
                  </a:txBody>
                  <a:tcPr/>
                </a:tc>
              </a:tr>
              <a:tr h="370840">
                <a:tc>
                  <a:txBody>
                    <a:bodyPr/>
                    <a:lstStyle/>
                    <a:p>
                      <a:r>
                        <a:rPr lang="en-US" dirty="0" smtClean="0"/>
                        <a:t>B,F,P,V</a:t>
                      </a:r>
                      <a:endParaRPr lang="en-US" dirty="0"/>
                    </a:p>
                  </a:txBody>
                  <a:tcPr/>
                </a:tc>
                <a:tc>
                  <a:txBody>
                    <a:bodyPr/>
                    <a:lstStyle/>
                    <a:p>
                      <a:r>
                        <a:rPr lang="en-US" dirty="0" smtClean="0"/>
                        <a:t>1</a:t>
                      </a:r>
                      <a:endParaRPr lang="en-US" dirty="0"/>
                    </a:p>
                  </a:txBody>
                  <a:tcPr/>
                </a:tc>
              </a:tr>
              <a:tr h="370840">
                <a:tc>
                  <a:txBody>
                    <a:bodyPr/>
                    <a:lstStyle/>
                    <a:p>
                      <a:r>
                        <a:rPr lang="en-US" dirty="0" smtClean="0"/>
                        <a:t>C,G,J,K,Q,S,X,Z</a:t>
                      </a:r>
                      <a:endParaRPr lang="en-US" dirty="0"/>
                    </a:p>
                  </a:txBody>
                  <a:tcPr/>
                </a:tc>
                <a:tc>
                  <a:txBody>
                    <a:bodyPr/>
                    <a:lstStyle/>
                    <a:p>
                      <a:r>
                        <a:rPr lang="en-US" dirty="0" smtClean="0"/>
                        <a:t>2</a:t>
                      </a:r>
                      <a:endParaRPr lang="en-US" dirty="0"/>
                    </a:p>
                  </a:txBody>
                  <a:tcPr/>
                </a:tc>
              </a:tr>
              <a:tr h="370840">
                <a:tc>
                  <a:txBody>
                    <a:bodyPr/>
                    <a:lstStyle/>
                    <a:p>
                      <a:r>
                        <a:rPr lang="en-US" dirty="0" smtClean="0"/>
                        <a:t>D,T</a:t>
                      </a:r>
                      <a:endParaRPr lang="en-US" dirty="0"/>
                    </a:p>
                  </a:txBody>
                  <a:tcPr/>
                </a:tc>
                <a:tc>
                  <a:txBody>
                    <a:bodyPr/>
                    <a:lstStyle/>
                    <a:p>
                      <a:r>
                        <a:rPr lang="en-US" dirty="0" smtClean="0"/>
                        <a:t>3</a:t>
                      </a:r>
                      <a:endParaRPr lang="en-US" dirty="0"/>
                    </a:p>
                  </a:txBody>
                  <a:tcPr/>
                </a:tc>
              </a:tr>
              <a:tr h="370840">
                <a:tc>
                  <a:txBody>
                    <a:bodyPr/>
                    <a:lstStyle/>
                    <a:p>
                      <a:r>
                        <a:rPr lang="en-US" dirty="0" smtClean="0"/>
                        <a:t>L</a:t>
                      </a:r>
                      <a:endParaRPr lang="en-US" dirty="0"/>
                    </a:p>
                  </a:txBody>
                  <a:tcPr/>
                </a:tc>
                <a:tc>
                  <a:txBody>
                    <a:bodyPr/>
                    <a:lstStyle/>
                    <a:p>
                      <a:r>
                        <a:rPr lang="en-US" dirty="0" smtClean="0"/>
                        <a:t>4</a:t>
                      </a:r>
                      <a:endParaRPr lang="en-US" dirty="0"/>
                    </a:p>
                  </a:txBody>
                  <a:tcPr/>
                </a:tc>
              </a:tr>
              <a:tr h="370840">
                <a:tc>
                  <a:txBody>
                    <a:bodyPr/>
                    <a:lstStyle/>
                    <a:p>
                      <a:r>
                        <a:rPr lang="en-US" dirty="0" smtClean="0"/>
                        <a:t>M,N</a:t>
                      </a:r>
                      <a:endParaRPr lang="en-US" dirty="0"/>
                    </a:p>
                  </a:txBody>
                  <a:tcPr/>
                </a:tc>
                <a:tc>
                  <a:txBody>
                    <a:bodyPr/>
                    <a:lstStyle/>
                    <a:p>
                      <a:r>
                        <a:rPr lang="en-US" dirty="0" smtClean="0"/>
                        <a:t>5</a:t>
                      </a:r>
                      <a:endParaRPr lang="en-US" dirty="0"/>
                    </a:p>
                  </a:txBody>
                  <a:tcPr/>
                </a:tc>
              </a:tr>
              <a:tr h="370840">
                <a:tc>
                  <a:txBody>
                    <a:bodyPr/>
                    <a:lstStyle/>
                    <a:p>
                      <a:r>
                        <a:rPr lang="en-US" dirty="0" smtClean="0"/>
                        <a:t>R</a:t>
                      </a:r>
                      <a:endParaRPr lang="en-US" dirty="0"/>
                    </a:p>
                  </a:txBody>
                  <a:tcPr/>
                </a:tc>
                <a:tc>
                  <a:txBody>
                    <a:bodyPr/>
                    <a:lstStyle/>
                    <a:p>
                      <a:r>
                        <a:rPr lang="en-US" dirty="0" smtClean="0"/>
                        <a:t>6</a:t>
                      </a:r>
                      <a:endParaRPr lang="en-US" dirty="0"/>
                    </a:p>
                  </a:txBody>
                  <a:tcPr/>
                </a:tc>
              </a:tr>
              <a:tr h="370840">
                <a:tc>
                  <a:txBody>
                    <a:bodyPr/>
                    <a:lstStyle/>
                    <a:p>
                      <a:r>
                        <a:rPr lang="en-US" dirty="0" smtClean="0"/>
                        <a:t>All other letters</a:t>
                      </a:r>
                      <a:endParaRPr lang="en-US" dirty="0"/>
                    </a:p>
                  </a:txBody>
                  <a:tcPr/>
                </a:tc>
                <a:tc>
                  <a:txBody>
                    <a:bodyPr/>
                    <a:lstStyle/>
                    <a:p>
                      <a:r>
                        <a:rPr lang="en-US" dirty="0" smtClean="0"/>
                        <a:t>Ignored</a:t>
                      </a:r>
                      <a:endParaRPr lang="en-US" dirty="0"/>
                    </a:p>
                  </a:txBody>
                  <a:tcPr/>
                </a:tc>
              </a:tr>
            </a:tbl>
          </a:graphicData>
        </a:graphic>
      </p:graphicFrame>
    </p:spTree>
    <p:extLst>
      <p:ext uri="{BB962C8B-B14F-4D97-AF65-F5344CB8AC3E}">
        <p14:creationId xmlns:p14="http://schemas.microsoft.com/office/powerpoint/2010/main" val="13583824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Functions</a:t>
            </a:r>
            <a:endParaRPr lang="en-US" dirty="0"/>
          </a:p>
        </p:txBody>
      </p:sp>
      <p:sp>
        <p:nvSpPr>
          <p:cNvPr id="3" name="Content Placeholder 2"/>
          <p:cNvSpPr>
            <a:spLocks noGrp="1"/>
          </p:cNvSpPr>
          <p:nvPr>
            <p:ph idx="1"/>
          </p:nvPr>
        </p:nvSpPr>
        <p:spPr>
          <a:xfrm>
            <a:off x="1331912" y="1502229"/>
            <a:ext cx="9183688" cy="4767942"/>
          </a:xfrm>
        </p:spPr>
        <p:txBody>
          <a:bodyPr>
            <a:normAutofit/>
          </a:bodyPr>
          <a:lstStyle/>
          <a:p>
            <a:r>
              <a:rPr lang="en-US" dirty="0" smtClean="0"/>
              <a:t>ROUND (n</a:t>
            </a:r>
            <a:r>
              <a:rPr lang="en-US" dirty="0" smtClean="0">
                <a:solidFill>
                  <a:srgbClr val="FFFF00"/>
                </a:solidFill>
              </a:rPr>
              <a:t>[, </a:t>
            </a:r>
            <a:r>
              <a:rPr lang="en-US" dirty="0" err="1" smtClean="0">
                <a:solidFill>
                  <a:srgbClr val="FFFF00"/>
                </a:solidFill>
              </a:rPr>
              <a:t>pos</a:t>
            </a:r>
            <a:r>
              <a:rPr lang="en-US" dirty="0" smtClean="0">
                <a:solidFill>
                  <a:srgbClr val="FFFF00"/>
                </a:solidFill>
              </a:rPr>
              <a:t>]</a:t>
            </a:r>
            <a:r>
              <a:rPr lang="en-US" dirty="0" smtClean="0"/>
              <a:t>) – Rounds n to </a:t>
            </a:r>
            <a:r>
              <a:rPr lang="en-US" dirty="0" err="1" smtClean="0"/>
              <a:t>pos</a:t>
            </a:r>
            <a:r>
              <a:rPr lang="en-US" dirty="0" smtClean="0"/>
              <a:t> places</a:t>
            </a:r>
          </a:p>
          <a:p>
            <a:r>
              <a:rPr lang="en-US" dirty="0" smtClean="0"/>
              <a:t>TRUNC (</a:t>
            </a:r>
            <a:r>
              <a:rPr lang="en-US" dirty="0"/>
              <a:t>n</a:t>
            </a:r>
            <a:r>
              <a:rPr lang="en-US" dirty="0">
                <a:solidFill>
                  <a:srgbClr val="FFFF00"/>
                </a:solidFill>
              </a:rPr>
              <a:t>[, </a:t>
            </a:r>
            <a:r>
              <a:rPr lang="en-US" dirty="0" err="1">
                <a:solidFill>
                  <a:srgbClr val="FFFF00"/>
                </a:solidFill>
              </a:rPr>
              <a:t>pos</a:t>
            </a:r>
            <a:r>
              <a:rPr lang="en-US" dirty="0">
                <a:solidFill>
                  <a:srgbClr val="FFFF00"/>
                </a:solidFill>
              </a:rPr>
              <a:t>]</a:t>
            </a:r>
            <a:r>
              <a:rPr lang="en-US" dirty="0"/>
              <a:t>) </a:t>
            </a:r>
            <a:r>
              <a:rPr lang="en-US" dirty="0" smtClean="0"/>
              <a:t>– Truncates </a:t>
            </a:r>
            <a:r>
              <a:rPr lang="en-US" dirty="0"/>
              <a:t>to </a:t>
            </a:r>
            <a:r>
              <a:rPr lang="en-US" dirty="0" err="1"/>
              <a:t>pos</a:t>
            </a:r>
            <a:r>
              <a:rPr lang="en-US" dirty="0"/>
              <a:t> </a:t>
            </a:r>
            <a:r>
              <a:rPr lang="en-US" dirty="0" smtClean="0"/>
              <a:t>places</a:t>
            </a:r>
          </a:p>
          <a:p>
            <a:r>
              <a:rPr lang="en-US" dirty="0" smtClean="0"/>
              <a:t>REMAINDER (n1, n2) – Identifies the multiple of n2 nearest to n1 and returns the difference</a:t>
            </a:r>
          </a:p>
          <a:p>
            <a:r>
              <a:rPr lang="en-US" dirty="0" smtClean="0"/>
              <a:t>MOD (n1, n2) – Identifies the multiple of n2 less than n1 and returns the difference</a:t>
            </a:r>
          </a:p>
          <a:p>
            <a:r>
              <a:rPr lang="en-US" dirty="0" smtClean="0"/>
              <a:t>FLOOR</a:t>
            </a:r>
          </a:p>
          <a:p>
            <a:r>
              <a:rPr lang="en-US" dirty="0" smtClean="0"/>
              <a:t>CEIL</a:t>
            </a:r>
          </a:p>
          <a:p>
            <a:r>
              <a:rPr lang="en-US" dirty="0" smtClean="0"/>
              <a:t>ABS</a:t>
            </a:r>
          </a:p>
          <a:p>
            <a:r>
              <a:rPr lang="en-US" dirty="0" smtClean="0"/>
              <a:t>LEAST</a:t>
            </a:r>
          </a:p>
          <a:p>
            <a:r>
              <a:rPr lang="en-US" dirty="0" smtClean="0"/>
              <a:t>GREATEST</a:t>
            </a:r>
          </a:p>
          <a:p>
            <a:endParaRPr lang="en-US" dirty="0"/>
          </a:p>
        </p:txBody>
      </p:sp>
    </p:spTree>
    <p:extLst>
      <p:ext uri="{BB962C8B-B14F-4D97-AF65-F5344CB8AC3E}">
        <p14:creationId xmlns:p14="http://schemas.microsoft.com/office/powerpoint/2010/main" val="17357429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Functions</a:t>
            </a:r>
            <a:endParaRPr lang="en-US" dirty="0"/>
          </a:p>
        </p:txBody>
      </p:sp>
      <p:sp>
        <p:nvSpPr>
          <p:cNvPr id="3" name="Content Placeholder 2"/>
          <p:cNvSpPr>
            <a:spLocks noGrp="1"/>
          </p:cNvSpPr>
          <p:nvPr>
            <p:ph idx="1"/>
          </p:nvPr>
        </p:nvSpPr>
        <p:spPr/>
        <p:txBody>
          <a:bodyPr>
            <a:normAutofit/>
          </a:bodyPr>
          <a:lstStyle/>
          <a:p>
            <a:r>
              <a:rPr lang="en-US" dirty="0" smtClean="0"/>
              <a:t>SYSDATE – returns the current date and time in DATE datatype </a:t>
            </a:r>
            <a:r>
              <a:rPr lang="en-US" dirty="0" smtClean="0"/>
              <a:t>of the database server</a:t>
            </a:r>
            <a:endParaRPr lang="en-US" dirty="0" smtClean="0"/>
          </a:p>
          <a:p>
            <a:r>
              <a:rPr lang="en-US" dirty="0" smtClean="0"/>
              <a:t>ROUND(date[, format]) – rounds the date to the level of detail specified by the format (‘HH’ is default if omitted)</a:t>
            </a:r>
            <a:endParaRPr lang="en-US" dirty="0" smtClean="0"/>
          </a:p>
          <a:p>
            <a:r>
              <a:rPr lang="en-US" dirty="0" smtClean="0"/>
              <a:t>TRUNC(date</a:t>
            </a:r>
            <a:r>
              <a:rPr lang="en-US" dirty="0"/>
              <a:t>[, format]) – rounds the date </a:t>
            </a:r>
            <a:r>
              <a:rPr lang="en-US" dirty="0" smtClean="0"/>
              <a:t>down to </a:t>
            </a:r>
            <a:r>
              <a:rPr lang="en-US" dirty="0"/>
              <a:t>the level of detail specified by the format (‘HH’ is default if omitted</a:t>
            </a:r>
            <a:r>
              <a:rPr lang="en-US" dirty="0" smtClean="0"/>
              <a:t>)</a:t>
            </a:r>
            <a:endParaRPr lang="en-US" dirty="0" smtClean="0"/>
          </a:p>
          <a:p>
            <a:r>
              <a:rPr lang="en-US" dirty="0" smtClean="0"/>
              <a:t>NEXT_DAY(date, </a:t>
            </a:r>
            <a:r>
              <a:rPr lang="en-US" dirty="0" err="1" smtClean="0"/>
              <a:t>dow</a:t>
            </a:r>
            <a:r>
              <a:rPr lang="en-US" dirty="0" smtClean="0"/>
              <a:t>) – Returns the next day of the week specified by the text string </a:t>
            </a:r>
            <a:r>
              <a:rPr lang="en-US" smtClean="0"/>
              <a:t>dow </a:t>
            </a:r>
            <a:r>
              <a:rPr lang="en-US" dirty="0" smtClean="0"/>
              <a:t>after the date.</a:t>
            </a:r>
            <a:endParaRPr lang="en-US" dirty="0" smtClean="0"/>
          </a:p>
          <a:p>
            <a:r>
              <a:rPr lang="en-US" dirty="0" smtClean="0"/>
              <a:t>LAST_DAY</a:t>
            </a:r>
            <a:endParaRPr lang="en-US" dirty="0" smtClean="0"/>
          </a:p>
        </p:txBody>
      </p:sp>
    </p:spTree>
    <p:extLst>
      <p:ext uri="{BB962C8B-B14F-4D97-AF65-F5344CB8AC3E}">
        <p14:creationId xmlns:p14="http://schemas.microsoft.com/office/powerpoint/2010/main" val="275711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User Setup</a:t>
            </a:r>
            <a:endParaRPr lang="en-US" dirty="0"/>
          </a:p>
        </p:txBody>
      </p:sp>
      <p:sp>
        <p:nvSpPr>
          <p:cNvPr id="3" name="Content Placeholder 2"/>
          <p:cNvSpPr>
            <a:spLocks noGrp="1"/>
          </p:cNvSpPr>
          <p:nvPr>
            <p:ph idx="1"/>
          </p:nvPr>
        </p:nvSpPr>
        <p:spPr/>
        <p:txBody>
          <a:bodyPr>
            <a:normAutofit/>
          </a:bodyPr>
          <a:lstStyle/>
          <a:p>
            <a:r>
              <a:rPr lang="en-US" sz="2400" dirty="0" smtClean="0"/>
              <a:t>In the system window that opens up, type the following:</a:t>
            </a:r>
          </a:p>
          <a:p>
            <a:r>
              <a:rPr lang="en-US" sz="2400" dirty="0"/>
              <a:t>create user books identified by books;</a:t>
            </a:r>
          </a:p>
          <a:p>
            <a:r>
              <a:rPr lang="en-US" sz="2400" dirty="0"/>
              <a:t>grant all privileges to books;</a:t>
            </a:r>
          </a:p>
          <a:p>
            <a:r>
              <a:rPr lang="en-US" sz="2400" dirty="0" smtClean="0"/>
              <a:t>create </a:t>
            </a:r>
            <a:r>
              <a:rPr lang="en-US" sz="2400" dirty="0"/>
              <a:t>user cruises identified by cruises;</a:t>
            </a:r>
          </a:p>
          <a:p>
            <a:r>
              <a:rPr lang="en-US" sz="2400" dirty="0"/>
              <a:t>grant all privileges to cruises</a:t>
            </a:r>
            <a:r>
              <a:rPr lang="en-US" sz="2400" dirty="0" smtClean="0"/>
              <a:t>;</a:t>
            </a:r>
          </a:p>
          <a:p>
            <a:endParaRPr lang="en-US" sz="2400" dirty="0" smtClean="0"/>
          </a:p>
          <a:p>
            <a:endParaRPr lang="en-US" sz="2400" dirty="0"/>
          </a:p>
          <a:p>
            <a:endParaRPr lang="en-US" sz="2400" dirty="0"/>
          </a:p>
          <a:p>
            <a:endParaRPr lang="en-US" sz="2400" dirty="0" smtClean="0"/>
          </a:p>
        </p:txBody>
      </p:sp>
    </p:spTree>
    <p:extLst>
      <p:ext uri="{BB962C8B-B14F-4D97-AF65-F5344CB8AC3E}">
        <p14:creationId xmlns:p14="http://schemas.microsoft.com/office/powerpoint/2010/main" val="4890366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Functions</a:t>
            </a:r>
            <a:endParaRPr lang="en-US" dirty="0"/>
          </a:p>
        </p:txBody>
      </p:sp>
      <p:sp>
        <p:nvSpPr>
          <p:cNvPr id="3" name="Content Placeholder 2"/>
          <p:cNvSpPr>
            <a:spLocks noGrp="1"/>
          </p:cNvSpPr>
          <p:nvPr>
            <p:ph idx="1"/>
          </p:nvPr>
        </p:nvSpPr>
        <p:spPr/>
        <p:txBody>
          <a:bodyPr>
            <a:normAutofit/>
          </a:bodyPr>
          <a:lstStyle/>
          <a:p>
            <a:r>
              <a:rPr lang="en-US" dirty="0" smtClean="0"/>
              <a:t>NEXT_DAY</a:t>
            </a:r>
            <a:endParaRPr lang="en-US" dirty="0" smtClean="0"/>
          </a:p>
          <a:p>
            <a:r>
              <a:rPr lang="en-US" dirty="0" smtClean="0"/>
              <a:t>LAST_DAY</a:t>
            </a:r>
          </a:p>
          <a:p>
            <a:r>
              <a:rPr lang="en-US" dirty="0" smtClean="0"/>
              <a:t>ADD_MONTHS</a:t>
            </a:r>
          </a:p>
          <a:p>
            <a:r>
              <a:rPr lang="en-US" dirty="0" smtClean="0"/>
              <a:t>MONTHS_BETWEEN</a:t>
            </a:r>
          </a:p>
          <a:p>
            <a:r>
              <a:rPr lang="en-US" dirty="0" smtClean="0"/>
              <a:t>NUMTOYMINTERVAL</a:t>
            </a:r>
          </a:p>
          <a:p>
            <a:r>
              <a:rPr lang="en-US" dirty="0" smtClean="0"/>
              <a:t>NUMTODSINTERVAL</a:t>
            </a:r>
            <a:endParaRPr lang="en-US" dirty="0"/>
          </a:p>
        </p:txBody>
      </p:sp>
    </p:spTree>
    <p:extLst>
      <p:ext uri="{BB962C8B-B14F-4D97-AF65-F5344CB8AC3E}">
        <p14:creationId xmlns:p14="http://schemas.microsoft.com/office/powerpoint/2010/main" val="35794114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Functions</a:t>
            </a:r>
            <a:endParaRPr lang="en-US" dirty="0"/>
          </a:p>
        </p:txBody>
      </p:sp>
      <p:sp>
        <p:nvSpPr>
          <p:cNvPr id="3" name="Content Placeholder 2"/>
          <p:cNvSpPr>
            <a:spLocks noGrp="1"/>
          </p:cNvSpPr>
          <p:nvPr>
            <p:ph idx="1"/>
          </p:nvPr>
        </p:nvSpPr>
        <p:spPr>
          <a:xfrm>
            <a:off x="1103312" y="1469572"/>
            <a:ext cx="8946541" cy="4778828"/>
          </a:xfrm>
        </p:spPr>
        <p:txBody>
          <a:bodyPr/>
          <a:lstStyle/>
          <a:p>
            <a:r>
              <a:rPr lang="en-US" dirty="0" smtClean="0"/>
              <a:t>NVL</a:t>
            </a:r>
          </a:p>
          <a:p>
            <a:r>
              <a:rPr lang="en-US" dirty="0" smtClean="0"/>
              <a:t>NVL2</a:t>
            </a:r>
          </a:p>
          <a:p>
            <a:r>
              <a:rPr lang="en-US" dirty="0" smtClean="0"/>
              <a:t>DECODE</a:t>
            </a:r>
          </a:p>
          <a:p>
            <a:r>
              <a:rPr lang="en-US" dirty="0" smtClean="0"/>
              <a:t>CASE</a:t>
            </a:r>
          </a:p>
          <a:p>
            <a:r>
              <a:rPr lang="en-US" dirty="0" smtClean="0"/>
              <a:t>NULLIF</a:t>
            </a:r>
            <a:endParaRPr lang="en-US" dirty="0"/>
          </a:p>
        </p:txBody>
      </p:sp>
    </p:spTree>
    <p:extLst>
      <p:ext uri="{BB962C8B-B14F-4D97-AF65-F5344CB8AC3E}">
        <p14:creationId xmlns:p14="http://schemas.microsoft.com/office/powerpoint/2010/main" val="34961904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11g SQL Certification </a:t>
            </a:r>
            <a:r>
              <a:rPr lang="en-US" dirty="0"/>
              <a:t>Class Session </a:t>
            </a:r>
            <a:r>
              <a:rPr lang="en-US" dirty="0" smtClean="0"/>
              <a:t>8 Chapter 6</a:t>
            </a:r>
            <a:endParaRPr lang="en-US" dirty="0"/>
          </a:p>
        </p:txBody>
      </p:sp>
      <p:sp>
        <p:nvSpPr>
          <p:cNvPr id="3" name="Text Placeholder 2"/>
          <p:cNvSpPr>
            <a:spLocks noGrp="1"/>
          </p:cNvSpPr>
          <p:nvPr>
            <p:ph type="body" idx="1"/>
          </p:nvPr>
        </p:nvSpPr>
        <p:spPr/>
        <p:txBody>
          <a:bodyPr/>
          <a:lstStyle/>
          <a:p>
            <a:r>
              <a:rPr lang="en-US" dirty="0"/>
              <a:t>Using Single-Row Functions to Customize Output</a:t>
            </a:r>
          </a:p>
        </p:txBody>
      </p:sp>
    </p:spTree>
    <p:extLst>
      <p:ext uri="{BB962C8B-B14F-4D97-AF65-F5344CB8AC3E}">
        <p14:creationId xmlns:p14="http://schemas.microsoft.com/office/powerpoint/2010/main" val="36400109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8778"/>
          </a:xfrm>
        </p:spPr>
        <p:txBody>
          <a:bodyPr/>
          <a:lstStyle/>
          <a:p>
            <a:r>
              <a:rPr lang="en-US" dirty="0" smtClean="0"/>
              <a:t>Session 8 objectives</a:t>
            </a:r>
            <a:endParaRPr lang="en-US" dirty="0"/>
          </a:p>
        </p:txBody>
      </p:sp>
      <p:sp>
        <p:nvSpPr>
          <p:cNvPr id="3" name="Content Placeholder 2"/>
          <p:cNvSpPr>
            <a:spLocks noGrp="1"/>
          </p:cNvSpPr>
          <p:nvPr>
            <p:ph idx="1"/>
          </p:nvPr>
        </p:nvSpPr>
        <p:spPr>
          <a:xfrm>
            <a:off x="1103312" y="3072983"/>
            <a:ext cx="9674616" cy="3175415"/>
          </a:xfrm>
        </p:spPr>
        <p:txBody>
          <a:bodyPr>
            <a:normAutofit/>
          </a:bodyPr>
          <a:lstStyle/>
          <a:p>
            <a:r>
              <a:rPr lang="en-US" sz="2400" dirty="0" smtClean="0"/>
              <a:t>Conversion Functions</a:t>
            </a:r>
            <a:endParaRPr lang="en-US" sz="2400" dirty="0"/>
          </a:p>
          <a:p>
            <a:r>
              <a:rPr lang="en-US" sz="2400" dirty="0" smtClean="0"/>
              <a:t>Automatic Datatype Conversions</a:t>
            </a:r>
          </a:p>
          <a:p>
            <a:r>
              <a:rPr lang="en-US" sz="2400" dirty="0" smtClean="0"/>
              <a:t>Time Zones</a:t>
            </a:r>
            <a:endParaRPr lang="en-US" sz="2400" dirty="0"/>
          </a:p>
          <a:p>
            <a:r>
              <a:rPr lang="en-US" sz="2400" dirty="0" smtClean="0"/>
              <a:t>Time Zone Conversion Functions</a:t>
            </a:r>
          </a:p>
        </p:txBody>
      </p:sp>
      <p:sp>
        <p:nvSpPr>
          <p:cNvPr id="5" name="Content Placeholder 2"/>
          <p:cNvSpPr txBox="1">
            <a:spLocks/>
          </p:cNvSpPr>
          <p:nvPr/>
        </p:nvSpPr>
        <p:spPr>
          <a:xfrm>
            <a:off x="995122" y="1578966"/>
            <a:ext cx="8946541" cy="1106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600" b="1" dirty="0"/>
              <a:t>Definitions: </a:t>
            </a:r>
          </a:p>
          <a:p>
            <a:pPr marL="0" indent="0">
              <a:buNone/>
            </a:pPr>
            <a:r>
              <a:rPr lang="en-US" sz="2400" smtClean="0"/>
              <a:t>To_number</a:t>
            </a:r>
            <a:r>
              <a:rPr lang="en-US" sz="2400" dirty="0" smtClean="0"/>
              <a:t>, </a:t>
            </a:r>
            <a:r>
              <a:rPr lang="en-US" sz="2400" dirty="0" err="1" smtClean="0"/>
              <a:t>to_char</a:t>
            </a:r>
            <a:r>
              <a:rPr lang="en-US" sz="2400" dirty="0" smtClean="0"/>
              <a:t>, </a:t>
            </a:r>
            <a:r>
              <a:rPr lang="en-US" sz="2400" dirty="0" err="1" smtClean="0"/>
              <a:t>to_date</a:t>
            </a:r>
            <a:r>
              <a:rPr lang="en-US" sz="2400" dirty="0" smtClean="0"/>
              <a:t> </a:t>
            </a:r>
            <a:endParaRPr lang="en-US" sz="2400" dirty="0"/>
          </a:p>
        </p:txBody>
      </p:sp>
    </p:spTree>
    <p:extLst>
      <p:ext uri="{BB962C8B-B14F-4D97-AF65-F5344CB8AC3E}">
        <p14:creationId xmlns:p14="http://schemas.microsoft.com/office/powerpoint/2010/main" val="186496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Connection Setup</a:t>
            </a:r>
            <a:endParaRPr lang="en-US" dirty="0"/>
          </a:p>
        </p:txBody>
      </p:sp>
      <p:sp>
        <p:nvSpPr>
          <p:cNvPr id="3" name="Content Placeholder 2"/>
          <p:cNvSpPr>
            <a:spLocks noGrp="1"/>
          </p:cNvSpPr>
          <p:nvPr>
            <p:ph idx="1"/>
          </p:nvPr>
        </p:nvSpPr>
        <p:spPr>
          <a:xfrm>
            <a:off x="1103312" y="1302328"/>
            <a:ext cx="8946541" cy="5250872"/>
          </a:xfrm>
        </p:spPr>
        <p:txBody>
          <a:bodyPr>
            <a:normAutofit/>
          </a:bodyPr>
          <a:lstStyle/>
          <a:p>
            <a:r>
              <a:rPr lang="en-US" dirty="0" smtClean="0"/>
              <a:t>Right </a:t>
            </a:r>
            <a:r>
              <a:rPr lang="en-US" dirty="0"/>
              <a:t>click on Connections, select New Connection</a:t>
            </a:r>
          </a:p>
          <a:p>
            <a:r>
              <a:rPr lang="en-US" dirty="0" smtClean="0"/>
              <a:t>In </a:t>
            </a:r>
            <a:r>
              <a:rPr lang="en-US" dirty="0"/>
              <a:t>dialog Connection Name is ‘books’, </a:t>
            </a:r>
          </a:p>
          <a:p>
            <a:r>
              <a:rPr lang="en-US" dirty="0"/>
              <a:t>			  Username is ‘books’</a:t>
            </a:r>
          </a:p>
          <a:p>
            <a:r>
              <a:rPr lang="en-US" dirty="0"/>
              <a:t>			  Password is ‘books’</a:t>
            </a:r>
          </a:p>
          <a:p>
            <a:r>
              <a:rPr lang="en-US" dirty="0" smtClean="0"/>
              <a:t>Click </a:t>
            </a:r>
            <a:r>
              <a:rPr lang="en-US" dirty="0"/>
              <a:t>the save password checkbox		</a:t>
            </a:r>
          </a:p>
          <a:p>
            <a:r>
              <a:rPr lang="en-US" dirty="0" smtClean="0"/>
              <a:t>Click </a:t>
            </a:r>
            <a:r>
              <a:rPr lang="en-US" dirty="0"/>
              <a:t>Test, if success, click Connect</a:t>
            </a:r>
          </a:p>
          <a:p>
            <a:r>
              <a:rPr lang="en-US" dirty="0" smtClean="0"/>
              <a:t>Right </a:t>
            </a:r>
            <a:r>
              <a:rPr lang="en-US" dirty="0"/>
              <a:t>click on Connections, select New Connection</a:t>
            </a:r>
          </a:p>
          <a:p>
            <a:r>
              <a:rPr lang="en-US" dirty="0" smtClean="0"/>
              <a:t>In </a:t>
            </a:r>
            <a:r>
              <a:rPr lang="en-US" dirty="0"/>
              <a:t>dialog Connection Name is ‘books’, </a:t>
            </a:r>
          </a:p>
          <a:p>
            <a:r>
              <a:rPr lang="en-US" dirty="0"/>
              <a:t>			  Username is ‘books’</a:t>
            </a:r>
          </a:p>
          <a:p>
            <a:r>
              <a:rPr lang="en-US" dirty="0"/>
              <a:t>			  Password is ‘books’</a:t>
            </a:r>
          </a:p>
          <a:p>
            <a:r>
              <a:rPr lang="en-US" dirty="0" smtClean="0"/>
              <a:t>Click </a:t>
            </a:r>
            <a:r>
              <a:rPr lang="en-US" dirty="0"/>
              <a:t>the save password checkbox		</a:t>
            </a:r>
          </a:p>
          <a:p>
            <a:r>
              <a:rPr lang="en-US" dirty="0" smtClean="0"/>
              <a:t>Click </a:t>
            </a:r>
            <a:r>
              <a:rPr lang="en-US" dirty="0"/>
              <a:t>Test, if success, click Connect</a:t>
            </a:r>
          </a:p>
          <a:p>
            <a:endParaRPr lang="en-US" dirty="0"/>
          </a:p>
        </p:txBody>
      </p:sp>
    </p:spTree>
    <p:extLst>
      <p:ext uri="{BB962C8B-B14F-4D97-AF65-F5344CB8AC3E}">
        <p14:creationId xmlns:p14="http://schemas.microsoft.com/office/powerpoint/2010/main" val="1821837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Schema Setup</a:t>
            </a:r>
            <a:endParaRPr lang="en-US" dirty="0"/>
          </a:p>
        </p:txBody>
      </p:sp>
      <p:sp>
        <p:nvSpPr>
          <p:cNvPr id="3" name="Content Placeholder 2"/>
          <p:cNvSpPr>
            <a:spLocks noGrp="1"/>
          </p:cNvSpPr>
          <p:nvPr>
            <p:ph idx="1"/>
          </p:nvPr>
        </p:nvSpPr>
        <p:spPr>
          <a:xfrm>
            <a:off x="1103312" y="1637281"/>
            <a:ext cx="10312833" cy="4777374"/>
          </a:xfrm>
        </p:spPr>
        <p:txBody>
          <a:bodyPr/>
          <a:lstStyle/>
          <a:p>
            <a:r>
              <a:rPr lang="en-US" dirty="0" smtClean="0"/>
              <a:t>In SQL Developer, select File Open, browse to F:\oracleclasss\setup\</a:t>
            </a:r>
          </a:p>
          <a:p>
            <a:r>
              <a:rPr lang="en-US" dirty="0" smtClean="0"/>
              <a:t>Select </a:t>
            </a:r>
            <a:r>
              <a:rPr lang="en-US" dirty="0" err="1" smtClean="0"/>
              <a:t>BookStore.sql</a:t>
            </a:r>
            <a:r>
              <a:rPr lang="en-US" dirty="0" smtClean="0"/>
              <a:t> and click Open</a:t>
            </a:r>
          </a:p>
          <a:p>
            <a:r>
              <a:rPr lang="en-US" dirty="0" smtClean="0"/>
              <a:t>Select the books connection and click the Run Script button</a:t>
            </a:r>
          </a:p>
          <a:p>
            <a:r>
              <a:rPr lang="en-US" dirty="0" smtClean="0"/>
              <a:t>Close </a:t>
            </a:r>
            <a:r>
              <a:rPr lang="en-US" dirty="0" err="1" smtClean="0"/>
              <a:t>BookStore.sql</a:t>
            </a:r>
            <a:endParaRPr lang="en-US" dirty="0" smtClean="0"/>
          </a:p>
          <a:p>
            <a:endParaRPr lang="en-US" dirty="0"/>
          </a:p>
          <a:p>
            <a:r>
              <a:rPr lang="en-US" dirty="0"/>
              <a:t>In SQL Developer, select File Open, browse to F:\oracleclasss\setup\</a:t>
            </a:r>
          </a:p>
          <a:p>
            <a:r>
              <a:rPr lang="en-US" dirty="0"/>
              <a:t>Select </a:t>
            </a:r>
            <a:r>
              <a:rPr lang="en-US" dirty="0" smtClean="0"/>
              <a:t>Create_EFCodd_Version_X_Script_0.sql1 </a:t>
            </a:r>
            <a:r>
              <a:rPr lang="en-US" dirty="0"/>
              <a:t>and </a:t>
            </a:r>
            <a:r>
              <a:rPr lang="en-US" dirty="0" smtClean="0"/>
              <a:t>Create_EFCodd_Version_X_Script_02.sql and </a:t>
            </a:r>
            <a:r>
              <a:rPr lang="en-US" dirty="0"/>
              <a:t>click Open</a:t>
            </a:r>
          </a:p>
          <a:p>
            <a:r>
              <a:rPr lang="en-US" dirty="0"/>
              <a:t>Select the </a:t>
            </a:r>
            <a:r>
              <a:rPr lang="en-US" dirty="0" smtClean="0"/>
              <a:t>cruises connection for each file of these two files and click </a:t>
            </a:r>
            <a:r>
              <a:rPr lang="en-US" dirty="0"/>
              <a:t>the Run Script button</a:t>
            </a:r>
          </a:p>
          <a:p>
            <a:r>
              <a:rPr lang="en-US" dirty="0" smtClean="0"/>
              <a:t>Close the two </a:t>
            </a:r>
            <a:r>
              <a:rPr lang="en-US" dirty="0" err="1" smtClean="0"/>
              <a:t>sql</a:t>
            </a:r>
            <a:r>
              <a:rPr lang="en-US" dirty="0" smtClean="0"/>
              <a:t> files</a:t>
            </a:r>
          </a:p>
          <a:p>
            <a:endParaRPr lang="en-US" dirty="0" smtClean="0"/>
          </a:p>
          <a:p>
            <a:endParaRPr lang="en-US" dirty="0"/>
          </a:p>
        </p:txBody>
      </p:sp>
    </p:spTree>
    <p:extLst>
      <p:ext uri="{BB962C8B-B14F-4D97-AF65-F5344CB8AC3E}">
        <p14:creationId xmlns:p14="http://schemas.microsoft.com/office/powerpoint/2010/main" val="2921278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2854</TotalTime>
  <Words>3784</Words>
  <Application>Microsoft Office PowerPoint</Application>
  <PresentationFormat>Widescreen</PresentationFormat>
  <Paragraphs>622</Paragraphs>
  <Slides>73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Century Gothic</vt:lpstr>
      <vt:lpstr>Courier New</vt:lpstr>
      <vt:lpstr>Wingdings 3</vt:lpstr>
      <vt:lpstr>Ion</vt:lpstr>
      <vt:lpstr>Oracle 11g SQL Certification Class ch 1-6</vt:lpstr>
      <vt:lpstr>Oracle 11g SQL Certification Class Session 1</vt:lpstr>
      <vt:lpstr>Session 1 objectives</vt:lpstr>
      <vt:lpstr>Course Directories Setup</vt:lpstr>
      <vt:lpstr>Oracle 11g Database Setup</vt:lpstr>
      <vt:lpstr>SQL Developer Setup</vt:lpstr>
      <vt:lpstr>SQL User Setup</vt:lpstr>
      <vt:lpstr>Course Connection Setup</vt:lpstr>
      <vt:lpstr>Course Schema Setup</vt:lpstr>
      <vt:lpstr>Expectations</vt:lpstr>
      <vt:lpstr>Oracle 11g SQL Certification Class Session 2 – Chapter 1</vt:lpstr>
      <vt:lpstr>Session 2 objectives</vt:lpstr>
      <vt:lpstr>Relational Data Base Management System</vt:lpstr>
      <vt:lpstr>Working with SQL Developer</vt:lpstr>
      <vt:lpstr>Entity Relationship Diagrams</vt:lpstr>
      <vt:lpstr>Entity Relationship Diagram</vt:lpstr>
      <vt:lpstr>Types of Relationships</vt:lpstr>
      <vt:lpstr>Tables created inside schema to hold data</vt:lpstr>
      <vt:lpstr>Structured Query Language (SQL)</vt:lpstr>
      <vt:lpstr>SQL</vt:lpstr>
      <vt:lpstr>Normalization</vt:lpstr>
      <vt:lpstr>Unnormalized Data</vt:lpstr>
      <vt:lpstr>First-Normal Form (1NF)</vt:lpstr>
      <vt:lpstr>Second-Normal Form (2NF)</vt:lpstr>
      <vt:lpstr>Third-Normal Form (3NF)</vt:lpstr>
      <vt:lpstr>Linking Tables</vt:lpstr>
      <vt:lpstr>End result of 3NF normalization</vt:lpstr>
      <vt:lpstr>Oracle 11g SQL Certification Class Session 3 Chapter 2  </vt:lpstr>
      <vt:lpstr>Session 3 objectives</vt:lpstr>
      <vt:lpstr>Database Objects</vt:lpstr>
      <vt:lpstr>CREATE table</vt:lpstr>
      <vt:lpstr>Naming Rules</vt:lpstr>
      <vt:lpstr>Namespace</vt:lpstr>
      <vt:lpstr>Character Datatypes</vt:lpstr>
      <vt:lpstr>Numeric Datatypes</vt:lpstr>
      <vt:lpstr>Date Datatypes</vt:lpstr>
      <vt:lpstr>Other Datatypes</vt:lpstr>
      <vt:lpstr>Constraints</vt:lpstr>
      <vt:lpstr>Constraint types</vt:lpstr>
      <vt:lpstr>CREATE table revised</vt:lpstr>
      <vt:lpstr>Oracle 11g SQL Certification Class Session 4 Chapter 3</vt:lpstr>
      <vt:lpstr>Session 4 objectives</vt:lpstr>
      <vt:lpstr>Three Types of SQL Statements</vt:lpstr>
      <vt:lpstr>DDL Statements</vt:lpstr>
      <vt:lpstr>DML Statements</vt:lpstr>
      <vt:lpstr>INSERT Statement Syntax</vt:lpstr>
      <vt:lpstr>UPDATE Statement Syntax</vt:lpstr>
      <vt:lpstr>DELETE Statement Syntax</vt:lpstr>
      <vt:lpstr>TCL Statements</vt:lpstr>
      <vt:lpstr>Oracle 11g SQL Certification Class Session 5 Chapter 4</vt:lpstr>
      <vt:lpstr>Session 5 objectives</vt:lpstr>
      <vt:lpstr>SELECT Statement Syntax</vt:lpstr>
      <vt:lpstr>Pseudocolumns</vt:lpstr>
      <vt:lpstr>Expressions</vt:lpstr>
      <vt:lpstr>Oracle 11g SQL Certification Class Session 6 Chapter 5</vt:lpstr>
      <vt:lpstr>Session 6 objectives</vt:lpstr>
      <vt:lpstr>WHERE clause</vt:lpstr>
      <vt:lpstr>Boolean Logic</vt:lpstr>
      <vt:lpstr>WHERE clause features</vt:lpstr>
      <vt:lpstr>ORDER BY clause</vt:lpstr>
      <vt:lpstr>Column Aliases</vt:lpstr>
      <vt:lpstr>Oracle 11g SQL Certification Class Session 7 Chapter 6</vt:lpstr>
      <vt:lpstr>Session 7 objectives</vt:lpstr>
      <vt:lpstr>Text Functions</vt:lpstr>
      <vt:lpstr>Text Functions</vt:lpstr>
      <vt:lpstr>Text Functions</vt:lpstr>
      <vt:lpstr>Text Functions - SOUNDEX</vt:lpstr>
      <vt:lpstr>Number Functions</vt:lpstr>
      <vt:lpstr>Date Functions</vt:lpstr>
      <vt:lpstr>Date Functions</vt:lpstr>
      <vt:lpstr>Other Functions</vt:lpstr>
      <vt:lpstr>Oracle 11g SQL Certification Class Session 8 Chapter 6</vt:lpstr>
      <vt:lpstr>Session 8 objectives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with Java</dc:title>
  <dc:creator>Steve Montgomery</dc:creator>
  <cp:lastModifiedBy>Steve Montgomery</cp:lastModifiedBy>
  <cp:revision>260</cp:revision>
  <dcterms:created xsi:type="dcterms:W3CDTF">2013-04-16T15:46:49Z</dcterms:created>
  <dcterms:modified xsi:type="dcterms:W3CDTF">2015-08-05T14:28:54Z</dcterms:modified>
</cp:coreProperties>
</file>