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8" r:id="rId3"/>
    <p:sldId id="273" r:id="rId4"/>
    <p:sldId id="271" r:id="rId5"/>
    <p:sldId id="275" r:id="rId6"/>
    <p:sldId id="276" r:id="rId7"/>
    <p:sldId id="277" r:id="rId8"/>
    <p:sldId id="278" r:id="rId9"/>
    <p:sldId id="279" r:id="rId10"/>
    <p:sldId id="280" r:id="rId11"/>
    <p:sldId id="281" r:id="rId12"/>
    <p:sldId id="282" r:id="rId13"/>
    <p:sldId id="272"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167" autoAdjust="0"/>
  </p:normalViewPr>
  <p:slideViewPr>
    <p:cSldViewPr snapToGrid="0">
      <p:cViewPr varScale="1">
        <p:scale>
          <a:sx n="61" d="100"/>
          <a:sy n="61" d="100"/>
        </p:scale>
        <p:origin x="78"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2D126-F2AD-47E2-8917-9A21619C1730}" type="datetimeFigureOut">
              <a:rPr lang="en-US" smtClean="0"/>
              <a:t>11/5/2013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BFF04-C4F0-4E00-B7F9-E1DC0C320420}" type="slidenum">
              <a:rPr lang="en-US" smtClean="0"/>
              <a:t>‹#›</a:t>
            </a:fld>
            <a:endParaRPr lang="en-US"/>
          </a:p>
        </p:txBody>
      </p:sp>
    </p:spTree>
    <p:extLst>
      <p:ext uri="{BB962C8B-B14F-4D97-AF65-F5344CB8AC3E}">
        <p14:creationId xmlns:p14="http://schemas.microsoft.com/office/powerpoint/2010/main" val="144736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What's SQL ?</a:t>
            </a:r>
            <a:endParaRPr lang="en-US" dirty="0" smtClean="0"/>
          </a:p>
          <a:p>
            <a:r>
              <a:rPr lang="en-US" sz="1200" kern="1200" dirty="0" smtClean="0">
                <a:solidFill>
                  <a:schemeClr val="tx1"/>
                </a:solidFill>
                <a:latin typeface="+mn-lt"/>
                <a:ea typeface="+mn-ea"/>
                <a:cs typeface="+mn-cs"/>
              </a:rPr>
              <a:t>In 1971, IBM researchers created a simple non-procedural language called Structured English Query Language. or SEQUEL. This was based on Dr. Edgar F. (Ted) </a:t>
            </a:r>
            <a:r>
              <a:rPr lang="en-US" sz="1200" kern="1200" dirty="0" err="1" smtClean="0">
                <a:solidFill>
                  <a:schemeClr val="tx1"/>
                </a:solidFill>
                <a:latin typeface="+mn-lt"/>
                <a:ea typeface="+mn-ea"/>
                <a:cs typeface="+mn-cs"/>
              </a:rPr>
              <a:t>Codd's</a:t>
            </a:r>
            <a:r>
              <a:rPr lang="en-US" sz="1200" kern="1200" dirty="0" smtClean="0">
                <a:solidFill>
                  <a:schemeClr val="tx1"/>
                </a:solidFill>
                <a:latin typeface="+mn-lt"/>
                <a:ea typeface="+mn-ea"/>
                <a:cs typeface="+mn-cs"/>
              </a:rPr>
              <a:t> design of a relational model for data storage where he described a universal programming language for accessing databases.</a:t>
            </a:r>
            <a:endParaRPr lang="en-US" dirty="0" smtClean="0"/>
          </a:p>
          <a:p>
            <a:r>
              <a:rPr lang="en-US" sz="1200" kern="1200" dirty="0" smtClean="0">
                <a:solidFill>
                  <a:schemeClr val="tx1"/>
                </a:solidFill>
                <a:latin typeface="+mn-lt"/>
                <a:ea typeface="+mn-ea"/>
                <a:cs typeface="+mn-cs"/>
              </a:rPr>
              <a:t>In the late 80's ANSI and ISO (these are two organizations dealing with standards for a wide variety of things) came out with a standardized version called Structured Query Language or SQL. SQL is </a:t>
            </a:r>
            <a:r>
              <a:rPr lang="en-US" sz="1200" kern="1200" dirty="0" err="1" smtClean="0">
                <a:solidFill>
                  <a:schemeClr val="tx1"/>
                </a:solidFill>
                <a:latin typeface="+mn-lt"/>
                <a:ea typeface="+mn-ea"/>
                <a:cs typeface="+mn-cs"/>
              </a:rPr>
              <a:t>prounced</a:t>
            </a:r>
            <a:r>
              <a:rPr lang="en-US" sz="1200" kern="1200" dirty="0" smtClean="0">
                <a:solidFill>
                  <a:schemeClr val="tx1"/>
                </a:solidFill>
                <a:latin typeface="+mn-lt"/>
                <a:ea typeface="+mn-ea"/>
                <a:cs typeface="+mn-cs"/>
              </a:rPr>
              <a:t> as 'Sequel'. There have been several versions of SQL and the latest one is SQL-99. Though SQL-92 is the current universally adopted standard.</a:t>
            </a:r>
            <a:endParaRPr lang="en-US" dirty="0" smtClean="0"/>
          </a:p>
          <a:p>
            <a:r>
              <a:rPr lang="en-US" sz="1200" kern="1200" dirty="0" smtClean="0">
                <a:solidFill>
                  <a:schemeClr val="tx1"/>
                </a:solidFill>
                <a:latin typeface="+mn-lt"/>
                <a:ea typeface="+mn-ea"/>
                <a:cs typeface="+mn-cs"/>
              </a:rPr>
              <a:t>SQL is the language used to query all databases. It's simple to learn and appears to do very little but is the heart of a successful database application. Understanding SQL and using it efficiently is highly imperative in designing an efficient database application. The better your understanding of SQL the more versatile you'll be in getting information out of databases.</a:t>
            </a:r>
            <a:endParaRPr lang="en-US" dirty="0" smtClean="0"/>
          </a:p>
          <a:p>
            <a:endParaRPr lang="en-US" dirty="0" smtClean="0"/>
          </a:p>
          <a:p>
            <a:r>
              <a:rPr lang="en-US" dirty="0" smtClean="0"/>
              <a:t>-------</a:t>
            </a:r>
          </a:p>
          <a:p>
            <a:r>
              <a:rPr lang="en-US" sz="1200" b="1" kern="1200" dirty="0" smtClean="0">
                <a:solidFill>
                  <a:schemeClr val="tx1"/>
                </a:solidFill>
                <a:latin typeface="+mn-lt"/>
                <a:ea typeface="+mn-ea"/>
                <a:cs typeface="+mn-cs"/>
              </a:rPr>
              <a:t>What's an RDBMS ?</a:t>
            </a:r>
            <a:endParaRPr lang="en-US" dirty="0" smtClean="0"/>
          </a:p>
          <a:p>
            <a:r>
              <a:rPr lang="en-US" sz="1200" kern="1200" dirty="0" smtClean="0">
                <a:solidFill>
                  <a:schemeClr val="tx1"/>
                </a:solidFill>
                <a:latin typeface="+mn-lt"/>
                <a:ea typeface="+mn-ea"/>
                <a:cs typeface="+mn-cs"/>
              </a:rPr>
              <a:t>This concept was first described around 1970 by Dr. Edgar F. </a:t>
            </a:r>
            <a:r>
              <a:rPr lang="en-US" sz="1200" kern="1200" dirty="0" err="1" smtClean="0">
                <a:solidFill>
                  <a:schemeClr val="tx1"/>
                </a:solidFill>
                <a:latin typeface="+mn-lt"/>
                <a:ea typeface="+mn-ea"/>
                <a:cs typeface="+mn-cs"/>
              </a:rPr>
              <a:t>Codd</a:t>
            </a:r>
            <a:r>
              <a:rPr lang="en-US" sz="1200" kern="1200" dirty="0" smtClean="0">
                <a:solidFill>
                  <a:schemeClr val="tx1"/>
                </a:solidFill>
                <a:latin typeface="+mn-lt"/>
                <a:ea typeface="+mn-ea"/>
                <a:cs typeface="+mn-cs"/>
              </a:rPr>
              <a:t> in an IBM research publication called "System R4 Relational". </a:t>
            </a:r>
            <a:endParaRPr lang="en-US" dirty="0" smtClean="0"/>
          </a:p>
          <a:p>
            <a:r>
              <a:rPr lang="en-US" sz="1200" kern="1200" dirty="0" smtClean="0">
                <a:solidFill>
                  <a:schemeClr val="tx1"/>
                </a:solidFill>
                <a:latin typeface="+mn-lt"/>
                <a:ea typeface="+mn-ea"/>
                <a:cs typeface="+mn-cs"/>
              </a:rPr>
              <a:t>A relational database uses the concept of linked two-dimensional tables which comprise of rows and columns. A user can draw relationships between multiple tables and present the output as a table again. A user of a relational database need not understand the representation of data in order to retrieve it. Relational programming is non-procedural. </a:t>
            </a:r>
            <a:endParaRPr lang="en-US" dirty="0" smtClean="0"/>
          </a:p>
          <a:p>
            <a:r>
              <a:rPr lang="en-US" sz="1200" kern="1200" dirty="0" smtClean="0">
                <a:solidFill>
                  <a:schemeClr val="tx1"/>
                </a:solidFill>
                <a:latin typeface="+mn-lt"/>
                <a:ea typeface="+mn-ea"/>
                <a:cs typeface="+mn-cs"/>
              </a:rPr>
              <a:t>[</a:t>
            </a:r>
            <a:r>
              <a:rPr lang="en-US" sz="1200" b="1" i="1" kern="1200" dirty="0" smtClean="0">
                <a:solidFill>
                  <a:schemeClr val="tx1"/>
                </a:solidFill>
                <a:latin typeface="+mn-lt"/>
                <a:ea typeface="+mn-ea"/>
                <a:cs typeface="+mn-cs"/>
              </a:rPr>
              <a:t>What's procedural and non-procedural ?</a:t>
            </a:r>
            <a:endParaRPr lang="en-US" dirty="0" smtClean="0"/>
          </a:p>
          <a:p>
            <a:r>
              <a:rPr lang="en-US" sz="1200" kern="1200" dirty="0" smtClean="0">
                <a:solidFill>
                  <a:schemeClr val="tx1"/>
                </a:solidFill>
                <a:latin typeface="+mn-lt"/>
                <a:ea typeface="+mn-ea"/>
                <a:cs typeface="+mn-cs"/>
              </a:rPr>
              <a:t>Programming languages are procedural if they use programming elements such as conditional statements (if-then-else, do-while etc.). SQL has none of these types of statements.]</a:t>
            </a:r>
            <a:endParaRPr lang="en-US" dirty="0" smtClean="0"/>
          </a:p>
          <a:p>
            <a:r>
              <a:rPr lang="en-US" sz="1200" kern="1200" dirty="0" smtClean="0">
                <a:solidFill>
                  <a:schemeClr val="tx1"/>
                </a:solidFill>
                <a:latin typeface="+mn-lt"/>
                <a:ea typeface="+mn-ea"/>
                <a:cs typeface="+mn-cs"/>
              </a:rPr>
              <a:t>In 1979, Relational Software released the world's first relational database called Oracle V.2</a:t>
            </a:r>
            <a:endParaRPr lang="en-US" dirty="0" smtClean="0"/>
          </a:p>
          <a:p>
            <a:r>
              <a:rPr lang="en-US" sz="1200" b="1" kern="1200" dirty="0" smtClean="0">
                <a:solidFill>
                  <a:schemeClr val="tx1"/>
                </a:solidFill>
                <a:latin typeface="+mn-lt"/>
                <a:ea typeface="+mn-ea"/>
                <a:cs typeface="+mn-cs"/>
              </a:rPr>
              <a:t>What a DBMS ? </a:t>
            </a:r>
            <a:endParaRPr lang="en-US" dirty="0" smtClean="0"/>
          </a:p>
          <a:p>
            <a:r>
              <a:rPr lang="en-US" sz="1200" kern="1200" dirty="0" smtClean="0">
                <a:solidFill>
                  <a:schemeClr val="tx1"/>
                </a:solidFill>
                <a:latin typeface="+mn-lt"/>
                <a:ea typeface="+mn-ea"/>
                <a:cs typeface="+mn-cs"/>
              </a:rPr>
              <a:t>MySQL and </a:t>
            </a:r>
            <a:r>
              <a:rPr lang="en-US" sz="1200" kern="1200" dirty="0" err="1" smtClean="0">
                <a:solidFill>
                  <a:schemeClr val="tx1"/>
                </a:solidFill>
                <a:latin typeface="+mn-lt"/>
                <a:ea typeface="+mn-ea"/>
                <a:cs typeface="+mn-cs"/>
              </a:rPr>
              <a:t>mSQL</a:t>
            </a:r>
            <a:r>
              <a:rPr lang="en-US" sz="1200" kern="1200" dirty="0" smtClean="0">
                <a:solidFill>
                  <a:schemeClr val="tx1"/>
                </a:solidFill>
                <a:latin typeface="+mn-lt"/>
                <a:ea typeface="+mn-ea"/>
                <a:cs typeface="+mn-cs"/>
              </a:rPr>
              <a:t> are database management systems or DBMS. These software packages are used to manipulate a database. All DBMSs use their own implementation of SQL. It may be a subset or a superset of the instructions provided by SQL 92.</a:t>
            </a:r>
            <a:endParaRPr lang="en-US" dirty="0" smtClean="0"/>
          </a:p>
          <a:p>
            <a:r>
              <a:rPr lang="en-US" sz="1200" kern="1200" dirty="0" smtClean="0">
                <a:solidFill>
                  <a:schemeClr val="tx1"/>
                </a:solidFill>
                <a:latin typeface="+mn-lt"/>
                <a:ea typeface="+mn-ea"/>
                <a:cs typeface="+mn-cs"/>
              </a:rPr>
              <a:t>MySQL, due to it's simplicity uses a subset of SQL 92 (also known as SQL2).</a:t>
            </a:r>
            <a:endParaRPr lang="en-US" dirty="0" smtClean="0"/>
          </a:p>
          <a:p>
            <a:endParaRPr lang="en-US" dirty="0" smtClean="0"/>
          </a:p>
          <a:p>
            <a:r>
              <a:rPr lang="en-US" dirty="0" smtClean="0"/>
              <a:t>-------</a:t>
            </a:r>
          </a:p>
          <a:p>
            <a:r>
              <a:rPr lang="en-US" sz="1200" b="1" kern="1200" dirty="0" smtClean="0">
                <a:solidFill>
                  <a:schemeClr val="tx1"/>
                </a:solidFill>
                <a:latin typeface="+mn-lt"/>
                <a:ea typeface="+mn-ea"/>
                <a:cs typeface="+mn-cs"/>
              </a:rPr>
              <a:t>What's Database Normalization ?</a:t>
            </a:r>
            <a:endParaRPr lang="en-US" dirty="0" smtClean="0"/>
          </a:p>
          <a:p>
            <a:r>
              <a:rPr lang="en-US" sz="1200" kern="1200" dirty="0" smtClean="0">
                <a:solidFill>
                  <a:schemeClr val="tx1"/>
                </a:solidFill>
                <a:latin typeface="+mn-lt"/>
                <a:ea typeface="+mn-ea"/>
                <a:cs typeface="+mn-cs"/>
              </a:rPr>
              <a:t>Normalization is the process where a database is designed in a way that removes redundancies, and increases the clarity in organizing data in a database. </a:t>
            </a:r>
            <a:endParaRPr lang="en-US" dirty="0" smtClean="0"/>
          </a:p>
          <a:p>
            <a:r>
              <a:rPr lang="en-US" sz="1200" kern="1200" dirty="0" smtClean="0">
                <a:solidFill>
                  <a:schemeClr val="tx1"/>
                </a:solidFill>
                <a:latin typeface="+mn-lt"/>
                <a:ea typeface="+mn-ea"/>
                <a:cs typeface="+mn-cs"/>
              </a:rPr>
              <a:t>In easy English, it means take similar stuff out of a collection of data and place them into tables. Keep doing this for each new table recursively and you'll have a Normalized database. From this resultant database you should be able to recreate the data into it's original state if there is a need to do so.</a:t>
            </a:r>
            <a:endParaRPr lang="en-US" dirty="0" smtClean="0"/>
          </a:p>
          <a:p>
            <a:r>
              <a:rPr lang="en-US" sz="1200" kern="1200" dirty="0" smtClean="0">
                <a:solidFill>
                  <a:schemeClr val="tx1"/>
                </a:solidFill>
                <a:latin typeface="+mn-lt"/>
                <a:ea typeface="+mn-ea"/>
                <a:cs typeface="+mn-cs"/>
              </a:rPr>
              <a:t>The important thing here is to know when to Normalize and when to be practical. That will come with experience. For now, read on...</a:t>
            </a:r>
            <a:endParaRPr lang="en-US" dirty="0" smtClean="0"/>
          </a:p>
          <a:p>
            <a:r>
              <a:rPr lang="en-US" sz="1200" kern="1200" dirty="0" smtClean="0">
                <a:solidFill>
                  <a:schemeClr val="tx1"/>
                </a:solidFill>
                <a:latin typeface="+mn-lt"/>
                <a:ea typeface="+mn-ea"/>
                <a:cs typeface="+mn-cs"/>
              </a:rPr>
              <a:t>Normalization of a database helps in modifying the design at later times and helps in being prepared if a change is required in the database design. Normalization raises the efficiency of the </a:t>
            </a:r>
            <a:r>
              <a:rPr lang="en-US" sz="1200" kern="1200" dirty="0" err="1" smtClean="0">
                <a:solidFill>
                  <a:schemeClr val="tx1"/>
                </a:solidFill>
                <a:latin typeface="+mn-lt"/>
                <a:ea typeface="+mn-ea"/>
                <a:cs typeface="+mn-cs"/>
              </a:rPr>
              <a:t>datatabase</a:t>
            </a:r>
            <a:r>
              <a:rPr lang="en-US" sz="1200" kern="1200" dirty="0" smtClean="0">
                <a:solidFill>
                  <a:schemeClr val="tx1"/>
                </a:solidFill>
                <a:latin typeface="+mn-lt"/>
                <a:ea typeface="+mn-ea"/>
                <a:cs typeface="+mn-cs"/>
              </a:rPr>
              <a:t> in terms of management, data storage and scalability. </a:t>
            </a:r>
            <a:endParaRPr lang="en-US" dirty="0" smtClean="0"/>
          </a:p>
          <a:p>
            <a:r>
              <a:rPr lang="en-US" sz="1200" kern="1200" dirty="0" smtClean="0">
                <a:solidFill>
                  <a:schemeClr val="tx1"/>
                </a:solidFill>
                <a:latin typeface="+mn-lt"/>
                <a:ea typeface="+mn-ea"/>
                <a:cs typeface="+mn-cs"/>
              </a:rPr>
              <a:t>Now Normalization of a Database is achieved by following a set of rules called 'forms' in creating the database.</a:t>
            </a:r>
            <a:endParaRPr lang="en-US" dirty="0" smtClean="0"/>
          </a:p>
          <a:p>
            <a:endParaRPr lang="en-US" dirty="0" smtClean="0"/>
          </a:p>
          <a:p>
            <a:r>
              <a:rPr lang="en-US" dirty="0" smtClean="0"/>
              <a:t>-------</a:t>
            </a:r>
          </a:p>
          <a:p>
            <a:r>
              <a:rPr lang="en-US" dirty="0" smtClean="0"/>
              <a:t>-- Stable schema = RDBMS; evolving schema = </a:t>
            </a:r>
            <a:r>
              <a:rPr lang="en-US" dirty="0" err="1" smtClean="0"/>
              <a:t>Hadoop</a:t>
            </a:r>
            <a:r>
              <a:rPr lang="en-US" dirty="0" smtClean="0"/>
              <a:t/>
            </a:r>
            <a:br>
              <a:rPr lang="en-US" dirty="0" smtClean="0"/>
            </a:br>
            <a:r>
              <a:rPr lang="en-US" dirty="0" smtClean="0"/>
              <a:t>-- Structured data = RDBMS; variably structured data = </a:t>
            </a:r>
            <a:r>
              <a:rPr lang="en-US" dirty="0" err="1" smtClean="0"/>
              <a:t>Hadoop</a:t>
            </a:r>
            <a:r>
              <a:rPr lang="en-US" dirty="0" smtClean="0"/>
              <a:t/>
            </a:r>
            <a:br>
              <a:rPr lang="en-US" dirty="0" smtClean="0"/>
            </a:br>
            <a:r>
              <a:rPr lang="en-US" dirty="0" smtClean="0"/>
              <a:t>-- ANSI SQL = RDBMS ; flexible programming = </a:t>
            </a:r>
            <a:r>
              <a:rPr lang="en-US" dirty="0" err="1" smtClean="0"/>
              <a:t>Hadoop</a:t>
            </a:r>
            <a:r>
              <a:rPr lang="en-US" dirty="0" smtClean="0"/>
              <a:t/>
            </a:r>
            <a:br>
              <a:rPr lang="en-US" dirty="0" smtClean="0"/>
            </a:br>
            <a:r>
              <a:rPr lang="en-US" dirty="0" smtClean="0"/>
              <a:t>-- Cleaned data = RDBMS; raw data = </a:t>
            </a:r>
            <a:r>
              <a:rPr lang="en-US" dirty="0" err="1" smtClean="0"/>
              <a:t>Hadoop</a:t>
            </a:r>
            <a:r>
              <a:rPr lang="en-US" dirty="0" smtClean="0"/>
              <a:t/>
            </a:r>
            <a:br>
              <a:rPr lang="en-US" dirty="0" smtClean="0"/>
            </a:br>
            <a:r>
              <a:rPr lang="en-US" dirty="0" smtClean="0"/>
              <a:t>-- Updates/deletes = RDBMS; ingest = </a:t>
            </a:r>
            <a:r>
              <a:rPr lang="en-US" dirty="0" err="1" smtClean="0"/>
              <a:t>Hadoop</a:t>
            </a:r>
            <a:r>
              <a:rPr lang="en-US" dirty="0" smtClean="0"/>
              <a:t/>
            </a:r>
            <a:br>
              <a:rPr lang="en-US" dirty="0" smtClean="0"/>
            </a:br>
            <a:r>
              <a:rPr lang="en-US" dirty="0" smtClean="0"/>
              <a:t>-- Core data = RDBMS; all data = </a:t>
            </a:r>
            <a:r>
              <a:rPr lang="en-US" dirty="0" err="1" smtClean="0"/>
              <a:t>Hadoop</a:t>
            </a:r>
            <a:r>
              <a:rPr lang="en-US" dirty="0" smtClean="0"/>
              <a:t/>
            </a:r>
            <a:br>
              <a:rPr lang="en-US" dirty="0" smtClean="0"/>
            </a:br>
            <a:r>
              <a:rPr lang="en-US" dirty="0" smtClean="0"/>
              <a:t>-- Complex joins = RDBMS; complex processing = </a:t>
            </a:r>
            <a:r>
              <a:rPr lang="en-US" dirty="0" err="1" smtClean="0"/>
              <a:t>Hadoop</a:t>
            </a:r>
            <a:r>
              <a:rPr lang="en-US" dirty="0" smtClean="0"/>
              <a:t/>
            </a:r>
            <a:br>
              <a:rPr lang="en-US" dirty="0" smtClean="0"/>
            </a:br>
            <a:r>
              <a:rPr lang="en-US" dirty="0" smtClean="0"/>
              <a:t>-- Efficient use of CPU/IO = RDBMS; low-cost storage = </a:t>
            </a:r>
            <a:r>
              <a:rPr lang="en-US" dirty="0" err="1" smtClean="0"/>
              <a:t>Hadoop</a:t>
            </a:r>
            <a:r>
              <a:rPr lang="en-US" dirty="0" smtClean="0"/>
              <a:t>. </a:t>
            </a:r>
          </a:p>
          <a:p>
            <a:endParaRPr lang="en-US" dirty="0" smtClean="0"/>
          </a:p>
          <a:p>
            <a:pPr rtl="0"/>
            <a:r>
              <a:rPr lang="en-US" sz="1200" kern="1200" dirty="0" smtClean="0">
                <a:solidFill>
                  <a:schemeClr val="tx1"/>
                </a:solidFill>
                <a:effectLst/>
                <a:latin typeface="+mn-lt"/>
                <a:ea typeface="+mn-ea"/>
                <a:cs typeface="+mn-cs"/>
              </a:rPr>
              <a:t>Users interact with database systems through</a:t>
            </a:r>
          </a:p>
          <a:p>
            <a:pPr rtl="0"/>
            <a:r>
              <a:rPr lang="en-US" sz="1200" kern="1200" dirty="0" smtClean="0">
                <a:solidFill>
                  <a:schemeClr val="tx1"/>
                </a:solidFill>
                <a:effectLst/>
                <a:latin typeface="+mn-lt"/>
                <a:ea typeface="+mn-ea"/>
                <a:cs typeface="+mn-cs"/>
              </a:rPr>
              <a:t>query languages</a:t>
            </a:r>
          </a:p>
          <a:p>
            <a:pPr rtl="0"/>
            <a:r>
              <a:rPr lang="en-US" sz="1200" kern="1200" dirty="0" smtClean="0">
                <a:solidFill>
                  <a:schemeClr val="tx1"/>
                </a:solidFill>
                <a:effectLst/>
                <a:latin typeface="+mn-lt"/>
                <a:ea typeface="+mn-ea"/>
                <a:cs typeface="+mn-cs"/>
              </a:rPr>
              <a:t>. The query </a:t>
            </a:r>
            <a:r>
              <a:rPr lang="en-US" sz="1200" kern="1200" dirty="0" err="1" smtClean="0">
                <a:solidFill>
                  <a:schemeClr val="tx1"/>
                </a:solidFill>
                <a:effectLst/>
                <a:latin typeface="+mn-lt"/>
                <a:ea typeface="+mn-ea"/>
                <a:cs typeface="+mn-cs"/>
              </a:rPr>
              <a:t>lan</a:t>
            </a:r>
            <a:r>
              <a:rPr lang="en-US" sz="1200" kern="1200" dirty="0" smtClean="0">
                <a:solidFill>
                  <a:schemeClr val="tx1"/>
                </a:solidFill>
                <a:effectLst/>
                <a:latin typeface="+mn-lt"/>
                <a:ea typeface="+mn-ea"/>
                <a:cs typeface="+mn-cs"/>
              </a:rPr>
              <a:t>-</a:t>
            </a:r>
          </a:p>
          <a:p>
            <a:pPr rtl="0"/>
            <a:r>
              <a:rPr lang="en-US" sz="1200" kern="1200" dirty="0" err="1" smtClean="0">
                <a:solidFill>
                  <a:schemeClr val="tx1"/>
                </a:solidFill>
                <a:effectLst/>
                <a:latin typeface="+mn-lt"/>
                <a:ea typeface="+mn-ea"/>
                <a:cs typeface="+mn-cs"/>
              </a:rPr>
              <a:t>guage</a:t>
            </a:r>
            <a:r>
              <a:rPr lang="en-US" sz="1200" kern="1200" dirty="0" smtClean="0">
                <a:solidFill>
                  <a:schemeClr val="tx1"/>
                </a:solidFill>
                <a:effectLst/>
                <a:latin typeface="+mn-lt"/>
                <a:ea typeface="+mn-ea"/>
                <a:cs typeface="+mn-cs"/>
              </a:rPr>
              <a:t> of a DBMS has two broad tasks: to define the data </a:t>
            </a:r>
            <a:r>
              <a:rPr lang="en-US" sz="1200" kern="1200" dirty="0" err="1" smtClean="0">
                <a:solidFill>
                  <a:schemeClr val="tx1"/>
                </a:solidFill>
                <a:effectLst/>
                <a:latin typeface="+mn-lt"/>
                <a:ea typeface="+mn-ea"/>
                <a:cs typeface="+mn-cs"/>
              </a:rPr>
              <a:t>structur</a:t>
            </a:r>
            <a:endParaRPr lang="en-US" sz="1200" kern="1200" dirty="0" smtClean="0">
              <a:solidFill>
                <a:schemeClr val="tx1"/>
              </a:solidFill>
              <a:effectLst/>
              <a:latin typeface="+mn-lt"/>
              <a:ea typeface="+mn-ea"/>
              <a:cs typeface="+mn-cs"/>
            </a:endParaRPr>
          </a:p>
          <a:p>
            <a:pPr rtl="0"/>
            <a:r>
              <a:rPr lang="en-US" sz="1200" kern="1200" dirty="0" err="1" smtClean="0">
                <a:solidFill>
                  <a:schemeClr val="tx1"/>
                </a:solidFill>
                <a:effectLst/>
                <a:latin typeface="+mn-lt"/>
                <a:ea typeface="+mn-ea"/>
                <a:cs typeface="+mn-cs"/>
              </a:rPr>
              <a:t>es</a:t>
            </a:r>
            <a:r>
              <a:rPr lang="en-US" sz="1200" kern="1200" dirty="0" smtClean="0">
                <a:solidFill>
                  <a:schemeClr val="tx1"/>
                </a:solidFill>
                <a:effectLst/>
                <a:latin typeface="+mn-lt"/>
                <a:ea typeface="+mn-ea"/>
                <a:cs typeface="+mn-cs"/>
              </a:rPr>
              <a:t> that serve</a:t>
            </a:r>
          </a:p>
          <a:p>
            <a:pPr rtl="0"/>
            <a:r>
              <a:rPr lang="en-US" sz="1200" kern="1200" dirty="0" smtClean="0">
                <a:solidFill>
                  <a:schemeClr val="tx1"/>
                </a:solidFill>
                <a:effectLst/>
                <a:latin typeface="+mn-lt"/>
                <a:ea typeface="+mn-ea"/>
                <a:cs typeface="+mn-cs"/>
              </a:rPr>
              <a:t>as receptacles for the data of the database, and to allow the s</a:t>
            </a:r>
          </a:p>
          <a:p>
            <a:pPr rtl="0"/>
            <a:r>
              <a:rPr lang="en-US" sz="1200" kern="1200" dirty="0" err="1" smtClean="0">
                <a:solidFill>
                  <a:schemeClr val="tx1"/>
                </a:solidFill>
                <a:effectLst/>
                <a:latin typeface="+mn-lt"/>
                <a:ea typeface="+mn-ea"/>
                <a:cs typeface="+mn-cs"/>
              </a:rPr>
              <a:t>peedy</a:t>
            </a:r>
            <a:r>
              <a:rPr lang="en-US" sz="1200" kern="1200" dirty="0" smtClean="0">
                <a:solidFill>
                  <a:schemeClr val="tx1"/>
                </a:solidFill>
                <a:effectLst/>
                <a:latin typeface="+mn-lt"/>
                <a:ea typeface="+mn-ea"/>
                <a:cs typeface="+mn-cs"/>
              </a:rPr>
              <a:t> retrieval</a:t>
            </a:r>
          </a:p>
          <a:p>
            <a:pPr rtl="0"/>
            <a:r>
              <a:rPr lang="en-US" sz="1200" kern="1200" dirty="0" smtClean="0">
                <a:solidFill>
                  <a:schemeClr val="tx1"/>
                </a:solidFill>
                <a:effectLst/>
                <a:latin typeface="+mn-lt"/>
                <a:ea typeface="+mn-ea"/>
                <a:cs typeface="+mn-cs"/>
              </a:rPr>
              <a:t>and modification of data. Accordingly, we distinguish </a:t>
            </a:r>
            <a:r>
              <a:rPr lang="en-US" sz="1200" kern="1200" dirty="0" err="1" smtClean="0">
                <a:solidFill>
                  <a:schemeClr val="tx1"/>
                </a:solidFill>
                <a:effectLst/>
                <a:latin typeface="+mn-lt"/>
                <a:ea typeface="+mn-ea"/>
                <a:cs typeface="+mn-cs"/>
              </a:rPr>
              <a:t>betwe</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en two components</a:t>
            </a:r>
          </a:p>
          <a:p>
            <a:pPr rtl="0"/>
            <a:r>
              <a:rPr lang="en-US" sz="1200" kern="1200" dirty="0" smtClean="0">
                <a:solidFill>
                  <a:schemeClr val="tx1"/>
                </a:solidFill>
                <a:effectLst/>
                <a:latin typeface="+mn-lt"/>
                <a:ea typeface="+mn-ea"/>
                <a:cs typeface="+mn-cs"/>
              </a:rPr>
              <a:t>of a query language: the</a:t>
            </a:r>
          </a:p>
          <a:p>
            <a:pPr rtl="0"/>
            <a:r>
              <a:rPr lang="en-US" sz="1200" kern="1200" dirty="0" smtClean="0">
                <a:solidFill>
                  <a:schemeClr val="tx1"/>
                </a:solidFill>
                <a:effectLst/>
                <a:latin typeface="+mn-lt"/>
                <a:ea typeface="+mn-ea"/>
                <a:cs typeface="+mn-cs"/>
              </a:rPr>
              <a:t>data definition component</a:t>
            </a:r>
          </a:p>
          <a:p>
            <a:pPr rtl="0"/>
            <a:r>
              <a:rPr lang="en-US" sz="1200" kern="1200" dirty="0" smtClean="0">
                <a:solidFill>
                  <a:schemeClr val="tx1"/>
                </a:solidFill>
                <a:effectLst/>
                <a:latin typeface="+mn-lt"/>
                <a:ea typeface="+mn-ea"/>
                <a:cs typeface="+mn-cs"/>
              </a:rPr>
              <a:t>and the</a:t>
            </a:r>
          </a:p>
          <a:p>
            <a:pPr rtl="0"/>
            <a:r>
              <a:rPr lang="en-US" sz="1200" kern="1200" dirty="0" smtClean="0">
                <a:solidFill>
                  <a:schemeClr val="tx1"/>
                </a:solidFill>
                <a:effectLst/>
                <a:latin typeface="+mn-lt"/>
                <a:ea typeface="+mn-ea"/>
                <a:cs typeface="+mn-cs"/>
              </a:rPr>
              <a:t>data manipulation</a:t>
            </a:r>
          </a:p>
          <a:p>
            <a:pPr rtl="0"/>
            <a:r>
              <a:rPr lang="en-US" sz="1200" kern="1200" dirty="0" smtClean="0">
                <a:solidFill>
                  <a:schemeClr val="tx1"/>
                </a:solidFill>
                <a:effectLst/>
                <a:latin typeface="+mn-lt"/>
                <a:ea typeface="+mn-ea"/>
                <a:cs typeface="+mn-cs"/>
              </a:rPr>
              <a:t>component</a:t>
            </a:r>
          </a:p>
          <a:p>
            <a:pPr rtl="0"/>
            <a:r>
              <a:rPr lang="en-US" sz="1200" kern="1200" dirty="0" smtClean="0">
                <a:solidFill>
                  <a:schemeClr val="tx1"/>
                </a:solidFill>
                <a:effectLst/>
                <a:latin typeface="+mn-lt"/>
                <a:ea typeface="+mn-ea"/>
                <a:cs typeface="+mn-cs"/>
              </a:rPr>
              <a:t>.</a:t>
            </a:r>
          </a:p>
          <a:p>
            <a:pPr rtl="0"/>
            <a:r>
              <a:rPr lang="en-US" sz="1200" kern="1200" dirty="0" smtClean="0">
                <a:solidFill>
                  <a:schemeClr val="tx1"/>
                </a:solidFill>
                <a:effectLst/>
                <a:latin typeface="+mn-lt"/>
                <a:ea typeface="+mn-ea"/>
                <a:cs typeface="+mn-cs"/>
              </a:rPr>
              <a:t>The main tasks of data manipulation are</a:t>
            </a:r>
          </a:p>
          <a:p>
            <a:pPr rtl="0"/>
            <a:r>
              <a:rPr lang="en-US" sz="1200" kern="1200" dirty="0" smtClean="0">
                <a:solidFill>
                  <a:schemeClr val="tx1"/>
                </a:solidFill>
                <a:effectLst/>
                <a:latin typeface="+mn-lt"/>
                <a:ea typeface="+mn-ea"/>
                <a:cs typeface="+mn-cs"/>
              </a:rPr>
              <a:t>data retrieval</a:t>
            </a:r>
          </a:p>
          <a:p>
            <a:pPr rtl="0"/>
            <a:r>
              <a:rPr lang="en-US" sz="1200" kern="1200" dirty="0" smtClean="0">
                <a:solidFill>
                  <a:schemeClr val="tx1"/>
                </a:solidFill>
                <a:effectLst/>
                <a:latin typeface="+mn-lt"/>
                <a:ea typeface="+mn-ea"/>
                <a:cs typeface="+mn-cs"/>
              </a:rPr>
              <a:t>and</a:t>
            </a:r>
          </a:p>
          <a:p>
            <a:pPr rtl="0"/>
            <a:r>
              <a:rPr lang="en-US" sz="1200" kern="1200" dirty="0" smtClean="0">
                <a:solidFill>
                  <a:schemeClr val="tx1"/>
                </a:solidFill>
                <a:effectLst/>
                <a:latin typeface="+mn-lt"/>
                <a:ea typeface="+mn-ea"/>
                <a:cs typeface="+mn-cs"/>
              </a:rPr>
              <a:t>data update</a:t>
            </a:r>
          </a:p>
          <a:p>
            <a:pPr rtl="0"/>
            <a:r>
              <a:rPr lang="en-US" sz="1200" kern="1200" dirty="0" smtClean="0">
                <a:solidFill>
                  <a:schemeClr val="tx1"/>
                </a:solidFill>
                <a:effectLst/>
                <a:latin typeface="+mn-lt"/>
                <a:ea typeface="+mn-ea"/>
                <a:cs typeface="+mn-cs"/>
              </a:rPr>
              <a:t>.</a:t>
            </a:r>
          </a:p>
          <a:p>
            <a:pPr rtl="0"/>
            <a:r>
              <a:rPr lang="en-US" sz="1200" kern="1200" dirty="0" smtClean="0">
                <a:solidFill>
                  <a:schemeClr val="tx1"/>
                </a:solidFill>
                <a:effectLst/>
                <a:latin typeface="+mn-lt"/>
                <a:ea typeface="+mn-ea"/>
                <a:cs typeface="+mn-cs"/>
              </a:rPr>
              <a:t>Data retrieval entails obtaining data stored in the </a:t>
            </a:r>
            <a:r>
              <a:rPr lang="en-US" sz="1200" kern="1200" dirty="0" err="1" smtClean="0">
                <a:solidFill>
                  <a:schemeClr val="tx1"/>
                </a:solidFill>
                <a:effectLst/>
                <a:latin typeface="+mn-lt"/>
                <a:ea typeface="+mn-ea"/>
                <a:cs typeface="+mn-cs"/>
              </a:rPr>
              <a:t>databas</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e that satisfies a</a:t>
            </a:r>
          </a:p>
          <a:p>
            <a:pPr rtl="0"/>
            <a:r>
              <a:rPr lang="en-US" sz="1200" kern="1200" dirty="0" smtClean="0">
                <a:solidFill>
                  <a:schemeClr val="tx1"/>
                </a:solidFill>
                <a:effectLst/>
                <a:latin typeface="+mn-lt"/>
                <a:ea typeface="+mn-ea"/>
                <a:cs typeface="+mn-cs"/>
              </a:rPr>
              <a:t>certain specification formulated by the user in a query. Data</a:t>
            </a:r>
          </a:p>
          <a:p>
            <a:pPr rtl="0"/>
            <a:r>
              <a:rPr lang="en-US" sz="1200" kern="1200" dirty="0" smtClean="0">
                <a:solidFill>
                  <a:schemeClr val="tx1"/>
                </a:solidFill>
                <a:effectLst/>
                <a:latin typeface="+mn-lt"/>
                <a:ea typeface="+mn-ea"/>
                <a:cs typeface="+mn-cs"/>
              </a:rPr>
              <a:t>updates include</a:t>
            </a:r>
          </a:p>
          <a:p>
            <a:pPr rtl="0"/>
            <a:r>
              <a:rPr lang="en-US" sz="1200" kern="1200" dirty="0" smtClean="0">
                <a:solidFill>
                  <a:schemeClr val="tx1"/>
                </a:solidFill>
                <a:effectLst/>
                <a:latin typeface="+mn-lt"/>
                <a:ea typeface="+mn-ea"/>
                <a:cs typeface="+mn-cs"/>
              </a:rPr>
              <a:t>data modification, deletion and insertion.</a:t>
            </a:r>
          </a:p>
          <a:p>
            <a:r>
              <a:rPr lang="en-US" dirty="0" smtClean="0"/>
              <a:t>------</a:t>
            </a:r>
          </a:p>
          <a:p>
            <a:pPr rtl="0"/>
            <a:r>
              <a:rPr lang="en-US" sz="1200" kern="1200" dirty="0" smtClean="0">
                <a:solidFill>
                  <a:schemeClr val="tx1"/>
                </a:solidFill>
                <a:effectLst/>
                <a:latin typeface="+mn-lt"/>
                <a:ea typeface="+mn-ea"/>
                <a:cs typeface="+mn-cs"/>
              </a:rPr>
              <a:t>Programming in query languages of DBMSs is done differently f</a:t>
            </a:r>
          </a:p>
          <a:p>
            <a:pPr rtl="0"/>
            <a:r>
              <a:rPr lang="en-US" sz="1200" kern="1200" dirty="0" smtClean="0">
                <a:solidFill>
                  <a:schemeClr val="tx1"/>
                </a:solidFill>
                <a:effectLst/>
                <a:latin typeface="+mn-lt"/>
                <a:ea typeface="+mn-ea"/>
                <a:cs typeface="+mn-cs"/>
              </a:rPr>
              <a:t>rom pro-</a:t>
            </a:r>
          </a:p>
          <a:p>
            <a:pPr rtl="0"/>
            <a:r>
              <a:rPr lang="en-US" sz="1200" kern="1200" dirty="0" err="1" smtClean="0">
                <a:solidFill>
                  <a:schemeClr val="tx1"/>
                </a:solidFill>
                <a:effectLst/>
                <a:latin typeface="+mn-lt"/>
                <a:ea typeface="+mn-ea"/>
                <a:cs typeface="+mn-cs"/>
              </a:rPr>
              <a:t>gramming</a:t>
            </a:r>
            <a:r>
              <a:rPr lang="en-US" sz="1200" kern="1200" dirty="0" smtClean="0">
                <a:solidFill>
                  <a:schemeClr val="tx1"/>
                </a:solidFill>
                <a:effectLst/>
                <a:latin typeface="+mn-lt"/>
                <a:ea typeface="+mn-ea"/>
                <a:cs typeface="+mn-cs"/>
              </a:rPr>
              <a:t> in higher-level programming languages. The </a:t>
            </a:r>
            <a:r>
              <a:rPr lang="en-US" sz="1200" kern="1200" dirty="0" err="1" smtClean="0">
                <a:solidFill>
                  <a:schemeClr val="tx1"/>
                </a:solidFill>
                <a:effectLst/>
                <a:latin typeface="+mn-lt"/>
                <a:ea typeface="+mn-ea"/>
                <a:cs typeface="+mn-cs"/>
              </a:rPr>
              <a:t>typic</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al program written</a:t>
            </a:r>
          </a:p>
          <a:p>
            <a:pPr rtl="0"/>
            <a:r>
              <a:rPr lang="en-US" sz="1200" kern="1200" dirty="0" smtClean="0">
                <a:solidFill>
                  <a:schemeClr val="tx1"/>
                </a:solidFill>
                <a:effectLst/>
                <a:latin typeface="+mn-lt"/>
                <a:ea typeface="+mn-ea"/>
                <a:cs typeface="+mn-cs"/>
              </a:rPr>
              <a:t>in C, Pascal, or PL/1 directly implements an algorithm for so</a:t>
            </a:r>
          </a:p>
          <a:p>
            <a:pPr rtl="0"/>
            <a:r>
              <a:rPr lang="en-US" sz="1200" kern="1200" dirty="0" err="1" smtClean="0">
                <a:solidFill>
                  <a:schemeClr val="tx1"/>
                </a:solidFill>
                <a:effectLst/>
                <a:latin typeface="+mn-lt"/>
                <a:ea typeface="+mn-ea"/>
                <a:cs typeface="+mn-cs"/>
              </a:rPr>
              <a:t>lving</a:t>
            </a:r>
            <a:r>
              <a:rPr lang="en-US" sz="1200" kern="1200" dirty="0" smtClean="0">
                <a:solidFill>
                  <a:schemeClr val="tx1"/>
                </a:solidFill>
                <a:effectLst/>
                <a:latin typeface="+mn-lt"/>
                <a:ea typeface="+mn-ea"/>
                <a:cs typeface="+mn-cs"/>
              </a:rPr>
              <a:t> a problem.</a:t>
            </a:r>
          </a:p>
          <a:p>
            <a:pPr rtl="0"/>
            <a:r>
              <a:rPr lang="en-US" sz="1200" kern="1200" dirty="0" smtClean="0">
                <a:solidFill>
                  <a:schemeClr val="tx1"/>
                </a:solidFill>
                <a:effectLst/>
                <a:latin typeface="+mn-lt"/>
                <a:ea typeface="+mn-ea"/>
                <a:cs typeface="+mn-cs"/>
              </a:rPr>
              <a:t>A query written in a database query language merely states </a:t>
            </a:r>
            <a:r>
              <a:rPr lang="en-US" sz="1200" kern="1200" dirty="0" err="1" smtClean="0">
                <a:solidFill>
                  <a:schemeClr val="tx1"/>
                </a:solidFill>
                <a:effectLst/>
                <a:latin typeface="+mn-lt"/>
                <a:ea typeface="+mn-ea"/>
                <a:cs typeface="+mn-cs"/>
              </a:rPr>
              <a:t>wh</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at the problem</a:t>
            </a:r>
          </a:p>
          <a:p>
            <a:pPr rtl="0"/>
            <a:r>
              <a:rPr lang="en-US" sz="1200" kern="1200" dirty="0" smtClean="0">
                <a:solidFill>
                  <a:schemeClr val="tx1"/>
                </a:solidFill>
                <a:effectLst/>
                <a:latin typeface="+mn-lt"/>
                <a:ea typeface="+mn-ea"/>
                <a:cs typeface="+mn-cs"/>
              </a:rPr>
              <a:t>is and leaves the construction of the code that solves the pro</a:t>
            </a:r>
          </a:p>
          <a:p>
            <a:pPr rtl="0"/>
            <a:r>
              <a:rPr lang="en-US" sz="1200" kern="1200" dirty="0" err="1" smtClean="0">
                <a:solidFill>
                  <a:schemeClr val="tx1"/>
                </a:solidFill>
                <a:effectLst/>
                <a:latin typeface="+mn-lt"/>
                <a:ea typeface="+mn-ea"/>
                <a:cs typeface="+mn-cs"/>
              </a:rPr>
              <a:t>blem</a:t>
            </a:r>
            <a:r>
              <a:rPr lang="en-US" sz="1200" kern="1200" dirty="0" smtClean="0">
                <a:solidFill>
                  <a:schemeClr val="tx1"/>
                </a:solidFill>
                <a:effectLst/>
                <a:latin typeface="+mn-lt"/>
                <a:ea typeface="+mn-ea"/>
                <a:cs typeface="+mn-cs"/>
              </a:rPr>
              <a:t> to a special</a:t>
            </a:r>
          </a:p>
          <a:p>
            <a:pPr rtl="0"/>
            <a:r>
              <a:rPr lang="en-US" sz="1200" kern="1200" dirty="0" smtClean="0">
                <a:solidFill>
                  <a:schemeClr val="tx1"/>
                </a:solidFill>
                <a:effectLst/>
                <a:latin typeface="+mn-lt"/>
                <a:ea typeface="+mn-ea"/>
                <a:cs typeface="+mn-cs"/>
              </a:rPr>
              <a:t>component of the DBMS software. This approach to </a:t>
            </a:r>
            <a:r>
              <a:rPr lang="en-US" sz="1200" kern="1200" dirty="0" err="1" smtClean="0">
                <a:solidFill>
                  <a:schemeClr val="tx1"/>
                </a:solidFill>
                <a:effectLst/>
                <a:latin typeface="+mn-lt"/>
                <a:ea typeface="+mn-ea"/>
                <a:cs typeface="+mn-cs"/>
              </a:rPr>
              <a:t>programmin</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g is called</a:t>
            </a:r>
          </a:p>
          <a:p>
            <a:pPr rtl="0"/>
            <a:r>
              <a:rPr lang="en-US" sz="1200" kern="1200" dirty="0" smtClean="0">
                <a:solidFill>
                  <a:schemeClr val="tx1"/>
                </a:solidFill>
                <a:effectLst/>
                <a:latin typeface="+mn-lt"/>
                <a:ea typeface="+mn-ea"/>
                <a:cs typeface="+mn-cs"/>
              </a:rPr>
              <a:t>nonprocedural</a:t>
            </a:r>
          </a:p>
          <a:p>
            <a:pPr rtl="0"/>
            <a:r>
              <a:rPr lang="en-US" sz="1200" kern="1200" dirty="0" smtClean="0">
                <a:solidFill>
                  <a:schemeClr val="tx1"/>
                </a:solidFill>
                <a:effectLst/>
                <a:latin typeface="+mn-lt"/>
                <a:ea typeface="+mn-ea"/>
                <a:cs typeface="+mn-cs"/>
              </a:rPr>
              <a:t>.</a:t>
            </a:r>
          </a:p>
          <a:p>
            <a:pPr rtl="0"/>
            <a:r>
              <a:rPr lang="en-US" sz="1200" kern="1200" dirty="0" smtClean="0">
                <a:solidFill>
                  <a:schemeClr val="tx1"/>
                </a:solidFill>
                <a:effectLst/>
                <a:latin typeface="+mn-lt"/>
                <a:ea typeface="+mn-ea"/>
                <a:cs typeface="+mn-cs"/>
              </a:rPr>
              <a:t>A central task of DBMSs is</a:t>
            </a:r>
          </a:p>
          <a:p>
            <a:pPr rtl="0"/>
            <a:r>
              <a:rPr lang="en-US" sz="1200" kern="1200" dirty="0" smtClean="0">
                <a:solidFill>
                  <a:schemeClr val="tx1"/>
                </a:solidFill>
                <a:effectLst/>
                <a:latin typeface="+mn-lt"/>
                <a:ea typeface="+mn-ea"/>
                <a:cs typeface="+mn-cs"/>
              </a:rPr>
              <a:t>transaction management</a:t>
            </a:r>
          </a:p>
          <a:p>
            <a:pPr rtl="0"/>
            <a:r>
              <a:rPr lang="en-US" sz="1200" kern="1200" dirty="0" smtClean="0">
                <a:solidFill>
                  <a:schemeClr val="tx1"/>
                </a:solidFill>
                <a:effectLst/>
                <a:latin typeface="+mn-lt"/>
                <a:ea typeface="+mn-ea"/>
                <a:cs typeface="+mn-cs"/>
              </a:rPr>
              <a:t>. A</a:t>
            </a:r>
          </a:p>
          <a:p>
            <a:pPr rtl="0"/>
            <a:r>
              <a:rPr lang="en-US" sz="1200" kern="1200" dirty="0" smtClean="0">
                <a:solidFill>
                  <a:schemeClr val="tx1"/>
                </a:solidFill>
                <a:effectLst/>
                <a:latin typeface="+mn-lt"/>
                <a:ea typeface="+mn-ea"/>
                <a:cs typeface="+mn-cs"/>
              </a:rPr>
              <a:t>transaction</a:t>
            </a:r>
          </a:p>
          <a:p>
            <a:pPr rtl="0"/>
            <a:r>
              <a:rPr lang="en-US" sz="1200" kern="1200" dirty="0" smtClean="0">
                <a:solidFill>
                  <a:schemeClr val="tx1"/>
                </a:solidFill>
                <a:effectLst/>
                <a:latin typeface="+mn-lt"/>
                <a:ea typeface="+mn-ea"/>
                <a:cs typeface="+mn-cs"/>
              </a:rPr>
              <a:t>is a</a:t>
            </a:r>
          </a:p>
          <a:p>
            <a:pPr rtl="0"/>
            <a:r>
              <a:rPr lang="en-US" sz="1200" kern="1200" dirty="0" smtClean="0">
                <a:solidFill>
                  <a:schemeClr val="tx1"/>
                </a:solidFill>
                <a:effectLst/>
                <a:latin typeface="+mn-lt"/>
                <a:ea typeface="+mn-ea"/>
                <a:cs typeface="+mn-cs"/>
              </a:rPr>
              <a:t>sequence of database operations (that usually consists of u</a:t>
            </a:r>
          </a:p>
          <a:p>
            <a:pPr rtl="0"/>
            <a:r>
              <a:rPr lang="en-US" sz="1200" kern="1200" dirty="0" err="1" smtClean="0">
                <a:solidFill>
                  <a:schemeClr val="tx1"/>
                </a:solidFill>
                <a:effectLst/>
                <a:latin typeface="+mn-lt"/>
                <a:ea typeface="+mn-ea"/>
                <a:cs typeface="+mn-cs"/>
              </a:rPr>
              <a:t>pdates</a:t>
            </a:r>
            <a:r>
              <a:rPr lang="en-US" sz="1200" kern="1200" dirty="0" smtClean="0">
                <a:solidFill>
                  <a:schemeClr val="tx1"/>
                </a:solidFill>
                <a:effectLst/>
                <a:latin typeface="+mn-lt"/>
                <a:ea typeface="+mn-ea"/>
                <a:cs typeface="+mn-cs"/>
              </a:rPr>
              <a:t>, with possible</a:t>
            </a:r>
          </a:p>
          <a:p>
            <a:pPr rtl="0"/>
            <a:r>
              <a:rPr lang="en-US" sz="1200" kern="1200" dirty="0" smtClean="0">
                <a:solidFill>
                  <a:schemeClr val="tx1"/>
                </a:solidFill>
                <a:effectLst/>
                <a:latin typeface="+mn-lt"/>
                <a:ea typeface="+mn-ea"/>
                <a:cs typeface="+mn-cs"/>
              </a:rPr>
              <a:t>retrievals) that must be executed in its entirety or not at al</a:t>
            </a:r>
          </a:p>
          <a:p>
            <a:pPr rtl="0"/>
            <a:r>
              <a:rPr lang="en-US" sz="1200" kern="1200" dirty="0" smtClean="0">
                <a:solidFill>
                  <a:schemeClr val="tx1"/>
                </a:solidFill>
                <a:effectLst/>
                <a:latin typeface="+mn-lt"/>
                <a:ea typeface="+mn-ea"/>
                <a:cs typeface="+mn-cs"/>
              </a:rPr>
              <a:t>l. This property of</a:t>
            </a:r>
          </a:p>
          <a:p>
            <a:pPr rtl="0"/>
            <a:r>
              <a:rPr lang="en-US" sz="1200" kern="1200" dirty="0" smtClean="0">
                <a:solidFill>
                  <a:schemeClr val="tx1"/>
                </a:solidFill>
                <a:effectLst/>
                <a:latin typeface="+mn-lt"/>
                <a:ea typeface="+mn-ea"/>
                <a:cs typeface="+mn-cs"/>
              </a:rPr>
              <a:t>transactions is known as</a:t>
            </a:r>
          </a:p>
          <a:p>
            <a:pPr rtl="0"/>
            <a:r>
              <a:rPr lang="en-US" sz="1200" kern="1200" dirty="0" smtClean="0">
                <a:solidFill>
                  <a:schemeClr val="tx1"/>
                </a:solidFill>
                <a:effectLst/>
                <a:latin typeface="+mn-lt"/>
                <a:ea typeface="+mn-ea"/>
                <a:cs typeface="+mn-cs"/>
              </a:rPr>
              <a:t>atomicity</a:t>
            </a:r>
          </a:p>
          <a:p>
            <a:pPr rtl="0"/>
            <a:r>
              <a:rPr lang="en-US" sz="1200" kern="1200" dirty="0" smtClean="0">
                <a:solidFill>
                  <a:schemeClr val="tx1"/>
                </a:solidFill>
                <a:effectLst/>
                <a:latin typeface="+mn-lt"/>
                <a:ea typeface="+mn-ea"/>
                <a:cs typeface="+mn-cs"/>
              </a:rPr>
              <a:t>. A typical example includes the transfer of</a:t>
            </a:r>
          </a:p>
          <a:p>
            <a:pPr rtl="0"/>
            <a:r>
              <a:rPr lang="en-US" sz="1200" kern="1200" dirty="0" smtClean="0">
                <a:solidFill>
                  <a:schemeClr val="tx1"/>
                </a:solidFill>
                <a:effectLst/>
                <a:latin typeface="+mn-lt"/>
                <a:ea typeface="+mn-ea"/>
                <a:cs typeface="+mn-cs"/>
              </a:rPr>
              <a:t>funds between two account records</a:t>
            </a:r>
          </a:p>
          <a:p>
            <a:pPr rtl="0"/>
            <a:r>
              <a:rPr lang="en-US" sz="1200" kern="1200" dirty="0" smtClean="0">
                <a:solidFill>
                  <a:schemeClr val="tx1"/>
                </a:solidFill>
                <a:effectLst/>
                <a:latin typeface="+mn-lt"/>
                <a:ea typeface="+mn-ea"/>
                <a:cs typeface="+mn-cs"/>
              </a:rPr>
              <a:t>A</a:t>
            </a:r>
          </a:p>
          <a:p>
            <a:pPr rtl="0"/>
            <a:r>
              <a:rPr lang="en-US" sz="1200" kern="1200" dirty="0" smtClean="0">
                <a:solidFill>
                  <a:schemeClr val="tx1"/>
                </a:solidFill>
                <a:effectLst/>
                <a:latin typeface="+mn-lt"/>
                <a:ea typeface="+mn-ea"/>
                <a:cs typeface="+mn-cs"/>
              </a:rPr>
              <a:t>and</a:t>
            </a:r>
          </a:p>
          <a:p>
            <a:pPr rtl="0"/>
            <a:r>
              <a:rPr lang="en-US" sz="1200" kern="1200" dirty="0" smtClean="0">
                <a:solidFill>
                  <a:schemeClr val="tx1"/>
                </a:solidFill>
                <a:effectLst/>
                <a:latin typeface="+mn-lt"/>
                <a:ea typeface="+mn-ea"/>
                <a:cs typeface="+mn-cs"/>
              </a:rPr>
              <a:t>B</a:t>
            </a:r>
          </a:p>
          <a:p>
            <a:pPr rtl="0"/>
            <a:r>
              <a:rPr lang="en-US" sz="1200" kern="1200" dirty="0" smtClean="0">
                <a:solidFill>
                  <a:schemeClr val="tx1"/>
                </a:solidFill>
                <a:effectLst/>
                <a:latin typeface="+mn-lt"/>
                <a:ea typeface="+mn-ea"/>
                <a:cs typeface="+mn-cs"/>
              </a:rPr>
              <a:t>in the database of a bank. Such a</a:t>
            </a:r>
          </a:p>
          <a:p>
            <a:pPr rtl="0"/>
            <a:r>
              <a:rPr lang="en-US" sz="1200" kern="1200" dirty="0" smtClean="0">
                <a:solidFill>
                  <a:schemeClr val="tx1"/>
                </a:solidFill>
                <a:effectLst/>
                <a:latin typeface="+mn-lt"/>
                <a:ea typeface="+mn-ea"/>
                <a:cs typeface="+mn-cs"/>
              </a:rPr>
              <a:t>banking operation should not modify the total amount of fund</a:t>
            </a:r>
          </a:p>
          <a:p>
            <a:pPr rtl="0"/>
            <a:r>
              <a:rPr lang="en-US" sz="1200" kern="1200" dirty="0" smtClean="0">
                <a:solidFill>
                  <a:schemeClr val="tx1"/>
                </a:solidFill>
                <a:effectLst/>
                <a:latin typeface="+mn-lt"/>
                <a:ea typeface="+mn-ea"/>
                <a:cs typeface="+mn-cs"/>
              </a:rPr>
              <a:t>s that the bank</a:t>
            </a:r>
          </a:p>
          <a:p>
            <a:pPr rtl="0"/>
            <a:r>
              <a:rPr lang="en-US" sz="1200" kern="1200" dirty="0" smtClean="0">
                <a:solidFill>
                  <a:schemeClr val="tx1"/>
                </a:solidFill>
                <a:effectLst/>
                <a:latin typeface="+mn-lt"/>
                <a:ea typeface="+mn-ea"/>
                <a:cs typeface="+mn-cs"/>
              </a:rPr>
              <a:t>has in its accounts, which is a clear consistency </a:t>
            </a:r>
            <a:r>
              <a:rPr lang="en-US" sz="1200" kern="1200" dirty="0" err="1" smtClean="0">
                <a:solidFill>
                  <a:schemeClr val="tx1"/>
                </a:solidFill>
                <a:effectLst/>
                <a:latin typeface="+mn-lt"/>
                <a:ea typeface="+mn-ea"/>
                <a:cs typeface="+mn-cs"/>
              </a:rPr>
              <a:t>requiremen</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t for the database.</a:t>
            </a:r>
          </a:p>
          <a:p>
            <a:pPr rtl="0"/>
            <a:r>
              <a:rPr lang="en-US" sz="1200" kern="1200" dirty="0" smtClean="0">
                <a:solidFill>
                  <a:schemeClr val="tx1"/>
                </a:solidFill>
                <a:effectLst/>
                <a:latin typeface="+mn-lt"/>
                <a:ea typeface="+mn-ea"/>
                <a:cs typeface="+mn-cs"/>
              </a:rPr>
              <a:t>The transaction consists of the following sequence of opera</a:t>
            </a:r>
          </a:p>
          <a:p>
            <a:pPr rtl="0"/>
            <a:r>
              <a:rPr lang="en-US" sz="1200" kern="1200" dirty="0" err="1" smtClean="0">
                <a:solidFill>
                  <a:schemeClr val="tx1"/>
                </a:solidFill>
                <a:effectLst/>
                <a:latin typeface="+mn-lt"/>
                <a:ea typeface="+mn-ea"/>
                <a:cs typeface="+mn-cs"/>
              </a:rPr>
              <a:t>tion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5BFF04-C4F0-4E00-B7F9-E1DC0C320420}" type="slidenum">
              <a:rPr lang="en-US" smtClean="0"/>
              <a:t>2</a:t>
            </a:fld>
            <a:endParaRPr lang="en-US"/>
          </a:p>
        </p:txBody>
      </p:sp>
    </p:spTree>
    <p:extLst>
      <p:ext uri="{BB962C8B-B14F-4D97-AF65-F5344CB8AC3E}">
        <p14:creationId xmlns:p14="http://schemas.microsoft.com/office/powerpoint/2010/main" val="3632227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What's SQL ?</a:t>
            </a:r>
            <a:endParaRPr lang="en-US" dirty="0" smtClean="0"/>
          </a:p>
          <a:p>
            <a:r>
              <a:rPr lang="en-US" sz="1200" kern="1200" dirty="0" smtClean="0">
                <a:solidFill>
                  <a:schemeClr val="tx1"/>
                </a:solidFill>
                <a:latin typeface="+mn-lt"/>
                <a:ea typeface="+mn-ea"/>
                <a:cs typeface="+mn-cs"/>
              </a:rPr>
              <a:t>In 1971, IBM researchers created a simple non-procedural language called Structured English Query Language. or SEQUEL. This was based on Dr. Edgar F. (Ted) </a:t>
            </a:r>
            <a:r>
              <a:rPr lang="en-US" sz="1200" kern="1200" dirty="0" err="1" smtClean="0">
                <a:solidFill>
                  <a:schemeClr val="tx1"/>
                </a:solidFill>
                <a:latin typeface="+mn-lt"/>
                <a:ea typeface="+mn-ea"/>
                <a:cs typeface="+mn-cs"/>
              </a:rPr>
              <a:t>Codd's</a:t>
            </a:r>
            <a:r>
              <a:rPr lang="en-US" sz="1200" kern="1200" dirty="0" smtClean="0">
                <a:solidFill>
                  <a:schemeClr val="tx1"/>
                </a:solidFill>
                <a:latin typeface="+mn-lt"/>
                <a:ea typeface="+mn-ea"/>
                <a:cs typeface="+mn-cs"/>
              </a:rPr>
              <a:t> design of a relational model for data storage where he described a universal programming language for accessing databases.</a:t>
            </a:r>
            <a:endParaRPr lang="en-US" dirty="0" smtClean="0"/>
          </a:p>
          <a:p>
            <a:r>
              <a:rPr lang="en-US" sz="1200" kern="1200" dirty="0" smtClean="0">
                <a:solidFill>
                  <a:schemeClr val="tx1"/>
                </a:solidFill>
                <a:latin typeface="+mn-lt"/>
                <a:ea typeface="+mn-ea"/>
                <a:cs typeface="+mn-cs"/>
              </a:rPr>
              <a:t>In the late 80's ANSI and ISO (these are two organizations dealing with standards for a wide variety of things) came out with a standardized version called Structured Query Language or SQL. SQL is </a:t>
            </a:r>
            <a:r>
              <a:rPr lang="en-US" sz="1200" kern="1200" dirty="0" err="1" smtClean="0">
                <a:solidFill>
                  <a:schemeClr val="tx1"/>
                </a:solidFill>
                <a:latin typeface="+mn-lt"/>
                <a:ea typeface="+mn-ea"/>
                <a:cs typeface="+mn-cs"/>
              </a:rPr>
              <a:t>prounced</a:t>
            </a:r>
            <a:r>
              <a:rPr lang="en-US" sz="1200" kern="1200" dirty="0" smtClean="0">
                <a:solidFill>
                  <a:schemeClr val="tx1"/>
                </a:solidFill>
                <a:latin typeface="+mn-lt"/>
                <a:ea typeface="+mn-ea"/>
                <a:cs typeface="+mn-cs"/>
              </a:rPr>
              <a:t> as 'Sequel'. There have been several versions of SQL and the latest one is SQL-99. Though SQL-92 is the current universally adopted standard.</a:t>
            </a:r>
            <a:endParaRPr lang="en-US" dirty="0" smtClean="0"/>
          </a:p>
          <a:p>
            <a:r>
              <a:rPr lang="en-US" sz="1200" kern="1200" dirty="0" smtClean="0">
                <a:solidFill>
                  <a:schemeClr val="tx1"/>
                </a:solidFill>
                <a:latin typeface="+mn-lt"/>
                <a:ea typeface="+mn-ea"/>
                <a:cs typeface="+mn-cs"/>
              </a:rPr>
              <a:t>SQL is the language used to query all databases. It's simple to learn and appears to do very little but is the heart of a successful database application. Understanding SQL and using it efficiently is highly imperative in designing an efficient database application. The better your understanding of SQL the more versatile you'll be in getting information out of databases.</a:t>
            </a:r>
            <a:endParaRPr lang="en-US" dirty="0" smtClean="0"/>
          </a:p>
          <a:p>
            <a:endParaRPr lang="en-US" dirty="0" smtClean="0"/>
          </a:p>
          <a:p>
            <a:r>
              <a:rPr lang="en-US" dirty="0" smtClean="0"/>
              <a:t>-------</a:t>
            </a:r>
          </a:p>
          <a:p>
            <a:r>
              <a:rPr lang="en-US" sz="1200" b="1" kern="1200" dirty="0" smtClean="0">
                <a:solidFill>
                  <a:schemeClr val="tx1"/>
                </a:solidFill>
                <a:latin typeface="+mn-lt"/>
                <a:ea typeface="+mn-ea"/>
                <a:cs typeface="+mn-cs"/>
              </a:rPr>
              <a:t>What's an RDBMS ?</a:t>
            </a:r>
            <a:endParaRPr lang="en-US" dirty="0" smtClean="0"/>
          </a:p>
          <a:p>
            <a:r>
              <a:rPr lang="en-US" sz="1200" kern="1200" dirty="0" smtClean="0">
                <a:solidFill>
                  <a:schemeClr val="tx1"/>
                </a:solidFill>
                <a:latin typeface="+mn-lt"/>
                <a:ea typeface="+mn-ea"/>
                <a:cs typeface="+mn-cs"/>
              </a:rPr>
              <a:t>This concept was first described around 1970 by Dr. Edgar F. </a:t>
            </a:r>
            <a:r>
              <a:rPr lang="en-US" sz="1200" kern="1200" dirty="0" err="1" smtClean="0">
                <a:solidFill>
                  <a:schemeClr val="tx1"/>
                </a:solidFill>
                <a:latin typeface="+mn-lt"/>
                <a:ea typeface="+mn-ea"/>
                <a:cs typeface="+mn-cs"/>
              </a:rPr>
              <a:t>Codd</a:t>
            </a:r>
            <a:r>
              <a:rPr lang="en-US" sz="1200" kern="1200" dirty="0" smtClean="0">
                <a:solidFill>
                  <a:schemeClr val="tx1"/>
                </a:solidFill>
                <a:latin typeface="+mn-lt"/>
                <a:ea typeface="+mn-ea"/>
                <a:cs typeface="+mn-cs"/>
              </a:rPr>
              <a:t> in an IBM research publication called "System R4 Relational". </a:t>
            </a:r>
            <a:endParaRPr lang="en-US" dirty="0" smtClean="0"/>
          </a:p>
          <a:p>
            <a:r>
              <a:rPr lang="en-US" sz="1200" kern="1200" dirty="0" smtClean="0">
                <a:solidFill>
                  <a:schemeClr val="tx1"/>
                </a:solidFill>
                <a:latin typeface="+mn-lt"/>
                <a:ea typeface="+mn-ea"/>
                <a:cs typeface="+mn-cs"/>
              </a:rPr>
              <a:t>A relational database uses the concept of linked two-dimensional tables which comprise of rows and columns. A user can draw relationships between multiple tables and present the output as a table again. A user of a relational database need not understand the representation of data in order to retrieve it. Relational programming is non-procedural. </a:t>
            </a:r>
            <a:endParaRPr lang="en-US" dirty="0" smtClean="0"/>
          </a:p>
          <a:p>
            <a:r>
              <a:rPr lang="en-US" sz="1200" kern="1200" dirty="0" smtClean="0">
                <a:solidFill>
                  <a:schemeClr val="tx1"/>
                </a:solidFill>
                <a:latin typeface="+mn-lt"/>
                <a:ea typeface="+mn-ea"/>
                <a:cs typeface="+mn-cs"/>
              </a:rPr>
              <a:t>[</a:t>
            </a:r>
            <a:r>
              <a:rPr lang="en-US" sz="1200" b="1" i="1" kern="1200" dirty="0" smtClean="0">
                <a:solidFill>
                  <a:schemeClr val="tx1"/>
                </a:solidFill>
                <a:latin typeface="+mn-lt"/>
                <a:ea typeface="+mn-ea"/>
                <a:cs typeface="+mn-cs"/>
              </a:rPr>
              <a:t>What's procedural and non-procedural ?</a:t>
            </a:r>
            <a:endParaRPr lang="en-US" dirty="0" smtClean="0"/>
          </a:p>
          <a:p>
            <a:r>
              <a:rPr lang="en-US" sz="1200" kern="1200" dirty="0" smtClean="0">
                <a:solidFill>
                  <a:schemeClr val="tx1"/>
                </a:solidFill>
                <a:latin typeface="+mn-lt"/>
                <a:ea typeface="+mn-ea"/>
                <a:cs typeface="+mn-cs"/>
              </a:rPr>
              <a:t>Programming languages are procedural if they use programming elements such as conditional statements (if-then-else, do-while etc.). SQL has none of these types of statements.]</a:t>
            </a:r>
            <a:endParaRPr lang="en-US" dirty="0" smtClean="0"/>
          </a:p>
          <a:p>
            <a:r>
              <a:rPr lang="en-US" sz="1200" kern="1200" dirty="0" smtClean="0">
                <a:solidFill>
                  <a:schemeClr val="tx1"/>
                </a:solidFill>
                <a:latin typeface="+mn-lt"/>
                <a:ea typeface="+mn-ea"/>
                <a:cs typeface="+mn-cs"/>
              </a:rPr>
              <a:t>In 1979, Relational Software released the world's first relational database called Oracle V.2</a:t>
            </a:r>
            <a:endParaRPr lang="en-US" dirty="0" smtClean="0"/>
          </a:p>
          <a:p>
            <a:r>
              <a:rPr lang="en-US" sz="1200" b="1" kern="1200" dirty="0" smtClean="0">
                <a:solidFill>
                  <a:schemeClr val="tx1"/>
                </a:solidFill>
                <a:latin typeface="+mn-lt"/>
                <a:ea typeface="+mn-ea"/>
                <a:cs typeface="+mn-cs"/>
              </a:rPr>
              <a:t>What a DBMS ? </a:t>
            </a:r>
            <a:endParaRPr lang="en-US" dirty="0" smtClean="0"/>
          </a:p>
          <a:p>
            <a:r>
              <a:rPr lang="en-US" sz="1200" kern="1200" dirty="0" smtClean="0">
                <a:solidFill>
                  <a:schemeClr val="tx1"/>
                </a:solidFill>
                <a:latin typeface="+mn-lt"/>
                <a:ea typeface="+mn-ea"/>
                <a:cs typeface="+mn-cs"/>
              </a:rPr>
              <a:t>MySQL and </a:t>
            </a:r>
            <a:r>
              <a:rPr lang="en-US" sz="1200" kern="1200" dirty="0" err="1" smtClean="0">
                <a:solidFill>
                  <a:schemeClr val="tx1"/>
                </a:solidFill>
                <a:latin typeface="+mn-lt"/>
                <a:ea typeface="+mn-ea"/>
                <a:cs typeface="+mn-cs"/>
              </a:rPr>
              <a:t>mSQL</a:t>
            </a:r>
            <a:r>
              <a:rPr lang="en-US" sz="1200" kern="1200" dirty="0" smtClean="0">
                <a:solidFill>
                  <a:schemeClr val="tx1"/>
                </a:solidFill>
                <a:latin typeface="+mn-lt"/>
                <a:ea typeface="+mn-ea"/>
                <a:cs typeface="+mn-cs"/>
              </a:rPr>
              <a:t> are database management systems or DBMS. These software packages are used to manipulate a database. All DBMSs use their own implementation of SQL. It may be a subset or a superset of the instructions provided by SQL 92.</a:t>
            </a:r>
            <a:endParaRPr lang="en-US" dirty="0" smtClean="0"/>
          </a:p>
          <a:p>
            <a:r>
              <a:rPr lang="en-US" sz="1200" kern="1200" dirty="0" smtClean="0">
                <a:solidFill>
                  <a:schemeClr val="tx1"/>
                </a:solidFill>
                <a:latin typeface="+mn-lt"/>
                <a:ea typeface="+mn-ea"/>
                <a:cs typeface="+mn-cs"/>
              </a:rPr>
              <a:t>MySQL, due to it's simplicity uses a subset of SQL 92 (also known as SQL2).</a:t>
            </a:r>
            <a:endParaRPr lang="en-US" dirty="0" smtClean="0"/>
          </a:p>
          <a:p>
            <a:endParaRPr lang="en-US" dirty="0" smtClean="0"/>
          </a:p>
          <a:p>
            <a:r>
              <a:rPr lang="en-US" dirty="0" smtClean="0"/>
              <a:t>-------</a:t>
            </a:r>
          </a:p>
          <a:p>
            <a:r>
              <a:rPr lang="en-US" sz="1200" b="1" kern="1200" dirty="0" smtClean="0">
                <a:solidFill>
                  <a:schemeClr val="tx1"/>
                </a:solidFill>
                <a:latin typeface="+mn-lt"/>
                <a:ea typeface="+mn-ea"/>
                <a:cs typeface="+mn-cs"/>
              </a:rPr>
              <a:t>What's Database Normalization ?</a:t>
            </a:r>
            <a:endParaRPr lang="en-US" dirty="0" smtClean="0"/>
          </a:p>
          <a:p>
            <a:r>
              <a:rPr lang="en-US" sz="1200" kern="1200" dirty="0" smtClean="0">
                <a:solidFill>
                  <a:schemeClr val="tx1"/>
                </a:solidFill>
                <a:latin typeface="+mn-lt"/>
                <a:ea typeface="+mn-ea"/>
                <a:cs typeface="+mn-cs"/>
              </a:rPr>
              <a:t>Normalization is the process where a database is designed in a way that removes redundancies, and increases the clarity in organizing data in a database. </a:t>
            </a:r>
            <a:endParaRPr lang="en-US" dirty="0" smtClean="0"/>
          </a:p>
          <a:p>
            <a:r>
              <a:rPr lang="en-US" sz="1200" kern="1200" dirty="0" smtClean="0">
                <a:solidFill>
                  <a:schemeClr val="tx1"/>
                </a:solidFill>
                <a:latin typeface="+mn-lt"/>
                <a:ea typeface="+mn-ea"/>
                <a:cs typeface="+mn-cs"/>
              </a:rPr>
              <a:t>In easy English, it means take similar stuff out of a collection of data and place them into tables. Keep doing this for each new table recursively and you'll have a Normalized database. From this resultant database you should be able to recreate the data into it's original state if there is a need to do so.</a:t>
            </a:r>
            <a:endParaRPr lang="en-US" dirty="0" smtClean="0"/>
          </a:p>
          <a:p>
            <a:r>
              <a:rPr lang="en-US" sz="1200" kern="1200" dirty="0" smtClean="0">
                <a:solidFill>
                  <a:schemeClr val="tx1"/>
                </a:solidFill>
                <a:latin typeface="+mn-lt"/>
                <a:ea typeface="+mn-ea"/>
                <a:cs typeface="+mn-cs"/>
              </a:rPr>
              <a:t>The important thing here is to know when to Normalize and when to be practical. That will come with experience. For now, read on...</a:t>
            </a:r>
            <a:endParaRPr lang="en-US" dirty="0" smtClean="0"/>
          </a:p>
          <a:p>
            <a:r>
              <a:rPr lang="en-US" sz="1200" kern="1200" dirty="0" smtClean="0">
                <a:solidFill>
                  <a:schemeClr val="tx1"/>
                </a:solidFill>
                <a:latin typeface="+mn-lt"/>
                <a:ea typeface="+mn-ea"/>
                <a:cs typeface="+mn-cs"/>
              </a:rPr>
              <a:t>Normalization of a database helps in modifying the design at later times and helps in being prepared if a change is required in the database design. Normalization raises the efficiency of the </a:t>
            </a:r>
            <a:r>
              <a:rPr lang="en-US" sz="1200" kern="1200" dirty="0" err="1" smtClean="0">
                <a:solidFill>
                  <a:schemeClr val="tx1"/>
                </a:solidFill>
                <a:latin typeface="+mn-lt"/>
                <a:ea typeface="+mn-ea"/>
                <a:cs typeface="+mn-cs"/>
              </a:rPr>
              <a:t>datatabase</a:t>
            </a:r>
            <a:r>
              <a:rPr lang="en-US" sz="1200" kern="1200" dirty="0" smtClean="0">
                <a:solidFill>
                  <a:schemeClr val="tx1"/>
                </a:solidFill>
                <a:latin typeface="+mn-lt"/>
                <a:ea typeface="+mn-ea"/>
                <a:cs typeface="+mn-cs"/>
              </a:rPr>
              <a:t> in terms of management, data storage and scalability. </a:t>
            </a:r>
            <a:endParaRPr lang="en-US" dirty="0" smtClean="0"/>
          </a:p>
          <a:p>
            <a:r>
              <a:rPr lang="en-US" sz="1200" kern="1200" dirty="0" smtClean="0">
                <a:solidFill>
                  <a:schemeClr val="tx1"/>
                </a:solidFill>
                <a:latin typeface="+mn-lt"/>
                <a:ea typeface="+mn-ea"/>
                <a:cs typeface="+mn-cs"/>
              </a:rPr>
              <a:t>Now Normalization of a Database is achieved by following a set of rules called 'forms' in creating the database.</a:t>
            </a:r>
            <a:endParaRPr lang="en-US" dirty="0" smtClean="0"/>
          </a:p>
          <a:p>
            <a:endParaRPr lang="en-US" dirty="0" smtClean="0"/>
          </a:p>
          <a:p>
            <a:r>
              <a:rPr lang="en-US" dirty="0" smtClean="0"/>
              <a:t>-------</a:t>
            </a:r>
          </a:p>
          <a:p>
            <a:r>
              <a:rPr lang="en-US" dirty="0" smtClean="0"/>
              <a:t>-- Stable schema = RDBMS; evolving schema = </a:t>
            </a:r>
            <a:r>
              <a:rPr lang="en-US" dirty="0" err="1" smtClean="0"/>
              <a:t>Hadoop</a:t>
            </a:r>
            <a:r>
              <a:rPr lang="en-US" dirty="0" smtClean="0"/>
              <a:t/>
            </a:r>
            <a:br>
              <a:rPr lang="en-US" dirty="0" smtClean="0"/>
            </a:br>
            <a:r>
              <a:rPr lang="en-US" dirty="0" smtClean="0"/>
              <a:t>-- Structured data = RDBMS; variably structured data = </a:t>
            </a:r>
            <a:r>
              <a:rPr lang="en-US" dirty="0" err="1" smtClean="0"/>
              <a:t>Hadoop</a:t>
            </a:r>
            <a:r>
              <a:rPr lang="en-US" dirty="0" smtClean="0"/>
              <a:t/>
            </a:r>
            <a:br>
              <a:rPr lang="en-US" dirty="0" smtClean="0"/>
            </a:br>
            <a:r>
              <a:rPr lang="en-US" dirty="0" smtClean="0"/>
              <a:t>-- ANSI SQL = RDBMS ; flexible programming = </a:t>
            </a:r>
            <a:r>
              <a:rPr lang="en-US" dirty="0" err="1" smtClean="0"/>
              <a:t>Hadoop</a:t>
            </a:r>
            <a:r>
              <a:rPr lang="en-US" dirty="0" smtClean="0"/>
              <a:t/>
            </a:r>
            <a:br>
              <a:rPr lang="en-US" dirty="0" smtClean="0"/>
            </a:br>
            <a:r>
              <a:rPr lang="en-US" dirty="0" smtClean="0"/>
              <a:t>-- Cleaned data = RDBMS; raw data = </a:t>
            </a:r>
            <a:r>
              <a:rPr lang="en-US" dirty="0" err="1" smtClean="0"/>
              <a:t>Hadoop</a:t>
            </a:r>
            <a:r>
              <a:rPr lang="en-US" dirty="0" smtClean="0"/>
              <a:t/>
            </a:r>
            <a:br>
              <a:rPr lang="en-US" dirty="0" smtClean="0"/>
            </a:br>
            <a:r>
              <a:rPr lang="en-US" dirty="0" smtClean="0"/>
              <a:t>-- Updates/deletes = RDBMS; ingest = </a:t>
            </a:r>
            <a:r>
              <a:rPr lang="en-US" dirty="0" err="1" smtClean="0"/>
              <a:t>Hadoop</a:t>
            </a:r>
            <a:r>
              <a:rPr lang="en-US" dirty="0" smtClean="0"/>
              <a:t/>
            </a:r>
            <a:br>
              <a:rPr lang="en-US" dirty="0" smtClean="0"/>
            </a:br>
            <a:r>
              <a:rPr lang="en-US" dirty="0" smtClean="0"/>
              <a:t>-- Core data = RDBMS; all data = </a:t>
            </a:r>
            <a:r>
              <a:rPr lang="en-US" dirty="0" err="1" smtClean="0"/>
              <a:t>Hadoop</a:t>
            </a:r>
            <a:r>
              <a:rPr lang="en-US" dirty="0" smtClean="0"/>
              <a:t/>
            </a:r>
            <a:br>
              <a:rPr lang="en-US" dirty="0" smtClean="0"/>
            </a:br>
            <a:r>
              <a:rPr lang="en-US" dirty="0" smtClean="0"/>
              <a:t>-- Complex joins = RDBMS; complex processing = </a:t>
            </a:r>
            <a:r>
              <a:rPr lang="en-US" dirty="0" err="1" smtClean="0"/>
              <a:t>Hadoop</a:t>
            </a:r>
            <a:r>
              <a:rPr lang="en-US" dirty="0" smtClean="0"/>
              <a:t/>
            </a:r>
            <a:br>
              <a:rPr lang="en-US" dirty="0" smtClean="0"/>
            </a:br>
            <a:r>
              <a:rPr lang="en-US" dirty="0" smtClean="0"/>
              <a:t>-- Efficient use of CPU/IO = RDBMS; low-cost storage = </a:t>
            </a:r>
            <a:r>
              <a:rPr lang="en-US" dirty="0" err="1" smtClean="0"/>
              <a:t>Hadoop</a:t>
            </a:r>
            <a:r>
              <a:rPr lang="en-US" dirty="0" smtClean="0"/>
              <a:t>. </a:t>
            </a:r>
          </a:p>
          <a:p>
            <a:endParaRPr lang="en-US" dirty="0" smtClean="0"/>
          </a:p>
          <a:p>
            <a:pPr rtl="0"/>
            <a:r>
              <a:rPr lang="en-US" sz="1200" kern="1200" dirty="0" smtClean="0">
                <a:solidFill>
                  <a:schemeClr val="tx1"/>
                </a:solidFill>
                <a:effectLst/>
                <a:latin typeface="+mn-lt"/>
                <a:ea typeface="+mn-ea"/>
                <a:cs typeface="+mn-cs"/>
              </a:rPr>
              <a:t>Users interact with database systems through</a:t>
            </a:r>
          </a:p>
          <a:p>
            <a:pPr rtl="0"/>
            <a:r>
              <a:rPr lang="en-US" sz="1200" kern="1200" dirty="0" smtClean="0">
                <a:solidFill>
                  <a:schemeClr val="tx1"/>
                </a:solidFill>
                <a:effectLst/>
                <a:latin typeface="+mn-lt"/>
                <a:ea typeface="+mn-ea"/>
                <a:cs typeface="+mn-cs"/>
              </a:rPr>
              <a:t>query languages</a:t>
            </a:r>
          </a:p>
          <a:p>
            <a:pPr rtl="0"/>
            <a:r>
              <a:rPr lang="en-US" sz="1200" kern="1200" dirty="0" smtClean="0">
                <a:solidFill>
                  <a:schemeClr val="tx1"/>
                </a:solidFill>
                <a:effectLst/>
                <a:latin typeface="+mn-lt"/>
                <a:ea typeface="+mn-ea"/>
                <a:cs typeface="+mn-cs"/>
              </a:rPr>
              <a:t>. The query </a:t>
            </a:r>
            <a:r>
              <a:rPr lang="en-US" sz="1200" kern="1200" dirty="0" err="1" smtClean="0">
                <a:solidFill>
                  <a:schemeClr val="tx1"/>
                </a:solidFill>
                <a:effectLst/>
                <a:latin typeface="+mn-lt"/>
                <a:ea typeface="+mn-ea"/>
                <a:cs typeface="+mn-cs"/>
              </a:rPr>
              <a:t>lan</a:t>
            </a:r>
            <a:r>
              <a:rPr lang="en-US" sz="1200" kern="1200" dirty="0" smtClean="0">
                <a:solidFill>
                  <a:schemeClr val="tx1"/>
                </a:solidFill>
                <a:effectLst/>
                <a:latin typeface="+mn-lt"/>
                <a:ea typeface="+mn-ea"/>
                <a:cs typeface="+mn-cs"/>
              </a:rPr>
              <a:t>-</a:t>
            </a:r>
          </a:p>
          <a:p>
            <a:pPr rtl="0"/>
            <a:r>
              <a:rPr lang="en-US" sz="1200" kern="1200" dirty="0" err="1" smtClean="0">
                <a:solidFill>
                  <a:schemeClr val="tx1"/>
                </a:solidFill>
                <a:effectLst/>
                <a:latin typeface="+mn-lt"/>
                <a:ea typeface="+mn-ea"/>
                <a:cs typeface="+mn-cs"/>
              </a:rPr>
              <a:t>guage</a:t>
            </a:r>
            <a:r>
              <a:rPr lang="en-US" sz="1200" kern="1200" dirty="0" smtClean="0">
                <a:solidFill>
                  <a:schemeClr val="tx1"/>
                </a:solidFill>
                <a:effectLst/>
                <a:latin typeface="+mn-lt"/>
                <a:ea typeface="+mn-ea"/>
                <a:cs typeface="+mn-cs"/>
              </a:rPr>
              <a:t> of a DBMS has two broad tasks: to define the data </a:t>
            </a:r>
            <a:r>
              <a:rPr lang="en-US" sz="1200" kern="1200" dirty="0" err="1" smtClean="0">
                <a:solidFill>
                  <a:schemeClr val="tx1"/>
                </a:solidFill>
                <a:effectLst/>
                <a:latin typeface="+mn-lt"/>
                <a:ea typeface="+mn-ea"/>
                <a:cs typeface="+mn-cs"/>
              </a:rPr>
              <a:t>structur</a:t>
            </a:r>
            <a:endParaRPr lang="en-US" sz="1200" kern="1200" dirty="0" smtClean="0">
              <a:solidFill>
                <a:schemeClr val="tx1"/>
              </a:solidFill>
              <a:effectLst/>
              <a:latin typeface="+mn-lt"/>
              <a:ea typeface="+mn-ea"/>
              <a:cs typeface="+mn-cs"/>
            </a:endParaRPr>
          </a:p>
          <a:p>
            <a:pPr rtl="0"/>
            <a:r>
              <a:rPr lang="en-US" sz="1200" kern="1200" dirty="0" err="1" smtClean="0">
                <a:solidFill>
                  <a:schemeClr val="tx1"/>
                </a:solidFill>
                <a:effectLst/>
                <a:latin typeface="+mn-lt"/>
                <a:ea typeface="+mn-ea"/>
                <a:cs typeface="+mn-cs"/>
              </a:rPr>
              <a:t>es</a:t>
            </a:r>
            <a:r>
              <a:rPr lang="en-US" sz="1200" kern="1200" dirty="0" smtClean="0">
                <a:solidFill>
                  <a:schemeClr val="tx1"/>
                </a:solidFill>
                <a:effectLst/>
                <a:latin typeface="+mn-lt"/>
                <a:ea typeface="+mn-ea"/>
                <a:cs typeface="+mn-cs"/>
              </a:rPr>
              <a:t> that serve</a:t>
            </a:r>
          </a:p>
          <a:p>
            <a:pPr rtl="0"/>
            <a:r>
              <a:rPr lang="en-US" sz="1200" kern="1200" dirty="0" smtClean="0">
                <a:solidFill>
                  <a:schemeClr val="tx1"/>
                </a:solidFill>
                <a:effectLst/>
                <a:latin typeface="+mn-lt"/>
                <a:ea typeface="+mn-ea"/>
                <a:cs typeface="+mn-cs"/>
              </a:rPr>
              <a:t>as receptacles for the data of the database, and to allow the s</a:t>
            </a:r>
          </a:p>
          <a:p>
            <a:pPr rtl="0"/>
            <a:r>
              <a:rPr lang="en-US" sz="1200" kern="1200" dirty="0" err="1" smtClean="0">
                <a:solidFill>
                  <a:schemeClr val="tx1"/>
                </a:solidFill>
                <a:effectLst/>
                <a:latin typeface="+mn-lt"/>
                <a:ea typeface="+mn-ea"/>
                <a:cs typeface="+mn-cs"/>
              </a:rPr>
              <a:t>peedy</a:t>
            </a:r>
            <a:r>
              <a:rPr lang="en-US" sz="1200" kern="1200" dirty="0" smtClean="0">
                <a:solidFill>
                  <a:schemeClr val="tx1"/>
                </a:solidFill>
                <a:effectLst/>
                <a:latin typeface="+mn-lt"/>
                <a:ea typeface="+mn-ea"/>
                <a:cs typeface="+mn-cs"/>
              </a:rPr>
              <a:t> retrieval</a:t>
            </a:r>
          </a:p>
          <a:p>
            <a:pPr rtl="0"/>
            <a:r>
              <a:rPr lang="en-US" sz="1200" kern="1200" dirty="0" smtClean="0">
                <a:solidFill>
                  <a:schemeClr val="tx1"/>
                </a:solidFill>
                <a:effectLst/>
                <a:latin typeface="+mn-lt"/>
                <a:ea typeface="+mn-ea"/>
                <a:cs typeface="+mn-cs"/>
              </a:rPr>
              <a:t>and modification of data. Accordingly, we distinguish </a:t>
            </a:r>
            <a:r>
              <a:rPr lang="en-US" sz="1200" kern="1200" dirty="0" err="1" smtClean="0">
                <a:solidFill>
                  <a:schemeClr val="tx1"/>
                </a:solidFill>
                <a:effectLst/>
                <a:latin typeface="+mn-lt"/>
                <a:ea typeface="+mn-ea"/>
                <a:cs typeface="+mn-cs"/>
              </a:rPr>
              <a:t>betwe</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en two components</a:t>
            </a:r>
          </a:p>
          <a:p>
            <a:pPr rtl="0"/>
            <a:r>
              <a:rPr lang="en-US" sz="1200" kern="1200" dirty="0" smtClean="0">
                <a:solidFill>
                  <a:schemeClr val="tx1"/>
                </a:solidFill>
                <a:effectLst/>
                <a:latin typeface="+mn-lt"/>
                <a:ea typeface="+mn-ea"/>
                <a:cs typeface="+mn-cs"/>
              </a:rPr>
              <a:t>of a query language: the</a:t>
            </a:r>
          </a:p>
          <a:p>
            <a:pPr rtl="0"/>
            <a:r>
              <a:rPr lang="en-US" sz="1200" kern="1200" dirty="0" smtClean="0">
                <a:solidFill>
                  <a:schemeClr val="tx1"/>
                </a:solidFill>
                <a:effectLst/>
                <a:latin typeface="+mn-lt"/>
                <a:ea typeface="+mn-ea"/>
                <a:cs typeface="+mn-cs"/>
              </a:rPr>
              <a:t>data definition component</a:t>
            </a:r>
          </a:p>
          <a:p>
            <a:pPr rtl="0"/>
            <a:r>
              <a:rPr lang="en-US" sz="1200" kern="1200" dirty="0" smtClean="0">
                <a:solidFill>
                  <a:schemeClr val="tx1"/>
                </a:solidFill>
                <a:effectLst/>
                <a:latin typeface="+mn-lt"/>
                <a:ea typeface="+mn-ea"/>
                <a:cs typeface="+mn-cs"/>
              </a:rPr>
              <a:t>and the</a:t>
            </a:r>
          </a:p>
          <a:p>
            <a:pPr rtl="0"/>
            <a:r>
              <a:rPr lang="en-US" sz="1200" kern="1200" dirty="0" smtClean="0">
                <a:solidFill>
                  <a:schemeClr val="tx1"/>
                </a:solidFill>
                <a:effectLst/>
                <a:latin typeface="+mn-lt"/>
                <a:ea typeface="+mn-ea"/>
                <a:cs typeface="+mn-cs"/>
              </a:rPr>
              <a:t>data manipulation</a:t>
            </a:r>
          </a:p>
          <a:p>
            <a:pPr rtl="0"/>
            <a:r>
              <a:rPr lang="en-US" sz="1200" kern="1200" dirty="0" smtClean="0">
                <a:solidFill>
                  <a:schemeClr val="tx1"/>
                </a:solidFill>
                <a:effectLst/>
                <a:latin typeface="+mn-lt"/>
                <a:ea typeface="+mn-ea"/>
                <a:cs typeface="+mn-cs"/>
              </a:rPr>
              <a:t>component</a:t>
            </a:r>
          </a:p>
          <a:p>
            <a:pPr rtl="0"/>
            <a:r>
              <a:rPr lang="en-US" sz="1200" kern="1200" dirty="0" smtClean="0">
                <a:solidFill>
                  <a:schemeClr val="tx1"/>
                </a:solidFill>
                <a:effectLst/>
                <a:latin typeface="+mn-lt"/>
                <a:ea typeface="+mn-ea"/>
                <a:cs typeface="+mn-cs"/>
              </a:rPr>
              <a:t>.</a:t>
            </a:r>
          </a:p>
          <a:p>
            <a:pPr rtl="0"/>
            <a:r>
              <a:rPr lang="en-US" sz="1200" kern="1200" dirty="0" smtClean="0">
                <a:solidFill>
                  <a:schemeClr val="tx1"/>
                </a:solidFill>
                <a:effectLst/>
                <a:latin typeface="+mn-lt"/>
                <a:ea typeface="+mn-ea"/>
                <a:cs typeface="+mn-cs"/>
              </a:rPr>
              <a:t>The main tasks of data manipulation are</a:t>
            </a:r>
          </a:p>
          <a:p>
            <a:pPr rtl="0"/>
            <a:r>
              <a:rPr lang="en-US" sz="1200" kern="1200" dirty="0" smtClean="0">
                <a:solidFill>
                  <a:schemeClr val="tx1"/>
                </a:solidFill>
                <a:effectLst/>
                <a:latin typeface="+mn-lt"/>
                <a:ea typeface="+mn-ea"/>
                <a:cs typeface="+mn-cs"/>
              </a:rPr>
              <a:t>data retrieval</a:t>
            </a:r>
          </a:p>
          <a:p>
            <a:pPr rtl="0"/>
            <a:r>
              <a:rPr lang="en-US" sz="1200" kern="1200" dirty="0" smtClean="0">
                <a:solidFill>
                  <a:schemeClr val="tx1"/>
                </a:solidFill>
                <a:effectLst/>
                <a:latin typeface="+mn-lt"/>
                <a:ea typeface="+mn-ea"/>
                <a:cs typeface="+mn-cs"/>
              </a:rPr>
              <a:t>and</a:t>
            </a:r>
          </a:p>
          <a:p>
            <a:pPr rtl="0"/>
            <a:r>
              <a:rPr lang="en-US" sz="1200" kern="1200" dirty="0" smtClean="0">
                <a:solidFill>
                  <a:schemeClr val="tx1"/>
                </a:solidFill>
                <a:effectLst/>
                <a:latin typeface="+mn-lt"/>
                <a:ea typeface="+mn-ea"/>
                <a:cs typeface="+mn-cs"/>
              </a:rPr>
              <a:t>data update</a:t>
            </a:r>
          </a:p>
          <a:p>
            <a:pPr rtl="0"/>
            <a:r>
              <a:rPr lang="en-US" sz="1200" kern="1200" dirty="0" smtClean="0">
                <a:solidFill>
                  <a:schemeClr val="tx1"/>
                </a:solidFill>
                <a:effectLst/>
                <a:latin typeface="+mn-lt"/>
                <a:ea typeface="+mn-ea"/>
                <a:cs typeface="+mn-cs"/>
              </a:rPr>
              <a:t>.</a:t>
            </a:r>
          </a:p>
          <a:p>
            <a:pPr rtl="0"/>
            <a:r>
              <a:rPr lang="en-US" sz="1200" kern="1200" dirty="0" smtClean="0">
                <a:solidFill>
                  <a:schemeClr val="tx1"/>
                </a:solidFill>
                <a:effectLst/>
                <a:latin typeface="+mn-lt"/>
                <a:ea typeface="+mn-ea"/>
                <a:cs typeface="+mn-cs"/>
              </a:rPr>
              <a:t>Data retrieval entails obtaining data stored in the </a:t>
            </a:r>
            <a:r>
              <a:rPr lang="en-US" sz="1200" kern="1200" dirty="0" err="1" smtClean="0">
                <a:solidFill>
                  <a:schemeClr val="tx1"/>
                </a:solidFill>
                <a:effectLst/>
                <a:latin typeface="+mn-lt"/>
                <a:ea typeface="+mn-ea"/>
                <a:cs typeface="+mn-cs"/>
              </a:rPr>
              <a:t>databas</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e that satisfies a</a:t>
            </a:r>
          </a:p>
          <a:p>
            <a:pPr rtl="0"/>
            <a:r>
              <a:rPr lang="en-US" sz="1200" kern="1200" dirty="0" smtClean="0">
                <a:solidFill>
                  <a:schemeClr val="tx1"/>
                </a:solidFill>
                <a:effectLst/>
                <a:latin typeface="+mn-lt"/>
                <a:ea typeface="+mn-ea"/>
                <a:cs typeface="+mn-cs"/>
              </a:rPr>
              <a:t>certain specification formulated by the user in a query. Data</a:t>
            </a:r>
          </a:p>
          <a:p>
            <a:pPr rtl="0"/>
            <a:r>
              <a:rPr lang="en-US" sz="1200" kern="1200" dirty="0" smtClean="0">
                <a:solidFill>
                  <a:schemeClr val="tx1"/>
                </a:solidFill>
                <a:effectLst/>
                <a:latin typeface="+mn-lt"/>
                <a:ea typeface="+mn-ea"/>
                <a:cs typeface="+mn-cs"/>
              </a:rPr>
              <a:t>updates include</a:t>
            </a:r>
          </a:p>
          <a:p>
            <a:pPr rtl="0"/>
            <a:r>
              <a:rPr lang="en-US" sz="1200" kern="1200" dirty="0" smtClean="0">
                <a:solidFill>
                  <a:schemeClr val="tx1"/>
                </a:solidFill>
                <a:effectLst/>
                <a:latin typeface="+mn-lt"/>
                <a:ea typeface="+mn-ea"/>
                <a:cs typeface="+mn-cs"/>
              </a:rPr>
              <a:t>data modification, deletion and insertion.</a:t>
            </a:r>
          </a:p>
          <a:p>
            <a:r>
              <a:rPr lang="en-US" dirty="0" smtClean="0"/>
              <a:t>------</a:t>
            </a:r>
          </a:p>
          <a:p>
            <a:pPr rtl="0"/>
            <a:r>
              <a:rPr lang="en-US" sz="1200" kern="1200" dirty="0" smtClean="0">
                <a:solidFill>
                  <a:schemeClr val="tx1"/>
                </a:solidFill>
                <a:effectLst/>
                <a:latin typeface="+mn-lt"/>
                <a:ea typeface="+mn-ea"/>
                <a:cs typeface="+mn-cs"/>
              </a:rPr>
              <a:t>Programming in query languages of DBMSs is done differently f</a:t>
            </a:r>
          </a:p>
          <a:p>
            <a:pPr rtl="0"/>
            <a:r>
              <a:rPr lang="en-US" sz="1200" kern="1200" dirty="0" smtClean="0">
                <a:solidFill>
                  <a:schemeClr val="tx1"/>
                </a:solidFill>
                <a:effectLst/>
                <a:latin typeface="+mn-lt"/>
                <a:ea typeface="+mn-ea"/>
                <a:cs typeface="+mn-cs"/>
              </a:rPr>
              <a:t>rom pro-</a:t>
            </a:r>
          </a:p>
          <a:p>
            <a:pPr rtl="0"/>
            <a:r>
              <a:rPr lang="en-US" sz="1200" kern="1200" dirty="0" err="1" smtClean="0">
                <a:solidFill>
                  <a:schemeClr val="tx1"/>
                </a:solidFill>
                <a:effectLst/>
                <a:latin typeface="+mn-lt"/>
                <a:ea typeface="+mn-ea"/>
                <a:cs typeface="+mn-cs"/>
              </a:rPr>
              <a:t>gramming</a:t>
            </a:r>
            <a:r>
              <a:rPr lang="en-US" sz="1200" kern="1200" dirty="0" smtClean="0">
                <a:solidFill>
                  <a:schemeClr val="tx1"/>
                </a:solidFill>
                <a:effectLst/>
                <a:latin typeface="+mn-lt"/>
                <a:ea typeface="+mn-ea"/>
                <a:cs typeface="+mn-cs"/>
              </a:rPr>
              <a:t> in higher-level programming languages. The </a:t>
            </a:r>
            <a:r>
              <a:rPr lang="en-US" sz="1200" kern="1200" dirty="0" err="1" smtClean="0">
                <a:solidFill>
                  <a:schemeClr val="tx1"/>
                </a:solidFill>
                <a:effectLst/>
                <a:latin typeface="+mn-lt"/>
                <a:ea typeface="+mn-ea"/>
                <a:cs typeface="+mn-cs"/>
              </a:rPr>
              <a:t>typic</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al program written</a:t>
            </a:r>
          </a:p>
          <a:p>
            <a:pPr rtl="0"/>
            <a:r>
              <a:rPr lang="en-US" sz="1200" kern="1200" dirty="0" smtClean="0">
                <a:solidFill>
                  <a:schemeClr val="tx1"/>
                </a:solidFill>
                <a:effectLst/>
                <a:latin typeface="+mn-lt"/>
                <a:ea typeface="+mn-ea"/>
                <a:cs typeface="+mn-cs"/>
              </a:rPr>
              <a:t>in C, Pascal, or PL/1 directly implements an algorithm for so</a:t>
            </a:r>
          </a:p>
          <a:p>
            <a:pPr rtl="0"/>
            <a:r>
              <a:rPr lang="en-US" sz="1200" kern="1200" dirty="0" err="1" smtClean="0">
                <a:solidFill>
                  <a:schemeClr val="tx1"/>
                </a:solidFill>
                <a:effectLst/>
                <a:latin typeface="+mn-lt"/>
                <a:ea typeface="+mn-ea"/>
                <a:cs typeface="+mn-cs"/>
              </a:rPr>
              <a:t>lving</a:t>
            </a:r>
            <a:r>
              <a:rPr lang="en-US" sz="1200" kern="1200" dirty="0" smtClean="0">
                <a:solidFill>
                  <a:schemeClr val="tx1"/>
                </a:solidFill>
                <a:effectLst/>
                <a:latin typeface="+mn-lt"/>
                <a:ea typeface="+mn-ea"/>
                <a:cs typeface="+mn-cs"/>
              </a:rPr>
              <a:t> a problem.</a:t>
            </a:r>
          </a:p>
          <a:p>
            <a:pPr rtl="0"/>
            <a:r>
              <a:rPr lang="en-US" sz="1200" kern="1200" dirty="0" smtClean="0">
                <a:solidFill>
                  <a:schemeClr val="tx1"/>
                </a:solidFill>
                <a:effectLst/>
                <a:latin typeface="+mn-lt"/>
                <a:ea typeface="+mn-ea"/>
                <a:cs typeface="+mn-cs"/>
              </a:rPr>
              <a:t>A query written in a database query language merely states </a:t>
            </a:r>
            <a:r>
              <a:rPr lang="en-US" sz="1200" kern="1200" dirty="0" err="1" smtClean="0">
                <a:solidFill>
                  <a:schemeClr val="tx1"/>
                </a:solidFill>
                <a:effectLst/>
                <a:latin typeface="+mn-lt"/>
                <a:ea typeface="+mn-ea"/>
                <a:cs typeface="+mn-cs"/>
              </a:rPr>
              <a:t>wh</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at the problem</a:t>
            </a:r>
          </a:p>
          <a:p>
            <a:pPr rtl="0"/>
            <a:r>
              <a:rPr lang="en-US" sz="1200" kern="1200" dirty="0" smtClean="0">
                <a:solidFill>
                  <a:schemeClr val="tx1"/>
                </a:solidFill>
                <a:effectLst/>
                <a:latin typeface="+mn-lt"/>
                <a:ea typeface="+mn-ea"/>
                <a:cs typeface="+mn-cs"/>
              </a:rPr>
              <a:t>is and leaves the construction of the code that solves the pro</a:t>
            </a:r>
          </a:p>
          <a:p>
            <a:pPr rtl="0"/>
            <a:r>
              <a:rPr lang="en-US" sz="1200" kern="1200" dirty="0" err="1" smtClean="0">
                <a:solidFill>
                  <a:schemeClr val="tx1"/>
                </a:solidFill>
                <a:effectLst/>
                <a:latin typeface="+mn-lt"/>
                <a:ea typeface="+mn-ea"/>
                <a:cs typeface="+mn-cs"/>
              </a:rPr>
              <a:t>blem</a:t>
            </a:r>
            <a:r>
              <a:rPr lang="en-US" sz="1200" kern="1200" dirty="0" smtClean="0">
                <a:solidFill>
                  <a:schemeClr val="tx1"/>
                </a:solidFill>
                <a:effectLst/>
                <a:latin typeface="+mn-lt"/>
                <a:ea typeface="+mn-ea"/>
                <a:cs typeface="+mn-cs"/>
              </a:rPr>
              <a:t> to a special</a:t>
            </a:r>
          </a:p>
          <a:p>
            <a:pPr rtl="0"/>
            <a:r>
              <a:rPr lang="en-US" sz="1200" kern="1200" dirty="0" smtClean="0">
                <a:solidFill>
                  <a:schemeClr val="tx1"/>
                </a:solidFill>
                <a:effectLst/>
                <a:latin typeface="+mn-lt"/>
                <a:ea typeface="+mn-ea"/>
                <a:cs typeface="+mn-cs"/>
              </a:rPr>
              <a:t>component of the DBMS software. This approach to </a:t>
            </a:r>
            <a:r>
              <a:rPr lang="en-US" sz="1200" kern="1200" dirty="0" err="1" smtClean="0">
                <a:solidFill>
                  <a:schemeClr val="tx1"/>
                </a:solidFill>
                <a:effectLst/>
                <a:latin typeface="+mn-lt"/>
                <a:ea typeface="+mn-ea"/>
                <a:cs typeface="+mn-cs"/>
              </a:rPr>
              <a:t>programmin</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g is called</a:t>
            </a:r>
          </a:p>
          <a:p>
            <a:pPr rtl="0"/>
            <a:r>
              <a:rPr lang="en-US" sz="1200" kern="1200" dirty="0" smtClean="0">
                <a:solidFill>
                  <a:schemeClr val="tx1"/>
                </a:solidFill>
                <a:effectLst/>
                <a:latin typeface="+mn-lt"/>
                <a:ea typeface="+mn-ea"/>
                <a:cs typeface="+mn-cs"/>
              </a:rPr>
              <a:t>nonprocedural</a:t>
            </a:r>
          </a:p>
          <a:p>
            <a:pPr rtl="0"/>
            <a:r>
              <a:rPr lang="en-US" sz="1200" kern="1200" dirty="0" smtClean="0">
                <a:solidFill>
                  <a:schemeClr val="tx1"/>
                </a:solidFill>
                <a:effectLst/>
                <a:latin typeface="+mn-lt"/>
                <a:ea typeface="+mn-ea"/>
                <a:cs typeface="+mn-cs"/>
              </a:rPr>
              <a:t>.</a:t>
            </a:r>
          </a:p>
          <a:p>
            <a:pPr rtl="0"/>
            <a:r>
              <a:rPr lang="en-US" sz="1200" kern="1200" dirty="0" smtClean="0">
                <a:solidFill>
                  <a:schemeClr val="tx1"/>
                </a:solidFill>
                <a:effectLst/>
                <a:latin typeface="+mn-lt"/>
                <a:ea typeface="+mn-ea"/>
                <a:cs typeface="+mn-cs"/>
              </a:rPr>
              <a:t>A central task of DBMSs is</a:t>
            </a:r>
          </a:p>
          <a:p>
            <a:pPr rtl="0"/>
            <a:r>
              <a:rPr lang="en-US" sz="1200" kern="1200" dirty="0" smtClean="0">
                <a:solidFill>
                  <a:schemeClr val="tx1"/>
                </a:solidFill>
                <a:effectLst/>
                <a:latin typeface="+mn-lt"/>
                <a:ea typeface="+mn-ea"/>
                <a:cs typeface="+mn-cs"/>
              </a:rPr>
              <a:t>transaction management</a:t>
            </a:r>
          </a:p>
          <a:p>
            <a:pPr rtl="0"/>
            <a:r>
              <a:rPr lang="en-US" sz="1200" kern="1200" dirty="0" smtClean="0">
                <a:solidFill>
                  <a:schemeClr val="tx1"/>
                </a:solidFill>
                <a:effectLst/>
                <a:latin typeface="+mn-lt"/>
                <a:ea typeface="+mn-ea"/>
                <a:cs typeface="+mn-cs"/>
              </a:rPr>
              <a:t>. A</a:t>
            </a:r>
          </a:p>
          <a:p>
            <a:pPr rtl="0"/>
            <a:r>
              <a:rPr lang="en-US" sz="1200" kern="1200" dirty="0" smtClean="0">
                <a:solidFill>
                  <a:schemeClr val="tx1"/>
                </a:solidFill>
                <a:effectLst/>
                <a:latin typeface="+mn-lt"/>
                <a:ea typeface="+mn-ea"/>
                <a:cs typeface="+mn-cs"/>
              </a:rPr>
              <a:t>transaction</a:t>
            </a:r>
          </a:p>
          <a:p>
            <a:pPr rtl="0"/>
            <a:r>
              <a:rPr lang="en-US" sz="1200" kern="1200" dirty="0" smtClean="0">
                <a:solidFill>
                  <a:schemeClr val="tx1"/>
                </a:solidFill>
                <a:effectLst/>
                <a:latin typeface="+mn-lt"/>
                <a:ea typeface="+mn-ea"/>
                <a:cs typeface="+mn-cs"/>
              </a:rPr>
              <a:t>is a</a:t>
            </a:r>
          </a:p>
          <a:p>
            <a:pPr rtl="0"/>
            <a:r>
              <a:rPr lang="en-US" sz="1200" kern="1200" dirty="0" smtClean="0">
                <a:solidFill>
                  <a:schemeClr val="tx1"/>
                </a:solidFill>
                <a:effectLst/>
                <a:latin typeface="+mn-lt"/>
                <a:ea typeface="+mn-ea"/>
                <a:cs typeface="+mn-cs"/>
              </a:rPr>
              <a:t>sequence of database operations (that usually consists of u</a:t>
            </a:r>
          </a:p>
          <a:p>
            <a:pPr rtl="0"/>
            <a:r>
              <a:rPr lang="en-US" sz="1200" kern="1200" dirty="0" err="1" smtClean="0">
                <a:solidFill>
                  <a:schemeClr val="tx1"/>
                </a:solidFill>
                <a:effectLst/>
                <a:latin typeface="+mn-lt"/>
                <a:ea typeface="+mn-ea"/>
                <a:cs typeface="+mn-cs"/>
              </a:rPr>
              <a:t>pdates</a:t>
            </a:r>
            <a:r>
              <a:rPr lang="en-US" sz="1200" kern="1200" dirty="0" smtClean="0">
                <a:solidFill>
                  <a:schemeClr val="tx1"/>
                </a:solidFill>
                <a:effectLst/>
                <a:latin typeface="+mn-lt"/>
                <a:ea typeface="+mn-ea"/>
                <a:cs typeface="+mn-cs"/>
              </a:rPr>
              <a:t>, with possible</a:t>
            </a:r>
          </a:p>
          <a:p>
            <a:pPr rtl="0"/>
            <a:r>
              <a:rPr lang="en-US" sz="1200" kern="1200" dirty="0" smtClean="0">
                <a:solidFill>
                  <a:schemeClr val="tx1"/>
                </a:solidFill>
                <a:effectLst/>
                <a:latin typeface="+mn-lt"/>
                <a:ea typeface="+mn-ea"/>
                <a:cs typeface="+mn-cs"/>
              </a:rPr>
              <a:t>retrievals) that must be executed in its entirety or not at al</a:t>
            </a:r>
          </a:p>
          <a:p>
            <a:pPr rtl="0"/>
            <a:r>
              <a:rPr lang="en-US" sz="1200" kern="1200" dirty="0" smtClean="0">
                <a:solidFill>
                  <a:schemeClr val="tx1"/>
                </a:solidFill>
                <a:effectLst/>
                <a:latin typeface="+mn-lt"/>
                <a:ea typeface="+mn-ea"/>
                <a:cs typeface="+mn-cs"/>
              </a:rPr>
              <a:t>l. This property of</a:t>
            </a:r>
          </a:p>
          <a:p>
            <a:pPr rtl="0"/>
            <a:r>
              <a:rPr lang="en-US" sz="1200" kern="1200" dirty="0" smtClean="0">
                <a:solidFill>
                  <a:schemeClr val="tx1"/>
                </a:solidFill>
                <a:effectLst/>
                <a:latin typeface="+mn-lt"/>
                <a:ea typeface="+mn-ea"/>
                <a:cs typeface="+mn-cs"/>
              </a:rPr>
              <a:t>transactions is known as</a:t>
            </a:r>
          </a:p>
          <a:p>
            <a:pPr rtl="0"/>
            <a:r>
              <a:rPr lang="en-US" sz="1200" kern="1200" dirty="0" smtClean="0">
                <a:solidFill>
                  <a:schemeClr val="tx1"/>
                </a:solidFill>
                <a:effectLst/>
                <a:latin typeface="+mn-lt"/>
                <a:ea typeface="+mn-ea"/>
                <a:cs typeface="+mn-cs"/>
              </a:rPr>
              <a:t>atomicity</a:t>
            </a:r>
          </a:p>
          <a:p>
            <a:pPr rtl="0"/>
            <a:r>
              <a:rPr lang="en-US" sz="1200" kern="1200" dirty="0" smtClean="0">
                <a:solidFill>
                  <a:schemeClr val="tx1"/>
                </a:solidFill>
                <a:effectLst/>
                <a:latin typeface="+mn-lt"/>
                <a:ea typeface="+mn-ea"/>
                <a:cs typeface="+mn-cs"/>
              </a:rPr>
              <a:t>. A typical example includes the transfer of</a:t>
            </a:r>
          </a:p>
          <a:p>
            <a:pPr rtl="0"/>
            <a:r>
              <a:rPr lang="en-US" sz="1200" kern="1200" dirty="0" smtClean="0">
                <a:solidFill>
                  <a:schemeClr val="tx1"/>
                </a:solidFill>
                <a:effectLst/>
                <a:latin typeface="+mn-lt"/>
                <a:ea typeface="+mn-ea"/>
                <a:cs typeface="+mn-cs"/>
              </a:rPr>
              <a:t>funds between two account records</a:t>
            </a:r>
          </a:p>
          <a:p>
            <a:pPr rtl="0"/>
            <a:r>
              <a:rPr lang="en-US" sz="1200" kern="1200" dirty="0" smtClean="0">
                <a:solidFill>
                  <a:schemeClr val="tx1"/>
                </a:solidFill>
                <a:effectLst/>
                <a:latin typeface="+mn-lt"/>
                <a:ea typeface="+mn-ea"/>
                <a:cs typeface="+mn-cs"/>
              </a:rPr>
              <a:t>A</a:t>
            </a:r>
          </a:p>
          <a:p>
            <a:pPr rtl="0"/>
            <a:r>
              <a:rPr lang="en-US" sz="1200" kern="1200" dirty="0" smtClean="0">
                <a:solidFill>
                  <a:schemeClr val="tx1"/>
                </a:solidFill>
                <a:effectLst/>
                <a:latin typeface="+mn-lt"/>
                <a:ea typeface="+mn-ea"/>
                <a:cs typeface="+mn-cs"/>
              </a:rPr>
              <a:t>and</a:t>
            </a:r>
          </a:p>
          <a:p>
            <a:pPr rtl="0"/>
            <a:r>
              <a:rPr lang="en-US" sz="1200" kern="1200" dirty="0" smtClean="0">
                <a:solidFill>
                  <a:schemeClr val="tx1"/>
                </a:solidFill>
                <a:effectLst/>
                <a:latin typeface="+mn-lt"/>
                <a:ea typeface="+mn-ea"/>
                <a:cs typeface="+mn-cs"/>
              </a:rPr>
              <a:t>B</a:t>
            </a:r>
          </a:p>
          <a:p>
            <a:pPr rtl="0"/>
            <a:r>
              <a:rPr lang="en-US" sz="1200" kern="1200" dirty="0" smtClean="0">
                <a:solidFill>
                  <a:schemeClr val="tx1"/>
                </a:solidFill>
                <a:effectLst/>
                <a:latin typeface="+mn-lt"/>
                <a:ea typeface="+mn-ea"/>
                <a:cs typeface="+mn-cs"/>
              </a:rPr>
              <a:t>in the database of a bank. Such a</a:t>
            </a:r>
          </a:p>
          <a:p>
            <a:pPr rtl="0"/>
            <a:r>
              <a:rPr lang="en-US" sz="1200" kern="1200" dirty="0" smtClean="0">
                <a:solidFill>
                  <a:schemeClr val="tx1"/>
                </a:solidFill>
                <a:effectLst/>
                <a:latin typeface="+mn-lt"/>
                <a:ea typeface="+mn-ea"/>
                <a:cs typeface="+mn-cs"/>
              </a:rPr>
              <a:t>banking operation should not modify the total amount of fund</a:t>
            </a:r>
          </a:p>
          <a:p>
            <a:pPr rtl="0"/>
            <a:r>
              <a:rPr lang="en-US" sz="1200" kern="1200" dirty="0" smtClean="0">
                <a:solidFill>
                  <a:schemeClr val="tx1"/>
                </a:solidFill>
                <a:effectLst/>
                <a:latin typeface="+mn-lt"/>
                <a:ea typeface="+mn-ea"/>
                <a:cs typeface="+mn-cs"/>
              </a:rPr>
              <a:t>s that the bank</a:t>
            </a:r>
          </a:p>
          <a:p>
            <a:pPr rtl="0"/>
            <a:r>
              <a:rPr lang="en-US" sz="1200" kern="1200" dirty="0" smtClean="0">
                <a:solidFill>
                  <a:schemeClr val="tx1"/>
                </a:solidFill>
                <a:effectLst/>
                <a:latin typeface="+mn-lt"/>
                <a:ea typeface="+mn-ea"/>
                <a:cs typeface="+mn-cs"/>
              </a:rPr>
              <a:t>has in its accounts, which is a clear consistency </a:t>
            </a:r>
            <a:r>
              <a:rPr lang="en-US" sz="1200" kern="1200" dirty="0" err="1" smtClean="0">
                <a:solidFill>
                  <a:schemeClr val="tx1"/>
                </a:solidFill>
                <a:effectLst/>
                <a:latin typeface="+mn-lt"/>
                <a:ea typeface="+mn-ea"/>
                <a:cs typeface="+mn-cs"/>
              </a:rPr>
              <a:t>requiremen</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t for the database.</a:t>
            </a:r>
          </a:p>
          <a:p>
            <a:pPr rtl="0"/>
            <a:r>
              <a:rPr lang="en-US" sz="1200" kern="1200" dirty="0" smtClean="0">
                <a:solidFill>
                  <a:schemeClr val="tx1"/>
                </a:solidFill>
                <a:effectLst/>
                <a:latin typeface="+mn-lt"/>
                <a:ea typeface="+mn-ea"/>
                <a:cs typeface="+mn-cs"/>
              </a:rPr>
              <a:t>The transaction consists of the following sequence of opera</a:t>
            </a:r>
          </a:p>
          <a:p>
            <a:pPr rtl="0"/>
            <a:r>
              <a:rPr lang="en-US" sz="1200" kern="1200" dirty="0" err="1" smtClean="0">
                <a:solidFill>
                  <a:schemeClr val="tx1"/>
                </a:solidFill>
                <a:effectLst/>
                <a:latin typeface="+mn-lt"/>
                <a:ea typeface="+mn-ea"/>
                <a:cs typeface="+mn-cs"/>
              </a:rPr>
              <a:t>tion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5BFF04-C4F0-4E00-B7F9-E1DC0C320420}" type="slidenum">
              <a:rPr lang="en-US" smtClean="0"/>
              <a:t>3</a:t>
            </a:fld>
            <a:endParaRPr lang="en-US"/>
          </a:p>
        </p:txBody>
      </p:sp>
    </p:spTree>
    <p:extLst>
      <p:ext uri="{BB962C8B-B14F-4D97-AF65-F5344CB8AC3E}">
        <p14:creationId xmlns:p14="http://schemas.microsoft.com/office/powerpoint/2010/main" val="1624383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What's SQL ?</a:t>
            </a:r>
            <a:endParaRPr lang="en-US" dirty="0" smtClean="0"/>
          </a:p>
          <a:p>
            <a:r>
              <a:rPr lang="en-US" sz="1200" kern="1200" dirty="0" smtClean="0">
                <a:solidFill>
                  <a:schemeClr val="tx1"/>
                </a:solidFill>
                <a:latin typeface="+mn-lt"/>
                <a:ea typeface="+mn-ea"/>
                <a:cs typeface="+mn-cs"/>
              </a:rPr>
              <a:t>In 1971, IBM researchers created a simple non-procedural language called Structured English Query Language. or SEQUEL. This was based on Dr. Edgar F. (Ted) </a:t>
            </a:r>
            <a:r>
              <a:rPr lang="en-US" sz="1200" kern="1200" dirty="0" err="1" smtClean="0">
                <a:solidFill>
                  <a:schemeClr val="tx1"/>
                </a:solidFill>
                <a:latin typeface="+mn-lt"/>
                <a:ea typeface="+mn-ea"/>
                <a:cs typeface="+mn-cs"/>
              </a:rPr>
              <a:t>Codd's</a:t>
            </a:r>
            <a:r>
              <a:rPr lang="en-US" sz="1200" kern="1200" dirty="0" smtClean="0">
                <a:solidFill>
                  <a:schemeClr val="tx1"/>
                </a:solidFill>
                <a:latin typeface="+mn-lt"/>
                <a:ea typeface="+mn-ea"/>
                <a:cs typeface="+mn-cs"/>
              </a:rPr>
              <a:t> design of a relational model for data storage where he described a universal programming language for accessing databases.</a:t>
            </a:r>
            <a:endParaRPr lang="en-US" dirty="0" smtClean="0"/>
          </a:p>
          <a:p>
            <a:r>
              <a:rPr lang="en-US" sz="1200" kern="1200" dirty="0" smtClean="0">
                <a:solidFill>
                  <a:schemeClr val="tx1"/>
                </a:solidFill>
                <a:latin typeface="+mn-lt"/>
                <a:ea typeface="+mn-ea"/>
                <a:cs typeface="+mn-cs"/>
              </a:rPr>
              <a:t>In the late 80's ANSI and ISO (these are two organizations dealing with standards for a wide variety of things) came out with a standardized version called Structured Query Language or SQL. SQL is </a:t>
            </a:r>
            <a:r>
              <a:rPr lang="en-US" sz="1200" kern="1200" dirty="0" err="1" smtClean="0">
                <a:solidFill>
                  <a:schemeClr val="tx1"/>
                </a:solidFill>
                <a:latin typeface="+mn-lt"/>
                <a:ea typeface="+mn-ea"/>
                <a:cs typeface="+mn-cs"/>
              </a:rPr>
              <a:t>prounced</a:t>
            </a:r>
            <a:r>
              <a:rPr lang="en-US" sz="1200" kern="1200" dirty="0" smtClean="0">
                <a:solidFill>
                  <a:schemeClr val="tx1"/>
                </a:solidFill>
                <a:latin typeface="+mn-lt"/>
                <a:ea typeface="+mn-ea"/>
                <a:cs typeface="+mn-cs"/>
              </a:rPr>
              <a:t> as 'Sequel'. There have been several versions of SQL and the latest one is SQL-99. Though SQL-92 is the current universally adopted standard.</a:t>
            </a:r>
            <a:endParaRPr lang="en-US" dirty="0" smtClean="0"/>
          </a:p>
          <a:p>
            <a:r>
              <a:rPr lang="en-US" sz="1200" kern="1200" dirty="0" smtClean="0">
                <a:solidFill>
                  <a:schemeClr val="tx1"/>
                </a:solidFill>
                <a:latin typeface="+mn-lt"/>
                <a:ea typeface="+mn-ea"/>
                <a:cs typeface="+mn-cs"/>
              </a:rPr>
              <a:t>SQL is the language used to query all databases. It's simple to learn and appears to do very little but is the heart of a successful database application. Understanding SQL and using it efficiently is highly imperative in designing an efficient database application. The better your understanding of SQL the more versatile you'll be in getting information out of databases.</a:t>
            </a:r>
            <a:endParaRPr lang="en-US" dirty="0" smtClean="0"/>
          </a:p>
          <a:p>
            <a:endParaRPr lang="en-US" dirty="0" smtClean="0"/>
          </a:p>
          <a:p>
            <a:r>
              <a:rPr lang="en-US" dirty="0" smtClean="0"/>
              <a:t>-------</a:t>
            </a:r>
          </a:p>
          <a:p>
            <a:r>
              <a:rPr lang="en-US" sz="1200" b="1" kern="1200" dirty="0" smtClean="0">
                <a:solidFill>
                  <a:schemeClr val="tx1"/>
                </a:solidFill>
                <a:latin typeface="+mn-lt"/>
                <a:ea typeface="+mn-ea"/>
                <a:cs typeface="+mn-cs"/>
              </a:rPr>
              <a:t>What's an RDBMS ?</a:t>
            </a:r>
            <a:endParaRPr lang="en-US" dirty="0" smtClean="0"/>
          </a:p>
          <a:p>
            <a:r>
              <a:rPr lang="en-US" sz="1200" kern="1200" dirty="0" smtClean="0">
                <a:solidFill>
                  <a:schemeClr val="tx1"/>
                </a:solidFill>
                <a:latin typeface="+mn-lt"/>
                <a:ea typeface="+mn-ea"/>
                <a:cs typeface="+mn-cs"/>
              </a:rPr>
              <a:t>This concept was first described around 1970 by Dr. Edgar F. </a:t>
            </a:r>
            <a:r>
              <a:rPr lang="en-US" sz="1200" kern="1200" dirty="0" err="1" smtClean="0">
                <a:solidFill>
                  <a:schemeClr val="tx1"/>
                </a:solidFill>
                <a:latin typeface="+mn-lt"/>
                <a:ea typeface="+mn-ea"/>
                <a:cs typeface="+mn-cs"/>
              </a:rPr>
              <a:t>Codd</a:t>
            </a:r>
            <a:r>
              <a:rPr lang="en-US" sz="1200" kern="1200" dirty="0" smtClean="0">
                <a:solidFill>
                  <a:schemeClr val="tx1"/>
                </a:solidFill>
                <a:latin typeface="+mn-lt"/>
                <a:ea typeface="+mn-ea"/>
                <a:cs typeface="+mn-cs"/>
              </a:rPr>
              <a:t> in an IBM research publication called "System R4 Relational". </a:t>
            </a:r>
            <a:endParaRPr lang="en-US" dirty="0" smtClean="0"/>
          </a:p>
          <a:p>
            <a:r>
              <a:rPr lang="en-US" sz="1200" kern="1200" dirty="0" smtClean="0">
                <a:solidFill>
                  <a:schemeClr val="tx1"/>
                </a:solidFill>
                <a:latin typeface="+mn-lt"/>
                <a:ea typeface="+mn-ea"/>
                <a:cs typeface="+mn-cs"/>
              </a:rPr>
              <a:t>A relational database uses the concept of linked two-dimensional tables which comprise of rows and columns. A user can draw relationships between multiple tables and present the output as a table again. A user of a relational database need not understand the representation of data in order to retrieve it. Relational programming is non-procedural. </a:t>
            </a:r>
            <a:endParaRPr lang="en-US" dirty="0" smtClean="0"/>
          </a:p>
          <a:p>
            <a:r>
              <a:rPr lang="en-US" sz="1200" kern="1200" dirty="0" smtClean="0">
                <a:solidFill>
                  <a:schemeClr val="tx1"/>
                </a:solidFill>
                <a:latin typeface="+mn-lt"/>
                <a:ea typeface="+mn-ea"/>
                <a:cs typeface="+mn-cs"/>
              </a:rPr>
              <a:t>[</a:t>
            </a:r>
            <a:r>
              <a:rPr lang="en-US" sz="1200" b="1" i="1" kern="1200" dirty="0" smtClean="0">
                <a:solidFill>
                  <a:schemeClr val="tx1"/>
                </a:solidFill>
                <a:latin typeface="+mn-lt"/>
                <a:ea typeface="+mn-ea"/>
                <a:cs typeface="+mn-cs"/>
              </a:rPr>
              <a:t>What's procedural and non-procedural ?</a:t>
            </a:r>
            <a:endParaRPr lang="en-US" dirty="0" smtClean="0"/>
          </a:p>
          <a:p>
            <a:r>
              <a:rPr lang="en-US" sz="1200" kern="1200" dirty="0" smtClean="0">
                <a:solidFill>
                  <a:schemeClr val="tx1"/>
                </a:solidFill>
                <a:latin typeface="+mn-lt"/>
                <a:ea typeface="+mn-ea"/>
                <a:cs typeface="+mn-cs"/>
              </a:rPr>
              <a:t>Programming languages are procedural if they use programming elements such as conditional statements (if-then-else, do-while etc.). SQL has none of these types of statements.]</a:t>
            </a:r>
            <a:endParaRPr lang="en-US" dirty="0" smtClean="0"/>
          </a:p>
          <a:p>
            <a:r>
              <a:rPr lang="en-US" sz="1200" kern="1200" dirty="0" smtClean="0">
                <a:solidFill>
                  <a:schemeClr val="tx1"/>
                </a:solidFill>
                <a:latin typeface="+mn-lt"/>
                <a:ea typeface="+mn-ea"/>
                <a:cs typeface="+mn-cs"/>
              </a:rPr>
              <a:t>In 1979, Relational Software released the world's first relational database called Oracle V.2</a:t>
            </a:r>
            <a:endParaRPr lang="en-US" dirty="0" smtClean="0"/>
          </a:p>
          <a:p>
            <a:r>
              <a:rPr lang="en-US" sz="1200" b="1" kern="1200" dirty="0" smtClean="0">
                <a:solidFill>
                  <a:schemeClr val="tx1"/>
                </a:solidFill>
                <a:latin typeface="+mn-lt"/>
                <a:ea typeface="+mn-ea"/>
                <a:cs typeface="+mn-cs"/>
              </a:rPr>
              <a:t>What a DBMS ? </a:t>
            </a:r>
            <a:endParaRPr lang="en-US" dirty="0" smtClean="0"/>
          </a:p>
          <a:p>
            <a:r>
              <a:rPr lang="en-US" sz="1200" kern="1200" dirty="0" smtClean="0">
                <a:solidFill>
                  <a:schemeClr val="tx1"/>
                </a:solidFill>
                <a:latin typeface="+mn-lt"/>
                <a:ea typeface="+mn-ea"/>
                <a:cs typeface="+mn-cs"/>
              </a:rPr>
              <a:t>MySQL and </a:t>
            </a:r>
            <a:r>
              <a:rPr lang="en-US" sz="1200" kern="1200" dirty="0" err="1" smtClean="0">
                <a:solidFill>
                  <a:schemeClr val="tx1"/>
                </a:solidFill>
                <a:latin typeface="+mn-lt"/>
                <a:ea typeface="+mn-ea"/>
                <a:cs typeface="+mn-cs"/>
              </a:rPr>
              <a:t>mSQL</a:t>
            </a:r>
            <a:r>
              <a:rPr lang="en-US" sz="1200" kern="1200" dirty="0" smtClean="0">
                <a:solidFill>
                  <a:schemeClr val="tx1"/>
                </a:solidFill>
                <a:latin typeface="+mn-lt"/>
                <a:ea typeface="+mn-ea"/>
                <a:cs typeface="+mn-cs"/>
              </a:rPr>
              <a:t> are database management systems or DBMS. These software packages are used to manipulate a database. All DBMSs use their own implementation of SQL. It may be a subset or a superset of the instructions provided by SQL 92.</a:t>
            </a:r>
            <a:endParaRPr lang="en-US" dirty="0" smtClean="0"/>
          </a:p>
          <a:p>
            <a:r>
              <a:rPr lang="en-US" sz="1200" kern="1200" dirty="0" smtClean="0">
                <a:solidFill>
                  <a:schemeClr val="tx1"/>
                </a:solidFill>
                <a:latin typeface="+mn-lt"/>
                <a:ea typeface="+mn-ea"/>
                <a:cs typeface="+mn-cs"/>
              </a:rPr>
              <a:t>MySQL, due to it's simplicity uses a subset of SQL 92 (also known as SQL2).</a:t>
            </a:r>
            <a:endParaRPr lang="en-US" dirty="0" smtClean="0"/>
          </a:p>
          <a:p>
            <a:endParaRPr lang="en-US" dirty="0" smtClean="0"/>
          </a:p>
          <a:p>
            <a:r>
              <a:rPr lang="en-US" dirty="0" smtClean="0"/>
              <a:t>-------</a:t>
            </a:r>
          </a:p>
          <a:p>
            <a:r>
              <a:rPr lang="en-US" sz="1200" b="1" kern="1200" dirty="0" smtClean="0">
                <a:solidFill>
                  <a:schemeClr val="tx1"/>
                </a:solidFill>
                <a:latin typeface="+mn-lt"/>
                <a:ea typeface="+mn-ea"/>
                <a:cs typeface="+mn-cs"/>
              </a:rPr>
              <a:t>What's Database Normalization ?</a:t>
            </a:r>
            <a:endParaRPr lang="en-US" dirty="0" smtClean="0"/>
          </a:p>
          <a:p>
            <a:r>
              <a:rPr lang="en-US" sz="1200" kern="1200" dirty="0" smtClean="0">
                <a:solidFill>
                  <a:schemeClr val="tx1"/>
                </a:solidFill>
                <a:latin typeface="+mn-lt"/>
                <a:ea typeface="+mn-ea"/>
                <a:cs typeface="+mn-cs"/>
              </a:rPr>
              <a:t>Normalization is the process where a database is designed in a way that removes redundancies, and increases the clarity in organizing data in a database. </a:t>
            </a:r>
            <a:endParaRPr lang="en-US" dirty="0" smtClean="0"/>
          </a:p>
          <a:p>
            <a:r>
              <a:rPr lang="en-US" sz="1200" kern="1200" dirty="0" smtClean="0">
                <a:solidFill>
                  <a:schemeClr val="tx1"/>
                </a:solidFill>
                <a:latin typeface="+mn-lt"/>
                <a:ea typeface="+mn-ea"/>
                <a:cs typeface="+mn-cs"/>
              </a:rPr>
              <a:t>In easy English, it means take similar stuff out of a collection of data and place them into tables. Keep doing this for each new table recursively and you'll have a Normalized database. From this resultant database you should be able to recreate the data into it's original state if there is a need to do so.</a:t>
            </a:r>
            <a:endParaRPr lang="en-US" dirty="0" smtClean="0"/>
          </a:p>
          <a:p>
            <a:r>
              <a:rPr lang="en-US" sz="1200" kern="1200" dirty="0" smtClean="0">
                <a:solidFill>
                  <a:schemeClr val="tx1"/>
                </a:solidFill>
                <a:latin typeface="+mn-lt"/>
                <a:ea typeface="+mn-ea"/>
                <a:cs typeface="+mn-cs"/>
              </a:rPr>
              <a:t>The important thing here is to know when to Normalize and when to be practical. That will come with experience. For now, read on...</a:t>
            </a:r>
            <a:endParaRPr lang="en-US" dirty="0" smtClean="0"/>
          </a:p>
          <a:p>
            <a:r>
              <a:rPr lang="en-US" sz="1200" kern="1200" dirty="0" smtClean="0">
                <a:solidFill>
                  <a:schemeClr val="tx1"/>
                </a:solidFill>
                <a:latin typeface="+mn-lt"/>
                <a:ea typeface="+mn-ea"/>
                <a:cs typeface="+mn-cs"/>
              </a:rPr>
              <a:t>Normalization of a database helps in modifying the design at later times and helps in being prepared if a change is required in the database design. Normalization raises the efficiency of the </a:t>
            </a:r>
            <a:r>
              <a:rPr lang="en-US" sz="1200" kern="1200" dirty="0" err="1" smtClean="0">
                <a:solidFill>
                  <a:schemeClr val="tx1"/>
                </a:solidFill>
                <a:latin typeface="+mn-lt"/>
                <a:ea typeface="+mn-ea"/>
                <a:cs typeface="+mn-cs"/>
              </a:rPr>
              <a:t>datatabase</a:t>
            </a:r>
            <a:r>
              <a:rPr lang="en-US" sz="1200" kern="1200" dirty="0" smtClean="0">
                <a:solidFill>
                  <a:schemeClr val="tx1"/>
                </a:solidFill>
                <a:latin typeface="+mn-lt"/>
                <a:ea typeface="+mn-ea"/>
                <a:cs typeface="+mn-cs"/>
              </a:rPr>
              <a:t> in terms of management, data storage and scalability. </a:t>
            </a:r>
            <a:endParaRPr lang="en-US" dirty="0" smtClean="0"/>
          </a:p>
          <a:p>
            <a:r>
              <a:rPr lang="en-US" sz="1200" kern="1200" dirty="0" smtClean="0">
                <a:solidFill>
                  <a:schemeClr val="tx1"/>
                </a:solidFill>
                <a:latin typeface="+mn-lt"/>
                <a:ea typeface="+mn-ea"/>
                <a:cs typeface="+mn-cs"/>
              </a:rPr>
              <a:t>Now Normalization of a Database is achieved by following a set of rules called 'forms' in creating the database.</a:t>
            </a:r>
            <a:endParaRPr lang="en-US" dirty="0" smtClean="0"/>
          </a:p>
          <a:p>
            <a:endParaRPr lang="en-US" dirty="0" smtClean="0"/>
          </a:p>
          <a:p>
            <a:r>
              <a:rPr lang="en-US" dirty="0" smtClean="0"/>
              <a:t>-------</a:t>
            </a:r>
          </a:p>
          <a:p>
            <a:r>
              <a:rPr lang="en-US" dirty="0" smtClean="0"/>
              <a:t>-- Stable schema = RDBMS; evolving schema = </a:t>
            </a:r>
            <a:r>
              <a:rPr lang="en-US" dirty="0" err="1" smtClean="0"/>
              <a:t>Hadoop</a:t>
            </a:r>
            <a:r>
              <a:rPr lang="en-US" dirty="0" smtClean="0"/>
              <a:t/>
            </a:r>
            <a:br>
              <a:rPr lang="en-US" dirty="0" smtClean="0"/>
            </a:br>
            <a:r>
              <a:rPr lang="en-US" dirty="0" smtClean="0"/>
              <a:t>-- Structured data = RDBMS; variably structured data = </a:t>
            </a:r>
            <a:r>
              <a:rPr lang="en-US" dirty="0" err="1" smtClean="0"/>
              <a:t>Hadoop</a:t>
            </a:r>
            <a:r>
              <a:rPr lang="en-US" dirty="0" smtClean="0"/>
              <a:t/>
            </a:r>
            <a:br>
              <a:rPr lang="en-US" dirty="0" smtClean="0"/>
            </a:br>
            <a:r>
              <a:rPr lang="en-US" dirty="0" smtClean="0"/>
              <a:t>-- ANSI SQL = RDBMS ; flexible programming = </a:t>
            </a:r>
            <a:r>
              <a:rPr lang="en-US" dirty="0" err="1" smtClean="0"/>
              <a:t>Hadoop</a:t>
            </a:r>
            <a:r>
              <a:rPr lang="en-US" dirty="0" smtClean="0"/>
              <a:t/>
            </a:r>
            <a:br>
              <a:rPr lang="en-US" dirty="0" smtClean="0"/>
            </a:br>
            <a:r>
              <a:rPr lang="en-US" dirty="0" smtClean="0"/>
              <a:t>-- Cleaned data = RDBMS; raw data = </a:t>
            </a:r>
            <a:r>
              <a:rPr lang="en-US" dirty="0" err="1" smtClean="0"/>
              <a:t>Hadoop</a:t>
            </a:r>
            <a:r>
              <a:rPr lang="en-US" dirty="0" smtClean="0"/>
              <a:t/>
            </a:r>
            <a:br>
              <a:rPr lang="en-US" dirty="0" smtClean="0"/>
            </a:br>
            <a:r>
              <a:rPr lang="en-US" dirty="0" smtClean="0"/>
              <a:t>-- Updates/deletes = RDBMS; ingest = </a:t>
            </a:r>
            <a:r>
              <a:rPr lang="en-US" dirty="0" err="1" smtClean="0"/>
              <a:t>Hadoop</a:t>
            </a:r>
            <a:r>
              <a:rPr lang="en-US" dirty="0" smtClean="0"/>
              <a:t/>
            </a:r>
            <a:br>
              <a:rPr lang="en-US" dirty="0" smtClean="0"/>
            </a:br>
            <a:r>
              <a:rPr lang="en-US" dirty="0" smtClean="0"/>
              <a:t>-- Core data = RDBMS; all data = </a:t>
            </a:r>
            <a:r>
              <a:rPr lang="en-US" dirty="0" err="1" smtClean="0"/>
              <a:t>Hadoop</a:t>
            </a:r>
            <a:r>
              <a:rPr lang="en-US" dirty="0" smtClean="0"/>
              <a:t/>
            </a:r>
            <a:br>
              <a:rPr lang="en-US" dirty="0" smtClean="0"/>
            </a:br>
            <a:r>
              <a:rPr lang="en-US" dirty="0" smtClean="0"/>
              <a:t>-- Complex joins = RDBMS; complex processing = </a:t>
            </a:r>
            <a:r>
              <a:rPr lang="en-US" dirty="0" err="1" smtClean="0"/>
              <a:t>Hadoop</a:t>
            </a:r>
            <a:r>
              <a:rPr lang="en-US" dirty="0" smtClean="0"/>
              <a:t/>
            </a:r>
            <a:br>
              <a:rPr lang="en-US" dirty="0" smtClean="0"/>
            </a:br>
            <a:r>
              <a:rPr lang="en-US" dirty="0" smtClean="0"/>
              <a:t>-- Efficient use of CPU/IO = RDBMS; low-cost storage = </a:t>
            </a:r>
            <a:r>
              <a:rPr lang="en-US" dirty="0" err="1" smtClean="0"/>
              <a:t>Hadoop</a:t>
            </a:r>
            <a:r>
              <a:rPr lang="en-US" dirty="0" smtClean="0"/>
              <a:t>. </a:t>
            </a:r>
          </a:p>
          <a:p>
            <a:endParaRPr lang="en-US" dirty="0" smtClean="0"/>
          </a:p>
          <a:p>
            <a:pPr rtl="0"/>
            <a:r>
              <a:rPr lang="en-US" sz="1200" kern="1200" dirty="0" smtClean="0">
                <a:solidFill>
                  <a:schemeClr val="tx1"/>
                </a:solidFill>
                <a:effectLst/>
                <a:latin typeface="+mn-lt"/>
                <a:ea typeface="+mn-ea"/>
                <a:cs typeface="+mn-cs"/>
              </a:rPr>
              <a:t>Users interact with database systems through</a:t>
            </a:r>
          </a:p>
          <a:p>
            <a:pPr rtl="0"/>
            <a:r>
              <a:rPr lang="en-US" sz="1200" kern="1200" dirty="0" smtClean="0">
                <a:solidFill>
                  <a:schemeClr val="tx1"/>
                </a:solidFill>
                <a:effectLst/>
                <a:latin typeface="+mn-lt"/>
                <a:ea typeface="+mn-ea"/>
                <a:cs typeface="+mn-cs"/>
              </a:rPr>
              <a:t>query languages</a:t>
            </a:r>
          </a:p>
          <a:p>
            <a:pPr rtl="0"/>
            <a:r>
              <a:rPr lang="en-US" sz="1200" kern="1200" dirty="0" smtClean="0">
                <a:solidFill>
                  <a:schemeClr val="tx1"/>
                </a:solidFill>
                <a:effectLst/>
                <a:latin typeface="+mn-lt"/>
                <a:ea typeface="+mn-ea"/>
                <a:cs typeface="+mn-cs"/>
              </a:rPr>
              <a:t>. The query </a:t>
            </a:r>
            <a:r>
              <a:rPr lang="en-US" sz="1200" kern="1200" dirty="0" err="1" smtClean="0">
                <a:solidFill>
                  <a:schemeClr val="tx1"/>
                </a:solidFill>
                <a:effectLst/>
                <a:latin typeface="+mn-lt"/>
                <a:ea typeface="+mn-ea"/>
                <a:cs typeface="+mn-cs"/>
              </a:rPr>
              <a:t>lan</a:t>
            </a:r>
            <a:r>
              <a:rPr lang="en-US" sz="1200" kern="1200" dirty="0" smtClean="0">
                <a:solidFill>
                  <a:schemeClr val="tx1"/>
                </a:solidFill>
                <a:effectLst/>
                <a:latin typeface="+mn-lt"/>
                <a:ea typeface="+mn-ea"/>
                <a:cs typeface="+mn-cs"/>
              </a:rPr>
              <a:t>-</a:t>
            </a:r>
          </a:p>
          <a:p>
            <a:pPr rtl="0"/>
            <a:r>
              <a:rPr lang="en-US" sz="1200" kern="1200" dirty="0" err="1" smtClean="0">
                <a:solidFill>
                  <a:schemeClr val="tx1"/>
                </a:solidFill>
                <a:effectLst/>
                <a:latin typeface="+mn-lt"/>
                <a:ea typeface="+mn-ea"/>
                <a:cs typeface="+mn-cs"/>
              </a:rPr>
              <a:t>guage</a:t>
            </a:r>
            <a:r>
              <a:rPr lang="en-US" sz="1200" kern="1200" dirty="0" smtClean="0">
                <a:solidFill>
                  <a:schemeClr val="tx1"/>
                </a:solidFill>
                <a:effectLst/>
                <a:latin typeface="+mn-lt"/>
                <a:ea typeface="+mn-ea"/>
                <a:cs typeface="+mn-cs"/>
              </a:rPr>
              <a:t> of a DBMS has two broad tasks: to define the data </a:t>
            </a:r>
            <a:r>
              <a:rPr lang="en-US" sz="1200" kern="1200" dirty="0" err="1" smtClean="0">
                <a:solidFill>
                  <a:schemeClr val="tx1"/>
                </a:solidFill>
                <a:effectLst/>
                <a:latin typeface="+mn-lt"/>
                <a:ea typeface="+mn-ea"/>
                <a:cs typeface="+mn-cs"/>
              </a:rPr>
              <a:t>structur</a:t>
            </a:r>
            <a:endParaRPr lang="en-US" sz="1200" kern="1200" dirty="0" smtClean="0">
              <a:solidFill>
                <a:schemeClr val="tx1"/>
              </a:solidFill>
              <a:effectLst/>
              <a:latin typeface="+mn-lt"/>
              <a:ea typeface="+mn-ea"/>
              <a:cs typeface="+mn-cs"/>
            </a:endParaRPr>
          </a:p>
          <a:p>
            <a:pPr rtl="0"/>
            <a:r>
              <a:rPr lang="en-US" sz="1200" kern="1200" dirty="0" err="1" smtClean="0">
                <a:solidFill>
                  <a:schemeClr val="tx1"/>
                </a:solidFill>
                <a:effectLst/>
                <a:latin typeface="+mn-lt"/>
                <a:ea typeface="+mn-ea"/>
                <a:cs typeface="+mn-cs"/>
              </a:rPr>
              <a:t>es</a:t>
            </a:r>
            <a:r>
              <a:rPr lang="en-US" sz="1200" kern="1200" dirty="0" smtClean="0">
                <a:solidFill>
                  <a:schemeClr val="tx1"/>
                </a:solidFill>
                <a:effectLst/>
                <a:latin typeface="+mn-lt"/>
                <a:ea typeface="+mn-ea"/>
                <a:cs typeface="+mn-cs"/>
              </a:rPr>
              <a:t> that serve</a:t>
            </a:r>
          </a:p>
          <a:p>
            <a:pPr rtl="0"/>
            <a:r>
              <a:rPr lang="en-US" sz="1200" kern="1200" dirty="0" smtClean="0">
                <a:solidFill>
                  <a:schemeClr val="tx1"/>
                </a:solidFill>
                <a:effectLst/>
                <a:latin typeface="+mn-lt"/>
                <a:ea typeface="+mn-ea"/>
                <a:cs typeface="+mn-cs"/>
              </a:rPr>
              <a:t>as receptacles for the data of the database, and to allow the s</a:t>
            </a:r>
          </a:p>
          <a:p>
            <a:pPr rtl="0"/>
            <a:r>
              <a:rPr lang="en-US" sz="1200" kern="1200" dirty="0" err="1" smtClean="0">
                <a:solidFill>
                  <a:schemeClr val="tx1"/>
                </a:solidFill>
                <a:effectLst/>
                <a:latin typeface="+mn-lt"/>
                <a:ea typeface="+mn-ea"/>
                <a:cs typeface="+mn-cs"/>
              </a:rPr>
              <a:t>peedy</a:t>
            </a:r>
            <a:r>
              <a:rPr lang="en-US" sz="1200" kern="1200" dirty="0" smtClean="0">
                <a:solidFill>
                  <a:schemeClr val="tx1"/>
                </a:solidFill>
                <a:effectLst/>
                <a:latin typeface="+mn-lt"/>
                <a:ea typeface="+mn-ea"/>
                <a:cs typeface="+mn-cs"/>
              </a:rPr>
              <a:t> retrieval</a:t>
            </a:r>
          </a:p>
          <a:p>
            <a:pPr rtl="0"/>
            <a:r>
              <a:rPr lang="en-US" sz="1200" kern="1200" dirty="0" smtClean="0">
                <a:solidFill>
                  <a:schemeClr val="tx1"/>
                </a:solidFill>
                <a:effectLst/>
                <a:latin typeface="+mn-lt"/>
                <a:ea typeface="+mn-ea"/>
                <a:cs typeface="+mn-cs"/>
              </a:rPr>
              <a:t>and modification of data. Accordingly, we distinguish </a:t>
            </a:r>
            <a:r>
              <a:rPr lang="en-US" sz="1200" kern="1200" dirty="0" err="1" smtClean="0">
                <a:solidFill>
                  <a:schemeClr val="tx1"/>
                </a:solidFill>
                <a:effectLst/>
                <a:latin typeface="+mn-lt"/>
                <a:ea typeface="+mn-ea"/>
                <a:cs typeface="+mn-cs"/>
              </a:rPr>
              <a:t>betwe</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en two components</a:t>
            </a:r>
          </a:p>
          <a:p>
            <a:pPr rtl="0"/>
            <a:r>
              <a:rPr lang="en-US" sz="1200" kern="1200" dirty="0" smtClean="0">
                <a:solidFill>
                  <a:schemeClr val="tx1"/>
                </a:solidFill>
                <a:effectLst/>
                <a:latin typeface="+mn-lt"/>
                <a:ea typeface="+mn-ea"/>
                <a:cs typeface="+mn-cs"/>
              </a:rPr>
              <a:t>of a query language: the</a:t>
            </a:r>
          </a:p>
          <a:p>
            <a:pPr rtl="0"/>
            <a:r>
              <a:rPr lang="en-US" sz="1200" kern="1200" dirty="0" smtClean="0">
                <a:solidFill>
                  <a:schemeClr val="tx1"/>
                </a:solidFill>
                <a:effectLst/>
                <a:latin typeface="+mn-lt"/>
                <a:ea typeface="+mn-ea"/>
                <a:cs typeface="+mn-cs"/>
              </a:rPr>
              <a:t>data definition component</a:t>
            </a:r>
          </a:p>
          <a:p>
            <a:pPr rtl="0"/>
            <a:r>
              <a:rPr lang="en-US" sz="1200" kern="1200" dirty="0" smtClean="0">
                <a:solidFill>
                  <a:schemeClr val="tx1"/>
                </a:solidFill>
                <a:effectLst/>
                <a:latin typeface="+mn-lt"/>
                <a:ea typeface="+mn-ea"/>
                <a:cs typeface="+mn-cs"/>
              </a:rPr>
              <a:t>and the</a:t>
            </a:r>
          </a:p>
          <a:p>
            <a:pPr rtl="0"/>
            <a:r>
              <a:rPr lang="en-US" sz="1200" kern="1200" dirty="0" smtClean="0">
                <a:solidFill>
                  <a:schemeClr val="tx1"/>
                </a:solidFill>
                <a:effectLst/>
                <a:latin typeface="+mn-lt"/>
                <a:ea typeface="+mn-ea"/>
                <a:cs typeface="+mn-cs"/>
              </a:rPr>
              <a:t>data manipulation</a:t>
            </a:r>
          </a:p>
          <a:p>
            <a:pPr rtl="0"/>
            <a:r>
              <a:rPr lang="en-US" sz="1200" kern="1200" dirty="0" smtClean="0">
                <a:solidFill>
                  <a:schemeClr val="tx1"/>
                </a:solidFill>
                <a:effectLst/>
                <a:latin typeface="+mn-lt"/>
                <a:ea typeface="+mn-ea"/>
                <a:cs typeface="+mn-cs"/>
              </a:rPr>
              <a:t>component</a:t>
            </a:r>
          </a:p>
          <a:p>
            <a:pPr rtl="0"/>
            <a:r>
              <a:rPr lang="en-US" sz="1200" kern="1200" dirty="0" smtClean="0">
                <a:solidFill>
                  <a:schemeClr val="tx1"/>
                </a:solidFill>
                <a:effectLst/>
                <a:latin typeface="+mn-lt"/>
                <a:ea typeface="+mn-ea"/>
                <a:cs typeface="+mn-cs"/>
              </a:rPr>
              <a:t>.</a:t>
            </a:r>
          </a:p>
          <a:p>
            <a:pPr rtl="0"/>
            <a:r>
              <a:rPr lang="en-US" sz="1200" kern="1200" dirty="0" smtClean="0">
                <a:solidFill>
                  <a:schemeClr val="tx1"/>
                </a:solidFill>
                <a:effectLst/>
                <a:latin typeface="+mn-lt"/>
                <a:ea typeface="+mn-ea"/>
                <a:cs typeface="+mn-cs"/>
              </a:rPr>
              <a:t>The main tasks of data manipulation are</a:t>
            </a:r>
          </a:p>
          <a:p>
            <a:pPr rtl="0"/>
            <a:r>
              <a:rPr lang="en-US" sz="1200" kern="1200" dirty="0" smtClean="0">
                <a:solidFill>
                  <a:schemeClr val="tx1"/>
                </a:solidFill>
                <a:effectLst/>
                <a:latin typeface="+mn-lt"/>
                <a:ea typeface="+mn-ea"/>
                <a:cs typeface="+mn-cs"/>
              </a:rPr>
              <a:t>data retrieval</a:t>
            </a:r>
          </a:p>
          <a:p>
            <a:pPr rtl="0"/>
            <a:r>
              <a:rPr lang="en-US" sz="1200" kern="1200" dirty="0" smtClean="0">
                <a:solidFill>
                  <a:schemeClr val="tx1"/>
                </a:solidFill>
                <a:effectLst/>
                <a:latin typeface="+mn-lt"/>
                <a:ea typeface="+mn-ea"/>
                <a:cs typeface="+mn-cs"/>
              </a:rPr>
              <a:t>and</a:t>
            </a:r>
          </a:p>
          <a:p>
            <a:pPr rtl="0"/>
            <a:r>
              <a:rPr lang="en-US" sz="1200" kern="1200" dirty="0" smtClean="0">
                <a:solidFill>
                  <a:schemeClr val="tx1"/>
                </a:solidFill>
                <a:effectLst/>
                <a:latin typeface="+mn-lt"/>
                <a:ea typeface="+mn-ea"/>
                <a:cs typeface="+mn-cs"/>
              </a:rPr>
              <a:t>data update</a:t>
            </a:r>
          </a:p>
          <a:p>
            <a:pPr rtl="0"/>
            <a:r>
              <a:rPr lang="en-US" sz="1200" kern="1200" dirty="0" smtClean="0">
                <a:solidFill>
                  <a:schemeClr val="tx1"/>
                </a:solidFill>
                <a:effectLst/>
                <a:latin typeface="+mn-lt"/>
                <a:ea typeface="+mn-ea"/>
                <a:cs typeface="+mn-cs"/>
              </a:rPr>
              <a:t>.</a:t>
            </a:r>
          </a:p>
          <a:p>
            <a:pPr rtl="0"/>
            <a:r>
              <a:rPr lang="en-US" sz="1200" kern="1200" dirty="0" smtClean="0">
                <a:solidFill>
                  <a:schemeClr val="tx1"/>
                </a:solidFill>
                <a:effectLst/>
                <a:latin typeface="+mn-lt"/>
                <a:ea typeface="+mn-ea"/>
                <a:cs typeface="+mn-cs"/>
              </a:rPr>
              <a:t>Data retrieval entails obtaining data stored in the </a:t>
            </a:r>
            <a:r>
              <a:rPr lang="en-US" sz="1200" kern="1200" dirty="0" err="1" smtClean="0">
                <a:solidFill>
                  <a:schemeClr val="tx1"/>
                </a:solidFill>
                <a:effectLst/>
                <a:latin typeface="+mn-lt"/>
                <a:ea typeface="+mn-ea"/>
                <a:cs typeface="+mn-cs"/>
              </a:rPr>
              <a:t>databas</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e that satisfies a</a:t>
            </a:r>
          </a:p>
          <a:p>
            <a:pPr rtl="0"/>
            <a:r>
              <a:rPr lang="en-US" sz="1200" kern="1200" dirty="0" smtClean="0">
                <a:solidFill>
                  <a:schemeClr val="tx1"/>
                </a:solidFill>
                <a:effectLst/>
                <a:latin typeface="+mn-lt"/>
                <a:ea typeface="+mn-ea"/>
                <a:cs typeface="+mn-cs"/>
              </a:rPr>
              <a:t>certain specification formulated by the user in a query. Data</a:t>
            </a:r>
          </a:p>
          <a:p>
            <a:pPr rtl="0"/>
            <a:r>
              <a:rPr lang="en-US" sz="1200" kern="1200" dirty="0" smtClean="0">
                <a:solidFill>
                  <a:schemeClr val="tx1"/>
                </a:solidFill>
                <a:effectLst/>
                <a:latin typeface="+mn-lt"/>
                <a:ea typeface="+mn-ea"/>
                <a:cs typeface="+mn-cs"/>
              </a:rPr>
              <a:t>updates include</a:t>
            </a:r>
          </a:p>
          <a:p>
            <a:pPr rtl="0"/>
            <a:r>
              <a:rPr lang="en-US" sz="1200" kern="1200" dirty="0" smtClean="0">
                <a:solidFill>
                  <a:schemeClr val="tx1"/>
                </a:solidFill>
                <a:effectLst/>
                <a:latin typeface="+mn-lt"/>
                <a:ea typeface="+mn-ea"/>
                <a:cs typeface="+mn-cs"/>
              </a:rPr>
              <a:t>data modification, deletion and insertion.</a:t>
            </a:r>
          </a:p>
          <a:p>
            <a:r>
              <a:rPr lang="en-US" dirty="0" smtClean="0"/>
              <a:t>------</a:t>
            </a:r>
          </a:p>
          <a:p>
            <a:pPr rtl="0"/>
            <a:r>
              <a:rPr lang="en-US" sz="1200" kern="1200" dirty="0" smtClean="0">
                <a:solidFill>
                  <a:schemeClr val="tx1"/>
                </a:solidFill>
                <a:effectLst/>
                <a:latin typeface="+mn-lt"/>
                <a:ea typeface="+mn-ea"/>
                <a:cs typeface="+mn-cs"/>
              </a:rPr>
              <a:t>Programming in query languages of DBMSs is done differently f</a:t>
            </a:r>
          </a:p>
          <a:p>
            <a:pPr rtl="0"/>
            <a:r>
              <a:rPr lang="en-US" sz="1200" kern="1200" dirty="0" smtClean="0">
                <a:solidFill>
                  <a:schemeClr val="tx1"/>
                </a:solidFill>
                <a:effectLst/>
                <a:latin typeface="+mn-lt"/>
                <a:ea typeface="+mn-ea"/>
                <a:cs typeface="+mn-cs"/>
              </a:rPr>
              <a:t>rom pro-</a:t>
            </a:r>
          </a:p>
          <a:p>
            <a:pPr rtl="0"/>
            <a:r>
              <a:rPr lang="en-US" sz="1200" kern="1200" dirty="0" err="1" smtClean="0">
                <a:solidFill>
                  <a:schemeClr val="tx1"/>
                </a:solidFill>
                <a:effectLst/>
                <a:latin typeface="+mn-lt"/>
                <a:ea typeface="+mn-ea"/>
                <a:cs typeface="+mn-cs"/>
              </a:rPr>
              <a:t>gramming</a:t>
            </a:r>
            <a:r>
              <a:rPr lang="en-US" sz="1200" kern="1200" dirty="0" smtClean="0">
                <a:solidFill>
                  <a:schemeClr val="tx1"/>
                </a:solidFill>
                <a:effectLst/>
                <a:latin typeface="+mn-lt"/>
                <a:ea typeface="+mn-ea"/>
                <a:cs typeface="+mn-cs"/>
              </a:rPr>
              <a:t> in higher-level programming languages. The </a:t>
            </a:r>
            <a:r>
              <a:rPr lang="en-US" sz="1200" kern="1200" dirty="0" err="1" smtClean="0">
                <a:solidFill>
                  <a:schemeClr val="tx1"/>
                </a:solidFill>
                <a:effectLst/>
                <a:latin typeface="+mn-lt"/>
                <a:ea typeface="+mn-ea"/>
                <a:cs typeface="+mn-cs"/>
              </a:rPr>
              <a:t>typic</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al program written</a:t>
            </a:r>
          </a:p>
          <a:p>
            <a:pPr rtl="0"/>
            <a:r>
              <a:rPr lang="en-US" sz="1200" kern="1200" dirty="0" smtClean="0">
                <a:solidFill>
                  <a:schemeClr val="tx1"/>
                </a:solidFill>
                <a:effectLst/>
                <a:latin typeface="+mn-lt"/>
                <a:ea typeface="+mn-ea"/>
                <a:cs typeface="+mn-cs"/>
              </a:rPr>
              <a:t>in C, Pascal, or PL/1 directly implements an algorithm for so</a:t>
            </a:r>
          </a:p>
          <a:p>
            <a:pPr rtl="0"/>
            <a:r>
              <a:rPr lang="en-US" sz="1200" kern="1200" dirty="0" err="1" smtClean="0">
                <a:solidFill>
                  <a:schemeClr val="tx1"/>
                </a:solidFill>
                <a:effectLst/>
                <a:latin typeface="+mn-lt"/>
                <a:ea typeface="+mn-ea"/>
                <a:cs typeface="+mn-cs"/>
              </a:rPr>
              <a:t>lving</a:t>
            </a:r>
            <a:r>
              <a:rPr lang="en-US" sz="1200" kern="1200" dirty="0" smtClean="0">
                <a:solidFill>
                  <a:schemeClr val="tx1"/>
                </a:solidFill>
                <a:effectLst/>
                <a:latin typeface="+mn-lt"/>
                <a:ea typeface="+mn-ea"/>
                <a:cs typeface="+mn-cs"/>
              </a:rPr>
              <a:t> a problem.</a:t>
            </a:r>
          </a:p>
          <a:p>
            <a:pPr rtl="0"/>
            <a:r>
              <a:rPr lang="en-US" sz="1200" kern="1200" dirty="0" smtClean="0">
                <a:solidFill>
                  <a:schemeClr val="tx1"/>
                </a:solidFill>
                <a:effectLst/>
                <a:latin typeface="+mn-lt"/>
                <a:ea typeface="+mn-ea"/>
                <a:cs typeface="+mn-cs"/>
              </a:rPr>
              <a:t>A query written in a database query language merely states </a:t>
            </a:r>
            <a:r>
              <a:rPr lang="en-US" sz="1200" kern="1200" dirty="0" err="1" smtClean="0">
                <a:solidFill>
                  <a:schemeClr val="tx1"/>
                </a:solidFill>
                <a:effectLst/>
                <a:latin typeface="+mn-lt"/>
                <a:ea typeface="+mn-ea"/>
                <a:cs typeface="+mn-cs"/>
              </a:rPr>
              <a:t>wh</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at the problem</a:t>
            </a:r>
          </a:p>
          <a:p>
            <a:pPr rtl="0"/>
            <a:r>
              <a:rPr lang="en-US" sz="1200" kern="1200" dirty="0" smtClean="0">
                <a:solidFill>
                  <a:schemeClr val="tx1"/>
                </a:solidFill>
                <a:effectLst/>
                <a:latin typeface="+mn-lt"/>
                <a:ea typeface="+mn-ea"/>
                <a:cs typeface="+mn-cs"/>
              </a:rPr>
              <a:t>is and leaves the construction of the code that solves the pro</a:t>
            </a:r>
          </a:p>
          <a:p>
            <a:pPr rtl="0"/>
            <a:r>
              <a:rPr lang="en-US" sz="1200" kern="1200" dirty="0" err="1" smtClean="0">
                <a:solidFill>
                  <a:schemeClr val="tx1"/>
                </a:solidFill>
                <a:effectLst/>
                <a:latin typeface="+mn-lt"/>
                <a:ea typeface="+mn-ea"/>
                <a:cs typeface="+mn-cs"/>
              </a:rPr>
              <a:t>blem</a:t>
            </a:r>
            <a:r>
              <a:rPr lang="en-US" sz="1200" kern="1200" dirty="0" smtClean="0">
                <a:solidFill>
                  <a:schemeClr val="tx1"/>
                </a:solidFill>
                <a:effectLst/>
                <a:latin typeface="+mn-lt"/>
                <a:ea typeface="+mn-ea"/>
                <a:cs typeface="+mn-cs"/>
              </a:rPr>
              <a:t> to a special</a:t>
            </a:r>
          </a:p>
          <a:p>
            <a:pPr rtl="0"/>
            <a:r>
              <a:rPr lang="en-US" sz="1200" kern="1200" dirty="0" smtClean="0">
                <a:solidFill>
                  <a:schemeClr val="tx1"/>
                </a:solidFill>
                <a:effectLst/>
                <a:latin typeface="+mn-lt"/>
                <a:ea typeface="+mn-ea"/>
                <a:cs typeface="+mn-cs"/>
              </a:rPr>
              <a:t>component of the DBMS software. This approach to </a:t>
            </a:r>
            <a:r>
              <a:rPr lang="en-US" sz="1200" kern="1200" dirty="0" err="1" smtClean="0">
                <a:solidFill>
                  <a:schemeClr val="tx1"/>
                </a:solidFill>
                <a:effectLst/>
                <a:latin typeface="+mn-lt"/>
                <a:ea typeface="+mn-ea"/>
                <a:cs typeface="+mn-cs"/>
              </a:rPr>
              <a:t>programmin</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g is called</a:t>
            </a:r>
          </a:p>
          <a:p>
            <a:pPr rtl="0"/>
            <a:r>
              <a:rPr lang="en-US" sz="1200" kern="1200" dirty="0" smtClean="0">
                <a:solidFill>
                  <a:schemeClr val="tx1"/>
                </a:solidFill>
                <a:effectLst/>
                <a:latin typeface="+mn-lt"/>
                <a:ea typeface="+mn-ea"/>
                <a:cs typeface="+mn-cs"/>
              </a:rPr>
              <a:t>nonprocedural</a:t>
            </a:r>
          </a:p>
          <a:p>
            <a:pPr rtl="0"/>
            <a:r>
              <a:rPr lang="en-US" sz="1200" kern="1200" dirty="0" smtClean="0">
                <a:solidFill>
                  <a:schemeClr val="tx1"/>
                </a:solidFill>
                <a:effectLst/>
                <a:latin typeface="+mn-lt"/>
                <a:ea typeface="+mn-ea"/>
                <a:cs typeface="+mn-cs"/>
              </a:rPr>
              <a:t>.</a:t>
            </a:r>
          </a:p>
          <a:p>
            <a:pPr rtl="0"/>
            <a:r>
              <a:rPr lang="en-US" sz="1200" kern="1200" dirty="0" smtClean="0">
                <a:solidFill>
                  <a:schemeClr val="tx1"/>
                </a:solidFill>
                <a:effectLst/>
                <a:latin typeface="+mn-lt"/>
                <a:ea typeface="+mn-ea"/>
                <a:cs typeface="+mn-cs"/>
              </a:rPr>
              <a:t>A central task of DBMSs is</a:t>
            </a:r>
          </a:p>
          <a:p>
            <a:pPr rtl="0"/>
            <a:r>
              <a:rPr lang="en-US" sz="1200" kern="1200" dirty="0" smtClean="0">
                <a:solidFill>
                  <a:schemeClr val="tx1"/>
                </a:solidFill>
                <a:effectLst/>
                <a:latin typeface="+mn-lt"/>
                <a:ea typeface="+mn-ea"/>
                <a:cs typeface="+mn-cs"/>
              </a:rPr>
              <a:t>transaction management</a:t>
            </a:r>
          </a:p>
          <a:p>
            <a:pPr rtl="0"/>
            <a:r>
              <a:rPr lang="en-US" sz="1200" kern="1200" dirty="0" smtClean="0">
                <a:solidFill>
                  <a:schemeClr val="tx1"/>
                </a:solidFill>
                <a:effectLst/>
                <a:latin typeface="+mn-lt"/>
                <a:ea typeface="+mn-ea"/>
                <a:cs typeface="+mn-cs"/>
              </a:rPr>
              <a:t>. A</a:t>
            </a:r>
          </a:p>
          <a:p>
            <a:pPr rtl="0"/>
            <a:r>
              <a:rPr lang="en-US" sz="1200" kern="1200" dirty="0" smtClean="0">
                <a:solidFill>
                  <a:schemeClr val="tx1"/>
                </a:solidFill>
                <a:effectLst/>
                <a:latin typeface="+mn-lt"/>
                <a:ea typeface="+mn-ea"/>
                <a:cs typeface="+mn-cs"/>
              </a:rPr>
              <a:t>transaction</a:t>
            </a:r>
          </a:p>
          <a:p>
            <a:pPr rtl="0"/>
            <a:r>
              <a:rPr lang="en-US" sz="1200" kern="1200" dirty="0" smtClean="0">
                <a:solidFill>
                  <a:schemeClr val="tx1"/>
                </a:solidFill>
                <a:effectLst/>
                <a:latin typeface="+mn-lt"/>
                <a:ea typeface="+mn-ea"/>
                <a:cs typeface="+mn-cs"/>
              </a:rPr>
              <a:t>is a</a:t>
            </a:r>
          </a:p>
          <a:p>
            <a:pPr rtl="0"/>
            <a:r>
              <a:rPr lang="en-US" sz="1200" kern="1200" dirty="0" smtClean="0">
                <a:solidFill>
                  <a:schemeClr val="tx1"/>
                </a:solidFill>
                <a:effectLst/>
                <a:latin typeface="+mn-lt"/>
                <a:ea typeface="+mn-ea"/>
                <a:cs typeface="+mn-cs"/>
              </a:rPr>
              <a:t>sequence of database operations (that usually consists of u</a:t>
            </a:r>
          </a:p>
          <a:p>
            <a:pPr rtl="0"/>
            <a:r>
              <a:rPr lang="en-US" sz="1200" kern="1200" dirty="0" err="1" smtClean="0">
                <a:solidFill>
                  <a:schemeClr val="tx1"/>
                </a:solidFill>
                <a:effectLst/>
                <a:latin typeface="+mn-lt"/>
                <a:ea typeface="+mn-ea"/>
                <a:cs typeface="+mn-cs"/>
              </a:rPr>
              <a:t>pdates</a:t>
            </a:r>
            <a:r>
              <a:rPr lang="en-US" sz="1200" kern="1200" dirty="0" smtClean="0">
                <a:solidFill>
                  <a:schemeClr val="tx1"/>
                </a:solidFill>
                <a:effectLst/>
                <a:latin typeface="+mn-lt"/>
                <a:ea typeface="+mn-ea"/>
                <a:cs typeface="+mn-cs"/>
              </a:rPr>
              <a:t>, with possible</a:t>
            </a:r>
          </a:p>
          <a:p>
            <a:pPr rtl="0"/>
            <a:r>
              <a:rPr lang="en-US" sz="1200" kern="1200" dirty="0" smtClean="0">
                <a:solidFill>
                  <a:schemeClr val="tx1"/>
                </a:solidFill>
                <a:effectLst/>
                <a:latin typeface="+mn-lt"/>
                <a:ea typeface="+mn-ea"/>
                <a:cs typeface="+mn-cs"/>
              </a:rPr>
              <a:t>retrievals) that must be executed in its entirety or not at al</a:t>
            </a:r>
          </a:p>
          <a:p>
            <a:pPr rtl="0"/>
            <a:r>
              <a:rPr lang="en-US" sz="1200" kern="1200" dirty="0" smtClean="0">
                <a:solidFill>
                  <a:schemeClr val="tx1"/>
                </a:solidFill>
                <a:effectLst/>
                <a:latin typeface="+mn-lt"/>
                <a:ea typeface="+mn-ea"/>
                <a:cs typeface="+mn-cs"/>
              </a:rPr>
              <a:t>l. This property of</a:t>
            </a:r>
          </a:p>
          <a:p>
            <a:pPr rtl="0"/>
            <a:r>
              <a:rPr lang="en-US" sz="1200" kern="1200" dirty="0" smtClean="0">
                <a:solidFill>
                  <a:schemeClr val="tx1"/>
                </a:solidFill>
                <a:effectLst/>
                <a:latin typeface="+mn-lt"/>
                <a:ea typeface="+mn-ea"/>
                <a:cs typeface="+mn-cs"/>
              </a:rPr>
              <a:t>transactions is known as</a:t>
            </a:r>
          </a:p>
          <a:p>
            <a:pPr rtl="0"/>
            <a:r>
              <a:rPr lang="en-US" sz="1200" kern="1200" dirty="0" smtClean="0">
                <a:solidFill>
                  <a:schemeClr val="tx1"/>
                </a:solidFill>
                <a:effectLst/>
                <a:latin typeface="+mn-lt"/>
                <a:ea typeface="+mn-ea"/>
                <a:cs typeface="+mn-cs"/>
              </a:rPr>
              <a:t>atomicity</a:t>
            </a:r>
          </a:p>
          <a:p>
            <a:pPr rtl="0"/>
            <a:r>
              <a:rPr lang="en-US" sz="1200" kern="1200" dirty="0" smtClean="0">
                <a:solidFill>
                  <a:schemeClr val="tx1"/>
                </a:solidFill>
                <a:effectLst/>
                <a:latin typeface="+mn-lt"/>
                <a:ea typeface="+mn-ea"/>
                <a:cs typeface="+mn-cs"/>
              </a:rPr>
              <a:t>. A typical example includes the transfer of</a:t>
            </a:r>
          </a:p>
          <a:p>
            <a:pPr rtl="0"/>
            <a:r>
              <a:rPr lang="en-US" sz="1200" kern="1200" dirty="0" smtClean="0">
                <a:solidFill>
                  <a:schemeClr val="tx1"/>
                </a:solidFill>
                <a:effectLst/>
                <a:latin typeface="+mn-lt"/>
                <a:ea typeface="+mn-ea"/>
                <a:cs typeface="+mn-cs"/>
              </a:rPr>
              <a:t>funds between two account records</a:t>
            </a:r>
          </a:p>
          <a:p>
            <a:pPr rtl="0"/>
            <a:r>
              <a:rPr lang="en-US" sz="1200" kern="1200" dirty="0" smtClean="0">
                <a:solidFill>
                  <a:schemeClr val="tx1"/>
                </a:solidFill>
                <a:effectLst/>
                <a:latin typeface="+mn-lt"/>
                <a:ea typeface="+mn-ea"/>
                <a:cs typeface="+mn-cs"/>
              </a:rPr>
              <a:t>A</a:t>
            </a:r>
          </a:p>
          <a:p>
            <a:pPr rtl="0"/>
            <a:r>
              <a:rPr lang="en-US" sz="1200" kern="1200" dirty="0" smtClean="0">
                <a:solidFill>
                  <a:schemeClr val="tx1"/>
                </a:solidFill>
                <a:effectLst/>
                <a:latin typeface="+mn-lt"/>
                <a:ea typeface="+mn-ea"/>
                <a:cs typeface="+mn-cs"/>
              </a:rPr>
              <a:t>and</a:t>
            </a:r>
          </a:p>
          <a:p>
            <a:pPr rtl="0"/>
            <a:r>
              <a:rPr lang="en-US" sz="1200" kern="1200" dirty="0" smtClean="0">
                <a:solidFill>
                  <a:schemeClr val="tx1"/>
                </a:solidFill>
                <a:effectLst/>
                <a:latin typeface="+mn-lt"/>
                <a:ea typeface="+mn-ea"/>
                <a:cs typeface="+mn-cs"/>
              </a:rPr>
              <a:t>B</a:t>
            </a:r>
          </a:p>
          <a:p>
            <a:pPr rtl="0"/>
            <a:r>
              <a:rPr lang="en-US" sz="1200" kern="1200" dirty="0" smtClean="0">
                <a:solidFill>
                  <a:schemeClr val="tx1"/>
                </a:solidFill>
                <a:effectLst/>
                <a:latin typeface="+mn-lt"/>
                <a:ea typeface="+mn-ea"/>
                <a:cs typeface="+mn-cs"/>
              </a:rPr>
              <a:t>in the database of a bank. Such a</a:t>
            </a:r>
          </a:p>
          <a:p>
            <a:pPr rtl="0"/>
            <a:r>
              <a:rPr lang="en-US" sz="1200" kern="1200" dirty="0" smtClean="0">
                <a:solidFill>
                  <a:schemeClr val="tx1"/>
                </a:solidFill>
                <a:effectLst/>
                <a:latin typeface="+mn-lt"/>
                <a:ea typeface="+mn-ea"/>
                <a:cs typeface="+mn-cs"/>
              </a:rPr>
              <a:t>banking operation should not modify the total amount of fund</a:t>
            </a:r>
          </a:p>
          <a:p>
            <a:pPr rtl="0"/>
            <a:r>
              <a:rPr lang="en-US" sz="1200" kern="1200" dirty="0" smtClean="0">
                <a:solidFill>
                  <a:schemeClr val="tx1"/>
                </a:solidFill>
                <a:effectLst/>
                <a:latin typeface="+mn-lt"/>
                <a:ea typeface="+mn-ea"/>
                <a:cs typeface="+mn-cs"/>
              </a:rPr>
              <a:t>s that the bank</a:t>
            </a:r>
          </a:p>
          <a:p>
            <a:pPr rtl="0"/>
            <a:r>
              <a:rPr lang="en-US" sz="1200" kern="1200" dirty="0" smtClean="0">
                <a:solidFill>
                  <a:schemeClr val="tx1"/>
                </a:solidFill>
                <a:effectLst/>
                <a:latin typeface="+mn-lt"/>
                <a:ea typeface="+mn-ea"/>
                <a:cs typeface="+mn-cs"/>
              </a:rPr>
              <a:t>has in its accounts, which is a clear consistency </a:t>
            </a:r>
            <a:r>
              <a:rPr lang="en-US" sz="1200" kern="1200" dirty="0" err="1" smtClean="0">
                <a:solidFill>
                  <a:schemeClr val="tx1"/>
                </a:solidFill>
                <a:effectLst/>
                <a:latin typeface="+mn-lt"/>
                <a:ea typeface="+mn-ea"/>
                <a:cs typeface="+mn-cs"/>
              </a:rPr>
              <a:t>requiremen</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t for the database.</a:t>
            </a:r>
          </a:p>
          <a:p>
            <a:pPr rtl="0"/>
            <a:r>
              <a:rPr lang="en-US" sz="1200" kern="1200" dirty="0" smtClean="0">
                <a:solidFill>
                  <a:schemeClr val="tx1"/>
                </a:solidFill>
                <a:effectLst/>
                <a:latin typeface="+mn-lt"/>
                <a:ea typeface="+mn-ea"/>
                <a:cs typeface="+mn-cs"/>
              </a:rPr>
              <a:t>The transaction consists of the following sequence of opera</a:t>
            </a:r>
          </a:p>
          <a:p>
            <a:pPr rtl="0"/>
            <a:r>
              <a:rPr lang="en-US" sz="1200" kern="1200" dirty="0" err="1" smtClean="0">
                <a:solidFill>
                  <a:schemeClr val="tx1"/>
                </a:solidFill>
                <a:effectLst/>
                <a:latin typeface="+mn-lt"/>
                <a:ea typeface="+mn-ea"/>
                <a:cs typeface="+mn-cs"/>
              </a:rPr>
              <a:t>tion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5BFF04-C4F0-4E00-B7F9-E1DC0C320420}" type="slidenum">
              <a:rPr lang="en-US" smtClean="0"/>
              <a:t>13</a:t>
            </a:fld>
            <a:endParaRPr lang="en-US"/>
          </a:p>
        </p:txBody>
      </p:sp>
    </p:spTree>
    <p:extLst>
      <p:ext uri="{BB962C8B-B14F-4D97-AF65-F5344CB8AC3E}">
        <p14:creationId xmlns:p14="http://schemas.microsoft.com/office/powerpoint/2010/main" val="75386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AE5788-66D8-4A33-BDE9-70A3E926FE12}" type="datetimeFigureOut">
              <a:rPr lang="en-US" smtClean="0"/>
              <a:t>11/5/2013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1041594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AE5788-66D8-4A33-BDE9-70A3E926FE12}" type="datetimeFigureOut">
              <a:rPr lang="en-US" smtClean="0"/>
              <a:t>11/5/2013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753072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AE5788-66D8-4A33-BDE9-70A3E926FE12}" type="datetimeFigureOut">
              <a:rPr lang="en-US" smtClean="0"/>
              <a:t>11/5/2013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05F6-AEAF-479D-A1FF-B3DE85A8D64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12252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AE5788-66D8-4A33-BDE9-70A3E926FE12}" type="datetimeFigureOut">
              <a:rPr lang="en-US" smtClean="0"/>
              <a:t>11/5/2013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1240483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AE5788-66D8-4A33-BDE9-70A3E926FE12}" type="datetimeFigureOut">
              <a:rPr lang="en-US" smtClean="0"/>
              <a:t>11/5/2013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05F6-AEAF-479D-A1FF-B3DE85A8D64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69225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AE5788-66D8-4A33-BDE9-70A3E926FE12}" type="datetimeFigureOut">
              <a:rPr lang="en-US" smtClean="0"/>
              <a:t>11/5/2013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4143720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AE5788-66D8-4A33-BDE9-70A3E926FE12}" type="datetimeFigureOut">
              <a:rPr lang="en-US" smtClean="0"/>
              <a:t>11/5/2013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2628750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AE5788-66D8-4A33-BDE9-70A3E926FE12}" type="datetimeFigureOut">
              <a:rPr lang="en-US" smtClean="0"/>
              <a:t>11/5/2013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1927167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AE5788-66D8-4A33-BDE9-70A3E926FE12}" type="datetimeFigureOut">
              <a:rPr lang="en-US" smtClean="0"/>
              <a:t>11/5/2013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3886995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AE5788-66D8-4A33-BDE9-70A3E926FE12}" type="datetimeFigureOut">
              <a:rPr lang="en-US" smtClean="0"/>
              <a:t>11/5/2013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1985256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AE5788-66D8-4A33-BDE9-70A3E926FE12}" type="datetimeFigureOut">
              <a:rPr lang="en-US" smtClean="0"/>
              <a:t>11/5/2013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220146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AE5788-66D8-4A33-BDE9-70A3E926FE12}" type="datetimeFigureOut">
              <a:rPr lang="en-US" smtClean="0"/>
              <a:t>11/5/2013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1694945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AE5788-66D8-4A33-BDE9-70A3E926FE12}" type="datetimeFigureOut">
              <a:rPr lang="en-US" smtClean="0"/>
              <a:t>11/5/2013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1441479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AE5788-66D8-4A33-BDE9-70A3E926FE12}" type="datetimeFigureOut">
              <a:rPr lang="en-US" smtClean="0"/>
              <a:t>11/5/2013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106353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AE5788-66D8-4A33-BDE9-70A3E926FE12}" type="datetimeFigureOut">
              <a:rPr lang="en-US" smtClean="0"/>
              <a:t>11/5/2013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1740377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AE5788-66D8-4A33-BDE9-70A3E926FE12}" type="datetimeFigureOut">
              <a:rPr lang="en-US" smtClean="0"/>
              <a:t>11/5/2013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105F6-AEAF-479D-A1FF-B3DE85A8D640}" type="slidenum">
              <a:rPr lang="en-US" smtClean="0"/>
              <a:t>‹#›</a:t>
            </a:fld>
            <a:endParaRPr lang="en-US"/>
          </a:p>
        </p:txBody>
      </p:sp>
    </p:spTree>
    <p:extLst>
      <p:ext uri="{BB962C8B-B14F-4D97-AF65-F5344CB8AC3E}">
        <p14:creationId xmlns:p14="http://schemas.microsoft.com/office/powerpoint/2010/main" val="68413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AE5788-66D8-4A33-BDE9-70A3E926FE12}" type="datetimeFigureOut">
              <a:rPr lang="en-US" smtClean="0"/>
              <a:t>11/5/2013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D105F6-AEAF-479D-A1FF-B3DE85A8D640}" type="slidenum">
              <a:rPr lang="en-US" smtClean="0"/>
              <a:t>‹#›</a:t>
            </a:fld>
            <a:endParaRPr lang="en-US"/>
          </a:p>
        </p:txBody>
      </p:sp>
    </p:spTree>
    <p:extLst>
      <p:ext uri="{BB962C8B-B14F-4D97-AF65-F5344CB8AC3E}">
        <p14:creationId xmlns:p14="http://schemas.microsoft.com/office/powerpoint/2010/main" val="2068936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a:t>
            </a:r>
            <a:br>
              <a:rPr lang="en-US" dirty="0" smtClean="0"/>
            </a:br>
            <a:r>
              <a:rPr lang="en-US" dirty="0" smtClean="0"/>
              <a:t>SQL Class</a:t>
            </a:r>
            <a:endParaRPr lang="en-US" dirty="0"/>
          </a:p>
        </p:txBody>
      </p:sp>
      <p:sp>
        <p:nvSpPr>
          <p:cNvPr id="3" name="Subtitle 2"/>
          <p:cNvSpPr>
            <a:spLocks noGrp="1"/>
          </p:cNvSpPr>
          <p:nvPr>
            <p:ph type="subTitle" idx="1"/>
          </p:nvPr>
        </p:nvSpPr>
        <p:spPr/>
        <p:txBody>
          <a:bodyPr>
            <a:normAutofit lnSpcReduction="10000"/>
          </a:bodyPr>
          <a:lstStyle/>
          <a:p>
            <a:r>
              <a:rPr lang="en-US" dirty="0" smtClean="0">
                <a:solidFill>
                  <a:schemeClr val="tx1"/>
                </a:solidFill>
              </a:rPr>
              <a:t>Billy Rogers</a:t>
            </a:r>
          </a:p>
          <a:p>
            <a:r>
              <a:rPr lang="en-US" dirty="0" smtClean="0">
                <a:solidFill>
                  <a:schemeClr val="tx1"/>
                </a:solidFill>
              </a:rPr>
              <a:t>wrogers@austin.rr.com</a:t>
            </a:r>
          </a:p>
          <a:p>
            <a:r>
              <a:rPr lang="en-US" dirty="0" smtClean="0">
                <a:solidFill>
                  <a:schemeClr val="tx1"/>
                </a:solidFill>
              </a:rPr>
              <a:t>(512) 297-7474</a:t>
            </a:r>
            <a:endParaRPr lang="en-US" dirty="0">
              <a:solidFill>
                <a:schemeClr val="tx1"/>
              </a:solidFill>
            </a:endParaRPr>
          </a:p>
        </p:txBody>
      </p:sp>
    </p:spTree>
    <p:extLst>
      <p:ext uri="{BB962C8B-B14F-4D97-AF65-F5344CB8AC3E}">
        <p14:creationId xmlns:p14="http://schemas.microsoft.com/office/powerpoint/2010/main" val="2542010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“talking” to a database</a:t>
            </a:r>
            <a:endParaRPr lang="en-US" dirty="0"/>
          </a:p>
        </p:txBody>
      </p:sp>
      <p:pic>
        <p:nvPicPr>
          <p:cNvPr id="1026" name="Picture 2" descr="https://encrypted-tbn0.gstatic.com/images?q=tbn:ANd9GcRG4OnGx1T9Y3qDEUkk6HPKJyQwc8-eI-D-fzrOinaH1ZcQyy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2429" y="1930400"/>
            <a:ext cx="3163146" cy="3163148"/>
          </a:xfrm>
          <a:prstGeom prst="rect">
            <a:avLst/>
          </a:prstGeom>
          <a:noFill/>
          <a:ln w="38100">
            <a:solidFill>
              <a:srgbClr val="FF0000"/>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676125" y="5093548"/>
            <a:ext cx="1195754" cy="646331"/>
          </a:xfrm>
          <a:prstGeom prst="rect">
            <a:avLst/>
          </a:prstGeom>
          <a:noFill/>
        </p:spPr>
        <p:txBody>
          <a:bodyPr wrap="square" rtlCol="0">
            <a:spAutoFit/>
          </a:bodyPr>
          <a:lstStyle/>
          <a:p>
            <a:pPr algn="ctr"/>
            <a:r>
              <a:rPr lang="en-US" dirty="0" smtClean="0"/>
              <a:t>Oracle Database</a:t>
            </a:r>
            <a:endParaRPr lang="en-US" dirty="0"/>
          </a:p>
        </p:txBody>
      </p:sp>
      <p:sp>
        <p:nvSpPr>
          <p:cNvPr id="5" name="TextBox 4"/>
          <p:cNvSpPr txBox="1"/>
          <p:nvPr/>
        </p:nvSpPr>
        <p:spPr>
          <a:xfrm>
            <a:off x="8676125" y="2659838"/>
            <a:ext cx="1195754" cy="923330"/>
          </a:xfrm>
          <a:prstGeom prst="rect">
            <a:avLst/>
          </a:prstGeom>
          <a:solidFill>
            <a:srgbClr val="0000CC"/>
          </a:solidFill>
        </p:spPr>
        <p:txBody>
          <a:bodyPr wrap="square" rtlCol="0">
            <a:spAutoFit/>
          </a:bodyPr>
          <a:lstStyle/>
          <a:p>
            <a:pPr algn="ctr"/>
            <a:r>
              <a:rPr lang="en-US" dirty="0" smtClean="0">
                <a:solidFill>
                  <a:schemeClr val="bg1"/>
                </a:solidFill>
              </a:rPr>
              <a:t>Ye Corner</a:t>
            </a:r>
          </a:p>
          <a:p>
            <a:pPr algn="ctr"/>
            <a:r>
              <a:rPr lang="en-US" dirty="0" smtClean="0">
                <a:solidFill>
                  <a:schemeClr val="bg1"/>
                </a:solidFill>
              </a:rPr>
              <a:t>Book Store</a:t>
            </a:r>
            <a:endParaRPr lang="en-US" dirty="0">
              <a:solidFill>
                <a:schemeClr val="bg1"/>
              </a:solidFill>
            </a:endParaRPr>
          </a:p>
        </p:txBody>
      </p:sp>
      <p:sp>
        <p:nvSpPr>
          <p:cNvPr id="7" name="TextBox 6"/>
          <p:cNvSpPr txBox="1"/>
          <p:nvPr/>
        </p:nvSpPr>
        <p:spPr>
          <a:xfrm>
            <a:off x="8676125" y="3827680"/>
            <a:ext cx="1195754" cy="646331"/>
          </a:xfrm>
          <a:prstGeom prst="rect">
            <a:avLst/>
          </a:prstGeom>
          <a:solidFill>
            <a:srgbClr val="0000CC"/>
          </a:solidFill>
        </p:spPr>
        <p:txBody>
          <a:bodyPr wrap="square" rtlCol="0">
            <a:spAutoFit/>
          </a:bodyPr>
          <a:lstStyle/>
          <a:p>
            <a:pPr algn="ctr"/>
            <a:r>
              <a:rPr lang="en-US" dirty="0" err="1" smtClean="0">
                <a:solidFill>
                  <a:schemeClr val="bg1"/>
                </a:solidFill>
              </a:rPr>
              <a:t>Iwelani</a:t>
            </a:r>
            <a:endParaRPr lang="en-US" dirty="0" smtClean="0">
              <a:solidFill>
                <a:schemeClr val="bg1"/>
              </a:solidFill>
            </a:endParaRPr>
          </a:p>
          <a:p>
            <a:pPr algn="ctr"/>
            <a:r>
              <a:rPr lang="en-US" dirty="0" smtClean="0">
                <a:solidFill>
                  <a:schemeClr val="bg1"/>
                </a:solidFill>
              </a:rPr>
              <a:t>Cruises</a:t>
            </a:r>
            <a:endParaRPr lang="en-US" dirty="0">
              <a:solidFill>
                <a:schemeClr val="bg1"/>
              </a:solidFill>
            </a:endParaRPr>
          </a:p>
        </p:txBody>
      </p:sp>
    </p:spTree>
    <p:extLst>
      <p:ext uri="{BB962C8B-B14F-4D97-AF65-F5344CB8AC3E}">
        <p14:creationId xmlns:p14="http://schemas.microsoft.com/office/powerpoint/2010/main" val="1107888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connection to database</a:t>
            </a:r>
            <a:endParaRPr lang="en-US" dirty="0"/>
          </a:p>
        </p:txBody>
      </p:sp>
      <p:pic>
        <p:nvPicPr>
          <p:cNvPr id="1026" name="Picture 2" descr="https://encrypted-tbn0.gstatic.com/images?q=tbn:ANd9GcRG4OnGx1T9Y3qDEUkk6HPKJyQwc8-eI-D-fzrOinaH1ZcQyy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2429" y="1930400"/>
            <a:ext cx="3163146" cy="3163148"/>
          </a:xfrm>
          <a:prstGeom prst="rect">
            <a:avLst/>
          </a:prstGeom>
          <a:noFill/>
          <a:ln w="38100">
            <a:solidFill>
              <a:srgbClr val="FF0000"/>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676125" y="5093548"/>
            <a:ext cx="1195754" cy="369332"/>
          </a:xfrm>
          <a:prstGeom prst="rect">
            <a:avLst/>
          </a:prstGeom>
          <a:noFill/>
        </p:spPr>
        <p:txBody>
          <a:bodyPr wrap="square" rtlCol="0">
            <a:spAutoFit/>
          </a:bodyPr>
          <a:lstStyle/>
          <a:p>
            <a:pPr algn="ctr"/>
            <a:r>
              <a:rPr lang="en-US" dirty="0" smtClean="0"/>
              <a:t>Database</a:t>
            </a:r>
            <a:endParaRPr lang="en-US" dirty="0"/>
          </a:p>
        </p:txBody>
      </p:sp>
      <p:sp>
        <p:nvSpPr>
          <p:cNvPr id="5" name="TextBox 4"/>
          <p:cNvSpPr txBox="1"/>
          <p:nvPr/>
        </p:nvSpPr>
        <p:spPr>
          <a:xfrm>
            <a:off x="8676125" y="2659838"/>
            <a:ext cx="1195754" cy="923330"/>
          </a:xfrm>
          <a:prstGeom prst="rect">
            <a:avLst/>
          </a:prstGeom>
          <a:solidFill>
            <a:srgbClr val="0000CC"/>
          </a:solidFill>
        </p:spPr>
        <p:txBody>
          <a:bodyPr wrap="square" rtlCol="0">
            <a:spAutoFit/>
          </a:bodyPr>
          <a:lstStyle/>
          <a:p>
            <a:pPr algn="ctr"/>
            <a:r>
              <a:rPr lang="en-US" dirty="0" smtClean="0">
                <a:solidFill>
                  <a:schemeClr val="bg1"/>
                </a:solidFill>
              </a:rPr>
              <a:t>Ye Corner</a:t>
            </a:r>
          </a:p>
          <a:p>
            <a:pPr algn="ctr"/>
            <a:r>
              <a:rPr lang="en-US" dirty="0" smtClean="0">
                <a:solidFill>
                  <a:schemeClr val="bg1"/>
                </a:solidFill>
              </a:rPr>
              <a:t>Book Store</a:t>
            </a:r>
            <a:endParaRPr lang="en-US" dirty="0">
              <a:solidFill>
                <a:schemeClr val="bg1"/>
              </a:solidFill>
            </a:endParaRPr>
          </a:p>
        </p:txBody>
      </p:sp>
      <p:sp>
        <p:nvSpPr>
          <p:cNvPr id="7" name="TextBox 6"/>
          <p:cNvSpPr txBox="1"/>
          <p:nvPr/>
        </p:nvSpPr>
        <p:spPr>
          <a:xfrm>
            <a:off x="8676125" y="3827680"/>
            <a:ext cx="1195754" cy="646331"/>
          </a:xfrm>
          <a:prstGeom prst="rect">
            <a:avLst/>
          </a:prstGeom>
          <a:solidFill>
            <a:srgbClr val="0000CC"/>
          </a:solidFill>
        </p:spPr>
        <p:txBody>
          <a:bodyPr wrap="square" rtlCol="0">
            <a:spAutoFit/>
          </a:bodyPr>
          <a:lstStyle/>
          <a:p>
            <a:pPr algn="ctr"/>
            <a:r>
              <a:rPr lang="en-US" dirty="0" err="1" smtClean="0">
                <a:solidFill>
                  <a:schemeClr val="bg1"/>
                </a:solidFill>
              </a:rPr>
              <a:t>Iwelani</a:t>
            </a:r>
            <a:endParaRPr lang="en-US" dirty="0" smtClean="0">
              <a:solidFill>
                <a:schemeClr val="bg1"/>
              </a:solidFill>
            </a:endParaRPr>
          </a:p>
          <a:p>
            <a:pPr algn="ctr"/>
            <a:r>
              <a:rPr lang="en-US" dirty="0" smtClean="0">
                <a:solidFill>
                  <a:schemeClr val="bg1"/>
                </a:solidFill>
              </a:rPr>
              <a:t>Cruises</a:t>
            </a:r>
            <a:endParaRPr lang="en-US" dirty="0">
              <a:solidFill>
                <a:schemeClr val="bg1"/>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406" y="1441669"/>
            <a:ext cx="5286450" cy="4528535"/>
          </a:xfrm>
          <a:prstGeom prst="rect">
            <a:avLst/>
          </a:prstGeom>
        </p:spPr>
      </p:pic>
      <p:cxnSp>
        <p:nvCxnSpPr>
          <p:cNvPr id="4" name="Straight Arrow Connector 3"/>
          <p:cNvCxnSpPr/>
          <p:nvPr/>
        </p:nvCxnSpPr>
        <p:spPr>
          <a:xfrm>
            <a:off x="3121572" y="3220559"/>
            <a:ext cx="542333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371601" y="2885086"/>
            <a:ext cx="1623848" cy="646331"/>
          </a:xfrm>
          <a:prstGeom prst="rect">
            <a:avLst/>
          </a:prstGeom>
          <a:noFill/>
        </p:spPr>
        <p:txBody>
          <a:bodyPr wrap="square" rtlCol="0">
            <a:spAutoFit/>
          </a:bodyPr>
          <a:lstStyle/>
          <a:p>
            <a:pPr algn="ctr"/>
            <a:r>
              <a:rPr lang="en-US" sz="3600" dirty="0" smtClean="0"/>
              <a:t>Books</a:t>
            </a:r>
            <a:endParaRPr lang="en-US" sz="3600" dirty="0"/>
          </a:p>
        </p:txBody>
      </p:sp>
      <p:sp>
        <p:nvSpPr>
          <p:cNvPr id="11" name="TextBox 10"/>
          <p:cNvSpPr txBox="1"/>
          <p:nvPr/>
        </p:nvSpPr>
        <p:spPr>
          <a:xfrm>
            <a:off x="4314989" y="2495179"/>
            <a:ext cx="2551402" cy="646331"/>
          </a:xfrm>
          <a:prstGeom prst="rect">
            <a:avLst/>
          </a:prstGeom>
          <a:solidFill>
            <a:schemeClr val="bg1"/>
          </a:solidFill>
        </p:spPr>
        <p:txBody>
          <a:bodyPr wrap="square" rtlCol="0">
            <a:spAutoFit/>
          </a:bodyPr>
          <a:lstStyle/>
          <a:p>
            <a:pPr algn="ctr"/>
            <a:r>
              <a:rPr lang="en-US" sz="3600" dirty="0" smtClean="0"/>
              <a:t>connection</a:t>
            </a:r>
            <a:endParaRPr lang="en-US" sz="3600" dirty="0"/>
          </a:p>
        </p:txBody>
      </p:sp>
    </p:spTree>
    <p:extLst>
      <p:ext uri="{BB962C8B-B14F-4D97-AF65-F5344CB8AC3E}">
        <p14:creationId xmlns:p14="http://schemas.microsoft.com/office/powerpoint/2010/main" val="847515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“talking” to a database</a:t>
            </a:r>
            <a:endParaRPr lang="en-US" dirty="0"/>
          </a:p>
        </p:txBody>
      </p:sp>
      <p:pic>
        <p:nvPicPr>
          <p:cNvPr id="1026" name="Picture 2" descr="https://encrypted-tbn0.gstatic.com/images?q=tbn:ANd9GcRG4OnGx1T9Y3qDEUkk6HPKJyQwc8-eI-D-fzrOinaH1ZcQyy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2429" y="1930400"/>
            <a:ext cx="3163146" cy="3163148"/>
          </a:xfrm>
          <a:prstGeom prst="rect">
            <a:avLst/>
          </a:prstGeom>
          <a:noFill/>
          <a:ln w="38100">
            <a:solidFill>
              <a:srgbClr val="FF0000"/>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676125" y="5093548"/>
            <a:ext cx="1195754" cy="369332"/>
          </a:xfrm>
          <a:prstGeom prst="rect">
            <a:avLst/>
          </a:prstGeom>
          <a:noFill/>
        </p:spPr>
        <p:txBody>
          <a:bodyPr wrap="square" rtlCol="0">
            <a:spAutoFit/>
          </a:bodyPr>
          <a:lstStyle/>
          <a:p>
            <a:pPr algn="ctr"/>
            <a:r>
              <a:rPr lang="en-US" dirty="0" smtClean="0"/>
              <a:t>Database</a:t>
            </a:r>
            <a:endParaRPr lang="en-US" dirty="0"/>
          </a:p>
        </p:txBody>
      </p:sp>
      <p:sp>
        <p:nvSpPr>
          <p:cNvPr id="5" name="TextBox 4"/>
          <p:cNvSpPr txBox="1"/>
          <p:nvPr/>
        </p:nvSpPr>
        <p:spPr>
          <a:xfrm>
            <a:off x="8676125" y="2659838"/>
            <a:ext cx="1195754" cy="923330"/>
          </a:xfrm>
          <a:prstGeom prst="rect">
            <a:avLst/>
          </a:prstGeom>
          <a:solidFill>
            <a:srgbClr val="0000CC"/>
          </a:solidFill>
        </p:spPr>
        <p:txBody>
          <a:bodyPr wrap="square" rtlCol="0">
            <a:spAutoFit/>
          </a:bodyPr>
          <a:lstStyle/>
          <a:p>
            <a:pPr algn="ctr"/>
            <a:r>
              <a:rPr lang="en-US" dirty="0" smtClean="0">
                <a:solidFill>
                  <a:schemeClr val="bg1"/>
                </a:solidFill>
              </a:rPr>
              <a:t>Ye Corner</a:t>
            </a:r>
          </a:p>
          <a:p>
            <a:pPr algn="ctr"/>
            <a:r>
              <a:rPr lang="en-US" dirty="0" smtClean="0">
                <a:solidFill>
                  <a:schemeClr val="bg1"/>
                </a:solidFill>
              </a:rPr>
              <a:t>Book Store</a:t>
            </a:r>
            <a:endParaRPr lang="en-US" dirty="0">
              <a:solidFill>
                <a:schemeClr val="bg1"/>
              </a:solidFill>
            </a:endParaRPr>
          </a:p>
        </p:txBody>
      </p:sp>
      <p:sp>
        <p:nvSpPr>
          <p:cNvPr id="7" name="TextBox 6"/>
          <p:cNvSpPr txBox="1"/>
          <p:nvPr/>
        </p:nvSpPr>
        <p:spPr>
          <a:xfrm>
            <a:off x="8676125" y="3827680"/>
            <a:ext cx="1195754" cy="646331"/>
          </a:xfrm>
          <a:prstGeom prst="rect">
            <a:avLst/>
          </a:prstGeom>
          <a:solidFill>
            <a:srgbClr val="0000CC"/>
          </a:solidFill>
        </p:spPr>
        <p:txBody>
          <a:bodyPr wrap="square" rtlCol="0">
            <a:spAutoFit/>
          </a:bodyPr>
          <a:lstStyle/>
          <a:p>
            <a:pPr algn="ctr"/>
            <a:r>
              <a:rPr lang="en-US" dirty="0" err="1" smtClean="0">
                <a:solidFill>
                  <a:schemeClr val="bg1"/>
                </a:solidFill>
              </a:rPr>
              <a:t>Iwelani</a:t>
            </a:r>
            <a:endParaRPr lang="en-US" dirty="0" smtClean="0">
              <a:solidFill>
                <a:schemeClr val="bg1"/>
              </a:solidFill>
            </a:endParaRPr>
          </a:p>
          <a:p>
            <a:pPr algn="ctr"/>
            <a:r>
              <a:rPr lang="en-US" dirty="0" smtClean="0">
                <a:solidFill>
                  <a:schemeClr val="bg1"/>
                </a:solidFill>
              </a:rPr>
              <a:t>Cruises</a:t>
            </a:r>
            <a:endParaRPr lang="en-US" dirty="0">
              <a:solidFill>
                <a:schemeClr val="bg1"/>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406" y="1441669"/>
            <a:ext cx="5286450" cy="4528535"/>
          </a:xfrm>
          <a:prstGeom prst="rect">
            <a:avLst/>
          </a:prstGeom>
        </p:spPr>
      </p:pic>
      <p:sp>
        <p:nvSpPr>
          <p:cNvPr id="3" name="TextBox 2"/>
          <p:cNvSpPr txBox="1"/>
          <p:nvPr/>
        </p:nvSpPr>
        <p:spPr>
          <a:xfrm>
            <a:off x="1213946" y="2278875"/>
            <a:ext cx="4745420" cy="1292662"/>
          </a:xfrm>
          <a:prstGeom prst="rect">
            <a:avLst/>
          </a:prstGeom>
          <a:noFill/>
        </p:spPr>
        <p:txBody>
          <a:bodyPr wrap="square" rtlCol="0">
            <a:spAutoFit/>
          </a:bodyPr>
          <a:lstStyle/>
          <a:p>
            <a:r>
              <a:rPr lang="en-US" sz="2000" dirty="0" smtClean="0">
                <a:latin typeface="Courier New" panose="02070309020205020404" pitchFamily="49" charset="0"/>
                <a:cs typeface="Courier New" panose="02070309020205020404" pitchFamily="49" charset="0"/>
              </a:rPr>
              <a:t>Select customer_name </a:t>
            </a:r>
          </a:p>
          <a:p>
            <a:r>
              <a:rPr lang="en-US" sz="2000" dirty="0" smtClean="0">
                <a:latin typeface="Courier New" panose="02070309020205020404" pitchFamily="49" charset="0"/>
                <a:cs typeface="Courier New" panose="02070309020205020404" pitchFamily="49" charset="0"/>
              </a:rPr>
              <a:t>from customers</a:t>
            </a:r>
          </a:p>
          <a:p>
            <a:r>
              <a:rPr lang="en-US" sz="2000" dirty="0" smtClean="0">
                <a:latin typeface="Courier New" panose="02070309020205020404" pitchFamily="49" charset="0"/>
                <a:cs typeface="Courier New" panose="02070309020205020404" pitchFamily="49" charset="0"/>
              </a:rPr>
              <a:t>where last_name = ‘SMITH’;</a:t>
            </a:r>
          </a:p>
          <a:p>
            <a:endParaRPr lang="en-US" dirty="0">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a:off x="3121572" y="3425514"/>
            <a:ext cx="542333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243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smtClean="0"/>
              <a:t>SQL</a:t>
            </a:r>
            <a:endParaRPr lang="en-US" dirty="0"/>
          </a:p>
        </p:txBody>
      </p:sp>
      <p:sp>
        <p:nvSpPr>
          <p:cNvPr id="3" name="Content Placeholder 2"/>
          <p:cNvSpPr>
            <a:spLocks noGrp="1"/>
          </p:cNvSpPr>
          <p:nvPr>
            <p:ph idx="1"/>
          </p:nvPr>
        </p:nvSpPr>
        <p:spPr>
          <a:xfrm>
            <a:off x="677334" y="2160589"/>
            <a:ext cx="8596668" cy="4478750"/>
          </a:xfrm>
        </p:spPr>
        <p:txBody>
          <a:bodyPr>
            <a:normAutofit fontScale="77500" lnSpcReduction="20000"/>
          </a:bodyPr>
          <a:lstStyle/>
          <a:p>
            <a:r>
              <a:rPr lang="en-US" sz="2600" dirty="0" smtClean="0"/>
              <a:t>Three kinds of SQL statements</a:t>
            </a:r>
          </a:p>
          <a:p>
            <a:pPr lvl="1"/>
            <a:r>
              <a:rPr lang="en-US" sz="2600" dirty="0" smtClean="0"/>
              <a:t>D</a:t>
            </a:r>
            <a:r>
              <a:rPr lang="en-US" sz="2600" dirty="0" smtClean="0"/>
              <a:t>ata description</a:t>
            </a:r>
          </a:p>
          <a:p>
            <a:pPr lvl="2"/>
            <a:r>
              <a:rPr lang="en-US" sz="2600" dirty="0" smtClean="0"/>
              <a:t>Tables to hold the data</a:t>
            </a:r>
            <a:r>
              <a:rPr lang="en-US" sz="2600" dirty="0" smtClean="0"/>
              <a:t> </a:t>
            </a:r>
          </a:p>
          <a:p>
            <a:pPr lvl="1"/>
            <a:r>
              <a:rPr lang="en-US" sz="2600" dirty="0" smtClean="0"/>
              <a:t>D</a:t>
            </a:r>
            <a:r>
              <a:rPr lang="en-US" sz="2600" dirty="0" smtClean="0"/>
              <a:t>ata access</a:t>
            </a:r>
          </a:p>
          <a:p>
            <a:pPr lvl="2"/>
            <a:r>
              <a:rPr lang="en-US" sz="2600" dirty="0" smtClean="0"/>
              <a:t>Insert, update, delete data</a:t>
            </a:r>
            <a:endParaRPr lang="en-US" sz="2600" dirty="0" smtClean="0"/>
          </a:p>
          <a:p>
            <a:pPr lvl="1"/>
            <a:r>
              <a:rPr lang="en-US" sz="2600" dirty="0" smtClean="0"/>
              <a:t>P</a:t>
            </a:r>
            <a:r>
              <a:rPr lang="en-US" sz="2600" dirty="0" smtClean="0"/>
              <a:t>rivileges</a:t>
            </a:r>
          </a:p>
          <a:p>
            <a:pPr lvl="2"/>
            <a:r>
              <a:rPr lang="en-US" sz="2600" dirty="0" smtClean="0"/>
              <a:t>Who can access data</a:t>
            </a:r>
            <a:endParaRPr lang="en-US" sz="2600" dirty="0"/>
          </a:p>
          <a:p>
            <a:r>
              <a:rPr lang="en-US" sz="2600" dirty="0" smtClean="0"/>
              <a:t>The SQL language</a:t>
            </a:r>
          </a:p>
          <a:p>
            <a:pPr lvl="1"/>
            <a:r>
              <a:rPr lang="en-US" sz="2600" dirty="0" smtClean="0"/>
              <a:t>Is not case-sensitive for SQL commands</a:t>
            </a:r>
          </a:p>
          <a:p>
            <a:pPr lvl="1"/>
            <a:r>
              <a:rPr lang="en-US" sz="2600" dirty="0" smtClean="0"/>
              <a:t>Is case-sensitive when used to ask questions like:</a:t>
            </a:r>
          </a:p>
          <a:p>
            <a:pPr lvl="2"/>
            <a:r>
              <a:rPr lang="en-US" sz="2600" dirty="0"/>
              <a:t>How many </a:t>
            </a:r>
            <a:r>
              <a:rPr lang="en-US" sz="2600" dirty="0" smtClean="0"/>
              <a:t>“</a:t>
            </a:r>
            <a:r>
              <a:rPr lang="en-US" sz="2600" dirty="0"/>
              <a:t>Wok Cooking” </a:t>
            </a:r>
            <a:r>
              <a:rPr lang="en-US" sz="2600" dirty="0" smtClean="0"/>
              <a:t>books do </a:t>
            </a:r>
            <a:r>
              <a:rPr lang="en-US" sz="2600" dirty="0"/>
              <a:t>we have in </a:t>
            </a:r>
            <a:r>
              <a:rPr lang="en-US" sz="2600" dirty="0" smtClean="0"/>
              <a:t>inventory</a:t>
            </a:r>
          </a:p>
          <a:p>
            <a:pPr lvl="2"/>
            <a:r>
              <a:rPr lang="en-US" sz="2600" dirty="0"/>
              <a:t>How many “</a:t>
            </a:r>
            <a:r>
              <a:rPr lang="en-US" sz="2600" dirty="0" smtClean="0"/>
              <a:t>WOK COOKING” </a:t>
            </a:r>
            <a:r>
              <a:rPr lang="en-US" sz="2600" dirty="0"/>
              <a:t>books do we have in inventory</a:t>
            </a:r>
          </a:p>
          <a:p>
            <a:pPr lvl="1"/>
            <a:endParaRPr lang="en-US" sz="2600" dirty="0"/>
          </a:p>
          <a:p>
            <a:endParaRPr lang="en-US" sz="2400" dirty="0"/>
          </a:p>
          <a:p>
            <a:endParaRPr lang="en-US" dirty="0"/>
          </a:p>
          <a:p>
            <a:endParaRPr lang="en-US" dirty="0"/>
          </a:p>
        </p:txBody>
      </p:sp>
    </p:spTree>
    <p:extLst>
      <p:ext uri="{BB962C8B-B14F-4D97-AF65-F5344CB8AC3E}">
        <p14:creationId xmlns:p14="http://schemas.microsoft.com/office/powerpoint/2010/main" val="2284899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Class</a:t>
            </a:r>
            <a:endParaRPr lang="en-US" dirty="0"/>
          </a:p>
        </p:txBody>
      </p:sp>
      <p:sp>
        <p:nvSpPr>
          <p:cNvPr id="3" name="Content Placeholder 2"/>
          <p:cNvSpPr>
            <a:spLocks noGrp="1"/>
          </p:cNvSpPr>
          <p:nvPr>
            <p:ph idx="1"/>
          </p:nvPr>
        </p:nvSpPr>
        <p:spPr/>
        <p:txBody>
          <a:bodyPr>
            <a:normAutofit/>
          </a:bodyPr>
          <a:lstStyle/>
          <a:p>
            <a:r>
              <a:rPr lang="en-US" sz="2400" dirty="0" smtClean="0"/>
              <a:t>Text</a:t>
            </a:r>
          </a:p>
          <a:p>
            <a:pPr lvl="1"/>
            <a:r>
              <a:rPr lang="en-US" sz="2200" dirty="0" smtClean="0"/>
              <a:t>Roughly one chapter per night</a:t>
            </a:r>
          </a:p>
          <a:p>
            <a:pPr lvl="1"/>
            <a:r>
              <a:rPr lang="en-US" sz="2200" dirty="0" smtClean="0"/>
              <a:t>Read before class</a:t>
            </a:r>
          </a:p>
          <a:p>
            <a:pPr lvl="1"/>
            <a:r>
              <a:rPr lang="en-US" sz="2200" dirty="0" smtClean="0"/>
              <a:t>Pop Quizzes</a:t>
            </a:r>
          </a:p>
          <a:p>
            <a:pPr lvl="1"/>
            <a:r>
              <a:rPr lang="en-US" sz="2200" dirty="0" smtClean="0"/>
              <a:t>Homework</a:t>
            </a:r>
          </a:p>
          <a:p>
            <a:pPr lvl="1"/>
            <a:r>
              <a:rPr lang="en-US" sz="2200" dirty="0" smtClean="0"/>
              <a:t>Progress Reports</a:t>
            </a:r>
          </a:p>
          <a:p>
            <a:r>
              <a:rPr lang="en-US" sz="2400" dirty="0" smtClean="0"/>
              <a:t>E</a:t>
            </a:r>
            <a:r>
              <a:rPr lang="en-US" sz="2400" dirty="0" smtClean="0"/>
              <a:t>xam</a:t>
            </a:r>
          </a:p>
          <a:p>
            <a:pPr lvl="1"/>
            <a:r>
              <a:rPr lang="en-US" sz="2200" dirty="0" smtClean="0"/>
              <a:t>Practice </a:t>
            </a:r>
            <a:r>
              <a:rPr lang="en-US" sz="2200" smtClean="0"/>
              <a:t>at home!</a:t>
            </a:r>
            <a:endParaRPr lang="en-US" sz="2200" dirty="0"/>
          </a:p>
          <a:p>
            <a:endParaRPr lang="en-US" dirty="0"/>
          </a:p>
        </p:txBody>
      </p:sp>
    </p:spTree>
    <p:extLst>
      <p:ext uri="{BB962C8B-B14F-4D97-AF65-F5344CB8AC3E}">
        <p14:creationId xmlns:p14="http://schemas.microsoft.com/office/powerpoint/2010/main" val="31666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smtClean="0"/>
              <a:t>SQL</a:t>
            </a:r>
            <a:endParaRPr lang="en-US" dirty="0"/>
          </a:p>
        </p:txBody>
      </p:sp>
      <p:sp>
        <p:nvSpPr>
          <p:cNvPr id="3" name="Content Placeholder 2"/>
          <p:cNvSpPr>
            <a:spLocks noGrp="1"/>
          </p:cNvSpPr>
          <p:nvPr>
            <p:ph idx="1"/>
          </p:nvPr>
        </p:nvSpPr>
        <p:spPr>
          <a:xfrm>
            <a:off x="677334" y="2160589"/>
            <a:ext cx="8596668" cy="4372733"/>
          </a:xfrm>
        </p:spPr>
        <p:txBody>
          <a:bodyPr>
            <a:normAutofit fontScale="92500" lnSpcReduction="20000"/>
          </a:bodyPr>
          <a:lstStyle/>
          <a:p>
            <a:r>
              <a:rPr lang="en-US" sz="2400" dirty="0" smtClean="0"/>
              <a:t>SQL: </a:t>
            </a:r>
            <a:r>
              <a:rPr lang="en-US" sz="4000" dirty="0" smtClean="0"/>
              <a:t>S</a:t>
            </a:r>
            <a:r>
              <a:rPr lang="en-US" sz="2400" dirty="0" smtClean="0"/>
              <a:t>tructured </a:t>
            </a:r>
            <a:r>
              <a:rPr lang="en-US" sz="4000" dirty="0"/>
              <a:t>Q</a:t>
            </a:r>
            <a:r>
              <a:rPr lang="en-US" sz="2400" dirty="0"/>
              <a:t>uery </a:t>
            </a:r>
            <a:r>
              <a:rPr lang="en-US" sz="4000" dirty="0"/>
              <a:t>L</a:t>
            </a:r>
            <a:r>
              <a:rPr lang="en-US" sz="2400" dirty="0"/>
              <a:t>anguage</a:t>
            </a:r>
          </a:p>
          <a:p>
            <a:r>
              <a:rPr lang="en-US" sz="2400" dirty="0" smtClean="0"/>
              <a:t>“Talk</a:t>
            </a:r>
            <a:r>
              <a:rPr lang="en-US" sz="2400" dirty="0"/>
              <a:t>” to a </a:t>
            </a:r>
            <a:r>
              <a:rPr lang="en-US" sz="2400" dirty="0" smtClean="0"/>
              <a:t>database (SQL statements)</a:t>
            </a:r>
            <a:endParaRPr lang="en-US" sz="2400" dirty="0"/>
          </a:p>
          <a:p>
            <a:pPr lvl="1"/>
            <a:r>
              <a:rPr lang="en-US" sz="2400" dirty="0" smtClean="0"/>
              <a:t>Most </a:t>
            </a:r>
            <a:r>
              <a:rPr lang="en-US" sz="2400" dirty="0" smtClean="0"/>
              <a:t>conversations </a:t>
            </a:r>
            <a:r>
              <a:rPr lang="en-US" sz="2400" dirty="0" smtClean="0"/>
              <a:t>in daily </a:t>
            </a:r>
            <a:r>
              <a:rPr lang="en-US" sz="2400" dirty="0" smtClean="0"/>
              <a:t>work</a:t>
            </a:r>
          </a:p>
          <a:p>
            <a:pPr lvl="2"/>
            <a:r>
              <a:rPr lang="en-US" sz="2400" dirty="0" smtClean="0"/>
              <a:t>A</a:t>
            </a:r>
            <a:r>
              <a:rPr lang="en-US" sz="2400" dirty="0" smtClean="0"/>
              <a:t>sk questions</a:t>
            </a:r>
          </a:p>
          <a:p>
            <a:pPr lvl="3"/>
            <a:r>
              <a:rPr lang="en-US" sz="2400" dirty="0" smtClean="0"/>
              <a:t>How much money did we make last month</a:t>
            </a:r>
          </a:p>
          <a:p>
            <a:pPr lvl="3"/>
            <a:r>
              <a:rPr lang="en-US" sz="2400" dirty="0" smtClean="0"/>
              <a:t>How many books “Wok Cooking” do we have in inventory</a:t>
            </a:r>
          </a:p>
          <a:p>
            <a:pPr lvl="2"/>
            <a:r>
              <a:rPr lang="en-US" sz="2400" dirty="0" smtClean="0"/>
              <a:t>A</a:t>
            </a:r>
            <a:r>
              <a:rPr lang="en-US" sz="2400" dirty="0" smtClean="0"/>
              <a:t>dd new data</a:t>
            </a:r>
          </a:p>
          <a:p>
            <a:pPr lvl="3"/>
            <a:r>
              <a:rPr lang="en-US" sz="2400" dirty="0" smtClean="0"/>
              <a:t>Add a new customer</a:t>
            </a:r>
            <a:endParaRPr lang="en-US" sz="2400" dirty="0" smtClean="0"/>
          </a:p>
          <a:p>
            <a:pPr lvl="2"/>
            <a:r>
              <a:rPr lang="en-US" sz="2400" dirty="0" smtClean="0"/>
              <a:t>Modify existing data</a:t>
            </a:r>
          </a:p>
          <a:p>
            <a:pPr lvl="3"/>
            <a:r>
              <a:rPr lang="en-US" sz="2400" dirty="0" smtClean="0"/>
              <a:t>Change a customer’s address</a:t>
            </a:r>
            <a:endParaRPr lang="en-US" sz="2400" dirty="0" smtClean="0"/>
          </a:p>
          <a:p>
            <a:endParaRPr lang="en-US" dirty="0"/>
          </a:p>
          <a:p>
            <a:endParaRPr lang="en-US" dirty="0"/>
          </a:p>
        </p:txBody>
      </p:sp>
    </p:spTree>
    <p:extLst>
      <p:ext uri="{BB962C8B-B14F-4D97-AF65-F5344CB8AC3E}">
        <p14:creationId xmlns:p14="http://schemas.microsoft.com/office/powerpoint/2010/main" val="405493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smtClean="0"/>
              <a:t>SQL</a:t>
            </a:r>
            <a:endParaRPr lang="en-US" dirty="0"/>
          </a:p>
        </p:txBody>
      </p:sp>
      <p:sp>
        <p:nvSpPr>
          <p:cNvPr id="3" name="Content Placeholder 2"/>
          <p:cNvSpPr>
            <a:spLocks noGrp="1"/>
          </p:cNvSpPr>
          <p:nvPr>
            <p:ph idx="1"/>
          </p:nvPr>
        </p:nvSpPr>
        <p:spPr/>
        <p:txBody>
          <a:bodyPr>
            <a:normAutofit/>
          </a:bodyPr>
          <a:lstStyle/>
          <a:p>
            <a:r>
              <a:rPr lang="en-US" sz="2400" dirty="0" smtClean="0"/>
              <a:t>Used </a:t>
            </a:r>
            <a:r>
              <a:rPr lang="en-US" sz="2400" dirty="0"/>
              <a:t>as front end to many databases </a:t>
            </a:r>
            <a:endParaRPr lang="en-US" sz="2400" dirty="0" smtClean="0"/>
          </a:p>
          <a:p>
            <a:pPr lvl="1"/>
            <a:r>
              <a:rPr lang="en-US" sz="2200" dirty="0" smtClean="0"/>
              <a:t>Oracle </a:t>
            </a:r>
          </a:p>
          <a:p>
            <a:pPr lvl="1"/>
            <a:r>
              <a:rPr lang="en-US" sz="2200" dirty="0" err="1" smtClean="0"/>
              <a:t>mySQL</a:t>
            </a:r>
            <a:r>
              <a:rPr lang="en-US" sz="2200" dirty="0" smtClean="0"/>
              <a:t> </a:t>
            </a:r>
          </a:p>
          <a:p>
            <a:pPr lvl="1"/>
            <a:r>
              <a:rPr lang="en-US" sz="2200" dirty="0" err="1" smtClean="0"/>
              <a:t>PostgreSQL</a:t>
            </a:r>
            <a:endParaRPr lang="en-US" sz="2200" dirty="0" smtClean="0"/>
          </a:p>
          <a:p>
            <a:pPr lvl="1"/>
            <a:r>
              <a:rPr lang="en-US" sz="2200" dirty="0" smtClean="0"/>
              <a:t>MS SQL Server</a:t>
            </a:r>
          </a:p>
          <a:p>
            <a:pPr lvl="1"/>
            <a:r>
              <a:rPr lang="en-US" sz="2200" dirty="0" err="1" smtClean="0"/>
              <a:t>sybase</a:t>
            </a:r>
            <a:endParaRPr lang="en-US" sz="2200" dirty="0"/>
          </a:p>
          <a:p>
            <a:r>
              <a:rPr lang="en-US" sz="2400" dirty="0" smtClean="0"/>
              <a:t>95-98% of what you will learn can be used in any database</a:t>
            </a:r>
            <a:endParaRPr lang="en-US" sz="2400" dirty="0"/>
          </a:p>
          <a:p>
            <a:endParaRPr lang="en-US" dirty="0"/>
          </a:p>
        </p:txBody>
      </p:sp>
    </p:spTree>
    <p:extLst>
      <p:ext uri="{BB962C8B-B14F-4D97-AF65-F5344CB8AC3E}">
        <p14:creationId xmlns:p14="http://schemas.microsoft.com/office/powerpoint/2010/main" val="1962464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Database instance is installed</a:t>
            </a:r>
            <a:endParaRPr lang="en-US" dirty="0"/>
          </a:p>
        </p:txBody>
      </p:sp>
      <p:pic>
        <p:nvPicPr>
          <p:cNvPr id="1026" name="Picture 2" descr="https://encrypted-tbn0.gstatic.com/images?q=tbn:ANd9GcRG4OnGx1T9Y3qDEUkk6HPKJyQwc8-eI-D-fzrOinaH1ZcQyy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930400"/>
            <a:ext cx="3163146" cy="31631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661030" y="5093548"/>
            <a:ext cx="1195754" cy="369332"/>
          </a:xfrm>
          <a:prstGeom prst="rect">
            <a:avLst/>
          </a:prstGeom>
          <a:noFill/>
        </p:spPr>
        <p:txBody>
          <a:bodyPr wrap="square" rtlCol="0">
            <a:spAutoFit/>
          </a:bodyPr>
          <a:lstStyle/>
          <a:p>
            <a:pPr algn="ctr"/>
            <a:r>
              <a:rPr lang="en-US" dirty="0" smtClean="0"/>
              <a:t>Database</a:t>
            </a:r>
            <a:endParaRPr lang="en-US" dirty="0"/>
          </a:p>
        </p:txBody>
      </p:sp>
    </p:spTree>
    <p:extLst>
      <p:ext uri="{BB962C8B-B14F-4D97-AF65-F5344CB8AC3E}">
        <p14:creationId xmlns:p14="http://schemas.microsoft.com/office/powerpoint/2010/main" val="3161090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Schemas are created: Area of DB memory for related data</a:t>
            </a:r>
            <a:endParaRPr lang="en-US" dirty="0"/>
          </a:p>
        </p:txBody>
      </p:sp>
      <p:pic>
        <p:nvPicPr>
          <p:cNvPr id="1026" name="Picture 2" descr="https://encrypted-tbn0.gstatic.com/images?q=tbn:ANd9GcRG4OnGx1T9Y3qDEUkk6HPKJyQwc8-eI-D-fzrOinaH1ZcQyy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930400"/>
            <a:ext cx="3163146" cy="31631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661030" y="5093548"/>
            <a:ext cx="1195754" cy="369332"/>
          </a:xfrm>
          <a:prstGeom prst="rect">
            <a:avLst/>
          </a:prstGeom>
          <a:noFill/>
        </p:spPr>
        <p:txBody>
          <a:bodyPr wrap="square" rtlCol="0">
            <a:spAutoFit/>
          </a:bodyPr>
          <a:lstStyle/>
          <a:p>
            <a:pPr algn="ctr"/>
            <a:r>
              <a:rPr lang="en-US" dirty="0" smtClean="0"/>
              <a:t>Database</a:t>
            </a:r>
            <a:endParaRPr lang="en-US" dirty="0"/>
          </a:p>
        </p:txBody>
      </p:sp>
      <p:sp>
        <p:nvSpPr>
          <p:cNvPr id="5" name="TextBox 4"/>
          <p:cNvSpPr txBox="1"/>
          <p:nvPr/>
        </p:nvSpPr>
        <p:spPr>
          <a:xfrm>
            <a:off x="1661030" y="2659838"/>
            <a:ext cx="1195754" cy="923330"/>
          </a:xfrm>
          <a:prstGeom prst="rect">
            <a:avLst/>
          </a:prstGeom>
          <a:solidFill>
            <a:srgbClr val="0000CC"/>
          </a:solidFill>
        </p:spPr>
        <p:txBody>
          <a:bodyPr wrap="square" rtlCol="0">
            <a:spAutoFit/>
          </a:bodyPr>
          <a:lstStyle/>
          <a:p>
            <a:pPr algn="ctr"/>
            <a:r>
              <a:rPr lang="en-US" dirty="0" smtClean="0">
                <a:solidFill>
                  <a:schemeClr val="bg1"/>
                </a:solidFill>
              </a:rPr>
              <a:t>Ye Corner</a:t>
            </a:r>
          </a:p>
          <a:p>
            <a:pPr algn="ctr"/>
            <a:r>
              <a:rPr lang="en-US" dirty="0" smtClean="0">
                <a:solidFill>
                  <a:schemeClr val="bg1"/>
                </a:solidFill>
              </a:rPr>
              <a:t>Book Store</a:t>
            </a:r>
            <a:endParaRPr lang="en-US" dirty="0">
              <a:solidFill>
                <a:schemeClr val="bg1"/>
              </a:solidFill>
            </a:endParaRPr>
          </a:p>
        </p:txBody>
      </p:sp>
      <p:sp>
        <p:nvSpPr>
          <p:cNvPr id="7" name="TextBox 6"/>
          <p:cNvSpPr txBox="1"/>
          <p:nvPr/>
        </p:nvSpPr>
        <p:spPr>
          <a:xfrm>
            <a:off x="1661030" y="3827680"/>
            <a:ext cx="1195754" cy="646331"/>
          </a:xfrm>
          <a:prstGeom prst="rect">
            <a:avLst/>
          </a:prstGeom>
          <a:solidFill>
            <a:srgbClr val="0000CC"/>
          </a:solidFill>
        </p:spPr>
        <p:txBody>
          <a:bodyPr wrap="square" rtlCol="0">
            <a:spAutoFit/>
          </a:bodyPr>
          <a:lstStyle/>
          <a:p>
            <a:pPr algn="ctr"/>
            <a:r>
              <a:rPr lang="en-US" dirty="0" err="1" smtClean="0">
                <a:solidFill>
                  <a:schemeClr val="bg1"/>
                </a:solidFill>
              </a:rPr>
              <a:t>Iwelani</a:t>
            </a:r>
            <a:endParaRPr lang="en-US" dirty="0" smtClean="0">
              <a:solidFill>
                <a:schemeClr val="bg1"/>
              </a:solidFill>
            </a:endParaRPr>
          </a:p>
          <a:p>
            <a:pPr algn="ctr"/>
            <a:r>
              <a:rPr lang="en-US" dirty="0" smtClean="0">
                <a:solidFill>
                  <a:schemeClr val="bg1"/>
                </a:solidFill>
              </a:rPr>
              <a:t>Cruises</a:t>
            </a:r>
            <a:endParaRPr lang="en-US" dirty="0">
              <a:solidFill>
                <a:schemeClr val="bg1"/>
              </a:solidFill>
            </a:endParaRPr>
          </a:p>
        </p:txBody>
      </p:sp>
      <p:sp>
        <p:nvSpPr>
          <p:cNvPr id="8" name="TextBox 7"/>
          <p:cNvSpPr txBox="1"/>
          <p:nvPr/>
        </p:nvSpPr>
        <p:spPr>
          <a:xfrm>
            <a:off x="4711635" y="3398502"/>
            <a:ext cx="1195754" cy="369332"/>
          </a:xfrm>
          <a:prstGeom prst="rect">
            <a:avLst/>
          </a:prstGeom>
          <a:noFill/>
        </p:spPr>
        <p:txBody>
          <a:bodyPr wrap="square" rtlCol="0">
            <a:spAutoFit/>
          </a:bodyPr>
          <a:lstStyle/>
          <a:p>
            <a:pPr algn="ctr"/>
            <a:r>
              <a:rPr lang="en-US" dirty="0" smtClean="0"/>
              <a:t>Schemas</a:t>
            </a:r>
            <a:endParaRPr lang="en-US" dirty="0"/>
          </a:p>
        </p:txBody>
      </p:sp>
      <p:cxnSp>
        <p:nvCxnSpPr>
          <p:cNvPr id="9" name="Straight Arrow Connector 8"/>
          <p:cNvCxnSpPr>
            <a:stCxn id="8" idx="1"/>
            <a:endCxn id="5" idx="3"/>
          </p:cNvCxnSpPr>
          <p:nvPr/>
        </p:nvCxnSpPr>
        <p:spPr>
          <a:xfrm flipH="1" flipV="1">
            <a:off x="2856784" y="3121503"/>
            <a:ext cx="1854851" cy="4616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1"/>
            <a:endCxn id="7" idx="3"/>
          </p:cNvCxnSpPr>
          <p:nvPr/>
        </p:nvCxnSpPr>
        <p:spPr>
          <a:xfrm flipH="1">
            <a:off x="2856784" y="3583168"/>
            <a:ext cx="1854851" cy="5676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14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created inside schema to hold data</a:t>
            </a:r>
            <a:endParaRPr lang="en-US" dirty="0"/>
          </a:p>
        </p:txBody>
      </p:sp>
      <p:pic>
        <p:nvPicPr>
          <p:cNvPr id="1026" name="Picture 2" descr="https://encrypted-tbn0.gstatic.com/images?q=tbn:ANd9GcRG4OnGx1T9Y3qDEUkk6HPKJyQwc8-eI-D-fzrOinaH1ZcQyy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930400"/>
            <a:ext cx="3163146" cy="31631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661030" y="5093548"/>
            <a:ext cx="1195754" cy="369332"/>
          </a:xfrm>
          <a:prstGeom prst="rect">
            <a:avLst/>
          </a:prstGeom>
          <a:noFill/>
        </p:spPr>
        <p:txBody>
          <a:bodyPr wrap="square" rtlCol="0">
            <a:spAutoFit/>
          </a:bodyPr>
          <a:lstStyle/>
          <a:p>
            <a:pPr algn="ctr"/>
            <a:r>
              <a:rPr lang="en-US" dirty="0" smtClean="0"/>
              <a:t>Database</a:t>
            </a:r>
            <a:endParaRPr lang="en-US" dirty="0"/>
          </a:p>
        </p:txBody>
      </p:sp>
      <p:sp>
        <p:nvSpPr>
          <p:cNvPr id="5" name="TextBox 4"/>
          <p:cNvSpPr txBox="1"/>
          <p:nvPr/>
        </p:nvSpPr>
        <p:spPr>
          <a:xfrm>
            <a:off x="1661030" y="2659838"/>
            <a:ext cx="1195754" cy="923330"/>
          </a:xfrm>
          <a:prstGeom prst="rect">
            <a:avLst/>
          </a:prstGeom>
          <a:solidFill>
            <a:srgbClr val="0000CC"/>
          </a:solidFill>
        </p:spPr>
        <p:txBody>
          <a:bodyPr wrap="square" rtlCol="0">
            <a:spAutoFit/>
          </a:bodyPr>
          <a:lstStyle/>
          <a:p>
            <a:pPr algn="ctr"/>
            <a:r>
              <a:rPr lang="en-US" dirty="0" smtClean="0">
                <a:solidFill>
                  <a:schemeClr val="bg1"/>
                </a:solidFill>
              </a:rPr>
              <a:t>Ye Corner</a:t>
            </a:r>
          </a:p>
          <a:p>
            <a:pPr algn="ctr"/>
            <a:r>
              <a:rPr lang="en-US" dirty="0" smtClean="0">
                <a:solidFill>
                  <a:schemeClr val="bg1"/>
                </a:solidFill>
              </a:rPr>
              <a:t>Book Store</a:t>
            </a:r>
            <a:endParaRPr lang="en-US" dirty="0">
              <a:solidFill>
                <a:schemeClr val="bg1"/>
              </a:solidFill>
            </a:endParaRPr>
          </a:p>
        </p:txBody>
      </p:sp>
      <p:sp>
        <p:nvSpPr>
          <p:cNvPr id="7" name="TextBox 6"/>
          <p:cNvSpPr txBox="1"/>
          <p:nvPr/>
        </p:nvSpPr>
        <p:spPr>
          <a:xfrm>
            <a:off x="1661030" y="3827680"/>
            <a:ext cx="1195754" cy="646331"/>
          </a:xfrm>
          <a:prstGeom prst="rect">
            <a:avLst/>
          </a:prstGeom>
          <a:solidFill>
            <a:srgbClr val="0000CC"/>
          </a:solidFill>
        </p:spPr>
        <p:txBody>
          <a:bodyPr wrap="square" rtlCol="0">
            <a:spAutoFit/>
          </a:bodyPr>
          <a:lstStyle/>
          <a:p>
            <a:pPr algn="ctr"/>
            <a:r>
              <a:rPr lang="en-US" dirty="0" err="1" smtClean="0">
                <a:solidFill>
                  <a:schemeClr val="bg1"/>
                </a:solidFill>
              </a:rPr>
              <a:t>Iwelani</a:t>
            </a:r>
            <a:endParaRPr lang="en-US" dirty="0" smtClean="0">
              <a:solidFill>
                <a:schemeClr val="bg1"/>
              </a:solidFill>
            </a:endParaRPr>
          </a:p>
          <a:p>
            <a:pPr algn="ctr"/>
            <a:r>
              <a:rPr lang="en-US" dirty="0" smtClean="0">
                <a:solidFill>
                  <a:schemeClr val="bg1"/>
                </a:solidFill>
              </a:rPr>
              <a:t>Cruises</a:t>
            </a:r>
            <a:endParaRPr lang="en-US" dirty="0">
              <a:solidFill>
                <a:schemeClr val="bg1"/>
              </a:solidFill>
            </a:endParaRPr>
          </a:p>
        </p:txBody>
      </p:sp>
      <p:cxnSp>
        <p:nvCxnSpPr>
          <p:cNvPr id="9" name="Straight Arrow Connector 8"/>
          <p:cNvCxnSpPr>
            <a:endCxn id="5" idx="3"/>
          </p:cNvCxnSpPr>
          <p:nvPr/>
        </p:nvCxnSpPr>
        <p:spPr>
          <a:xfrm flipH="1" flipV="1">
            <a:off x="2856784" y="3121503"/>
            <a:ext cx="1854851" cy="4616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4535291" y="2294752"/>
            <a:ext cx="4873697" cy="2434443"/>
          </a:xfrm>
          <a:prstGeom prst="rect">
            <a:avLst/>
          </a:prstGeom>
          <a:ln w="38100">
            <a:solidFill>
              <a:srgbClr val="FF0000"/>
            </a:solidFill>
          </a:ln>
        </p:spPr>
      </p:pic>
    </p:spTree>
    <p:extLst>
      <p:ext uri="{BB962C8B-B14F-4D97-AF65-F5344CB8AC3E}">
        <p14:creationId xmlns:p14="http://schemas.microsoft.com/office/powerpoint/2010/main" val="857841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Schemas: </a:t>
            </a:r>
            <a:r>
              <a:rPr lang="en-US" dirty="0" smtClean="0"/>
              <a:t>Are shown in </a:t>
            </a:r>
            <a:r>
              <a:rPr lang="en-US" dirty="0" smtClean="0"/>
              <a:t>ER diagrams (Entities/Relationships)</a:t>
            </a:r>
            <a:endParaRPr lang="en-US" dirty="0"/>
          </a:p>
        </p:txBody>
      </p:sp>
      <p:pic>
        <p:nvPicPr>
          <p:cNvPr id="3" name="Picture 2"/>
          <p:cNvPicPr>
            <a:picLocks noChangeAspect="1"/>
          </p:cNvPicPr>
          <p:nvPr/>
        </p:nvPicPr>
        <p:blipFill>
          <a:blip r:embed="rId2"/>
          <a:stretch>
            <a:fillRect/>
          </a:stretch>
        </p:blipFill>
        <p:spPr>
          <a:xfrm>
            <a:off x="677334" y="2017982"/>
            <a:ext cx="9009948" cy="4500527"/>
          </a:xfrm>
          <a:prstGeom prst="rect">
            <a:avLst/>
          </a:prstGeom>
          <a:ln w="38100">
            <a:solidFill>
              <a:srgbClr val="FF0000"/>
            </a:solidFill>
          </a:ln>
        </p:spPr>
      </p:pic>
    </p:spTree>
    <p:extLst>
      <p:ext uri="{BB962C8B-B14F-4D97-AF65-F5344CB8AC3E}">
        <p14:creationId xmlns:p14="http://schemas.microsoft.com/office/powerpoint/2010/main" val="447944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Schemas: ER 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81957"/>
            <a:ext cx="3501975" cy="4947745"/>
          </a:xfrm>
          <a:prstGeom prst="rect">
            <a:avLst/>
          </a:prstGeom>
        </p:spPr>
      </p:pic>
      <p:sp>
        <p:nvSpPr>
          <p:cNvPr id="5" name="TextBox 4"/>
          <p:cNvSpPr txBox="1"/>
          <p:nvPr/>
        </p:nvSpPr>
        <p:spPr>
          <a:xfrm flipH="1">
            <a:off x="4975668" y="1308533"/>
            <a:ext cx="4193629" cy="5170646"/>
          </a:xfrm>
          <a:prstGeom prst="rect">
            <a:avLst/>
          </a:prstGeom>
          <a:noFill/>
          <a:ln w="38100">
            <a:solidFill>
              <a:srgbClr val="FF0000"/>
            </a:solidFill>
          </a:ln>
        </p:spPr>
        <p:txBody>
          <a:bodyPr wrap="square" rtlCol="0">
            <a:spAutoFit/>
          </a:bodyPr>
          <a:lstStyle/>
          <a:p>
            <a:r>
              <a:rPr lang="en-US" sz="2400" dirty="0" smtClean="0"/>
              <a:t>Entity:</a:t>
            </a:r>
          </a:p>
          <a:p>
            <a:pPr lvl="1"/>
            <a:r>
              <a:rPr lang="en-US" sz="2400" dirty="0" smtClean="0"/>
              <a:t>A </a:t>
            </a:r>
            <a:r>
              <a:rPr lang="en-US" sz="2400" dirty="0"/>
              <a:t>thing </a:t>
            </a:r>
            <a:r>
              <a:rPr lang="en-US" sz="2400" dirty="0" smtClean="0"/>
              <a:t>(think noun) which is independent and can </a:t>
            </a:r>
            <a:r>
              <a:rPr lang="en-US" sz="2400" dirty="0"/>
              <a:t>be uniquely identified. </a:t>
            </a:r>
            <a:endParaRPr lang="en-US" sz="2400" dirty="0" smtClean="0"/>
          </a:p>
          <a:p>
            <a:pPr lvl="1"/>
            <a:endParaRPr lang="en-US" sz="2400" dirty="0"/>
          </a:p>
          <a:p>
            <a:pPr lvl="1"/>
            <a:r>
              <a:rPr lang="en-US" sz="2400" dirty="0" smtClean="0"/>
              <a:t>Some thing in the </a:t>
            </a:r>
            <a:r>
              <a:rPr lang="en-US" sz="2400" dirty="0"/>
              <a:t>real world which can be distinguished from other </a:t>
            </a:r>
            <a:r>
              <a:rPr lang="en-US" sz="2400" dirty="0" smtClean="0"/>
              <a:t>things.</a:t>
            </a:r>
            <a:r>
              <a:rPr lang="en-US" dirty="0" smtClean="0"/>
              <a:t> </a:t>
            </a:r>
          </a:p>
          <a:p>
            <a:pPr lvl="1"/>
            <a:endParaRPr lang="en-US" dirty="0"/>
          </a:p>
          <a:p>
            <a:pPr marL="1200150" lvl="2" indent="-285750">
              <a:buFont typeface="Arial" panose="020B0604020202020204" pitchFamily="34" charset="0"/>
              <a:buChar char="•"/>
            </a:pPr>
            <a:r>
              <a:rPr lang="en-US" sz="2400" dirty="0" smtClean="0"/>
              <a:t>Book</a:t>
            </a:r>
          </a:p>
          <a:p>
            <a:pPr marL="1200150" lvl="2" indent="-285750">
              <a:buFont typeface="Arial" panose="020B0604020202020204" pitchFamily="34" charset="0"/>
              <a:buChar char="•"/>
            </a:pPr>
            <a:r>
              <a:rPr lang="en-US" sz="2400" dirty="0" smtClean="0"/>
              <a:t>Customer</a:t>
            </a:r>
          </a:p>
          <a:p>
            <a:pPr marL="1200150" lvl="2" indent="-285750">
              <a:buFont typeface="Arial" panose="020B0604020202020204" pitchFamily="34" charset="0"/>
              <a:buChar char="•"/>
            </a:pPr>
            <a:r>
              <a:rPr lang="en-US" sz="2400" dirty="0" smtClean="0"/>
              <a:t>Order</a:t>
            </a:r>
            <a:endParaRPr lang="en-US" sz="2400" dirty="0"/>
          </a:p>
        </p:txBody>
      </p:sp>
      <p:cxnSp>
        <p:nvCxnSpPr>
          <p:cNvPr id="7" name="Straight Arrow Connector 6"/>
          <p:cNvCxnSpPr>
            <a:stCxn id="5" idx="3"/>
          </p:cNvCxnSpPr>
          <p:nvPr/>
        </p:nvCxnSpPr>
        <p:spPr>
          <a:xfrm flipH="1" flipV="1">
            <a:off x="3626070" y="2538247"/>
            <a:ext cx="1349598" cy="13556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80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Schemas: ER 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81957"/>
            <a:ext cx="3501975" cy="4947745"/>
          </a:xfrm>
          <a:prstGeom prst="rect">
            <a:avLst/>
          </a:prstGeom>
        </p:spPr>
      </p:pic>
      <p:sp>
        <p:nvSpPr>
          <p:cNvPr id="5" name="TextBox 4"/>
          <p:cNvSpPr txBox="1"/>
          <p:nvPr/>
        </p:nvSpPr>
        <p:spPr>
          <a:xfrm flipH="1">
            <a:off x="4981902" y="1481957"/>
            <a:ext cx="4187394" cy="4893647"/>
          </a:xfrm>
          <a:prstGeom prst="rect">
            <a:avLst/>
          </a:prstGeom>
          <a:noFill/>
          <a:ln w="38100">
            <a:solidFill>
              <a:srgbClr val="FF0000"/>
            </a:solidFill>
          </a:ln>
        </p:spPr>
        <p:txBody>
          <a:bodyPr wrap="square" rtlCol="0">
            <a:spAutoFit/>
          </a:bodyPr>
          <a:lstStyle/>
          <a:p>
            <a:r>
              <a:rPr lang="en-US" sz="2400" dirty="0" smtClean="0"/>
              <a:t>Relationship:</a:t>
            </a:r>
          </a:p>
          <a:p>
            <a:pPr lvl="1"/>
            <a:r>
              <a:rPr lang="en-US" sz="2400" dirty="0" smtClean="0"/>
              <a:t>Captures </a:t>
            </a:r>
            <a:r>
              <a:rPr lang="en-US" sz="2400" dirty="0"/>
              <a:t>how entities are related to one another. </a:t>
            </a:r>
            <a:endParaRPr lang="en-US" sz="2400" dirty="0" smtClean="0"/>
          </a:p>
          <a:p>
            <a:pPr lvl="1"/>
            <a:endParaRPr lang="en-US" sz="2400" dirty="0"/>
          </a:p>
          <a:p>
            <a:pPr lvl="1"/>
            <a:r>
              <a:rPr lang="en-US" sz="2400" dirty="0" smtClean="0"/>
              <a:t>Relationships are like </a:t>
            </a:r>
            <a:r>
              <a:rPr lang="en-US" sz="2400" dirty="0"/>
              <a:t>verbs, </a:t>
            </a:r>
            <a:r>
              <a:rPr lang="en-US" sz="2400" dirty="0"/>
              <a:t>linking two or more nouns. </a:t>
            </a:r>
            <a:endParaRPr lang="en-US" sz="2400" dirty="0" smtClean="0"/>
          </a:p>
          <a:p>
            <a:pPr lvl="1"/>
            <a:endParaRPr lang="en-US" sz="2400" dirty="0"/>
          </a:p>
          <a:p>
            <a:pPr lvl="1"/>
            <a:r>
              <a:rPr lang="en-US" sz="2400" dirty="0" smtClean="0"/>
              <a:t>One Customer has many orders.</a:t>
            </a:r>
          </a:p>
          <a:p>
            <a:pPr lvl="1"/>
            <a:endParaRPr lang="en-US" sz="2400" dirty="0" smtClean="0"/>
          </a:p>
          <a:p>
            <a:pPr lvl="1"/>
            <a:r>
              <a:rPr lang="en-US" sz="2400" dirty="0" smtClean="0"/>
              <a:t>Customer is the parent of the order.</a:t>
            </a:r>
            <a:endParaRPr lang="en-US" sz="2400" dirty="0"/>
          </a:p>
        </p:txBody>
      </p:sp>
      <p:cxnSp>
        <p:nvCxnSpPr>
          <p:cNvPr id="7" name="Straight Arrow Connector 6"/>
          <p:cNvCxnSpPr>
            <a:stCxn id="5" idx="3"/>
          </p:cNvCxnSpPr>
          <p:nvPr/>
        </p:nvCxnSpPr>
        <p:spPr>
          <a:xfrm flipH="1" flipV="1">
            <a:off x="1923393" y="3925614"/>
            <a:ext cx="3058509" cy="316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2716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231</TotalTime>
  <Words>2118</Words>
  <Application>Microsoft Office PowerPoint</Application>
  <PresentationFormat>Widescreen</PresentationFormat>
  <Paragraphs>377</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Trebuchet MS</vt:lpstr>
      <vt:lpstr>Wingdings 3</vt:lpstr>
      <vt:lpstr>Facet</vt:lpstr>
      <vt:lpstr>Introduction To SQL Class</vt:lpstr>
      <vt:lpstr>Introduction to SQL</vt:lpstr>
      <vt:lpstr>Introduction to SQL</vt:lpstr>
      <vt:lpstr>Concepts: Database instance is installed</vt:lpstr>
      <vt:lpstr>Schemas are created: Area of DB memory for related data</vt:lpstr>
      <vt:lpstr>Tables created inside schema to hold data</vt:lpstr>
      <vt:lpstr>Schemas: Are shown in ER diagrams (Entities/Relationships)</vt:lpstr>
      <vt:lpstr>Schemas: ER diagram</vt:lpstr>
      <vt:lpstr>Schemas: ER diagram</vt:lpstr>
      <vt:lpstr>SQL “talking” to a database</vt:lpstr>
      <vt:lpstr>Create connection to database</vt:lpstr>
      <vt:lpstr>SQL “talking” to a database</vt:lpstr>
      <vt:lpstr>Introduction to SQL</vt:lpstr>
      <vt:lpstr>SQL Class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Windows 8</dc:title>
  <dc:creator>william rogers</dc:creator>
  <cp:lastModifiedBy>william rogers</cp:lastModifiedBy>
  <cp:revision>23</cp:revision>
  <dcterms:created xsi:type="dcterms:W3CDTF">2013-10-31T19:49:12Z</dcterms:created>
  <dcterms:modified xsi:type="dcterms:W3CDTF">2013-11-06T00:23:28Z</dcterms:modified>
</cp:coreProperties>
</file>