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550145254" r:id="rId5"/>
    <p:sldId id="550145273" r:id="rId6"/>
    <p:sldId id="550145295" r:id="rId7"/>
    <p:sldId id="550145296" r:id="rId8"/>
    <p:sldId id="550145301" r:id="rId9"/>
    <p:sldId id="550145298" r:id="rId10"/>
    <p:sldId id="550145299" r:id="rId11"/>
    <p:sldId id="550145297" r:id="rId12"/>
    <p:sldId id="550145300" r:id="rId13"/>
    <p:sldId id="550145302" r:id="rId14"/>
    <p:sldId id="550145305" r:id="rId15"/>
    <p:sldId id="550145306" r:id="rId16"/>
    <p:sldId id="550145307" r:id="rId17"/>
    <p:sldId id="550145304" r:id="rId18"/>
    <p:sldId id="550145294" r:id="rId19"/>
    <p:sldId id="550145310" r:id="rId20"/>
    <p:sldId id="550145312" r:id="rId21"/>
    <p:sldId id="550145313" r:id="rId22"/>
    <p:sldId id="550145309" r:id="rId23"/>
    <p:sldId id="550145311" r:id="rId24"/>
    <p:sldId id="550145275" r:id="rId25"/>
    <p:sldId id="550145277" r:id="rId26"/>
    <p:sldId id="550145286" r:id="rId27"/>
    <p:sldId id="550145289" r:id="rId28"/>
    <p:sldId id="550145284" r:id="rId29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1D1"/>
    <a:srgbClr val="C0C0C0"/>
    <a:srgbClr val="B8B8B8"/>
    <a:srgbClr val="151617"/>
    <a:srgbClr val="FAC2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2360" autoAdjust="0"/>
  </p:normalViewPr>
  <p:slideViewPr>
    <p:cSldViewPr snapToGrid="0">
      <p:cViewPr varScale="1">
        <p:scale>
          <a:sx n="42" d="100"/>
          <a:sy n="42" d="100"/>
        </p:scale>
        <p:origin x="936" y="232"/>
      </p:cViewPr>
      <p:guideLst/>
    </p:cSldViewPr>
  </p:slideViewPr>
  <p:outlineViewPr>
    <p:cViewPr>
      <p:scale>
        <a:sx n="33" d="100"/>
        <a:sy n="33" d="100"/>
      </p:scale>
      <p:origin x="0" y="-158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1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4FAB7-7DF1-470D-9D24-E6B58A84B8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8521-8FCE-4BCB-8B67-3730585527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846B-0977-4E9D-973A-F0EA2C10623B}" type="datetimeFigureOut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t>7/14/24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F8-FB5B-4060-9702-8BB4F6183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6212FBFF-564E-4199-8DDC-2B82D308BF1D}" type="slidenum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pPr algn="l"/>
              <a:t>‹#›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354A8664-169C-4436-81C8-E492002C26A5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A93AD357-0C40-4436-9D38-C47D60C1C9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3E2AA-C3B7-40F1-8870-35AD3374F0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https://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patchwork.kernel.org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/project/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netdevbpf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/patch/20240125125314.852914-4-michal.swiatkowski@linux.intel.com/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In ice we have a mechanism to "bypass" steering block. Using it we can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tell the hardware to send the packet directly to LAN, or steer it to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other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vport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. It is set in Tx descriptor.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skb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-&gt;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dst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field is used to pass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the correct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vport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ID to uplink Tx function to allow this to happen.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want to look at ice code: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ice_txrx.c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file</a:t>
            </a:r>
            <a:br>
              <a:rPr lang="en-US" dirty="0"/>
            </a:b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ice_xmit_frame_ring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ice_eswitch_set_target_vsi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in case operation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mode is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switchdev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(we need this also for uplink Tx traffic to always go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outside).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ice_eswitch.c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file</a:t>
            </a:r>
            <a:br>
              <a:rPr lang="en-US" dirty="0"/>
            </a:b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ice_eswitch_set_target_vsi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the descriptor is filled with correct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data.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ice_eswitch_port_start_xmit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the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vport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number is set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skb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-&gt;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dst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based on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netdev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data struct.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      </a:t>
            </a:r>
            <a:r>
              <a:rPr lang="en-US" dirty="0" err="1"/>
              <a:t>vport_rep</a:t>
            </a:r>
            <a:r>
              <a:rPr lang="en-US" dirty="0"/>
              <a:t> = be32_to_cpu(</a:t>
            </a:r>
            <a:r>
              <a:rPr lang="en-US" dirty="0" err="1"/>
              <a:t>cqe</a:t>
            </a:r>
            <a:r>
              <a:rPr lang="en-US" dirty="0"/>
              <a:t>-&gt;</a:t>
            </a:r>
            <a:r>
              <a:rPr lang="en-US" dirty="0" err="1"/>
              <a:t>user_index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doing Jakub's proposal: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1. NAPI checks dedicated queue, if full, redirect incoming packet to use 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reserve pool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2. NAPI process packets from dedicated queue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3. dedicated queue is fully processed, NAPI refill new buffers to 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dedicated q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4. redirect incoming packets back to use dedicated queue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5. NAPI process reserve pool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6. NAPI back to processes dedicated queue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net/mlx5e: Remove the outer loop when allocating legacy RQ WQEs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Legacy RQ WQEs are allocated in a loop in small batches (8 WQEs). As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partial batches are allowed, there is no point to have a loop in a loop,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so the outer loop is removed, and the batch size is increased up to the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total number of WQEs to allocate, still not smaller than 8.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Signed-off-by: Maxim 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Mikityanskiy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 &lt;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maximmi@nvidia.com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&gt;</a:t>
            </a: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r>
              <a:rPr lang="en-US" dirty="0"/>
              <a:t>[216820.772591]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[216849.765036]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[216849.767590]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[216849.770092]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[216849.772585]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[216853.841038] mlx5_core 0000:08:00.0: mlx5e_post_rx_wqes: head 512 tail 768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[216853.843448]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AD357-0C40-4436-9D38-C47D60C1C9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NVIDIA Sans" panose="020B0503020203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VIDIA Sans" panose="020B0503020203020204" pitchFamily="34" charset="0"/>
              <a:ea typeface="+mn-ea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1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8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include/net/</a:t>
            </a:r>
            <a:r>
              <a:rPr lang="en-US" dirty="0" err="1"/>
              <a:t>page_pool.h</a:t>
            </a:r>
            <a:r>
              <a:rPr lang="en-US" dirty="0"/>
              <a:t>:#define PP_ALLOC_CACHE_SIZE     128</a:t>
            </a:r>
          </a:p>
          <a:p>
            <a:endParaRPr lang="en-US" dirty="0"/>
          </a:p>
          <a:p>
            <a:r>
              <a:rPr lang="en-US" dirty="0"/>
              <a:t>diff --git a/include/net/</a:t>
            </a:r>
            <a:r>
              <a:rPr lang="en-US" dirty="0" err="1"/>
              <a:t>page_pool.h</a:t>
            </a:r>
            <a:r>
              <a:rPr lang="en-US" dirty="0"/>
              <a:t> b/include/net/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index edcc22605842..a65346df8a13 100644</a:t>
            </a:r>
          </a:p>
          <a:p>
            <a:r>
              <a:rPr lang="en-US" dirty="0"/>
              <a:t>--- a/include/net/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+++ b/include/net/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@@ -64,7 +64,7 @@</a:t>
            </a:r>
          </a:p>
          <a:p>
            <a:r>
              <a:rPr lang="en-US" dirty="0"/>
              <a:t>  * cache is already full (or partly full) then the XDP_DROP recycles</a:t>
            </a:r>
          </a:p>
          <a:p>
            <a:r>
              <a:rPr lang="en-US" dirty="0"/>
              <a:t>  * would have to take a slower code path.</a:t>
            </a:r>
          </a:p>
          <a:p>
            <a:r>
              <a:rPr lang="en-US" dirty="0"/>
              <a:t>  */</a:t>
            </a:r>
          </a:p>
          <a:p>
            <a:r>
              <a:rPr lang="en-US" dirty="0"/>
              <a:t>-#define PP_ALLOC_CACHE_SIZE    128</a:t>
            </a:r>
          </a:p>
          <a:p>
            <a:r>
              <a:rPr lang="en-US" dirty="0"/>
              <a:t>+#define PP_ALLOC_CACHE_SIZE    512</a:t>
            </a:r>
          </a:p>
          <a:p>
            <a:r>
              <a:rPr lang="en-US" dirty="0"/>
              <a:t> #define PP_ALLOC_CACHE_REFILL  64</a:t>
            </a:r>
          </a:p>
          <a:p>
            <a:r>
              <a:rPr lang="en-US" dirty="0"/>
              <a:t> struct </a:t>
            </a:r>
            <a:r>
              <a:rPr lang="en-US" dirty="0" err="1"/>
              <a:t>pp_alloc_cache</a:t>
            </a:r>
            <a:r>
              <a:rPr lang="en-US" dirty="0"/>
              <a:t> {</a:t>
            </a:r>
          </a:p>
          <a:p>
            <a:r>
              <a:rPr lang="en-US" dirty="0"/>
              <a:t>        u32 count;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Time to complete (sec): total time taken for completing the 1 million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out of buffers (K): a firmware counter, </a:t>
            </a:r>
            <a:r>
              <a:rPr lang="en-US" sz="1800" dirty="0" err="1">
                <a:effectLst/>
                <a:latin typeface="NimbusRomNo9L"/>
              </a:rPr>
              <a:t>rx</a:t>
            </a:r>
            <a:r>
              <a:rPr lang="en-US" sz="1800" dirty="0">
                <a:effectLst/>
                <a:latin typeface="NimbusRomNo9L"/>
              </a:rPr>
              <a:t> out of buffer, re- porting number of packets dropped due to no RXQ buffer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Requests (K) / sec: average HTTP requests per seconds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Connection Time (</a:t>
            </a:r>
            <a:r>
              <a:rPr lang="en-US" sz="1800" dirty="0" err="1">
                <a:effectLst/>
                <a:latin typeface="NimbusRomNo9L"/>
              </a:rPr>
              <a:t>ms</a:t>
            </a:r>
            <a:r>
              <a:rPr lang="en-US" sz="1800" dirty="0">
                <a:effectLst/>
                <a:latin typeface="NimbusRomNo9L"/>
              </a:rPr>
              <a:t>) and SD: average connection time, including connect, processing, and waiting, of the 1 million connections and their standard deviation (SD).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Time to complete (sec): total time taken for completing the 1 million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out of buffers (K): a firmware counter, </a:t>
            </a:r>
            <a:r>
              <a:rPr lang="en-US" sz="1800" dirty="0" err="1">
                <a:effectLst/>
                <a:latin typeface="NimbusRomNo9L"/>
              </a:rPr>
              <a:t>rx</a:t>
            </a:r>
            <a:r>
              <a:rPr lang="en-US" sz="1800" dirty="0">
                <a:effectLst/>
                <a:latin typeface="NimbusRomNo9L"/>
              </a:rPr>
              <a:t> out of buffer, re- porting number of packets dropped due to no RXQ buffer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Requests (K) / sec: average HTTP requests per seconds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Connection Time (</a:t>
            </a:r>
            <a:r>
              <a:rPr lang="en-US" sz="1800" dirty="0" err="1">
                <a:effectLst/>
                <a:latin typeface="NimbusRomNo9L"/>
              </a:rPr>
              <a:t>ms</a:t>
            </a:r>
            <a:r>
              <a:rPr lang="en-US" sz="1800" dirty="0">
                <a:effectLst/>
                <a:latin typeface="NimbusRomNo9L"/>
              </a:rPr>
              <a:t>) and SD: average connection time, including connect, processing, and waiting, of the 1 million connections and their standard deviation (SD).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Parav</a:t>
            </a:r>
            <a:endParaRPr lang="en-US" dirty="0"/>
          </a:p>
          <a:p>
            <a:pPr rtl="0"/>
            <a:r>
              <a:rPr lang="en-US" dirty="0"/>
              <a:t>I think of following.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All switches operating using </a:t>
            </a:r>
            <a:r>
              <a:rPr lang="en-US" dirty="0" err="1"/>
              <a:t>outputing</a:t>
            </a:r>
            <a:r>
              <a:rPr lang="en-US" dirty="0"/>
              <a:t> queuing method, </a:t>
            </a:r>
            <a:r>
              <a:rPr lang="en-US" dirty="0" err="1"/>
              <a:t>i.e</a:t>
            </a:r>
            <a:r>
              <a:rPr lang="en-US" dirty="0"/>
              <a:t> based on the output queue, it dequeues and switches the packet. In our case, a </a:t>
            </a:r>
            <a:r>
              <a:rPr lang="en-US" dirty="0" err="1"/>
              <a:t>netdev</a:t>
            </a:r>
            <a:r>
              <a:rPr lang="en-US" dirty="0"/>
              <a:t> </a:t>
            </a:r>
            <a:r>
              <a:rPr lang="en-US" dirty="0" err="1"/>
              <a:t>rxq</a:t>
            </a:r>
            <a:r>
              <a:rPr lang="en-US" dirty="0"/>
              <a:t> to be dequeued based on the output port. So each RQ resembles the output queue.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above #1 gives us the fairness in processing packets regardless of their burst of packets from one or multiple VMs.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TIR creation should be optimized to support the needed scale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 meter on the RMP or RQ ensures that a burst does not starve other VMs. (buffer fairness)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07D900F6-F9C5-E13E-B321-472E2C064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AC2F1390-BF3D-835C-3CE7-1F9507746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DD93D-C8D9-AAAA-C193-4F162992EE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3012" y="2983577"/>
            <a:ext cx="19282214" cy="4937760"/>
          </a:xfrm>
        </p:spPr>
        <p:txBody>
          <a:bodyPr anchor="b">
            <a:normAutofit/>
          </a:bodyPr>
          <a:lstStyle>
            <a:lvl1pPr algn="l">
              <a:defRPr sz="8800" b="1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FDDD85-BD02-911B-1C62-433286994A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 b="0" cap="none" baseline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dirty="0"/>
              <a:t>Click to Add Subtitle/Name/Date</a:t>
            </a:r>
          </a:p>
        </p:txBody>
      </p:sp>
    </p:spTree>
    <p:extLst>
      <p:ext uri="{BB962C8B-B14F-4D97-AF65-F5344CB8AC3E}">
        <p14:creationId xmlns:p14="http://schemas.microsoft.com/office/powerpoint/2010/main" val="14787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9ECDE791-270C-BF8C-81C1-76A0831C1A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45783C-AD8B-1C6E-6189-2C6A7ED49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C7C90A-73D6-E171-33CA-4E89BA293C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93474C4-48DE-3777-A7E6-66A14FC6B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29248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A87B4-E089-FC07-89C2-EA0620853B79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2E9B9-4BF5-6080-A68D-577B3CFA39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73545-7C20-075B-2C1C-DF7F4214DAD6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A42E39E-F558-16B2-B1CE-93D204E34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6075D2-4650-7EB1-4F7E-447F77C065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2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B60F29-EAFD-D95F-11A7-522A796CA55D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F5E0159-2062-54D4-B444-4F04EED23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A7D3A0-47E2-AF7B-E89C-6F90C67A8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9A406-CE29-3A8D-BC16-6BD86203C8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6CCF06A-1AE0-649C-7FD4-A4AD4CC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8BF97-25AA-1462-7737-C9F688962248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E7F96C-8641-759A-C4B4-91D493A323B7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2AD3A61-7583-56FE-D581-B662F99B0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5D1BC-2F32-1320-2F7E-E97C10EFE149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CD4AC-6599-9139-48AD-37DCAEFC9C0F}"/>
              </a:ext>
            </a:extLst>
          </p:cNvPr>
          <p:cNvSpPr/>
          <p:nvPr userDrawn="1"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8CE70B-4A73-2CDA-4106-8F959E357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303E50-8A83-54D2-8D06-1904385F2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B69A0B-9760-28C1-5DE8-5EE814EF5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5C1B2-04C0-DFB7-6EBD-AB040BF7DEFF}"/>
              </a:ext>
            </a:extLst>
          </p:cNvPr>
          <p:cNvSpPr/>
          <p:nvPr userDrawn="1"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</a:ln>
        </p:spPr>
        <p:txBody>
          <a:bodyPr tIns="2194560" anchor="ctr"/>
          <a:lstStyle/>
          <a:p>
            <a:pPr lvl="0" indent="0" algn="ctr" defTabSz="2743200">
              <a:lnSpc>
                <a:spcPct val="90000"/>
              </a:lnSpc>
              <a:spcBef>
                <a:spcPts val="3000"/>
              </a:spcBef>
              <a:buFontTx/>
              <a:buNone/>
            </a:pPr>
            <a:endParaRPr lang="en-US" sz="4000" dirty="0" err="1">
              <a:solidFill>
                <a:schemeClr val="bg2"/>
              </a:solidFill>
              <a:latin typeface="NVIDIA Sans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C472DC-2279-F186-008D-6EC9A40B3DCA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31711-1359-3AFC-3118-FB20395A8CC3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C69E3B1-A791-DCBA-5395-FDEBE9D699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C2502-4915-5E9A-D92C-046E02303113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SUBTITLE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94EE8E-8499-E649-9D65-52E13C0DE2CB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224051-F6A0-1C68-72F2-09CC08062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684755-C5FC-AC50-65BB-81DB0D4B45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3B833-0169-9942-0C34-3173DDB88C15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304D4-014C-60EE-E0A3-7A7D03BDE871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6AC6FBB-55BD-E1DC-D634-E645384BD9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3C766-949A-7CC3-8AB3-538B5C8F7C60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4F47D23-438F-22E0-F300-A852BA1BDC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66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TITLE ONLY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F6DF6B-AA28-1E18-7D69-34A1E206799E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8B1F53-1589-33D7-3C32-077E788C62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F4C1EF-D7E4-3702-6092-EFE862FFB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8604153"/>
            <a:ext cx="12179806" cy="3365695"/>
          </a:xfrm>
        </p:spPr>
        <p:txBody>
          <a:bodyPr anchor="ctr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37DE7-1D7A-32A3-A88D-722BA52766C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7B295-1243-2BBD-AC77-7002AC68B56D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F124724-C9CF-DF8A-9FE0-CE1C65F9B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3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BULLETS - 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C5DADC-C505-F594-3ED9-E07FA6C3859F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1B97FD-6C93-BC60-D63A-B88F2C3C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6829593"/>
            <a:ext cx="12143232" cy="3365695"/>
          </a:xfrm>
        </p:spPr>
        <p:txBody>
          <a:bodyPr anchor="b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B0DECC-5F4B-7918-876B-2BF2EA6527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D8965-93AC-C44D-A13A-AA1A59E48E8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76025B-4D61-0E71-7F02-BE092B8B6E56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68D588-6D8B-CDEB-A2E0-D376E5C6CE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22DB8DA-38BC-95A4-39B5-5464378B46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7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A34CC3-F5EE-3A8A-AA13-FC23B233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682B68-3659-B898-36D3-E447501FB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59F3285-DAE4-EEAA-1022-7AE1DD168FD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ACFA6DD-1412-CA3C-15F4-ED8AD6B2B85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36BBB72-064F-A97E-FE2D-2916C4D3DAF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6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4B512-77C9-3A9F-0589-67D0C765FDC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C8AA277-6DD1-2CCF-12CD-C2AD75B0A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DD79B1E-BCCA-42A9-FF20-7B376772A56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8FAA03E-2924-5648-AA06-0B8C894A49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A33F69-6DBC-F1DB-EAD6-D5B9002DF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430B97A-31FA-023E-3290-2B9B63D005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82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BA88D4-0997-C5B9-36CF-9B1633F8B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739272-8253-AD42-BD05-8F666D4982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78AB0E9-F286-1C40-1AD6-B85103B0AF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FC3074C-54D1-DCE0-426E-97BA7CD58B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477F0-8392-CEDA-19F2-0A29016EECC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A2AF85A-9EEE-C062-1006-74D7741E33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9E96633-6475-1F2C-E726-28BE8668FBC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2428D4D-F13F-B280-6137-8C32CD9EEF0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856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16114AB-138A-4EAC-3492-E7D7CA15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B79CE2D-84D0-541E-C116-5E768BBF9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431A644-F8BA-5000-F78A-9BB8A4809E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6989B9-88FE-F861-A0B6-8F80720B5C7E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73B8B69-1B16-2A38-932F-E517F5C0529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60E8F47-2868-457B-7861-466422E3423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B5FB899-4F67-DA8C-A516-B71387137DB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A5AAD0-2B0D-F6DE-8C5D-5C0625FD55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BD83B1D-F849-2310-DE25-451C7BD75C5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0292527-B9F3-D59F-1575-33C8C564E87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011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6EC4D90-EA3E-9A18-FEA5-3EEF50715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BFC61ED-E368-EADF-A0C1-3AE9904C7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E98CD1-AB1E-1E7B-2FF4-F7E242CBAB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CCE8B13-298C-67A4-073D-4636A3BCE7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F9FA27DB-2E4D-388B-2F4A-FE708B1D26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5E18C58-3C84-ECE1-A164-6A5FF953635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D55A3EC-8AF3-3222-5E82-1A74FA5AB0D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F9A555E-B5A7-F2B9-6D6D-E24CAD68B92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FC4CC4C-42B6-5D87-37D6-FE779B1ABF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4DE79F6-DE99-BDFD-033A-5AB8981A3A0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6F712D3-EAE3-8A7F-010B-AFEF00AE6B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80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59D9FFB-F331-2BA3-76DB-D0D67666F2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37A17E-9A03-1AA3-D59C-3833F19EF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FF59CD9-73FD-415B-F082-C27D3FC74C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0082BEB-34AF-6104-9172-84A9393C73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ACBD8DD-E9B6-20E0-AF99-F566611D525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3F34C73B-16DF-6108-33FA-2019F4A18A9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A0C0A2B-E05B-6582-22E0-E2FB87D4F5F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252818C-30B9-BEAB-C34B-3FDB45B0785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94F7E10-2AF0-1049-A3BD-C3667BA1A7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CCE2100E-D959-41B2-929B-D1BC5577201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9556000-DFCA-8B90-EBBC-359C95C3B36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0DB8C8F-25FA-6C95-C2D7-C138BAA32B5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3D94597-BF94-1410-90DE-B1569E6B339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F06A1A9-1746-181C-9E88-1422CE2DFEC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355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907B76C-DA4A-68FA-C798-F3D3ED6D3EE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0A5F7E9-98C2-BE12-2CFF-1D4269C21C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40D16D0-F1BB-6699-BB7A-3010F14B4E5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69BAFFD-DE29-C3FE-3E3D-0742C54E77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F8CDCB5-2334-0382-7EDF-D6A8C4C3791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3E8130F2-A049-2C2C-49C2-814F60E02EF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2EF59D26-21AA-0628-FEAE-B2017AD93D4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27073E-24AC-35B6-4579-F3553211D14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B7137105-F7C8-86F9-A19D-CC0280C955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215F7B2-F4E2-412D-DB90-96FF4E146F17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F6B1B50B-4191-7EA1-DD61-A96EBE2A0C65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5B4C94D-3029-61DE-18DE-8A6472E970B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CE518717-6ECD-F803-EEF8-2B2D7CF9EB4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C5D8EE17-AD94-2DE2-C337-573533395DA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85A95BB1-6B72-7CA5-06BB-430623F1D27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DC5F873-F78F-F1B6-1AFB-37B1EE509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8631CFA9-583B-6069-2D7A-BD83D7579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144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1953C1A-70BD-1EAA-9874-87A836A819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252F9A9-D932-EDF6-7A48-D5D93A40455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D0D95889-F2DB-3BC9-69A2-99832FFC98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20BBE6F4-0357-A4FD-1E64-134C0BB676E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FAE3A57-5BF4-79B4-4629-2CC735C71FE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9A50CCA-B5CD-F9AE-216F-C421A1BD9F0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757508AA-A2C8-98B6-81F3-50D83C5092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4222A90-C423-A76E-E4A1-DC33CE530C3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4209A868-D6F4-3E49-A6A2-D0B83BADF3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9C37E9B7-863B-6FEB-5E35-885ED1194BFF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577FA631-E033-ADBD-0DC9-D0DB5E39C19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81881A2-4556-E0E7-4976-CE4CA8B44BD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E8E5407-C49C-0C9D-34F8-F6F0488021F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22DA5A94-C231-4766-8AC7-EF73C16EBD6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00B4030C-05CF-B466-BA8F-C340617A578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94CEECC-D038-E547-DC3E-DE08CED8E7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94DC10A-126A-4CF6-0FD2-5B6BB2EFDEB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57F8B789-2F41-F510-798B-CCE7F38AB05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1540E5A-2872-4A69-C821-D69B87963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C4FBCAD5-F75E-2024-91A6-AF69090C6A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7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44D2068-6849-9B7C-6BC5-5E5F7AA4A6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BD648D6-A7DD-1281-7F44-26AAC46ED2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A889FC2-EEE4-383A-34F1-AA6640C2BE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7DD1B20-C6FB-A50F-E2B0-453434ECCBA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E5F378B-4650-A769-498F-70E97D83294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4D0EBD50-D183-BA46-8F9A-CA94A31E251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B28D2A90-D084-131D-BC81-F32026B9D48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31F641B-69D7-D8F7-664B-8DC4432B48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523F0B05-8C96-0447-48C6-977D2CE109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450F6A7B-55D2-E137-09E7-D5EB0FECCA2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36E7E436-EF57-51FD-A8FB-FDA402DAB6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11D06D85-EEB0-0A4E-44A0-04EB0FDA491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9CAB601B-BE03-84B9-C2D3-F9A9DD36F0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2901EEFF-A05E-86EF-2959-BEBE7506C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CA5DE0BE-2247-E600-19F8-62852DE95A3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7D33E875-82FA-EFBA-E610-7A1BB8D8E0D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6E04D83-5D56-3ED0-0106-291190FF16C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B72D7370-4F41-FFA7-2106-37908325FC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FF43D71-DEF4-2B0C-C6B4-BCAFBD85271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F818D8AD-CFB5-A8CB-CABB-19C1B1AFE5B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23409FA5-2A41-C5C8-6575-A607630F90F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3B193957-7130-A79D-273C-851474BDC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A822B21-EE98-CD37-EC99-C8836B300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00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5EA57D4F-DD4C-CA06-8F17-B354B7AF0AE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06F88D93-EC5D-0F4F-2D03-D40CFF157D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2460103-C7AD-1E73-A79D-2130A59BA43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CB4626F4-FF48-A6FD-42A0-87CB9D35E8B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BBF469D-EB9A-C1CD-A4E0-EFCD4EF63E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98E7A27-AB90-AE4B-9C41-53706113993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375CDD23-925E-31A1-C3FF-2D6ED9D05AA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15BDAD05-3EAC-DFAA-EDD1-1D9E9C00211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2360B2E4-D618-5423-3E76-F376EBCA010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AD06D986-4434-AF51-6805-3B97BBB769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1F515353-8B00-746C-A2DE-32E93A0F1A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5744BB22-B21A-41F1-3AC0-E5405D3F38B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435F4BE-979D-A31E-822F-BE5B89134C2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77BC232-CE11-33FD-E959-01E1784345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F4CD93-1747-0EB8-E78A-72E497AAB23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A697863-003A-44B9-586E-527F58EF782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F51F4D18-0362-FD9E-AC25-A4A81A8B19E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53B0CD77-A671-31CB-AC75-0C7EC845BB1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5373FC8-B0DB-5978-E125-CA5A68C0257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E6B03167-9698-83DC-3B32-0493773EDDC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A6B7D653-72EF-B0B1-6654-9E4D6E8DCA7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68246EB6-5778-F487-E211-E6E38EDCBD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46E19FE0-274C-8D86-A257-C3C9C6050C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EE28B31-BBFD-198B-6E2A-89E9C4CCFA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782373E-DEA5-D3FA-DF0B-FC71246BA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6E4B878-2BFA-C852-759E-04F4BD4E4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90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C8872D6-E3D9-128D-6975-7E43AE049D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24D63DA-1ECC-62E5-3223-DD9853116B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296C6CE-75C2-58D3-2077-098855EC50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B889168-9CA5-7858-11A4-7E282071DD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3F8F5E2E-FAA9-873C-63EB-B4940E3D490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119A3EE3-90A6-60F9-3E78-60D1CE1FB24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C639A2E5-6B54-F354-C964-79CE29BEB3D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05A4B4F-FDD8-68B8-BEC0-2C9F5E7703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A9D8994-57AB-FC46-F970-8A9BC7CAD26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34A2868F-2DD9-684C-4C82-813EEBD15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D2FB10F1-37BA-6882-EBF3-73F1E627FF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F7972475-48C0-DE70-4A42-09E610902CE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03F70687-E13E-779B-ECD8-584B6FB4FB1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B21B6ED-31E4-7226-13B1-F2AA1B5EC04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6C21D96F-4A3F-E55C-9A59-55E018F25D9C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485D12D2-2B06-3201-0659-EE86413C68D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7241A741-AE7C-3428-6194-0F6E94BF06F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8D28CF82-511F-AF83-F5D5-77ECB99010E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1439B33F-68A6-6AFE-68C2-8A0B706EE9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1B9EFC83-50E5-49BB-B838-4F101E95ABD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BFB3F389-B76A-63C4-BC38-E857B1B097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8AAEBAC8-FBC5-9068-A8B4-AEE29F8FC0A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17BBB11-F155-8A2D-2741-A48639DDC9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74BB25EE-CFA9-E005-5BB1-CAC4EA6436E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3505C59D-AFAD-58D3-4166-F5257E096C4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9183A493-96AB-21A4-F2F2-55F4C25B4A3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39F09929-49C9-A912-1E78-C37DD2A4005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700C3A0-30EC-1996-7732-DE4E1CF95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A0EDA14A-3243-B144-7B6A-EA7981E5DC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185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9B94E87-6C45-B9E5-F5AE-D69D71E6165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60A4EC5-468D-A3E6-9294-084BA073A23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AB65765-2201-817D-E699-AB8E899F5A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A54B1517-FE34-AAC0-C4EE-52F7D477D2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30BC2C71-2AC1-DDC7-734C-63EE3CA218F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4A5495BC-7C50-8C58-B54F-D3C882FECC1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48C56C91-18A4-7D8E-94FC-6714566B099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528A02C1-AD1D-1EE4-C6AC-3B590D5277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F1D675D5-3EFF-B8AD-BA35-187E996A9B6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F1029ABF-1C3A-2F51-92CB-AA5A3AC353F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8FE2B66F-F99F-570D-A31D-3578C4B3B17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42FEAB60-4C6E-41A0-FC52-81583615683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>
            <a:extLst>
              <a:ext uri="{FF2B5EF4-FFF2-40B4-BE49-F238E27FC236}">
                <a16:creationId xmlns:a16="http://schemas.microsoft.com/office/drawing/2014/main" id="{A2963118-2A95-082A-4DFF-6C0DA33F59B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F1791F3A-0E82-06A9-0588-000305CD159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7E0D42E0-350E-2247-45F3-56D42F8A4B6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7640883-7B53-617D-BE12-A19E85F82D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9B189E3-4BDB-A032-87AD-39D194013B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2A34B9E8-CFB0-ABCC-D2C4-A8F174FDB90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716C5C95-2BC4-4D5A-9F5E-FA8B8CECBF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471A9256-6A6C-5C2D-1DEA-813569F4D2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43D755B0-CB88-73DF-77BE-F524AF55542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3198CB65-E1BB-0862-2BBA-EDF38803C3B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D76AC962-A132-DA02-DE26-644561C88B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7EC2D322-35AF-3168-CAE7-F7242C22DE6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B0179DD1-4F77-A229-F54C-117D786F649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1" name="Picture Placeholder 2">
            <a:extLst>
              <a:ext uri="{FF2B5EF4-FFF2-40B4-BE49-F238E27FC236}">
                <a16:creationId xmlns:a16="http://schemas.microsoft.com/office/drawing/2014/main" id="{1B3ED7E6-3440-4DEC-6512-E64B9960C25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9C3AE372-0E56-771E-CCB5-C1E77A38D34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F415D1AB-B98D-8EC8-08B0-3DAD5A3D8C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5A71691E-DD29-C12F-E295-A972376CE11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09DF864-DBFA-F92D-B685-429A430B260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4AD4D5AB-34C6-812D-8AD2-BF8272B628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B1FCE4BF-7751-CC7B-D446-A5791D382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2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0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Te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0B57E-B314-99BB-8DF8-2672644B4F4E}"/>
              </a:ext>
            </a:extLst>
          </p:cNvPr>
          <p:cNvSpPr/>
          <p:nvPr userDrawn="1"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sz="9600" b="1" dirty="0" err="1">
              <a:solidFill>
                <a:schemeClr val="tx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F80E6-5287-D931-0053-EF9F8579E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7422" y="10556523"/>
            <a:ext cx="11022523" cy="78645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89DD87-13E1-B25F-EBCC-2BC52BA4AAC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9C1B-4BC1-3F4F-4B38-F2FBE6DA615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4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-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 of video/demo</a:t>
            </a:r>
          </a:p>
        </p:txBody>
      </p:sp>
    </p:spTree>
    <p:extLst>
      <p:ext uri="{BB962C8B-B14F-4D97-AF65-F5344CB8AC3E}">
        <p14:creationId xmlns:p14="http://schemas.microsoft.com/office/powerpoint/2010/main" val="33908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nsert 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34EEA-7CA3-4C82-B29B-3EA15B8822C9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Media Placeholder 7">
            <a:extLst>
              <a:ext uri="{FF2B5EF4-FFF2-40B4-BE49-F238E27FC236}">
                <a16:creationId xmlns:a16="http://schemas.microsoft.com/office/drawing/2014/main" id="{95086AA8-FFA8-416F-AD2F-0B72238092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lang="en-US" sz="8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marL="857250" lvl="0" indent="-857250" algn="ctr"/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027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background&#10;&#10;Description automatically generated">
            <a:extLst>
              <a:ext uri="{FF2B5EF4-FFF2-40B4-BE49-F238E27FC236}">
                <a16:creationId xmlns:a16="http://schemas.microsoft.com/office/drawing/2014/main" id="{708A9C7D-B92D-A13B-AE0E-7F3EA434A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316F0-7ADD-BB87-23BE-740C3B3B0100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478E8-E56F-B47D-1F5A-CBA4655161C3}"/>
              </a:ext>
            </a:extLst>
          </p:cNvPr>
          <p:cNvCxnSpPr/>
          <p:nvPr userDrawn="1"/>
        </p:nvCxnSpPr>
        <p:spPr>
          <a:xfrm>
            <a:off x="0" y="11329275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868E8BC8-DCAA-6E80-5181-5371045BD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6080A-6CDE-3FF2-A128-47CFF5F0C9C5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79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/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19281CF6-82C4-D591-C93F-79BF14277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EE250-813A-B3FC-C9DB-11B6E237EC3B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1A4C02-2335-3840-A0B5-647FE4372B5A}"/>
              </a:ext>
            </a:extLst>
          </p:cNvPr>
          <p:cNvCxnSpPr/>
          <p:nvPr userDrawn="1"/>
        </p:nvCxnSpPr>
        <p:spPr>
          <a:xfrm>
            <a:off x="0" y="12517118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27B64A9-49B7-26AE-EEC1-3DFB7714FD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5B24A7F-7007-8F97-B7C8-699C593826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4901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9F7FB4-6AA0-B491-27B8-845C8CCE95D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4900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31C6138-3339-1502-9812-8B9B39AF6D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04901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6B4F135-9336-3722-2593-739C386518B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53396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16A6D24-C230-8F9B-A12F-04BF3B073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397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6F5CC89-1592-52B8-63DE-F83AAF64EB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53396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1F14B17-DED6-D507-0F6F-0880EA7DD5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3397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9A52FF-8F33-D50C-49C1-0A55140F33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63793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5D8802B-FD04-DC3F-D5E6-9A1D927089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163794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4956259-B8C8-1248-4F09-69EFFCCA6C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5163793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3A510AB1-7D48-519B-BE8D-994DD848CC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163794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3F011E-890F-E527-A5CB-421C1CE541C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212297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1CAB8F0-0055-E057-4C4A-7B3C6F7B94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212298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8F5B73D-560B-E470-3B25-EAD525666B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212297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960F0BA-603E-23D9-F49B-C5B4462632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212298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BBA2ABA5-D670-2BB6-7840-47F6198C0D4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298902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CBEE0231-5854-76AF-A0C6-70879C2EA7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98903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76ABB2-52CB-85AB-C186-532F75164A9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298902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3880F57-14E0-B28C-BF79-E4DCF3B7D67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9298903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589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LO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3BFE9B15-7828-3FC3-BCF0-23F89A130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9F16E-B355-8896-6563-603510529C31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A15EA-E928-94AA-543D-8EA2FF0183F9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43A3E-D43D-124C-0C49-E1D720395FC6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D9C284-B78C-1241-4B2A-F563F642D0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343456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FF7EA-90ED-54BC-F712-E8CE0FF23D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5706208"/>
            <a:ext cx="24258494" cy="73070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91CB-444B-B15F-7D27-F8959442EE8D}"/>
              </a:ext>
            </a:extLst>
          </p:cNvPr>
          <p:cNvSpPr txBox="1"/>
          <p:nvPr userDrawn="1"/>
        </p:nvSpPr>
        <p:spPr>
          <a:xfrm rot="10800000">
            <a:off x="17582278" y="12276665"/>
            <a:ext cx="14686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>
                <a:solidFill>
                  <a:schemeClr val="tx2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rPr>
              <a:t>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68394-A768-2D2C-2FE6-DB4613D6BDFB}"/>
              </a:ext>
            </a:extLst>
          </p:cNvPr>
          <p:cNvCxnSpPr>
            <a:cxnSpLocks/>
          </p:cNvCxnSpPr>
          <p:nvPr userDrawn="1"/>
        </p:nvCxnSpPr>
        <p:spPr>
          <a:xfrm>
            <a:off x="6158753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7CCAE-8B92-5A79-CBAF-C805450DD64B}"/>
              </a:ext>
            </a:extLst>
          </p:cNvPr>
          <p:cNvCxnSpPr>
            <a:cxnSpLocks/>
          </p:cNvCxnSpPr>
          <p:nvPr userDrawn="1"/>
        </p:nvCxnSpPr>
        <p:spPr>
          <a:xfrm>
            <a:off x="19022336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9A1B02-4A67-4CC9-F283-AC371711F42A}"/>
              </a:ext>
            </a:extLst>
          </p:cNvPr>
          <p:cNvGrpSpPr/>
          <p:nvPr userDrawn="1"/>
        </p:nvGrpSpPr>
        <p:grpSpPr>
          <a:xfrm>
            <a:off x="6158753" y="3796809"/>
            <a:ext cx="24258494" cy="4508927"/>
            <a:chOff x="6158753" y="6234204"/>
            <a:chExt cx="24258494" cy="45089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3E7C50-8DF7-896F-E1BB-D5842FE7F8E9}"/>
                </a:ext>
              </a:extLst>
            </p:cNvPr>
            <p:cNvSpPr txBox="1"/>
            <p:nvPr userDrawn="1"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tx2"/>
                  </a:solidFill>
                  <a:latin typeface="NVIDIA Sans Light" panose="020B0303020203020204" pitchFamily="34" charset="0"/>
                  <a:cs typeface="NVIDIA Sans Light" panose="020B0303020203020204" pitchFamily="34" charset="0"/>
                </a:rPr>
                <a:t>“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4E42D4-651A-0018-08AF-103C03C79F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DE2FD7-58D2-230B-D513-D6416CD17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SHO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background&#10;&#10;Description automatically generated">
            <a:extLst>
              <a:ext uri="{FF2B5EF4-FFF2-40B4-BE49-F238E27FC236}">
                <a16:creationId xmlns:a16="http://schemas.microsoft.com/office/drawing/2014/main" id="{61701B74-047D-F92D-ADA0-7BF31D83E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FB945-6B24-57D3-B359-4FC5884B9E2A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1354-6E59-B3D9-5AE9-EFF6955F88F2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7B0F-0A81-6159-CB17-9A246F14A280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88F64-F571-BC4C-9D1B-F87497A44084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9BB071F-1DED-7BC0-205E-742D1CC39A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187833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2C8912-97F2-5FEC-2170-801AFD44E7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7053551"/>
            <a:ext cx="24258494" cy="4403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182597-2C50-3A4E-9225-0ED4ED207042}"/>
              </a:ext>
            </a:extLst>
          </p:cNvPr>
          <p:cNvGrpSpPr/>
          <p:nvPr userDrawn="1"/>
        </p:nvGrpSpPr>
        <p:grpSpPr>
          <a:xfrm>
            <a:off x="6158753" y="5267062"/>
            <a:ext cx="24258494" cy="10102852"/>
            <a:chOff x="6158753" y="6264684"/>
            <a:chExt cx="24258494" cy="1010285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B0E8CB-44E4-719C-A5CF-735DA9699441}"/>
                </a:ext>
              </a:extLst>
            </p:cNvPr>
            <p:cNvGrpSpPr/>
            <p:nvPr userDrawn="1"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D0B919-1FC7-23E4-68BE-05C833FAB722}"/>
                  </a:ext>
                </a:extLst>
              </p:cNvPr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D82AED-32A6-66BD-FAD0-B98CE3AFC77E}"/>
                  </a:ext>
                </a:extLst>
              </p:cNvPr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1EC44D-F0B4-790F-3089-A3B3D01B77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AC6E7-C5E7-D30C-B66F-007182DE7A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AA061-58A0-8C4F-C050-0B149A72E6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16F238-457C-1E6C-1D73-143F4C3F61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curved lines with a bright light behind them&#10;&#10;Description automatically generated">
            <a:extLst>
              <a:ext uri="{FF2B5EF4-FFF2-40B4-BE49-F238E27FC236}">
                <a16:creationId xmlns:a16="http://schemas.microsoft.com/office/drawing/2014/main" id="{F807122B-A2F6-379E-64FD-A4985E49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51136" b="926"/>
          <a:stretch/>
        </p:blipFill>
        <p:spPr>
          <a:xfrm>
            <a:off x="0" y="0"/>
            <a:ext cx="17150706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DB0CE-6D06-5D9D-4F40-64EBE09315DF}"/>
              </a:ext>
            </a:extLst>
          </p:cNvPr>
          <p:cNvSpPr/>
          <p:nvPr userDrawn="1"/>
        </p:nvSpPr>
        <p:spPr>
          <a:xfrm>
            <a:off x="0" y="0"/>
            <a:ext cx="17150706" cy="20574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4B981-6D72-A82B-BB74-685EAD4F2156}"/>
              </a:ext>
            </a:extLst>
          </p:cNvPr>
          <p:cNvSpPr/>
          <p:nvPr userDrawn="1"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 xmlns:a14="http://schemas.microsoft.com/office/drawing/2010/main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green and white&#10;&#10;Description automatically generated">
            <a:extLst>
              <a:ext uri="{FF2B5EF4-FFF2-40B4-BE49-F238E27FC236}">
                <a16:creationId xmlns:a16="http://schemas.microsoft.com/office/drawing/2014/main" id="{F680AE5A-C426-36FD-E875-65C352F89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AD3F4-3771-EC4B-882B-5E3EA6379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866" y="1865236"/>
            <a:ext cx="18476688" cy="59436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 lang="en-US" sz="9000" b="1" kern="0" cap="none" baseline="0" dirty="0" smtClean="0">
                <a:solidFill>
                  <a:schemeClr val="bg1"/>
                </a:solidFill>
                <a:latin typeface="NVIDIA Sans" panose="020B0503020203020204" pitchFamily="34" charset="0"/>
                <a:ea typeface="+mj-ea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2pPr>
            <a:lvl3pPr marL="4883584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3pPr>
            <a:lvl4pPr marL="6933729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4pPr>
            <a:lvl5pPr marL="8471409" indent="0">
              <a:buFontTx/>
              <a:buNone/>
              <a:defRPr lang="en-US" sz="8000" b="1" kern="0" cap="all" baseline="0" dirty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690F0-C869-92D8-B1E3-3151C511786C}"/>
              </a:ext>
            </a:extLst>
          </p:cNvPr>
          <p:cNvSpPr/>
          <p:nvPr userDrawn="1"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68417-0A49-4E97-BD32-9EE897037421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CE798D4-9140-2EC5-6DC9-6C6A5F573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4400" cap="none" baseline="0">
                <a:solidFill>
                  <a:schemeClr val="tx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Edit Text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AAD9D4-FB4F-9DA0-9C5E-7AD5B9D1B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</p:spPr>
        <p:txBody>
          <a:bodyPr/>
          <a:lstStyle>
            <a:lvl1pPr algn="l">
              <a:defRPr sz="12000" b="0" cap="none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DC9D6B-A1D3-6E9D-3F5B-25ABC3B87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3140" y="6248046"/>
            <a:ext cx="2357259" cy="2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37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59444DC2-EE0C-D166-FB2A-0933A4B04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9BB9031F-8728-8968-10CA-E5BDE38FC7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B5A3B7-671E-C83C-D30C-891E7AC20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91E553-3F88-CE75-0B41-84F0FCE66A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C6155-7E24-522A-D9BC-0187CC5320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777A-F626-7644-27B7-BFAC0B981393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6554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_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8F5163-CB61-79FB-F160-F5D40ECCE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4DE4CF-0F8A-C449-EB63-E6FB16955E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67495D-7B41-2537-BC39-7393489E5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44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BB3E37-708E-211E-579F-07C9AF797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0FC4D5-AB7A-23D7-9D7B-80DEBB4B5F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46F2B23-740A-C60D-727C-DC63D8F8D8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AC10-E9F2-1A13-3A59-F02BCBD31C18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53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6812F5-ABE3-E984-84D2-2BCF62F74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D5FFB6-C6A8-037E-5413-097EB66C5C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EAC335-6BA5-09DF-D45A-2D1E4919D6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7F3906-FA1F-F5DB-AEEC-275E973390E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2BC1FA-1DB5-2C7E-04B8-FED750886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2AEF98B-5FB8-3A4F-796B-DD99AF3F2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F2F2-6278-B4DF-1110-A1875E182B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011BA-8847-33A7-3882-70122015054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AC74-E8E5-AA23-89B3-FDB8D3DEFA54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695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A1210-4468-5B83-C91A-BBA62AF1227D}"/>
              </a:ext>
            </a:extLst>
          </p:cNvPr>
          <p:cNvGrpSpPr/>
          <p:nvPr userDrawn="1"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547AF-589A-45F3-BD57-EACA3BF60CFD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64E9CA-B4B2-365B-092F-3051F7475E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4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18" r:id="rId4"/>
    <p:sldLayoutId id="2147483681" r:id="rId5"/>
    <p:sldLayoutId id="2147483680" r:id="rId6"/>
    <p:sldLayoutId id="2147483682" r:id="rId7"/>
    <p:sldLayoutId id="2147483683" r:id="rId8"/>
    <p:sldLayoutId id="2147483705" r:id="rId9"/>
    <p:sldLayoutId id="2147483685" r:id="rId10"/>
    <p:sldLayoutId id="2147483686" r:id="rId11"/>
    <p:sldLayoutId id="2147483687" r:id="rId12"/>
    <p:sldLayoutId id="2147483691" r:id="rId13"/>
    <p:sldLayoutId id="2147483688" r:id="rId14"/>
    <p:sldLayoutId id="2147483690" r:id="rId15"/>
    <p:sldLayoutId id="2147483689" r:id="rId16"/>
    <p:sldLayoutId id="2147483692" r:id="rId17"/>
    <p:sldLayoutId id="2147483693" r:id="rId18"/>
    <p:sldLayoutId id="2147483709" r:id="rId19"/>
    <p:sldLayoutId id="2147483723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695" r:id="rId29"/>
    <p:sldLayoutId id="2147483721" r:id="rId30"/>
    <p:sldLayoutId id="2147483694" r:id="rId31"/>
    <p:sldLayoutId id="2147483719" r:id="rId32"/>
    <p:sldLayoutId id="2147483724" r:id="rId33"/>
    <p:sldLayoutId id="2147483720" r:id="rId34"/>
    <p:sldLayoutId id="2147483672" r:id="rId35"/>
    <p:sldLayoutId id="2147483708" r:id="rId36"/>
    <p:sldLayoutId id="2147483725" r:id="rId37"/>
    <p:sldLayoutId id="2147483679" r:id="rId38"/>
    <p:sldLayoutId id="2147483676" r:id="rId39"/>
    <p:sldLayoutId id="2147483684" r:id="rId4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  <p:txStyles>
    <p:titleStyle>
      <a:lvl1pPr algn="ctr" defTabSz="2743200" rtl="0" eaLnBrk="1" latinLnBrk="0" hangingPunct="1">
        <a:lnSpc>
          <a:spcPct val="90000"/>
        </a:lnSpc>
        <a:spcBef>
          <a:spcPct val="0"/>
        </a:spcBef>
        <a:buNone/>
        <a:defRPr sz="7200" b="1" kern="1200" cap="none" baseline="0">
          <a:solidFill>
            <a:schemeClr val="bg1"/>
          </a:solidFill>
          <a:latin typeface="NVIDIA Sans" panose="020B0503020203020204" pitchFamily="34" charset="0"/>
          <a:ea typeface="+mj-ea"/>
          <a:cs typeface="NVIDIA Sans" panose="020B0503020203020204" pitchFamily="34" charset="0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NVIDIA Sans" panose="020B0503020203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E76B-19B2-46FF-A08B-3014226D9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9747" y="1559981"/>
            <a:ext cx="28441312" cy="5943600"/>
          </a:xfrm>
        </p:spPr>
        <p:txBody>
          <a:bodyPr/>
          <a:lstStyle/>
          <a:p>
            <a:r>
              <a:rPr lang="en-US" dirty="0"/>
              <a:t>Shared Memory Pool for Representors</a:t>
            </a:r>
          </a:p>
          <a:p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86EB8-428D-7A0A-EEDB-C137D63ADB2C}"/>
              </a:ext>
            </a:extLst>
          </p:cNvPr>
          <p:cNvSpPr txBox="1"/>
          <p:nvPr/>
        </p:nvSpPr>
        <p:spPr>
          <a:xfrm>
            <a:off x="1659747" y="15609752"/>
            <a:ext cx="162756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William Tu, Michal </a:t>
            </a:r>
            <a:r>
              <a:rPr lang="en-US" sz="5000" b="1" dirty="0" err="1">
                <a:solidFill>
                  <a:schemeClr val="bg1"/>
                </a:solidFill>
              </a:rPr>
              <a:t>Swiatkowski</a:t>
            </a:r>
            <a:r>
              <a:rPr lang="en-US" sz="5000" b="1" dirty="0">
                <a:solidFill>
                  <a:schemeClr val="bg1"/>
                </a:solidFill>
              </a:rPr>
              <a:t>, and Yossi </a:t>
            </a:r>
            <a:r>
              <a:rPr lang="en-US" sz="5000" b="1" dirty="0" err="1">
                <a:solidFill>
                  <a:schemeClr val="bg1"/>
                </a:solidFill>
              </a:rPr>
              <a:t>Kuperman</a:t>
            </a:r>
            <a:endParaRPr lang="en-US" sz="5000" b="1" dirty="0">
              <a:solidFill>
                <a:schemeClr val="bg1"/>
              </a:solidFill>
            </a:endParaRPr>
          </a:p>
          <a:p>
            <a:r>
              <a:rPr lang="en-US" sz="5000" dirty="0">
                <a:solidFill>
                  <a:schemeClr val="bg1"/>
                </a:solidFill>
              </a:rPr>
              <a:t>Nvidia and Intel</a:t>
            </a:r>
          </a:p>
          <a:p>
            <a:r>
              <a:rPr lang="en-US" sz="5000" dirty="0" err="1">
                <a:solidFill>
                  <a:schemeClr val="bg1"/>
                </a:solidFill>
              </a:rPr>
              <a:t>NetDev</a:t>
            </a:r>
            <a:r>
              <a:rPr lang="en-US" sz="5000" dirty="0">
                <a:solidFill>
                  <a:schemeClr val="bg1"/>
                </a:solidFill>
              </a:rPr>
              <a:t> 0x18, 2024</a:t>
            </a:r>
            <a:endParaRPr lang="en-US" sz="5000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E3A8-70DD-7382-A59D-F87CE8A2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Design1: Fairness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251E-6AB2-3414-C0D4-BE084E29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Sharing causes Starving!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294C-08CA-212F-DEB4-21D3B005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000" dirty="0"/>
              <a:t>Assume traffic all goes into slow-path</a:t>
            </a:r>
          </a:p>
          <a:p>
            <a:r>
              <a:rPr lang="en-US" sz="5000" dirty="0"/>
              <a:t>VM1 runs DPDK-</a:t>
            </a:r>
            <a:r>
              <a:rPr lang="en-US" sz="5000" dirty="0" err="1"/>
              <a:t>pktgen</a:t>
            </a:r>
            <a:endParaRPr lang="en-US" sz="5000" dirty="0"/>
          </a:p>
          <a:p>
            <a:r>
              <a:rPr lang="en-US" sz="5000" dirty="0"/>
              <a:t>VM2 runs ping</a:t>
            </a:r>
          </a:p>
          <a:p>
            <a:r>
              <a:rPr lang="en-US" sz="5000" dirty="0"/>
              <a:t>All the buffers of RXQs of PF are used by VM1</a:t>
            </a:r>
          </a:p>
          <a:p>
            <a:r>
              <a:rPr lang="en-US" sz="5000" dirty="0"/>
              <a:t>VM2 get </a:t>
            </a:r>
            <a:r>
              <a:rPr lang="en-US" sz="5000" dirty="0">
                <a:solidFill>
                  <a:srgbClr val="C00000"/>
                </a:solidFill>
              </a:rPr>
              <a:t>zero</a:t>
            </a:r>
            <a:r>
              <a:rPr lang="en-US" sz="5000" dirty="0"/>
              <a:t> slow-path bandwidth </a:t>
            </a:r>
            <a:r>
              <a:rPr lang="en-US" sz="5000" dirty="0">
                <a:sym typeface="Wingdings" pitchFamily="2" charset="2"/>
              </a:rPr>
              <a:t></a:t>
            </a:r>
            <a:endParaRPr lang="en-US" sz="5000" dirty="0"/>
          </a:p>
          <a:p>
            <a:r>
              <a:rPr lang="en-US" sz="5000" dirty="0"/>
              <a:t>Idea: why not use </a:t>
            </a:r>
            <a:r>
              <a:rPr lang="en-US" sz="5000" dirty="0" err="1"/>
              <a:t>tc</a:t>
            </a:r>
            <a:r>
              <a:rPr lang="en-US" sz="5000" dirty="0"/>
              <a:t> QoS? Meter rate limiter?</a:t>
            </a:r>
          </a:p>
          <a:p>
            <a:endParaRPr lang="en-US" sz="5000" dirty="0"/>
          </a:p>
          <a:p>
            <a:endParaRPr lang="en-US" sz="5000" dirty="0"/>
          </a:p>
          <a:p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6D561A1-ED97-0610-FF2F-99DBCC90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329" y="4364461"/>
            <a:ext cx="9590035" cy="152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Design2: Adjustable RXQ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memory by dynamic allocation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307" y="4263081"/>
            <a:ext cx="21566220" cy="1523473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Currently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Driver always refill </a:t>
            </a:r>
            <a:r>
              <a:rPr lang="en-US" sz="5000" b="0" i="0" u="none" strike="noStrike" dirty="0" err="1">
                <a:solidFill>
                  <a:srgbClr val="13343B"/>
                </a:solidFill>
                <a:effectLst/>
                <a:latin typeface="var(--font-fk-grotesk)"/>
              </a:rPr>
              <a:t>rxq</a:t>
            </a:r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to full, ex: default 1024 buffers 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Performance drop if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rxq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 depth is too shadow, ex: 64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But what if there is little traffic? 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Then we waste lots of memory</a:t>
            </a:r>
          </a:p>
          <a:p>
            <a:pPr marL="0" indent="0">
              <a:buNone/>
            </a:pPr>
            <a:endParaRPr lang="en-US" sz="5000" dirty="0">
              <a:solidFill>
                <a:srgbClr val="13343B"/>
              </a:solidFill>
              <a:latin typeface="var(--font-fk-grotesk)"/>
            </a:endParaRPr>
          </a:p>
          <a:p>
            <a:pPr marL="0" indent="0">
              <a:buNone/>
            </a:pP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Idea: 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Don’t always allocate to full </a:t>
            </a:r>
            <a:r>
              <a:rPr lang="en-US" sz="5000" b="1" i="0" u="none" strike="noStrike" dirty="0" err="1">
                <a:solidFill>
                  <a:srgbClr val="13343B"/>
                </a:solidFill>
                <a:effectLst/>
                <a:latin typeface="var(--font-fk-grotesk)"/>
              </a:rPr>
              <a:t>rxq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size 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  <a:sym typeface="Wingdings" pitchFamily="2" charset="2"/>
              </a:rPr>
              <a:t> save memory!</a:t>
            </a:r>
            <a:endParaRPr lang="en-US" sz="5000" b="1" i="0" u="none" strike="noStrike" dirty="0">
              <a:solidFill>
                <a:srgbClr val="13343B"/>
              </a:solidFill>
              <a:effectLst/>
              <a:latin typeface="var(--font-fk-grotesk)"/>
            </a:endParaRPr>
          </a:p>
          <a:p>
            <a:r>
              <a:rPr lang="en-US" sz="5000" dirty="0">
                <a:latin typeface="var(--font-fk-grotesk)"/>
              </a:rPr>
              <a:t>Performance impact:</a:t>
            </a: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 </a:t>
            </a:r>
            <a:r>
              <a:rPr lang="en-US" sz="5000" dirty="0">
                <a:latin typeface="var(--font-fk-grotesk)"/>
              </a:rPr>
              <a:t>First burst of traffic definitely lost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Keep a 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low watermark, </a:t>
            </a:r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ex: minimum guarantee 128 buffers (2*NAPI_BUDGET)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Keep high watermark, max buffers of a device</a:t>
            </a:r>
            <a:endParaRPr lang="en-US" sz="5000" dirty="0">
              <a:latin typeface="var(--font-fk-grotesk)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B8ED4-D12B-038C-AF7F-CB91753C6E28}"/>
              </a:ext>
            </a:extLst>
          </p:cNvPr>
          <p:cNvGrpSpPr/>
          <p:nvPr/>
        </p:nvGrpSpPr>
        <p:grpSpPr>
          <a:xfrm>
            <a:off x="25026408" y="3345716"/>
            <a:ext cx="6581289" cy="7148493"/>
            <a:chOff x="8091912" y="943336"/>
            <a:chExt cx="2193763" cy="238283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4DAC-E987-BDEB-BCE3-81D1CC8E8C12}"/>
                </a:ext>
              </a:extLst>
            </p:cNvPr>
            <p:cNvGrpSpPr/>
            <p:nvPr/>
          </p:nvGrpSpPr>
          <p:grpSpPr>
            <a:xfrm>
              <a:off x="8091912" y="943336"/>
              <a:ext cx="2193763" cy="2382831"/>
              <a:chOff x="23956309" y="3903746"/>
              <a:chExt cx="6581289" cy="71484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A69C570-8779-745A-5D66-95DC4B961FFC}"/>
                  </a:ext>
                </a:extLst>
              </p:cNvPr>
              <p:cNvGrpSpPr/>
              <p:nvPr/>
            </p:nvGrpSpPr>
            <p:grpSpPr>
              <a:xfrm>
                <a:off x="24599199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F3510-EEB9-F3AB-F1AF-6CFFC24701E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77AD4F-AF72-801F-C01C-D369C438458B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DB41B7-8DAD-83B1-571E-D3CFCE46D963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882BC6A-DB15-864D-6DD8-F64EA480DEDF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E6AF9D-F4CF-23DD-B55B-4A1F840E2F08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D5AE85-4568-580B-3886-F3AF164C6B6F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1DBE14-68B2-0170-8E1F-65742F62D51A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11D5174-0F9C-E7CD-5A9D-95543D650C3B}"/>
                  </a:ext>
                </a:extLst>
              </p:cNvPr>
              <p:cNvGrpSpPr/>
              <p:nvPr/>
            </p:nvGrpSpPr>
            <p:grpSpPr>
              <a:xfrm>
                <a:off x="26386706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68047C-02F3-1428-FC5E-BDC1758477B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1BB01-0C16-8117-67BC-1A15D2F3BCC2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B72FB5-462D-F290-73CB-71D4DBAB0348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B23135-1E99-A2DA-52C0-AF416187B0D2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759CC7E-EE07-4BDC-DB82-6AA7ADB5D871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7EDFFBC-11A6-6008-35A9-10BC219B5770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A33553-31CD-BFB9-9CFF-29E8F120386F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9347FC-E6ED-409E-C264-704F88B0DB45}"/>
                  </a:ext>
                </a:extLst>
              </p:cNvPr>
              <p:cNvGrpSpPr/>
              <p:nvPr/>
            </p:nvGrpSpPr>
            <p:grpSpPr>
              <a:xfrm>
                <a:off x="28596930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F37613-D19E-25CE-EC29-1A47E2B7B705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CC6EFC4-B4B4-29BA-BA9B-58593FE96FA3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3B9BF69-250F-5D03-7EF3-F322A441FE4A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B7328EE-2267-FBDB-8B39-6C3F5805D4C4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F8C7E56-999A-2F10-CDFE-A502B84D093B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0ED9D-A57C-0A3F-6F73-DFF1AACFF22D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1F97E-0C74-8CB9-5882-45E39943DA3B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0BB6B9-8295-4491-22C1-0C32420FE38E}"/>
                  </a:ext>
                </a:extLst>
              </p:cNvPr>
              <p:cNvSpPr txBox="1"/>
              <p:nvPr/>
            </p:nvSpPr>
            <p:spPr>
              <a:xfrm>
                <a:off x="27591321" y="7385999"/>
                <a:ext cx="532517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…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E112C0-21FB-F718-3395-A2225D01EF4F}"/>
                  </a:ext>
                </a:extLst>
              </p:cNvPr>
              <p:cNvSpPr txBox="1"/>
              <p:nvPr/>
            </p:nvSpPr>
            <p:spPr>
              <a:xfrm>
                <a:off x="23956309" y="3903746"/>
                <a:ext cx="6581289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u="sng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Current: always refill to full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7DF96-A80C-1303-8D95-F05646172754}"/>
                </a:ext>
              </a:extLst>
            </p:cNvPr>
            <p:cNvSpPr txBox="1"/>
            <p:nvPr/>
          </p:nvSpPr>
          <p:spPr>
            <a:xfrm>
              <a:off x="8183536" y="1234732"/>
              <a:ext cx="2010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5"/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Dev1      Dev2           Dev-n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738E3-AB11-8982-7C8A-6FD9C101491F}"/>
              </a:ext>
            </a:extLst>
          </p:cNvPr>
          <p:cNvGrpSpPr/>
          <p:nvPr/>
        </p:nvGrpSpPr>
        <p:grpSpPr>
          <a:xfrm>
            <a:off x="24561447" y="11345811"/>
            <a:ext cx="9817974" cy="7106463"/>
            <a:chOff x="7954297" y="3806361"/>
            <a:chExt cx="3272658" cy="236882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F99959-BF4C-2210-B9E0-85A19E3FE939}"/>
                </a:ext>
              </a:extLst>
            </p:cNvPr>
            <p:cNvCxnSpPr/>
            <p:nvPr/>
          </p:nvCxnSpPr>
          <p:spPr>
            <a:xfrm>
              <a:off x="7954297" y="4824798"/>
              <a:ext cx="2349910" cy="0"/>
            </a:xfrm>
            <a:prstGeom prst="line">
              <a:avLst/>
            </a:prstGeom>
            <a:ln w="539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5E8004-9F95-2014-DD21-779D04297516}"/>
                </a:ext>
              </a:extLst>
            </p:cNvPr>
            <p:cNvSpPr txBox="1"/>
            <p:nvPr/>
          </p:nvSpPr>
          <p:spPr>
            <a:xfrm>
              <a:off x="10301637" y="4562139"/>
              <a:ext cx="925318" cy="441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low</a:t>
              </a:r>
            </a:p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watermark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55EB89-03F1-2FD7-1711-075F114E730B}"/>
                </a:ext>
              </a:extLst>
            </p:cNvPr>
            <p:cNvGrpSpPr/>
            <p:nvPr/>
          </p:nvGrpSpPr>
          <p:grpSpPr>
            <a:xfrm>
              <a:off x="8176620" y="3806361"/>
              <a:ext cx="2064263" cy="2368821"/>
              <a:chOff x="8176620" y="3806361"/>
              <a:chExt cx="2064263" cy="236882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E12249-1485-BA92-03F7-4652A4B06AF5}"/>
                  </a:ext>
                </a:extLst>
              </p:cNvPr>
              <p:cNvGrpSpPr/>
              <p:nvPr/>
            </p:nvGrpSpPr>
            <p:grpSpPr>
              <a:xfrm>
                <a:off x="8176620" y="3806361"/>
                <a:ext cx="1861578" cy="2368821"/>
                <a:chOff x="24460076" y="12101338"/>
                <a:chExt cx="5584733" cy="710646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A5133A3-82A1-8A44-19EC-79D3F415F6B9}"/>
                    </a:ext>
                  </a:extLst>
                </p:cNvPr>
                <p:cNvGrpSpPr/>
                <p:nvPr/>
              </p:nvGrpSpPr>
              <p:grpSpPr>
                <a:xfrm>
                  <a:off x="24819511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A473D502-5752-9555-B22C-476FD6142D19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41E0B9F-3188-15C1-44D0-A9FA42B019D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4353174-D9E9-6BC5-2FAD-9B03FD412D4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4C4F9E1-B685-DDC4-6B43-6C93A45FCEB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25C57B6-1680-5EF4-A82D-28B80B061DBF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A67C9C1-37C3-7D85-3DCB-14FC9C8D2702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9D0B14A-8F16-94E8-D4E1-5A1C92891AA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5E979F-48F4-BED7-EA4F-C47FC4F81664}"/>
                    </a:ext>
                  </a:extLst>
                </p:cNvPr>
                <p:cNvGrpSpPr/>
                <p:nvPr/>
              </p:nvGrpSpPr>
              <p:grpSpPr>
                <a:xfrm>
                  <a:off x="26663975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589BA33-9C2B-267C-F4B1-E238A87A6B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0C91BF6-0F99-5A61-4D92-708591B370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0561989-07F0-5CA2-EDA8-40C33CAD4307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4A43F9D-BC07-0E34-B7DA-6268B6D42184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39C18CC-E6DC-AC49-4C9A-90B40FA08866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2D739E0-22A4-A9BC-38BC-4AC720A626E7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803ED54-CCB2-4784-8DF7-E54B9250918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6E2A03B-3F0D-9CDD-03A5-D995149BAD1B}"/>
                    </a:ext>
                  </a:extLst>
                </p:cNvPr>
                <p:cNvGrpSpPr/>
                <p:nvPr/>
              </p:nvGrpSpPr>
              <p:grpSpPr>
                <a:xfrm>
                  <a:off x="28962690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C3CF34-48F5-2475-D677-35EBCF93CB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F423439-5C46-35C0-5448-E287F2F9B124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4F94AC6-5D0A-806A-696E-398395E6776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5E00D0E-D111-877C-0DD6-D95AE092F746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CA07CDD-B7C7-88EC-ADE4-32A3A4021A69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F87E1D11-83AA-672F-B6A2-3BE969E2E795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B3FBD1B-7C5D-1AEA-5668-917C077EFB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E49C9EC-0B85-CD95-19B3-B32E99A9A0BA}"/>
                    </a:ext>
                  </a:extLst>
                </p:cNvPr>
                <p:cNvSpPr txBox="1"/>
                <p:nvPr/>
              </p:nvSpPr>
              <p:spPr>
                <a:xfrm>
                  <a:off x="27954955" y="15547492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E9A9E39-4232-1DC4-88F5-333F36424D50}"/>
                    </a:ext>
                  </a:extLst>
                </p:cNvPr>
                <p:cNvSpPr txBox="1"/>
                <p:nvPr/>
              </p:nvSpPr>
              <p:spPr>
                <a:xfrm>
                  <a:off x="24460076" y="12101338"/>
                  <a:ext cx="5584733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u="sng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Propose: dynamic refill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4EC074-C56A-1EEC-406D-A3475379BE5F}"/>
                  </a:ext>
                </a:extLst>
              </p:cNvPr>
              <p:cNvSpPr txBox="1"/>
              <p:nvPr/>
            </p:nvSpPr>
            <p:spPr>
              <a:xfrm>
                <a:off x="8230366" y="4073336"/>
                <a:ext cx="2010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155"/>
                <a:r>
                  <a:rPr lang="en-US" sz="3300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Dev1      Dev2           Dev-n</a:t>
                </a:r>
              </a:p>
            </p:txBody>
          </p: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605D8C-4EF7-079B-286D-7340563EB85A}"/>
              </a:ext>
            </a:extLst>
          </p:cNvPr>
          <p:cNvCxnSpPr/>
          <p:nvPr/>
        </p:nvCxnSpPr>
        <p:spPr>
          <a:xfrm>
            <a:off x="24525558" y="18448794"/>
            <a:ext cx="7049730" cy="0"/>
          </a:xfrm>
          <a:prstGeom prst="line">
            <a:avLst/>
          </a:prstGeom>
          <a:ln w="539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5B9A0F-E013-4369-8A63-FDD9DE4426B4}"/>
              </a:ext>
            </a:extLst>
          </p:cNvPr>
          <p:cNvSpPr txBox="1"/>
          <p:nvPr/>
        </p:nvSpPr>
        <p:spPr>
          <a:xfrm>
            <a:off x="31567579" y="17660819"/>
            <a:ext cx="2775953" cy="1323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high</a:t>
            </a:r>
          </a:p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29235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DE8-C5B1-5DCB-72E8-273EE68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72F-1C3B-18D1-EFB5-0B0C17D0D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0" y="2459459"/>
            <a:ext cx="31546800" cy="1408176"/>
          </a:xfrm>
        </p:spPr>
        <p:txBody>
          <a:bodyPr/>
          <a:lstStyle/>
          <a:p>
            <a:r>
              <a:rPr lang="en-US" dirty="0"/>
              <a:t>Fixed High Watermark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8F80-EC44-5608-23FA-519C1A68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Two servers connected back-to-back, single </a:t>
            </a:r>
            <a:r>
              <a:rPr lang="en-US" sz="5000" dirty="0" err="1"/>
              <a:t>iperf</a:t>
            </a:r>
            <a:r>
              <a:rPr lang="en-US" sz="5000" dirty="0"/>
              <a:t> TCP throughput on CX-5</a:t>
            </a:r>
          </a:p>
          <a:p>
            <a:r>
              <a:rPr lang="en-US" sz="5000" dirty="0"/>
              <a:t>Hardware offload disabled, all traffic go to slow-path OVS</a:t>
            </a:r>
          </a:p>
          <a:p>
            <a:r>
              <a:rPr lang="en-US" sz="5000" dirty="0"/>
              <a:t>Statically change RXQ depth (</a:t>
            </a:r>
            <a:r>
              <a:rPr lang="en-US" sz="5000" dirty="0" err="1"/>
              <a:t>ethtool</a:t>
            </a:r>
            <a:r>
              <a:rPr lang="en-US" sz="5000" dirty="0"/>
              <a:t> –G </a:t>
            </a:r>
            <a:r>
              <a:rPr lang="en-US" sz="5000" dirty="0" err="1"/>
              <a:t>rx</a:t>
            </a:r>
            <a:r>
              <a:rPr lang="en-US" sz="5000" dirty="0"/>
              <a:t>) from 64 to 2048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15BF0-9FFC-A02F-6DA6-DD5B10FB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42" y="8622239"/>
            <a:ext cx="18057915" cy="108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DE8-C5B1-5DCB-72E8-273EE68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72F-1C3B-18D1-EFB5-0B0C17D0D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0" y="2459459"/>
            <a:ext cx="31546800" cy="1408176"/>
          </a:xfrm>
        </p:spPr>
        <p:txBody>
          <a:bodyPr/>
          <a:lstStyle/>
          <a:p>
            <a:r>
              <a:rPr lang="en-US" dirty="0"/>
              <a:t>Dynamically Adjust the RXQ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8F80-EC44-5608-23FA-519C1A68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350327"/>
            <a:ext cx="31546800" cy="14147985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/>
              <a:t>Simple algorithm:</a:t>
            </a:r>
          </a:p>
          <a:p>
            <a:r>
              <a:rPr lang="en-US" sz="5000" dirty="0"/>
              <a:t>When in NAPI-interrupt: save memory by not refill, or refill up to </a:t>
            </a:r>
            <a:r>
              <a:rPr lang="en-US" sz="5000" dirty="0" err="1"/>
              <a:t>low_watermark</a:t>
            </a:r>
            <a:endParaRPr lang="en-US" sz="5000" dirty="0"/>
          </a:p>
          <a:p>
            <a:r>
              <a:rPr lang="en-US" sz="5000" dirty="0"/>
              <a:t>When in NAPI-busy: fallback to default behavior, driver refill to FULL</a:t>
            </a:r>
          </a:p>
          <a:p>
            <a:r>
              <a:rPr lang="en-US" sz="5000" dirty="0"/>
              <a:t>The first burst definitely drops, but we’ll catch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7496-F620-E85D-56AC-866ECE85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042" y="9005455"/>
            <a:ext cx="17189915" cy="103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E955-129B-74B5-D8B6-8685458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Design2+: Adjustable RXQ with Shared Page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7A1D-F046-121C-2A42-95B813EBE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Problem: The later-created representors might get no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FACA-2C5E-0C10-7807-D0099241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Current: each RXQ has its own page pool</a:t>
            </a:r>
          </a:p>
          <a:p>
            <a:r>
              <a:rPr lang="en-US" sz="5000" dirty="0"/>
              <a:t>Propose: all RXQs use the same page pool</a:t>
            </a:r>
          </a:p>
          <a:p>
            <a:r>
              <a:rPr lang="en-US" sz="5000" dirty="0"/>
              <a:t>Challenge: Need to track each RXQ usage and need lock</a:t>
            </a:r>
          </a:p>
          <a:p>
            <a:r>
              <a:rPr lang="en-US" sz="5000" dirty="0"/>
              <a:t>Use for representors (shared single DMA device) or virtual devices (</a:t>
            </a:r>
            <a:r>
              <a:rPr lang="en-US" sz="5000" dirty="0" err="1"/>
              <a:t>veth</a:t>
            </a:r>
            <a:r>
              <a:rPr lang="en-US" sz="5000" dirty="0"/>
              <a:t>)</a:t>
            </a:r>
          </a:p>
          <a:p>
            <a:r>
              <a:rPr lang="en-US" sz="5000" dirty="0"/>
              <a:t>How about fairness?</a:t>
            </a:r>
          </a:p>
          <a:p>
            <a:endParaRPr lang="en-US" sz="5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7C96DCF-FE7E-3FA3-5ECE-926F396A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53" y="10287000"/>
            <a:ext cx="22873094" cy="86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F15A8E1-3A4D-C54B-74C0-F1C39870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938826"/>
            <a:ext cx="11774532" cy="2250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68D9-5D5C-8189-5CEC-A71EFA1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with Shared Page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E051-56F4-3670-66A2-F52C8335E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Borrow the idea from hardware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17B2-79B4-7713-B3A0-478863DC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20428527" cy="13651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Shared Buffer in Hardware Switch</a:t>
            </a:r>
          </a:p>
          <a:p>
            <a:r>
              <a:rPr lang="en-US" dirty="0"/>
              <a:t>Each output port has a </a:t>
            </a:r>
            <a:r>
              <a:rPr lang="en-US" dirty="0">
                <a:solidFill>
                  <a:srgbClr val="C00000"/>
                </a:solidFill>
              </a:rPr>
              <a:t>logical queue</a:t>
            </a:r>
          </a:p>
          <a:p>
            <a:r>
              <a:rPr lang="en-US" dirty="0"/>
              <a:t>The logical queue decides the budge/usage of the output port</a:t>
            </a:r>
          </a:p>
          <a:p>
            <a:r>
              <a:rPr lang="en-US" dirty="0"/>
              <a:t>Dynamic Threshold: adjust queue depth based on current usage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switchdev</a:t>
            </a:r>
            <a:endParaRPr lang="en-US" dirty="0"/>
          </a:p>
          <a:p>
            <a:r>
              <a:rPr lang="en-US" dirty="0"/>
              <a:t>Logical queue -&gt; RXQ</a:t>
            </a:r>
          </a:p>
          <a:p>
            <a:r>
              <a:rPr lang="en-US" dirty="0"/>
              <a:t>Port -&gt; representor </a:t>
            </a:r>
            <a:r>
              <a:rPr lang="en-US" dirty="0" err="1"/>
              <a:t>netdev</a:t>
            </a:r>
            <a:endParaRPr lang="en-US" dirty="0"/>
          </a:p>
          <a:p>
            <a:r>
              <a:rPr lang="en-US" dirty="0"/>
              <a:t>Shared Buffer -&gt; shared page pool</a:t>
            </a:r>
          </a:p>
          <a:p>
            <a:pPr marL="0" indent="0">
              <a:buNone/>
            </a:pPr>
            <a:r>
              <a:rPr lang="en-US" dirty="0"/>
              <a:t>Dynamic Threshold</a:t>
            </a:r>
          </a:p>
          <a:p>
            <a:r>
              <a:rPr lang="en-US" dirty="0"/>
              <a:t>Limit a port’s shared memory usage to 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ED8E10-C285-8E21-E408-6191B86DFE30}"/>
              </a:ext>
            </a:extLst>
          </p:cNvPr>
          <p:cNvSpPr/>
          <p:nvPr/>
        </p:nvSpPr>
        <p:spPr>
          <a:xfrm>
            <a:off x="23893275" y="9160797"/>
            <a:ext cx="8627658" cy="53626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0">
              <a:defRPr/>
            </a:pPr>
            <a:endParaRPr lang="en-US" sz="60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148EC7-FEC3-3AF6-93CB-5452E9D29A12}"/>
              </a:ext>
            </a:extLst>
          </p:cNvPr>
          <p:cNvSpPr txBox="1"/>
          <p:nvPr/>
        </p:nvSpPr>
        <p:spPr>
          <a:xfrm>
            <a:off x="23700927" y="6911172"/>
            <a:ext cx="9484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Shared Memory Switch with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multiple </a:t>
            </a:r>
            <a:r>
              <a:rPr lang="en-US" sz="5400" dirty="0">
                <a:solidFill>
                  <a:srgbClr val="C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output</a:t>
            </a:r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 ports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6101FC-F5A2-AC87-6F9A-17D070B23703}"/>
              </a:ext>
            </a:extLst>
          </p:cNvPr>
          <p:cNvGrpSpPr/>
          <p:nvPr/>
        </p:nvGrpSpPr>
        <p:grpSpPr>
          <a:xfrm>
            <a:off x="29335541" y="9663723"/>
            <a:ext cx="1969995" cy="784830"/>
            <a:chOff x="6985000" y="4827977"/>
            <a:chExt cx="656665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077567-CFD9-2663-53FE-459DB2EA71F7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C7E4ECF-7EE7-F138-72E3-9753DB155DE6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6FE5ED-37F3-480A-7FF0-922A2ACEA4CC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5A873-8952-0BB9-E2BE-C3547DB486BD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D1C58A2-8A93-352C-3D84-81F2E3A9778E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7E4161-316E-8CF8-02A0-0AD7FE711EDE}"/>
              </a:ext>
            </a:extLst>
          </p:cNvPr>
          <p:cNvGrpSpPr/>
          <p:nvPr/>
        </p:nvGrpSpPr>
        <p:grpSpPr>
          <a:xfrm>
            <a:off x="29335541" y="10973421"/>
            <a:ext cx="1969995" cy="784830"/>
            <a:chOff x="6985000" y="4827977"/>
            <a:chExt cx="656665" cy="26161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F9DC05-38F7-8354-377C-BBEE34CFF357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512DF1-DAEB-9621-E4D9-C25DF1579002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EA84B7-C38A-82A6-E6E6-C3582BDDA67E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07CB017-C3EA-C8A7-A27F-824E9AB9D8F3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6EDF058-E2E5-F720-A2A0-E873B4DF3447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98F8766-9D9E-BDA4-2AFD-756FC56EF59C}"/>
              </a:ext>
            </a:extLst>
          </p:cNvPr>
          <p:cNvGrpSpPr/>
          <p:nvPr/>
        </p:nvGrpSpPr>
        <p:grpSpPr>
          <a:xfrm>
            <a:off x="29335541" y="13059417"/>
            <a:ext cx="1969995" cy="784830"/>
            <a:chOff x="6985000" y="4827977"/>
            <a:chExt cx="656665" cy="26161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F5C919-C83D-963F-C9E2-E5600D22EB81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B2D32-9DD3-B176-3584-C1C71549A95F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009AD6-2065-163B-5646-CC0EB44060F6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723D369-6639-D714-76CC-65332123E59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72BD4E-0DAE-8EBA-E441-6FBC88A0E1C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EF1CE80-5C2F-05A9-79A4-43B388641513}"/>
              </a:ext>
            </a:extLst>
          </p:cNvPr>
          <p:cNvSpPr txBox="1"/>
          <p:nvPr/>
        </p:nvSpPr>
        <p:spPr>
          <a:xfrm rot="5400000">
            <a:off x="30308754" y="11959050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8908B9-2771-BDC2-B57F-1BC05A44E96B}"/>
              </a:ext>
            </a:extLst>
          </p:cNvPr>
          <p:cNvSpPr/>
          <p:nvPr/>
        </p:nvSpPr>
        <p:spPr>
          <a:xfrm>
            <a:off x="24365703" y="10973423"/>
            <a:ext cx="2700720" cy="198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0">
              <a:defRPr/>
            </a:pPr>
            <a:r>
              <a:rPr lang="en-US" sz="5400" kern="0" dirty="0">
                <a:solidFill>
                  <a:prstClr val="black"/>
                </a:solidFill>
                <a:latin typeface="Calibri" panose="020F0502020204030204"/>
              </a:rPr>
              <a:t>Shared Buffer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E87EDC-69EB-A720-E077-6722120DE9F2}"/>
              </a:ext>
            </a:extLst>
          </p:cNvPr>
          <p:cNvCxnSpPr/>
          <p:nvPr/>
        </p:nvCxnSpPr>
        <p:spPr>
          <a:xfrm flipV="1">
            <a:off x="27601892" y="10196810"/>
            <a:ext cx="1733649" cy="131298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03C4AF-4751-5273-FDE7-C530AA342506}"/>
              </a:ext>
            </a:extLst>
          </p:cNvPr>
          <p:cNvCxnSpPr>
            <a:cxnSpLocks/>
          </p:cNvCxnSpPr>
          <p:nvPr/>
        </p:nvCxnSpPr>
        <p:spPr>
          <a:xfrm flipV="1">
            <a:off x="27601890" y="11509791"/>
            <a:ext cx="1682850" cy="420402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596B97-40ED-8A0F-5AA6-601B6D7DF801}"/>
              </a:ext>
            </a:extLst>
          </p:cNvPr>
          <p:cNvCxnSpPr>
            <a:cxnSpLocks/>
          </p:cNvCxnSpPr>
          <p:nvPr/>
        </p:nvCxnSpPr>
        <p:spPr>
          <a:xfrm>
            <a:off x="27601890" y="12390654"/>
            <a:ext cx="1682850" cy="1155084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A77F074-1734-D6AC-6369-1AE9BA2C798B}"/>
              </a:ext>
            </a:extLst>
          </p:cNvPr>
          <p:cNvSpPr txBox="1"/>
          <p:nvPr/>
        </p:nvSpPr>
        <p:spPr>
          <a:xfrm>
            <a:off x="32082621" y="9660926"/>
            <a:ext cx="138531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576D4D-B72F-D2EB-4378-65E012F74CED}"/>
              </a:ext>
            </a:extLst>
          </p:cNvPr>
          <p:cNvSpPr txBox="1"/>
          <p:nvPr/>
        </p:nvSpPr>
        <p:spPr>
          <a:xfrm>
            <a:off x="32086965" y="10912904"/>
            <a:ext cx="138531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6BAD0A-A49C-CC35-BE5F-85A369BEF01C}"/>
              </a:ext>
            </a:extLst>
          </p:cNvPr>
          <p:cNvSpPr txBox="1"/>
          <p:nvPr/>
        </p:nvSpPr>
        <p:spPr>
          <a:xfrm>
            <a:off x="32075462" y="12988637"/>
            <a:ext cx="14478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portN</a:t>
            </a:r>
            <a:endParaRPr lang="en-US" sz="3600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7D35C-2587-D6ED-37B6-D566D45048C7}"/>
              </a:ext>
            </a:extLst>
          </p:cNvPr>
          <p:cNvSpPr txBox="1"/>
          <p:nvPr/>
        </p:nvSpPr>
        <p:spPr>
          <a:xfrm>
            <a:off x="20488437" y="18587928"/>
            <a:ext cx="15437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Times" pitchFamily="2" charset="0"/>
              </a:rPr>
              <a:t>Paper: Dynamic Queue Length Thresholds for Shared-Memory Packet Switches </a:t>
            </a:r>
            <a:endParaRPr 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A43C-80AA-49E8-A138-3908C202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Devlink</a:t>
            </a:r>
            <a:r>
              <a:rPr lang="en-US" dirty="0"/>
              <a:t> Attribute: spool-mode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AE4F-6104-19CF-45AD-7569C22F7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None, Basic (Shared RXQ of PF), SPP (Shared Page Pool)</a:t>
            </a:r>
          </a:p>
        </p:txBody>
      </p:sp>
      <p:pic>
        <p:nvPicPr>
          <p:cNvPr id="8" name="Content Placeholder 7" descr="A table with black text&#10;&#10;Description automatically generated">
            <a:extLst>
              <a:ext uri="{FF2B5EF4-FFF2-40B4-BE49-F238E27FC236}">
                <a16:creationId xmlns:a16="http://schemas.microsoft.com/office/drawing/2014/main" id="{0A9751BA-567F-FD1E-6BB9-C43C9DD5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730" y="10287000"/>
            <a:ext cx="14292550" cy="6532142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7FB83DD-488D-89CA-A961-5C4A14D4A2F0}"/>
              </a:ext>
            </a:extLst>
          </p:cNvPr>
          <p:cNvSpPr txBox="1">
            <a:spLocks/>
          </p:cNvSpPr>
          <p:nvPr/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Memory is important -&gt; use shared RXQ, QoS is important -&gt; use adjustable RXQ or dedicated</a:t>
            </a:r>
          </a:p>
          <a:p>
            <a:r>
              <a:rPr lang="en-US" sz="5000" dirty="0"/>
              <a:t>New switch attribute: spool-mode</a:t>
            </a:r>
          </a:p>
          <a:p>
            <a:r>
              <a:rPr lang="en-US" sz="5000" dirty="0"/>
              <a:t>drivers need to implement modes or -ENOSUPP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u="sng" dirty="0">
                <a:latin typeface="Consolas" panose="020B0609020204030204" pitchFamily="49" charset="0"/>
                <a:cs typeface="Consolas" panose="020B0609020204030204" pitchFamily="49" charset="0"/>
              </a:rPr>
              <a:t># dedicated </a:t>
            </a:r>
            <a:r>
              <a:rPr lang="en-US" sz="50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5000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netdev</a:t>
            </a:r>
            <a:r>
              <a:rPr lang="en-US" sz="5000" u="sng" dirty="0">
                <a:latin typeface="Consolas" panose="020B0609020204030204" pitchFamily="49" charset="0"/>
                <a:cs typeface="Consolas" panose="020B0609020204030204" pitchFamily="49" charset="0"/>
              </a:rPr>
              <a:t>, ex: Octeontx2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/0000:08:00.0 \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 mode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none</a:t>
            </a:r>
          </a:p>
          <a:p>
            <a:pPr marL="0" indent="0">
              <a:buNone/>
            </a:pPr>
            <a:r>
              <a:rPr lang="en-US" sz="5000" u="sng" dirty="0">
                <a:latin typeface="Consolas" panose="020B0609020204030204" pitchFamily="49" charset="0"/>
                <a:cs typeface="Consolas" panose="020B0609020204030204" pitchFamily="49" charset="0"/>
              </a:rPr>
              <a:t># Shared RXQ with PF, ex: ICE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/0000:08:00.0 \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 mode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basic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/0000:08:00.0 \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mode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spp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69F-31EF-C33E-CF31-BF7DD6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Evaluation-1: Static RXQ, 64 - 2048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EFC5-3CD5-6E86-4C37-DF4B6A669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ab benchmark with 1 million requests 100 concurrency, with different RXQ depth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377673-4F42-65A8-D4A3-14E1C58E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50" y="9875788"/>
            <a:ext cx="17344073" cy="10698212"/>
          </a:xfr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868543-8FC3-0A80-1A10-4EF8D813E0DC}"/>
              </a:ext>
            </a:extLst>
          </p:cNvPr>
          <p:cNvSpPr txBox="1">
            <a:spLocks/>
          </p:cNvSpPr>
          <p:nvPr/>
        </p:nvSpPr>
        <p:spPr>
          <a:xfrm>
            <a:off x="2514600" y="3895345"/>
            <a:ext cx="31546800" cy="14602968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Time to complete </a:t>
            </a:r>
            <a:r>
              <a:rPr lang="en-US" sz="5400" dirty="0">
                <a:effectLst/>
                <a:latin typeface="NimbusRomNo9L"/>
              </a:rPr>
              <a:t>(sec): total time taken for completing the 1 million requests.</a:t>
            </a:r>
            <a:endParaRPr lang="en-US" sz="5000" dirty="0"/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out of buffers </a:t>
            </a:r>
            <a:r>
              <a:rPr lang="en-US" sz="5400" dirty="0">
                <a:effectLst/>
                <a:latin typeface="NimbusRomNo9L"/>
              </a:rPr>
              <a:t>(K): a firmware counter, </a:t>
            </a:r>
            <a:r>
              <a:rPr lang="en-US" sz="5400" dirty="0" err="1">
                <a:effectLst/>
                <a:latin typeface="NimbusRomNo9L"/>
              </a:rPr>
              <a:t>rx</a:t>
            </a:r>
            <a:r>
              <a:rPr lang="en-US" sz="5400" dirty="0">
                <a:effectLst/>
                <a:latin typeface="NimbusRomNo9L"/>
              </a:rPr>
              <a:t> out of buffer, re- porting number of packets dropped due to no RXQ buffer available.</a:t>
            </a:r>
            <a:endParaRPr lang="en-US" sz="5000" dirty="0"/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Requests</a:t>
            </a:r>
            <a:r>
              <a:rPr lang="en-US" sz="5400" dirty="0">
                <a:effectLst/>
                <a:latin typeface="NimbusRomNo9L"/>
              </a:rPr>
              <a:t> (K) / sec: average HTTP requests per seconds</a:t>
            </a:r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Connection Time </a:t>
            </a:r>
            <a:r>
              <a:rPr lang="en-US" sz="5400" dirty="0">
                <a:effectLst/>
                <a:latin typeface="NimbusRomNo9L"/>
              </a:rPr>
              <a:t>(</a:t>
            </a:r>
            <a:r>
              <a:rPr lang="en-US" sz="5400" dirty="0" err="1">
                <a:effectLst/>
                <a:latin typeface="NimbusRomNo9L"/>
              </a:rPr>
              <a:t>ms</a:t>
            </a:r>
            <a:r>
              <a:rPr lang="en-US" sz="5400" dirty="0">
                <a:effectLst/>
                <a:latin typeface="NimbusRomNo9L"/>
              </a:rPr>
              <a:t>) and SD: average connection time, including connect, processing, and waiting, of the 1 million connections and their </a:t>
            </a:r>
            <a:r>
              <a:rPr lang="en-US" sz="5400" b="1" dirty="0">
                <a:effectLst/>
                <a:latin typeface="NimbusRomNo9L"/>
              </a:rPr>
              <a:t>standard deviation </a:t>
            </a:r>
            <a:r>
              <a:rPr lang="en-US" sz="5400" dirty="0">
                <a:effectLst/>
                <a:latin typeface="NimbusRomNo9L"/>
              </a:rPr>
              <a:t>(SD). </a:t>
            </a:r>
          </a:p>
          <a:p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3226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69F-31EF-C33E-CF31-BF7DD6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Evaluation-2: Static RXQ vs Adjustable RXQ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EFC5-3CD5-6E86-4C37-DF4B6A669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ab benchmark with 1 million requests 100 concurrency, with different RXQ depth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377673-4F42-65A8-D4A3-14E1C58E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10"/>
          <a:stretch/>
        </p:blipFill>
        <p:spPr>
          <a:xfrm>
            <a:off x="860553" y="10027823"/>
            <a:ext cx="17344073" cy="7733704"/>
          </a:xfrm>
          <a:prstGeom prst="rect">
            <a:avLst/>
          </a:prstGeom>
        </p:spPr>
      </p:pic>
      <p:pic>
        <p:nvPicPr>
          <p:cNvPr id="10" name="Picture 9" descr="A table with text and numbers&#10;&#10;Description automatically generated">
            <a:extLst>
              <a:ext uri="{FF2B5EF4-FFF2-40B4-BE49-F238E27FC236}">
                <a16:creationId xmlns:a16="http://schemas.microsoft.com/office/drawing/2014/main" id="{A0C5FA56-7FDD-9E97-2ECB-6D01EF273D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73"/>
          <a:stretch/>
        </p:blipFill>
        <p:spPr>
          <a:xfrm>
            <a:off x="18288000" y="11395853"/>
            <a:ext cx="17344073" cy="636567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61FF0-E8F6-942C-7B66-902CFF2B6822}"/>
              </a:ext>
            </a:extLst>
          </p:cNvPr>
          <p:cNvCxnSpPr>
            <a:cxnSpLocks/>
          </p:cNvCxnSpPr>
          <p:nvPr/>
        </p:nvCxnSpPr>
        <p:spPr>
          <a:xfrm>
            <a:off x="1037083" y="14658106"/>
            <a:ext cx="34594990" cy="0"/>
          </a:xfrm>
          <a:prstGeom prst="line">
            <a:avLst/>
          </a:prstGeom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868543-8FC3-0A80-1A10-4EF8D813E0DC}"/>
              </a:ext>
            </a:extLst>
          </p:cNvPr>
          <p:cNvSpPr txBox="1">
            <a:spLocks/>
          </p:cNvSpPr>
          <p:nvPr/>
        </p:nvSpPr>
        <p:spPr>
          <a:xfrm>
            <a:off x="2514600" y="5209313"/>
            <a:ext cx="31546800" cy="13288999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effectLst/>
                <a:latin typeface="NimbusRomNo9L"/>
              </a:rPr>
              <a:t>Out of buffers showing more packets are dropped</a:t>
            </a:r>
          </a:p>
          <a:p>
            <a:r>
              <a:rPr lang="en-US" sz="5400" dirty="0">
                <a:latin typeface="NimbusRomNo9L"/>
              </a:rPr>
              <a:t>Higher jittering</a:t>
            </a:r>
          </a:p>
          <a:p>
            <a:r>
              <a:rPr lang="en-US" sz="5400" dirty="0">
                <a:latin typeface="NimbusRomNo9L"/>
              </a:rPr>
              <a:t>Average time to complete is similar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079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C541-53C6-4C4A-14FB-12B6C626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0E49-FB1B-1018-AE2C-56CAC704D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D29A2-9B13-96EA-D188-972B567E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 dirty="0"/>
              <a:t> Fast Path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5614598"/>
            <a:ext cx="19043073" cy="12883713"/>
          </a:xfrm>
        </p:spPr>
        <p:txBody>
          <a:bodyPr/>
          <a:lstStyle/>
          <a:p>
            <a:r>
              <a:rPr lang="en-US" sz="5000" dirty="0"/>
              <a:t>Legacy mode supports basic L2 features (mac/</a:t>
            </a:r>
            <a:r>
              <a:rPr lang="en-US" sz="5000" dirty="0" err="1"/>
              <a:t>vlan</a:t>
            </a:r>
            <a:r>
              <a:rPr lang="en-US" sz="5000" dirty="0"/>
              <a:t>)</a:t>
            </a:r>
          </a:p>
          <a:p>
            <a:r>
              <a:rPr lang="en-US" sz="5000" dirty="0" err="1"/>
              <a:t>Switchdev</a:t>
            </a:r>
            <a:r>
              <a:rPr lang="en-US" sz="5000" dirty="0"/>
              <a:t> supports advanced hardware offloads</a:t>
            </a:r>
          </a:p>
          <a:p>
            <a:r>
              <a:rPr lang="en-US" sz="5000" dirty="0" err="1"/>
              <a:t>Vports</a:t>
            </a:r>
            <a:r>
              <a:rPr lang="en-US" sz="5000" dirty="0"/>
              <a:t> (VFs/SFs) are </a:t>
            </a:r>
            <a:r>
              <a:rPr lang="en-US" sz="5000" dirty="0" err="1"/>
              <a:t>switchdev</a:t>
            </a:r>
            <a:r>
              <a:rPr lang="en-US" sz="5000" dirty="0"/>
              <a:t> ports and connected to VM</a:t>
            </a:r>
          </a:p>
          <a:p>
            <a:r>
              <a:rPr lang="en-US" sz="5000" dirty="0"/>
              <a:t>Handle most of the traffic in hardware</a:t>
            </a:r>
          </a:p>
          <a:p>
            <a:pPr lvl="1"/>
            <a:endParaRPr lang="en-US" sz="5000" dirty="0"/>
          </a:p>
          <a:p>
            <a:pPr lvl="1"/>
            <a:endParaRPr lang="en-US" sz="54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DD9B0D-9365-71F6-D6F3-756CA1A5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873" y="5614599"/>
            <a:ext cx="7699248" cy="118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29B93-E25B-F365-0F51-759BB012D4FA}"/>
              </a:ext>
            </a:extLst>
          </p:cNvPr>
          <p:cNvSpPr txBox="1"/>
          <p:nvPr/>
        </p:nvSpPr>
        <p:spPr>
          <a:xfrm>
            <a:off x="3332169" y="5454543"/>
            <a:ext cx="537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46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217906C-9B10-3AD8-A042-19CFE707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924" y="3895344"/>
            <a:ext cx="14424660" cy="1483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1A2C-E3E1-7CD1-DB52-A97F4A5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OFED: Uplink Rep’s RQ for all other RQs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AFFF-CF4D-B503-2676-7BCD7FC41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Uplink RQ’s to service all RX packets destined for non-uplink representors (SF/VF/PF)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2702-7C40-E68D-B099-DA36289A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663381"/>
            <a:ext cx="16803115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Control plane</a:t>
            </a:r>
          </a:p>
          <a:p>
            <a:r>
              <a:rPr lang="en-US" sz="4400" dirty="0" err="1"/>
              <a:t>Devlink</a:t>
            </a:r>
            <a:r>
              <a:rPr lang="en-US" sz="4400" dirty="0"/>
              <a:t> enable </a:t>
            </a:r>
            <a:r>
              <a:rPr lang="en-US" dirty="0"/>
              <a:t>at </a:t>
            </a:r>
            <a:r>
              <a:rPr lang="en-US" sz="4400" dirty="0" err="1"/>
              <a:t>switchdev</a:t>
            </a:r>
            <a:r>
              <a:rPr lang="en-US" sz="4400" dirty="0"/>
              <a:t> mode/ or disable</a:t>
            </a:r>
          </a:p>
          <a:p>
            <a:r>
              <a:rPr lang="en-US" sz="4400" dirty="0"/>
              <a:t>Maintain </a:t>
            </a:r>
            <a:r>
              <a:rPr lang="en-US" sz="4400" dirty="0" err="1"/>
              <a:t>xarray</a:t>
            </a:r>
            <a:r>
              <a:rPr lang="en-US" sz="4400" dirty="0"/>
              <a:t> for </a:t>
            </a:r>
            <a:r>
              <a:rPr lang="en-US" sz="4400" dirty="0" err="1"/>
              <a:t>vport</a:t>
            </a:r>
            <a:r>
              <a:rPr lang="en-US" sz="4400" dirty="0"/>
              <a:t> id to representor </a:t>
            </a:r>
            <a:r>
              <a:rPr lang="en-US" sz="4400" dirty="0" err="1"/>
              <a:t>netdev</a:t>
            </a:r>
            <a:r>
              <a:rPr lang="en-US" dirty="0"/>
              <a:t> struct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Data </a:t>
            </a:r>
            <a:r>
              <a:rPr lang="en-US" dirty="0"/>
              <a:t>plane: Steering</a:t>
            </a:r>
          </a:p>
          <a:p>
            <a:r>
              <a:rPr lang="en-US" sz="4400" dirty="0"/>
              <a:t>Insert pet header of 8 bytes (2 bytes contains new </a:t>
            </a:r>
            <a:r>
              <a:rPr lang="en-US" sz="4400" dirty="0" err="1"/>
              <a:t>ethertype</a:t>
            </a:r>
            <a:r>
              <a:rPr lang="en-US" sz="4400" dirty="0"/>
              <a:t>)</a:t>
            </a:r>
          </a:p>
          <a:p>
            <a:r>
              <a:rPr lang="en-US" sz="4400" dirty="0"/>
              <a:t>Copy 2 bytes of source </a:t>
            </a:r>
            <a:r>
              <a:rPr lang="en-US" sz="4400" dirty="0" err="1"/>
              <a:t>vport</a:t>
            </a:r>
            <a:r>
              <a:rPr lang="en-US" sz="4400" dirty="0"/>
              <a:t> that is stored in reg_c0</a:t>
            </a:r>
          </a:p>
          <a:p>
            <a:r>
              <a:rPr lang="en-US" sz="4400" dirty="0"/>
              <a:t>Set uplink as destination </a:t>
            </a:r>
            <a:r>
              <a:rPr lang="en-US" sz="4400" dirty="0" err="1"/>
              <a:t>vport</a:t>
            </a:r>
            <a:endParaRPr lang="en-US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dirty="0"/>
              <a:t>Data Plane: driver</a:t>
            </a:r>
          </a:p>
          <a:p>
            <a:r>
              <a:rPr lang="en-US" dirty="0"/>
              <a:t>Get </a:t>
            </a:r>
            <a:r>
              <a:rPr lang="en-US" dirty="0" err="1"/>
              <a:t>vport</a:t>
            </a:r>
            <a:r>
              <a:rPr lang="en-US" dirty="0"/>
              <a:t> id from </a:t>
            </a:r>
            <a:r>
              <a:rPr lang="en-US" dirty="0" err="1"/>
              <a:t>rx</a:t>
            </a:r>
            <a:r>
              <a:rPr lang="en-US" dirty="0"/>
              <a:t> buffer, lookup </a:t>
            </a:r>
            <a:r>
              <a:rPr lang="en-US" dirty="0" err="1"/>
              <a:t>netdev</a:t>
            </a:r>
            <a:r>
              <a:rPr lang="en-US" dirty="0"/>
              <a:t> struct using </a:t>
            </a:r>
            <a:r>
              <a:rPr lang="en-US" dirty="0" err="1"/>
              <a:t>vport</a:t>
            </a:r>
            <a:r>
              <a:rPr lang="en-US" dirty="0"/>
              <a:t> id</a:t>
            </a:r>
          </a:p>
          <a:p>
            <a:r>
              <a:rPr lang="en-US" sz="4400" dirty="0"/>
              <a:t>Strip the 8 bytes from SKB and patch the SKB with correct </a:t>
            </a:r>
            <a:r>
              <a:rPr lang="en-US" sz="4400" dirty="0" err="1"/>
              <a:t>netdev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BC7A-9A31-C90B-87B2-9B8D5F3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uplink REP’s </a:t>
            </a:r>
            <a:r>
              <a:rPr lang="en-US" dirty="0" err="1"/>
              <a:t>rx</a:t>
            </a:r>
            <a:r>
              <a:rPr lang="en-US" dirty="0"/>
              <a:t>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657B5-2149-8161-FAC0-1D8DCE3D5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Targeting 1K SFs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EE86A-EFBC-3611-8F0C-041DBC40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430" y="5194128"/>
            <a:ext cx="21261328" cy="13651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 Shared RQ</a:t>
            </a:r>
          </a:p>
          <a:p>
            <a:r>
              <a:rPr lang="en-US" dirty="0"/>
              <a:t>each </a:t>
            </a:r>
            <a:r>
              <a:rPr lang="en-US" dirty="0" err="1"/>
              <a:t>repr</a:t>
            </a:r>
            <a:r>
              <a:rPr lang="en-US" dirty="0"/>
              <a:t> has its own </a:t>
            </a:r>
            <a:r>
              <a:rPr lang="en-US" dirty="0" err="1"/>
              <a:t>rxq</a:t>
            </a:r>
            <a:r>
              <a:rPr lang="en-US" dirty="0"/>
              <a:t>, ex: 2 channel/2 </a:t>
            </a:r>
            <a:r>
              <a:rPr lang="en-US" dirty="0" err="1"/>
              <a:t>rxqs</a:t>
            </a:r>
            <a:endParaRPr lang="en-US" dirty="0"/>
          </a:p>
          <a:p>
            <a:r>
              <a:rPr lang="en-US" dirty="0"/>
              <a:t>1k representors has total 2k </a:t>
            </a:r>
            <a:r>
              <a:rPr lang="en-US" dirty="0" err="1"/>
              <a:t>rxqs</a:t>
            </a:r>
            <a:endParaRPr lang="en-US" dirty="0"/>
          </a:p>
          <a:p>
            <a:r>
              <a:rPr lang="en-US" dirty="0"/>
              <a:t>Each rep’s flow through its own </a:t>
            </a:r>
            <a:r>
              <a:rPr lang="en-US" dirty="0" err="1"/>
              <a:t>rxhash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With Shared RQ on BlueField-3</a:t>
            </a:r>
          </a:p>
          <a:p>
            <a:r>
              <a:rPr lang="en-US" dirty="0"/>
              <a:t>PF creates 16 </a:t>
            </a:r>
            <a:r>
              <a:rPr lang="en-US" dirty="0" err="1"/>
              <a:t>rxqs</a:t>
            </a:r>
            <a:r>
              <a:rPr lang="en-US" dirty="0"/>
              <a:t> (max limited by CPUs)</a:t>
            </a:r>
          </a:p>
          <a:p>
            <a:r>
              <a:rPr lang="en-US" dirty="0"/>
              <a:t>Traffic from all representors uses the same </a:t>
            </a:r>
            <a:r>
              <a:rPr lang="en-US" dirty="0" err="1"/>
              <a:t>rxhash</a:t>
            </a:r>
            <a:r>
              <a:rPr lang="en-US" dirty="0"/>
              <a:t> and decides which </a:t>
            </a:r>
            <a:r>
              <a:rPr lang="en-US" dirty="0" err="1"/>
              <a:t>rxq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Idea</a:t>
            </a:r>
            <a:r>
              <a:rPr lang="en-US" dirty="0"/>
              <a:t>: increase 16 to more, ex: 128</a:t>
            </a:r>
          </a:p>
          <a:p>
            <a:r>
              <a:rPr lang="en-US" dirty="0"/>
              <a:t>Lower the chance for hash collision, depth depends on NAPI scheduler</a:t>
            </a:r>
          </a:p>
          <a:p>
            <a:r>
              <a:rPr lang="en-US" dirty="0"/>
              <a:t>NAPI schedule natively provides fairness for each queue</a:t>
            </a:r>
          </a:p>
          <a:p>
            <a:r>
              <a:rPr lang="en-US" dirty="0"/>
              <a:t>16 queues with 1024 entries is different than 128 queues with 64 entries!</a:t>
            </a:r>
          </a:p>
          <a:p>
            <a:r>
              <a:rPr lang="en-US" dirty="0"/>
              <a:t>Can we hash based on </a:t>
            </a:r>
            <a:r>
              <a:rPr lang="en-US" dirty="0" err="1"/>
              <a:t>vport_id</a:t>
            </a:r>
            <a:r>
              <a:rPr lang="en-US" dirty="0"/>
              <a:t>? If yes, it’s the same as no-</a:t>
            </a:r>
            <a:r>
              <a:rPr lang="en-US" dirty="0" err="1"/>
              <a:t>sharedrq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err="1"/>
              <a:t>ethtool</a:t>
            </a:r>
            <a:r>
              <a:rPr lang="en-US" dirty="0"/>
              <a:t> controls everything, no extra knob needed?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7E4235-B3F3-E88A-3B65-8D16D87A076B}"/>
              </a:ext>
            </a:extLst>
          </p:cNvPr>
          <p:cNvGrpSpPr/>
          <p:nvPr/>
        </p:nvGrpSpPr>
        <p:grpSpPr>
          <a:xfrm>
            <a:off x="22964495" y="12011435"/>
            <a:ext cx="10351007" cy="8297580"/>
            <a:chOff x="22651915" y="11765345"/>
            <a:chExt cx="10351007" cy="829758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8DF8D19-19B3-4EB1-84BA-E210F7F4CBBA}"/>
                </a:ext>
              </a:extLst>
            </p:cNvPr>
            <p:cNvGrpSpPr/>
            <p:nvPr/>
          </p:nvGrpSpPr>
          <p:grpSpPr>
            <a:xfrm>
              <a:off x="22651915" y="11765345"/>
              <a:ext cx="10351007" cy="6815542"/>
              <a:chOff x="23782380" y="11649400"/>
              <a:chExt cx="10351007" cy="681554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BCEFE49-4812-8041-83AB-B47E6F002DEB}"/>
                  </a:ext>
                </a:extLst>
              </p:cNvPr>
              <p:cNvGrpSpPr/>
              <p:nvPr/>
            </p:nvGrpSpPr>
            <p:grpSpPr>
              <a:xfrm>
                <a:off x="24976820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DA562E5-F349-9EE2-E3E8-FDA5A7697B2C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65254CB-D05B-4A97-67EF-8DA6FB53B089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D1844D0-4A6C-DE23-F0CF-EA120588A4AD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08C2A00-7FE4-CF12-4782-4CD621EAE1DE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276ACC5-A202-7F3E-8C72-C6E11E1FDDF8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F2FCE72-DC93-C718-E4C3-9CCB1416A778}"/>
                  </a:ext>
                </a:extLst>
              </p:cNvPr>
              <p:cNvSpPr txBox="1"/>
              <p:nvPr/>
            </p:nvSpPr>
            <p:spPr>
              <a:xfrm>
                <a:off x="28054431" y="17532433"/>
                <a:ext cx="1806906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rxhash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A900E7D-929C-EAF1-BB6A-BAACE2526F1F}"/>
                  </a:ext>
                </a:extLst>
              </p:cNvPr>
              <p:cNvGrpSpPr/>
              <p:nvPr/>
            </p:nvGrpSpPr>
            <p:grpSpPr>
              <a:xfrm>
                <a:off x="26109148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50C1555-312E-8DC0-B42C-B487DC29C43F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445AB5F-F53C-5F03-58D5-7AC40C0526F3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81883AF-0F3F-A034-66F4-CDBC7E824AA3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A7BB81A-EB23-0CE6-72EA-6CE34BFCE0AD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10D10D6-7194-83C0-14CF-4C756C7EB2CB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099A9B-351C-3F2D-5C44-4B30CC16236A}"/>
                  </a:ext>
                </a:extLst>
              </p:cNvPr>
              <p:cNvSpPr/>
              <p:nvPr/>
            </p:nvSpPr>
            <p:spPr>
              <a:xfrm>
                <a:off x="23782380" y="12429902"/>
                <a:ext cx="10351007" cy="6035040"/>
              </a:xfrm>
              <a:prstGeom prst="rect">
                <a:avLst/>
              </a:prstGeom>
              <a:noFill/>
              <a:ln>
                <a:solidFill>
                  <a:srgbClr val="4472C4">
                    <a:shade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4000" dirty="0" err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5C90837-05CC-0C47-A101-B2D704A6ED0B}"/>
                  </a:ext>
                </a:extLst>
              </p:cNvPr>
              <p:cNvSpPr txBox="1"/>
              <p:nvPr/>
            </p:nvSpPr>
            <p:spPr>
              <a:xfrm>
                <a:off x="28229051" y="12594774"/>
                <a:ext cx="1212704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rxqs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0B3779-3D72-C659-0D0C-EF039BDE32FD}"/>
                  </a:ext>
                </a:extLst>
              </p:cNvPr>
              <p:cNvSpPr txBox="1"/>
              <p:nvPr/>
            </p:nvSpPr>
            <p:spPr>
              <a:xfrm>
                <a:off x="27387415" y="11649400"/>
                <a:ext cx="2829621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Uplink-REP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837630F-4177-B68E-3EEC-CD2909423FE5}"/>
                  </a:ext>
                </a:extLst>
              </p:cNvPr>
              <p:cNvGrpSpPr/>
              <p:nvPr/>
            </p:nvGrpSpPr>
            <p:grpSpPr>
              <a:xfrm>
                <a:off x="27424787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B2E3DF2-4B7E-1CCB-EB00-4B2AA815F280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06EA24-09A4-662C-5D57-B597896D5D0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C84D9BB-85A4-9A53-10CE-166A93657299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9D2B44A-407A-4A6A-EA46-A482D24F64E6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AF8B58E-36EB-43AF-7F74-2CBE8700B3B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41D01E1-9CB5-0D21-51B3-F91B6CAD0C3D}"/>
                  </a:ext>
                </a:extLst>
              </p:cNvPr>
              <p:cNvGrpSpPr/>
              <p:nvPr/>
            </p:nvGrpSpPr>
            <p:grpSpPr>
              <a:xfrm>
                <a:off x="28557115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52C018D1-103E-8C65-5117-30A7DC6D664F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388DF4E-701C-8D2B-0E0E-DBA81ED6837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35874CB-8B8F-FFAB-D424-938B199C7C46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D860FE4-9CF2-117F-58F0-30232C698763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7C23921-D971-73C4-F024-A5F81DDFFDC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7E9087A-91B8-3E8C-4267-819C9342054D}"/>
                  </a:ext>
                </a:extLst>
              </p:cNvPr>
              <p:cNvGrpSpPr/>
              <p:nvPr/>
            </p:nvGrpSpPr>
            <p:grpSpPr>
              <a:xfrm>
                <a:off x="31037873" y="1345297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AE40E3A-1E2A-FDF3-4996-B1397FC35DF5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DDC210C-5A3B-A310-8F97-EF114255052D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98ADA86-2070-A51E-F061-013E68552BA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B3209E5-773F-A31E-D496-CB810C220877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54C458-B9C5-B3B0-D0A9-228ED5D0BC1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426570C-2D15-4F23-13B3-271A959C7E07}"/>
                  </a:ext>
                </a:extLst>
              </p:cNvPr>
              <p:cNvGrpSpPr/>
              <p:nvPr/>
            </p:nvGrpSpPr>
            <p:grpSpPr>
              <a:xfrm>
                <a:off x="32170201" y="13467376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1CE6B02-360E-A782-CE0F-1E3DDC6136E9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729D46D-5967-69B5-E9D6-4318A201EFC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D6F0D032-C5D3-0EA2-1B63-566D78EAC56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7F61D9A-ACC1-7FFB-0045-EFC0B4F7D5E0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3CC69A2-3EE3-CD48-09B1-9D00D358E553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8CB9FF9-5D17-7187-1958-0A8D447975C2}"/>
                  </a:ext>
                </a:extLst>
              </p:cNvPr>
              <p:cNvSpPr txBox="1"/>
              <p:nvPr/>
            </p:nvSpPr>
            <p:spPr>
              <a:xfrm>
                <a:off x="29476002" y="15045717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2CD346-FEC8-E777-2DE8-85B9FC8728E6}"/>
                </a:ext>
              </a:extLst>
            </p:cNvPr>
            <p:cNvSpPr txBox="1"/>
            <p:nvPr/>
          </p:nvSpPr>
          <p:spPr>
            <a:xfrm>
              <a:off x="24818662" y="19355039"/>
              <a:ext cx="72544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from all representors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95761F9C-03BB-82D6-6B5D-07B18C39570D}"/>
                </a:ext>
              </a:extLst>
            </p:cNvPr>
            <p:cNvSpPr/>
            <p:nvPr/>
          </p:nvSpPr>
          <p:spPr>
            <a:xfrm rot="16200000">
              <a:off x="27504145" y="18587176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71C11FA-9261-5157-700B-0D77E1FB2A68}"/>
              </a:ext>
            </a:extLst>
          </p:cNvPr>
          <p:cNvSpPr txBox="1"/>
          <p:nvPr/>
        </p:nvSpPr>
        <p:spPr>
          <a:xfrm>
            <a:off x="1837360" y="19571259"/>
            <a:ext cx="11307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RFC: https://git-</a:t>
            </a:r>
            <a:r>
              <a:rPr lang="en-US" sz="3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nbu.nvidia.com</a:t>
            </a:r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/r/c/upstream/</a:t>
            </a:r>
            <a:r>
              <a:rPr lang="en-US" sz="3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linux</a:t>
            </a:r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/+/1099459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33C390-0EBF-9588-2353-87B0F78E8CB2}"/>
              </a:ext>
            </a:extLst>
          </p:cNvPr>
          <p:cNvGrpSpPr/>
          <p:nvPr/>
        </p:nvGrpSpPr>
        <p:grpSpPr>
          <a:xfrm>
            <a:off x="22778810" y="3159446"/>
            <a:ext cx="13608426" cy="8018533"/>
            <a:chOff x="22852107" y="3228827"/>
            <a:chExt cx="13608426" cy="8018533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3E4DFED-1C6A-74DB-1940-AE02C4B46047}"/>
                </a:ext>
              </a:extLst>
            </p:cNvPr>
            <p:cNvGrpSpPr/>
            <p:nvPr/>
          </p:nvGrpSpPr>
          <p:grpSpPr>
            <a:xfrm>
              <a:off x="22852107" y="3228827"/>
              <a:ext cx="9950621" cy="7031093"/>
              <a:chOff x="24176736" y="4197739"/>
              <a:chExt cx="9950621" cy="70310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07129F5-D507-3E4A-030F-6BE19E3B9154}"/>
                  </a:ext>
                </a:extLst>
              </p:cNvPr>
              <p:cNvGrpSpPr/>
              <p:nvPr/>
            </p:nvGrpSpPr>
            <p:grpSpPr>
              <a:xfrm>
                <a:off x="24176736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8CBFF0C-EEE5-3900-64B3-B3CBA33D6D81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86A8E4C-288C-06F8-AC89-0B594854B3C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E1FA3AA-1FD1-6079-A914-CB5C56C6195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F67E467-CE16-102A-2F14-8F60D72CADB3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5A4C63E-0E4F-5256-6000-0BE11DE895F5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E3B1C5-C415-FC5E-56B5-C85DB4647C2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97182E-2A70-EB92-9F30-9C93E0592DCF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6C0BF1B-3C20-EA96-FA76-E83B6F3169DE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3833A74-1E78-19DD-4712-DDC73DDBEDE1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1F2844C-57A5-0A5A-54C4-4BB752F1E7F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82D1FBC-21C6-F462-90BC-062B582B63A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26AAC57-419B-7191-A585-4C6FDE5CFD9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BE9E163-271C-1F78-3916-91AA60802BA2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E6F92F7-68B9-807E-5FF6-AB59CEA1BA55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1A268E3-59E2-6D94-40AD-BD8F348B7985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EBA44B-DCBF-D78A-05A7-0AD6FBE618CA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C92D05C-841C-D437-B753-F336F3921BCD}"/>
                    </a:ext>
                  </a:extLst>
                </p:cNvPr>
                <p:cNvSpPr txBox="1"/>
                <p:nvPr/>
              </p:nvSpPr>
              <p:spPr>
                <a:xfrm>
                  <a:off x="24693197" y="4197739"/>
                  <a:ext cx="1454245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REP1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9F7B6BC-7CF0-7641-D46E-AB6F52ABE986}"/>
                  </a:ext>
                </a:extLst>
              </p:cNvPr>
              <p:cNvGrpSpPr/>
              <p:nvPr/>
            </p:nvGrpSpPr>
            <p:grpSpPr>
              <a:xfrm>
                <a:off x="27392001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2155853-A252-51B1-DF56-404D199E708B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7A85DA86-778D-1092-AB6A-5A360877BDF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4BA8181-7694-44F9-9C72-A568337545EC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B46301A9-0EA4-590C-8F1B-FEECF8D4009E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ED263800-008F-261C-7CA2-A88F7FEA3487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19C3B1-BD7E-51AB-31A3-E5F42A5CA12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57EE58F-CF6F-0739-11A6-7090F7A658DF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60A07D2-5F8C-FD32-3A1C-7BF6C97A19E4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D422E66-8654-C15D-1EB0-1DE6B4F92573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B1815C9-9EF5-0464-D407-4D555E8098C7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116FA48-E52E-6139-D79B-DAD8A445D71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E2B1588-C6EC-6BE5-2946-C09B79CA2B4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E59AF0F-612E-40C3-797B-2BB70CEA863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3CCB65-6447-D2EE-9B95-BEFDACBD1793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D92592-95EA-8A7F-2584-C6DD676CB432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225D9F-61AF-4DF5-82FF-97A28C8265DB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9A2C038-69BB-5F7D-A24E-9709BEB91202}"/>
                    </a:ext>
                  </a:extLst>
                </p:cNvPr>
                <p:cNvSpPr txBox="1"/>
                <p:nvPr/>
              </p:nvSpPr>
              <p:spPr>
                <a:xfrm>
                  <a:off x="24693197" y="4197739"/>
                  <a:ext cx="1454245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REP2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B7923E4-E06A-45C9-EA68-1E75252C4644}"/>
                  </a:ext>
                </a:extLst>
              </p:cNvPr>
              <p:cNvGrpSpPr/>
              <p:nvPr/>
            </p:nvGrpSpPr>
            <p:grpSpPr>
              <a:xfrm>
                <a:off x="31640189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06A93846-208A-68CD-C33D-2F8A871A8FC2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9FCE398-FAC9-0788-1176-B248C185B09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2F14448-4BF3-E1FA-77E0-603B222E7AF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D79DB2C-542A-CDAF-4668-AA0CC94FF84E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84479D5-5FA1-24DA-B292-79CFB73A52E8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56773BF-4BB8-7C84-8EC9-5422773CD486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FE5E1BB-1C66-EC56-9AEA-C92AECE9E900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352ED31-AEF7-8BAC-CAE1-E1E7A955F54B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BE1953A7-5895-4C47-FE11-4C2F642BF8B1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76DF444B-8ED7-2549-AA7A-2ED5715CB1B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FE3D8B3-86D1-7A0E-D1AE-257475503CC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9FCB4105-FAED-4D5E-5721-FE9B937DD33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8F1E26-B0EA-43EF-9668-7E2999B50FC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184147-4D0D-FD7D-38CD-CAC3F355D2DF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8BA5EA0-4E48-74E4-10B0-56AD55B5BE21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DB58AAE-9C23-96E4-11D5-861603BDFF10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AE5AFC1-2921-2541-DBEE-E234FDC139CC}"/>
                    </a:ext>
                  </a:extLst>
                </p:cNvPr>
                <p:cNvSpPr txBox="1"/>
                <p:nvPr/>
              </p:nvSpPr>
              <p:spPr>
                <a:xfrm>
                  <a:off x="24702462" y="4197739"/>
                  <a:ext cx="143571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REPn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1FB472-4E24-78CC-376E-C8C50236DDD0}"/>
                  </a:ext>
                </a:extLst>
              </p:cNvPr>
              <p:cNvSpPr txBox="1"/>
              <p:nvPr/>
            </p:nvSpPr>
            <p:spPr>
              <a:xfrm>
                <a:off x="30279977" y="7936992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F41BB-29AC-005E-951E-D0DA2F8D6DD6}"/>
                </a:ext>
              </a:extLst>
            </p:cNvPr>
            <p:cNvSpPr txBox="1"/>
            <p:nvPr/>
          </p:nvSpPr>
          <p:spPr>
            <a:xfrm>
              <a:off x="33069797" y="7143392"/>
              <a:ext cx="33907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No </a:t>
              </a:r>
              <a:r>
                <a:rPr lang="en-US" sz="4000" u="sng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SharedRQ</a:t>
              </a:r>
              <a:endParaRPr lang="en-US" sz="4000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30358ED-2F90-59AE-3687-2D69E7E025DE}"/>
                </a:ext>
              </a:extLst>
            </p:cNvPr>
            <p:cNvSpPr/>
            <p:nvPr/>
          </p:nvSpPr>
          <p:spPr>
            <a:xfrm rot="16200000">
              <a:off x="23720450" y="9948591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37765CCC-8410-D55E-545E-6006E3F69767}"/>
                </a:ext>
              </a:extLst>
            </p:cNvPr>
            <p:cNvSpPr/>
            <p:nvPr/>
          </p:nvSpPr>
          <p:spPr>
            <a:xfrm rot="16200000">
              <a:off x="27046469" y="9925385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42C2B2CB-9DB6-E699-40F0-404AC7996BA8}"/>
                </a:ext>
              </a:extLst>
            </p:cNvPr>
            <p:cNvSpPr/>
            <p:nvPr/>
          </p:nvSpPr>
          <p:spPr>
            <a:xfrm rot="16200000">
              <a:off x="31187698" y="9936052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4E1292-029F-6A5D-B17D-D924AEE50924}"/>
                </a:ext>
              </a:extLst>
            </p:cNvPr>
            <p:cNvSpPr txBox="1"/>
            <p:nvPr/>
          </p:nvSpPr>
          <p:spPr>
            <a:xfrm>
              <a:off x="24345542" y="10539474"/>
              <a:ext cx="74531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steered to its own TIR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9D44EB-1C90-68C1-A3AF-BD24ABDD80D0}"/>
              </a:ext>
            </a:extLst>
          </p:cNvPr>
          <p:cNvSpPr txBox="1"/>
          <p:nvPr/>
        </p:nvSpPr>
        <p:spPr>
          <a:xfrm>
            <a:off x="33529729" y="15333821"/>
            <a:ext cx="2582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SharedRQ</a:t>
            </a:r>
            <a:endParaRPr lang="en-US" sz="4000" u="sng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117-62D0-9AE7-8460-FF587A92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ICE driver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CE25C-C408-ADEF-6218-3C4FC989F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 err="1"/>
              <a:t>repr’s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and </a:t>
            </a:r>
            <a:r>
              <a:rPr lang="en-US" dirty="0" err="1"/>
              <a:t>tx</a:t>
            </a:r>
            <a:r>
              <a:rPr lang="en-US" dirty="0"/>
              <a:t> are handled by PF </a:t>
            </a:r>
            <a:r>
              <a:rPr lang="en-US" dirty="0" err="1"/>
              <a:t>repr</a:t>
            </a:r>
            <a:endParaRPr lang="en-US" dirty="0"/>
          </a:p>
          <a:p>
            <a:r>
              <a:rPr lang="en-US" dirty="0"/>
              <a:t>Currently no ECPF, only runs on host PF (wait for IPU)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DC3C4-2268-6EA7-F9CD-66E7D646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TX</a:t>
            </a:r>
          </a:p>
          <a:p>
            <a:r>
              <a:rPr lang="en-US" dirty="0"/>
              <a:t>Goal: </a:t>
            </a:r>
            <a:r>
              <a:rPr lang="en-US" dirty="0" err="1"/>
              <a:t>repr’s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is sent to corresponding </a:t>
            </a:r>
            <a:r>
              <a:rPr lang="en-US" dirty="0" err="1"/>
              <a:t>vport’s</a:t>
            </a:r>
            <a:r>
              <a:rPr lang="en-US" dirty="0"/>
              <a:t> </a:t>
            </a:r>
            <a:r>
              <a:rPr lang="en-US" dirty="0" err="1"/>
              <a:t>rx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Idea</a:t>
            </a:r>
          </a:p>
          <a:p>
            <a:r>
              <a:rPr lang="en-US" dirty="0"/>
              <a:t>“bypass” the steering block, tell the hardware to send directly to LAN or </a:t>
            </a:r>
            <a:r>
              <a:rPr lang="en-US" dirty="0" err="1"/>
              <a:t>vport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</a:t>
            </a:r>
          </a:p>
          <a:p>
            <a:r>
              <a:rPr lang="en-US" dirty="0" err="1"/>
              <a:t>Repr</a:t>
            </a:r>
            <a:r>
              <a:rPr lang="en-US" dirty="0"/>
              <a:t> call </a:t>
            </a:r>
            <a:r>
              <a:rPr lang="en-US" dirty="0" err="1"/>
              <a:t>ice_xmit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skb</a:t>
            </a:r>
            <a:r>
              <a:rPr lang="en-US" dirty="0"/>
              <a:t>-&gt;</a:t>
            </a:r>
            <a:r>
              <a:rPr lang="en-US" dirty="0" err="1"/>
              <a:t>dst</a:t>
            </a:r>
            <a:r>
              <a:rPr lang="en-US" dirty="0"/>
              <a:t> field to save </a:t>
            </a:r>
            <a:r>
              <a:rPr lang="en-US" dirty="0" err="1"/>
              <a:t>vport</a:t>
            </a:r>
            <a:r>
              <a:rPr lang="en-US" dirty="0"/>
              <a:t> id</a:t>
            </a:r>
          </a:p>
          <a:p>
            <a:r>
              <a:rPr lang="en-US" dirty="0"/>
              <a:t>Then </a:t>
            </a:r>
            <a:r>
              <a:rPr lang="en-US" dirty="0" err="1"/>
              <a:t>dev_queue_xmit</a:t>
            </a:r>
            <a:r>
              <a:rPr lang="en-US" dirty="0"/>
              <a:t>(</a:t>
            </a:r>
            <a:r>
              <a:rPr lang="en-US" dirty="0" err="1"/>
              <a:t>skb</a:t>
            </a:r>
            <a:r>
              <a:rPr lang="en-US" dirty="0"/>
              <a:t>)</a:t>
            </a:r>
          </a:p>
          <a:p>
            <a:r>
              <a:rPr lang="en-US" dirty="0"/>
              <a:t>Uplink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xmit</a:t>
            </a:r>
            <a:r>
              <a:rPr lang="en-US" dirty="0"/>
              <a:t> function set </a:t>
            </a:r>
            <a:r>
              <a:rPr lang="en-US" dirty="0" err="1"/>
              <a:t>vport</a:t>
            </a:r>
            <a:r>
              <a:rPr lang="en-US" dirty="0"/>
              <a:t> id in </a:t>
            </a:r>
            <a:r>
              <a:rPr lang="en-US" dirty="0" err="1"/>
              <a:t>tx</a:t>
            </a:r>
            <a:r>
              <a:rPr lang="en-US" dirty="0"/>
              <a:t> descriptor</a:t>
            </a:r>
          </a:p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ice_xmit_frame_ring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ice_eswitch_set_target_vsi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AF63AF-DB46-D7A4-267A-7B27B455769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Before Michal’s patch, a special “control plane </a:t>
            </a:r>
            <a:r>
              <a:rPr lang="en-US" dirty="0" err="1"/>
              <a:t>vport</a:t>
            </a:r>
            <a:r>
              <a:rPr lang="en-US" dirty="0"/>
              <a:t>” is created, with N queues assigned for N </a:t>
            </a:r>
            <a:r>
              <a:rPr lang="en-US" dirty="0" err="1"/>
              <a:t>repr</a:t>
            </a:r>
            <a:endParaRPr lang="en-US" dirty="0"/>
          </a:p>
          <a:p>
            <a:r>
              <a:rPr lang="en-US" dirty="0"/>
              <a:t>With 1k SF, the control plane </a:t>
            </a:r>
            <a:r>
              <a:rPr lang="en-US" dirty="0" err="1"/>
              <a:t>vport</a:t>
            </a:r>
            <a:r>
              <a:rPr lang="en-US" dirty="0"/>
              <a:t> couldn’t create 1k queues -&gt; move to shared queue design with PF</a:t>
            </a:r>
          </a:p>
          <a:p>
            <a:endParaRPr lang="en-US" dirty="0"/>
          </a:p>
          <a:p>
            <a:r>
              <a:rPr lang="en-US" dirty="0"/>
              <a:t>RX</a:t>
            </a:r>
          </a:p>
          <a:p>
            <a:r>
              <a:rPr lang="en-US" dirty="0"/>
              <a:t>Slow-path traffic handles by PF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Redirect to uplink rep by </a:t>
            </a:r>
            <a:r>
              <a:rPr lang="en-US" dirty="0" err="1"/>
              <a:t>seting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descriptor id to uplink</a:t>
            </a:r>
          </a:p>
          <a:p>
            <a:r>
              <a:rPr lang="en-US" dirty="0"/>
              <a:t>Maintain </a:t>
            </a:r>
            <a:r>
              <a:rPr lang="en-US" dirty="0" err="1"/>
              <a:t>xarray</a:t>
            </a:r>
            <a:r>
              <a:rPr lang="en-US" dirty="0"/>
              <a:t> for </a:t>
            </a:r>
            <a:r>
              <a:rPr lang="en-US" dirty="0" err="1"/>
              <a:t>vport</a:t>
            </a:r>
            <a:r>
              <a:rPr lang="en-US" dirty="0"/>
              <a:t> id to </a:t>
            </a:r>
            <a:r>
              <a:rPr lang="en-US" dirty="0" err="1"/>
              <a:t>repr</a:t>
            </a:r>
            <a:r>
              <a:rPr lang="en-US" dirty="0"/>
              <a:t> </a:t>
            </a:r>
            <a:r>
              <a:rPr lang="en-US" dirty="0" err="1"/>
              <a:t>netdev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E848-1ABA-3916-E21F-B2662AB4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RMP (Receive Memory Pool)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E898-C574-1280-9838-AD8890974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Shared the WQEs pool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1AA0-4EBC-6812-8AE5-DB40B844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19"/>
            <a:ext cx="15215615" cy="14533061"/>
          </a:xfrm>
        </p:spPr>
        <p:txBody>
          <a:bodyPr/>
          <a:lstStyle/>
          <a:p>
            <a:r>
              <a:rPr lang="en-US" dirty="0"/>
              <a:t>RMP allows multiple RQ to associated with a pool of WQEs</a:t>
            </a:r>
          </a:p>
          <a:p>
            <a:r>
              <a:rPr lang="en-US" dirty="0"/>
              <a:t>Every RQ can see packets from all RQs</a:t>
            </a:r>
          </a:p>
          <a:p>
            <a:r>
              <a:rPr lang="en-US" dirty="0"/>
              <a:t>Single NAPI is good enough to receive all packets</a:t>
            </a:r>
          </a:p>
          <a:p>
            <a:r>
              <a:rPr lang="en-US" dirty="0"/>
              <a:t>Use uplink-rep NAPI to receive all packets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C9C41D-E02F-03E5-4A43-535EA4C81A8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8935704" y="4846319"/>
            <a:ext cx="16224451" cy="13651992"/>
          </a:xfrm>
        </p:spPr>
        <p:txBody>
          <a:bodyPr/>
          <a:lstStyle/>
          <a:p>
            <a:r>
              <a:rPr lang="en-US" dirty="0"/>
              <a:t>RMP + scaling uplink </a:t>
            </a:r>
            <a:r>
              <a:rPr lang="en-US" dirty="0" err="1"/>
              <a:t>rxhash</a:t>
            </a:r>
            <a:r>
              <a:rPr lang="en-US" dirty="0"/>
              <a:t> design</a:t>
            </a:r>
          </a:p>
          <a:p>
            <a:r>
              <a:rPr lang="en-US" dirty="0"/>
              <a:t>Create RMP, create rep-</a:t>
            </a:r>
            <a:r>
              <a:rPr lang="en-US" dirty="0" err="1"/>
              <a:t>rqs</a:t>
            </a:r>
            <a:r>
              <a:rPr lang="en-US" dirty="0"/>
              <a:t>, redirect to uplink-rep</a:t>
            </a:r>
          </a:p>
          <a:p>
            <a:r>
              <a:rPr lang="en-US" dirty="0"/>
              <a:t>Uplink-rep create multiple </a:t>
            </a:r>
            <a:r>
              <a:rPr lang="en-US" dirty="0" err="1"/>
              <a:t>rxqs</a:t>
            </a:r>
            <a:r>
              <a:rPr lang="en-US" dirty="0"/>
              <a:t>, rely on </a:t>
            </a:r>
            <a:r>
              <a:rPr lang="en-US" dirty="0" err="1"/>
              <a:t>rxhash</a:t>
            </a:r>
            <a:r>
              <a:rPr lang="en-US" dirty="0"/>
              <a:t> to distribute</a:t>
            </a:r>
          </a:p>
          <a:p>
            <a:r>
              <a:rPr lang="en-US" dirty="0" err="1"/>
              <a:t>Vport</a:t>
            </a:r>
            <a:r>
              <a:rPr lang="en-US" dirty="0"/>
              <a:t> id not in PET, but in CQE</a:t>
            </a:r>
          </a:p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: hash / match definer on </a:t>
            </a:r>
            <a:r>
              <a:rPr lang="en-US" dirty="0" err="1"/>
              <a:t>vport_id</a:t>
            </a:r>
            <a:r>
              <a:rPr lang="en-US" dirty="0"/>
              <a:t> (saved in </a:t>
            </a:r>
            <a:r>
              <a:rPr lang="en-US" dirty="0" err="1"/>
              <a:t>user_index</a:t>
            </a:r>
            <a:r>
              <a:rPr lang="en-US" dirty="0"/>
              <a:t>)?</a:t>
            </a:r>
          </a:p>
          <a:p>
            <a:r>
              <a:rPr lang="en-US" dirty="0"/>
              <a:t>Q: hit FW overhead (CREATE_TIR/MODIFY_RQT)?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DAA09-B45F-4C2D-5B8D-B1261E8B96A2}"/>
              </a:ext>
            </a:extLst>
          </p:cNvPr>
          <p:cNvGrpSpPr/>
          <p:nvPr/>
        </p:nvGrpSpPr>
        <p:grpSpPr>
          <a:xfrm>
            <a:off x="5472711" y="9784053"/>
            <a:ext cx="5296889" cy="8248020"/>
            <a:chOff x="4599278" y="10699494"/>
            <a:chExt cx="5296889" cy="82480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A32F6E-3EA3-6598-8D6A-C433650C8339}"/>
                </a:ext>
              </a:extLst>
            </p:cNvPr>
            <p:cNvGrpSpPr/>
            <p:nvPr/>
          </p:nvGrpSpPr>
          <p:grpSpPr>
            <a:xfrm>
              <a:off x="6637962" y="12766846"/>
              <a:ext cx="1178683" cy="3698219"/>
              <a:chOff x="24139610" y="8570447"/>
              <a:chExt cx="1737910" cy="369821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C10017-2C49-1B0B-328D-F157962D3F52}"/>
                  </a:ext>
                </a:extLst>
              </p:cNvPr>
              <p:cNvSpPr/>
              <p:nvPr/>
            </p:nvSpPr>
            <p:spPr>
              <a:xfrm>
                <a:off x="24139610" y="8570447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49947B-22E0-1CD7-FC89-40D9247106C7}"/>
                  </a:ext>
                </a:extLst>
              </p:cNvPr>
              <p:cNvSpPr/>
              <p:nvPr/>
            </p:nvSpPr>
            <p:spPr>
              <a:xfrm>
                <a:off x="24139610" y="9315400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E2479B-A626-A630-9D65-B21E1798F5E5}"/>
                  </a:ext>
                </a:extLst>
              </p:cNvPr>
              <p:cNvSpPr/>
              <p:nvPr/>
            </p:nvSpPr>
            <p:spPr>
              <a:xfrm>
                <a:off x="24139610" y="10058289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6D4F1D-F5CD-3091-ECD1-068D99B04A94}"/>
                  </a:ext>
                </a:extLst>
              </p:cNvPr>
              <p:cNvSpPr/>
              <p:nvPr/>
            </p:nvSpPr>
            <p:spPr>
              <a:xfrm>
                <a:off x="24139610" y="10797146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2F21E0-73A5-EA75-E355-59F3252C4D36}"/>
                  </a:ext>
                </a:extLst>
              </p:cNvPr>
              <p:cNvSpPr/>
              <p:nvPr/>
            </p:nvSpPr>
            <p:spPr>
              <a:xfrm>
                <a:off x="24139610" y="11548920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7A70F9-68DF-4220-1BB7-753AC256D64C}"/>
                </a:ext>
              </a:extLst>
            </p:cNvPr>
            <p:cNvSpPr/>
            <p:nvPr/>
          </p:nvSpPr>
          <p:spPr>
            <a:xfrm>
              <a:off x="4866968" y="10699494"/>
              <a:ext cx="2079522" cy="71974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Rep1-rq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03004-4ABF-276B-32EA-0C0746668DF6}"/>
                </a:ext>
              </a:extLst>
            </p:cNvPr>
            <p:cNvGrpSpPr/>
            <p:nvPr/>
          </p:nvGrpSpPr>
          <p:grpSpPr>
            <a:xfrm>
              <a:off x="6637962" y="16497093"/>
              <a:ext cx="1178683" cy="1464699"/>
              <a:chOff x="24139610" y="8570447"/>
              <a:chExt cx="1737910" cy="14646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FB4047-74DA-7529-B771-7BC4C438CE05}"/>
                  </a:ext>
                </a:extLst>
              </p:cNvPr>
              <p:cNvSpPr/>
              <p:nvPr/>
            </p:nvSpPr>
            <p:spPr>
              <a:xfrm>
                <a:off x="24139610" y="8570447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19115-92AB-B5F8-1485-2C7F4467C746}"/>
                  </a:ext>
                </a:extLst>
              </p:cNvPr>
              <p:cNvSpPr/>
              <p:nvPr/>
            </p:nvSpPr>
            <p:spPr>
              <a:xfrm>
                <a:off x="24139610" y="9315400"/>
                <a:ext cx="1737910" cy="71974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245315-B478-DE8B-4A10-5962CBD61269}"/>
                </a:ext>
              </a:extLst>
            </p:cNvPr>
            <p:cNvSpPr txBox="1"/>
            <p:nvPr/>
          </p:nvSpPr>
          <p:spPr>
            <a:xfrm>
              <a:off x="4599278" y="18239628"/>
              <a:ext cx="52560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Shared pool of WQEs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EE6A37-80D1-06ED-671A-18590DABD3D5}"/>
                </a:ext>
              </a:extLst>
            </p:cNvPr>
            <p:cNvSpPr/>
            <p:nvPr/>
          </p:nvSpPr>
          <p:spPr>
            <a:xfrm>
              <a:off x="7816645" y="10699494"/>
              <a:ext cx="2079522" cy="71974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Rep2-rq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7FDE4177-ED4C-5D7B-DEB1-5B8AC92A6932}"/>
                </a:ext>
              </a:extLst>
            </p:cNvPr>
            <p:cNvSpPr/>
            <p:nvPr/>
          </p:nvSpPr>
          <p:spPr>
            <a:xfrm rot="17524319">
              <a:off x="7829006" y="11922142"/>
              <a:ext cx="1090847" cy="59511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26C921F-E5FB-47A6-07EC-5BCEF43F4571}"/>
                </a:ext>
              </a:extLst>
            </p:cNvPr>
            <p:cNvSpPr/>
            <p:nvPr/>
          </p:nvSpPr>
          <p:spPr>
            <a:xfrm rot="15022501">
              <a:off x="5796418" y="11850138"/>
              <a:ext cx="1090847" cy="59511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6FD1C5-0603-1A54-ECEA-ED5D77721778}"/>
              </a:ext>
            </a:extLst>
          </p:cNvPr>
          <p:cNvGrpSpPr/>
          <p:nvPr/>
        </p:nvGrpSpPr>
        <p:grpSpPr>
          <a:xfrm>
            <a:off x="21872425" y="11243832"/>
            <a:ext cx="10351007" cy="8297580"/>
            <a:chOff x="22651915" y="11765345"/>
            <a:chExt cx="10351007" cy="82975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E58EE92-28A9-11A2-D335-A35EAD536781}"/>
                </a:ext>
              </a:extLst>
            </p:cNvPr>
            <p:cNvGrpSpPr/>
            <p:nvPr/>
          </p:nvGrpSpPr>
          <p:grpSpPr>
            <a:xfrm>
              <a:off x="22651915" y="11765345"/>
              <a:ext cx="10351007" cy="6815542"/>
              <a:chOff x="23782380" y="11649400"/>
              <a:chExt cx="10351007" cy="681554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8317809-7DF7-CDE4-40D1-E4490342D710}"/>
                  </a:ext>
                </a:extLst>
              </p:cNvPr>
              <p:cNvGrpSpPr/>
              <p:nvPr/>
            </p:nvGrpSpPr>
            <p:grpSpPr>
              <a:xfrm>
                <a:off x="24976820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3151DB1-D80C-2AC2-B5D4-2BB7D9545C5E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50EE49F-B51B-99A8-8D5E-6C447BBC1077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3A1E7A7-8721-D8A0-EACB-6E226770309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DBF2DA8-86F2-C06D-99EA-CC14C89D2F06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8E191ED-6343-B495-C71B-BEBED02BF2A3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A242A5-E01B-F35C-36AC-0594D82B5B06}"/>
                  </a:ext>
                </a:extLst>
              </p:cNvPr>
              <p:cNvSpPr txBox="1"/>
              <p:nvPr/>
            </p:nvSpPr>
            <p:spPr>
              <a:xfrm>
                <a:off x="28054431" y="17532433"/>
                <a:ext cx="1806906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rxhash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CA7B54E-C5B0-397E-7DA3-733004360D94}"/>
                  </a:ext>
                </a:extLst>
              </p:cNvPr>
              <p:cNvGrpSpPr/>
              <p:nvPr/>
            </p:nvGrpSpPr>
            <p:grpSpPr>
              <a:xfrm>
                <a:off x="26109148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DDC0456-20C6-1C01-E1EE-1CA09A21EDA6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57331E7-245D-3D8D-6C0B-B44543706B90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A3B2234-97FE-327E-0EFA-04103C47D5CC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09F7066-3443-32C6-EFA2-55FB6B9AFE34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A50E411-D53B-E646-1638-11209CA9B8A8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66DB87-2D74-5F02-E1F1-694BFE3F75B2}"/>
                  </a:ext>
                </a:extLst>
              </p:cNvPr>
              <p:cNvSpPr/>
              <p:nvPr/>
            </p:nvSpPr>
            <p:spPr>
              <a:xfrm>
                <a:off x="23782380" y="12429902"/>
                <a:ext cx="10351007" cy="6035040"/>
              </a:xfrm>
              <a:prstGeom prst="rect">
                <a:avLst/>
              </a:prstGeom>
              <a:noFill/>
              <a:ln>
                <a:solidFill>
                  <a:srgbClr val="4472C4">
                    <a:shade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4000" dirty="0" err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8A3F68-4CBA-E981-0B5B-4C7F12216E83}"/>
                  </a:ext>
                </a:extLst>
              </p:cNvPr>
              <p:cNvSpPr txBox="1"/>
              <p:nvPr/>
            </p:nvSpPr>
            <p:spPr>
              <a:xfrm>
                <a:off x="28229051" y="12594774"/>
                <a:ext cx="1212704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rxqs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D16B45-97A8-4A82-5E85-09459DAE2B89}"/>
                  </a:ext>
                </a:extLst>
              </p:cNvPr>
              <p:cNvSpPr txBox="1"/>
              <p:nvPr/>
            </p:nvSpPr>
            <p:spPr>
              <a:xfrm>
                <a:off x="27387415" y="11649400"/>
                <a:ext cx="2829621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Uplink-REP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6579F42-38CC-B415-2168-5A858E50FCF1}"/>
                  </a:ext>
                </a:extLst>
              </p:cNvPr>
              <p:cNvGrpSpPr/>
              <p:nvPr/>
            </p:nvGrpSpPr>
            <p:grpSpPr>
              <a:xfrm>
                <a:off x="27424787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D37241B-A036-4F8A-2737-2C987396D682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E4AEE8B-C590-765D-21BC-9EE53DC6ABE2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D7267B8-7A53-B9C0-3434-0F0C48DC4C9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11A0C21-BD2D-6CAE-0D97-57CC1FD145F5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ED964AE-4047-9C91-78F3-B91C5C28E635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019E6C1-4C37-B144-BB34-14B37C1BBB1B}"/>
                  </a:ext>
                </a:extLst>
              </p:cNvPr>
              <p:cNvGrpSpPr/>
              <p:nvPr/>
            </p:nvGrpSpPr>
            <p:grpSpPr>
              <a:xfrm>
                <a:off x="28557115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5E3E9CE-E657-139A-DD65-53B9878FCFB3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768D393-9DFC-DCE6-21EA-7C0D9D5AE28A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E143067-0EB6-0BF2-8504-A523998BDB0D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E6C5EE1-4AC0-447B-D143-B05B5B5ABA8C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E4DEB57-C75E-97AE-70A8-9D980CA0C9CA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65D4F2D-7EA4-F01D-950B-30610A871D30}"/>
                  </a:ext>
                </a:extLst>
              </p:cNvPr>
              <p:cNvGrpSpPr/>
              <p:nvPr/>
            </p:nvGrpSpPr>
            <p:grpSpPr>
              <a:xfrm>
                <a:off x="31037873" y="1345297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D622B78-45A4-DD89-2749-1CB9BFCDC384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794CAD0-527D-345A-C8B9-A77EF281DFC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214B50A-9780-575C-790E-ACBD534B63BE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5E79BC3-DFC7-0606-19AF-93FB81A1ADB6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1C14B2F-3ED3-1E8D-3776-D02E727BBF3E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DF640F6-9312-DEBA-541C-B66F6577004A}"/>
                  </a:ext>
                </a:extLst>
              </p:cNvPr>
              <p:cNvGrpSpPr/>
              <p:nvPr/>
            </p:nvGrpSpPr>
            <p:grpSpPr>
              <a:xfrm>
                <a:off x="32170201" y="13467376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5CD5811-518A-4FF6-F224-B1755DC8026B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E79877D-9C32-A296-ADF2-B1D639E9146E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3D4E323-D6D1-870B-7950-E75CF16BE292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084063F-45A6-2BFB-1AF9-8BB9E008958F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7C0862B-D973-6F2F-E66F-8BC4D6F0BA73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CA54F5-E8F8-232C-9886-43EC0BAEC5B7}"/>
                  </a:ext>
                </a:extLst>
              </p:cNvPr>
              <p:cNvSpPr txBox="1"/>
              <p:nvPr/>
            </p:nvSpPr>
            <p:spPr>
              <a:xfrm>
                <a:off x="29476002" y="15045717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50849D-B007-9380-EFF5-937BDB2C7CA7}"/>
                </a:ext>
              </a:extLst>
            </p:cNvPr>
            <p:cNvSpPr txBox="1"/>
            <p:nvPr/>
          </p:nvSpPr>
          <p:spPr>
            <a:xfrm>
              <a:off x="24818662" y="19355039"/>
              <a:ext cx="72544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from all representors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BB9D8122-6B18-3537-7836-4CAAB581AFEC}"/>
                </a:ext>
              </a:extLst>
            </p:cNvPr>
            <p:cNvSpPr/>
            <p:nvPr/>
          </p:nvSpPr>
          <p:spPr>
            <a:xfrm rot="16200000">
              <a:off x="27504145" y="18587176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01C070C-9753-227F-3B85-320C88EB46DB}"/>
              </a:ext>
            </a:extLst>
          </p:cNvPr>
          <p:cNvSpPr txBox="1"/>
          <p:nvPr/>
        </p:nvSpPr>
        <p:spPr>
          <a:xfrm>
            <a:off x="3076747" y="18814818"/>
            <a:ext cx="13303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Set: MLX5_SET(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rqc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rqc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user_index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rpriv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-&gt;rep-&gt;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vport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</a:p>
          <a:p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Get: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vport_rep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be32_to_cpu(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cqe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user_index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47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7FA2-5C51-58C4-4BA5-99756ACD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Jakub’s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BD4D-6614-4185-D643-AE0B80AE7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people.kernel.org</a:t>
            </a:r>
            <a:r>
              <a:rPr lang="en-US" dirty="0"/>
              <a:t>/</a:t>
            </a:r>
            <a:r>
              <a:rPr lang="en-US" dirty="0" err="1"/>
              <a:t>kuba</a:t>
            </a:r>
            <a:r>
              <a:rPr lang="en-US" dirty="0"/>
              <a:t>/</a:t>
            </a:r>
            <a:r>
              <a:rPr lang="en-US" dirty="0" err="1"/>
              <a:t>nic</a:t>
            </a:r>
            <a:r>
              <a:rPr lang="en-US" dirty="0"/>
              <a:t>-memory-reserve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5AEE2-EFCE-E215-DCFE-5CC9021D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72" y="10998681"/>
            <a:ext cx="13116910" cy="56095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Lora" pitchFamily="2" charset="77"/>
              </a:rPr>
              <a:t>Challenges</a:t>
            </a:r>
          </a:p>
          <a:p>
            <a:r>
              <a:rPr lang="en-US" b="0" i="0" u="none" strike="noStrike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Same flow in dedicated/reserve queue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Lora" pitchFamily="2" charset="77"/>
              </a:rPr>
              <a:t>Ordering: process dedicated first, then reserve</a:t>
            </a:r>
            <a:endParaRPr lang="en-US" b="0" i="0" u="none" strike="noStrike" dirty="0">
              <a:solidFill>
                <a:srgbClr val="111111"/>
              </a:solidFill>
              <a:effectLst/>
              <a:highlight>
                <a:srgbClr val="FFFFFF"/>
              </a:highlight>
              <a:latin typeface="Lora" pitchFamily="2" charset="77"/>
            </a:endParaRPr>
          </a:p>
          <a:p>
            <a:r>
              <a:rPr lang="en-US" b="0" i="0" u="none" strike="noStrike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Two </a:t>
            </a:r>
            <a:r>
              <a:rPr lang="en-US" b="0" i="0" u="none" strike="noStrike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napi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 processes the same flow</a:t>
            </a:r>
          </a:p>
          <a:p>
            <a:r>
              <a:rPr lang="en-US" b="0" i="0" u="none" strike="noStrike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Conditions to trigger steering rule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36250A-34E2-FC38-F6BD-8735628E4589}"/>
              </a:ext>
            </a:extLst>
          </p:cNvPr>
          <p:cNvSpPr/>
          <p:nvPr/>
        </p:nvSpPr>
        <p:spPr>
          <a:xfrm>
            <a:off x="22770828" y="12427087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44289D-AC83-3B13-0E2A-17AEA2CD5254}"/>
              </a:ext>
            </a:extLst>
          </p:cNvPr>
          <p:cNvSpPr/>
          <p:nvPr/>
        </p:nvSpPr>
        <p:spPr>
          <a:xfrm>
            <a:off x="22770828" y="13172040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FD8F11-D214-0E13-290A-4E6B22D96582}"/>
              </a:ext>
            </a:extLst>
          </p:cNvPr>
          <p:cNvSpPr/>
          <p:nvPr/>
        </p:nvSpPr>
        <p:spPr>
          <a:xfrm>
            <a:off x="22770828" y="13914929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0ADA74-70FC-5236-26F6-91D2A1BD0B96}"/>
              </a:ext>
            </a:extLst>
          </p:cNvPr>
          <p:cNvSpPr/>
          <p:nvPr/>
        </p:nvSpPr>
        <p:spPr>
          <a:xfrm>
            <a:off x="22770828" y="14653786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08E645-F761-6BA9-EA2F-AABC55E36D6C}"/>
              </a:ext>
            </a:extLst>
          </p:cNvPr>
          <p:cNvSpPr/>
          <p:nvPr/>
        </p:nvSpPr>
        <p:spPr>
          <a:xfrm>
            <a:off x="22770828" y="15405560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285E2-0E18-07B3-AF5C-FE9623AB0579}"/>
              </a:ext>
            </a:extLst>
          </p:cNvPr>
          <p:cNvSpPr txBox="1"/>
          <p:nvPr/>
        </p:nvSpPr>
        <p:spPr>
          <a:xfrm>
            <a:off x="24141158" y="17659013"/>
            <a:ext cx="3276859" cy="707886"/>
          </a:xfrm>
          <a:prstGeom prst="rect">
            <a:avLst/>
          </a:prstGeom>
          <a:solidFill>
            <a:schemeClr val="tx1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Steering rule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1E2ED-65A4-5F5A-81D5-FAD7F67466BD}"/>
              </a:ext>
            </a:extLst>
          </p:cNvPr>
          <p:cNvSpPr txBox="1"/>
          <p:nvPr/>
        </p:nvSpPr>
        <p:spPr>
          <a:xfrm>
            <a:off x="21341768" y="11541423"/>
            <a:ext cx="3209630" cy="707886"/>
          </a:xfrm>
          <a:prstGeom prst="rect">
            <a:avLst/>
          </a:prstGeom>
          <a:solidFill>
            <a:schemeClr val="tx1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Reserve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EF8D2-0CA9-295E-8683-911F8F6FD75C}"/>
              </a:ext>
            </a:extLst>
          </p:cNvPr>
          <p:cNvSpPr txBox="1"/>
          <p:nvPr/>
        </p:nvSpPr>
        <p:spPr>
          <a:xfrm>
            <a:off x="20467313" y="10420655"/>
            <a:ext cx="5360442" cy="707886"/>
          </a:xfrm>
          <a:prstGeom prst="rect">
            <a:avLst/>
          </a:prstGeom>
          <a:solidFill>
            <a:schemeClr val="tx1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NAPI-for-shared-pool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E84BE5-3491-2703-42BF-C06D2186FA7D}"/>
              </a:ext>
            </a:extLst>
          </p:cNvPr>
          <p:cNvGrpSpPr/>
          <p:nvPr/>
        </p:nvGrpSpPr>
        <p:grpSpPr>
          <a:xfrm>
            <a:off x="27919374" y="12325595"/>
            <a:ext cx="731520" cy="2207588"/>
            <a:chOff x="24139610" y="8570447"/>
            <a:chExt cx="1737910" cy="22075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2FFC76-D9B7-70BD-AE70-C7ED5A34C1C3}"/>
                </a:ext>
              </a:extLst>
            </p:cNvPr>
            <p:cNvSpPr/>
            <p:nvPr/>
          </p:nvSpPr>
          <p:spPr>
            <a:xfrm>
              <a:off x="24139610" y="8570447"/>
              <a:ext cx="1737910" cy="719746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DE1E8A-43F9-979F-24C2-024EB09A0753}"/>
                </a:ext>
              </a:extLst>
            </p:cNvPr>
            <p:cNvSpPr/>
            <p:nvPr/>
          </p:nvSpPr>
          <p:spPr>
            <a:xfrm>
              <a:off x="24139610" y="9315400"/>
              <a:ext cx="1737910" cy="719746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1DD75A-C176-C294-FA8F-3622415DF5D5}"/>
                </a:ext>
              </a:extLst>
            </p:cNvPr>
            <p:cNvSpPr/>
            <p:nvPr/>
          </p:nvSpPr>
          <p:spPr>
            <a:xfrm>
              <a:off x="24139610" y="10058289"/>
              <a:ext cx="1737910" cy="719746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01BF2FF6-287F-8E9C-FCD3-231114C2F8B3}"/>
              </a:ext>
            </a:extLst>
          </p:cNvPr>
          <p:cNvSpPr/>
          <p:nvPr/>
        </p:nvSpPr>
        <p:spPr>
          <a:xfrm rot="13329842">
            <a:off x="23295275" y="16659099"/>
            <a:ext cx="1432155" cy="59640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F80-789D-DE83-42A8-A369B526C417}"/>
              </a:ext>
            </a:extLst>
          </p:cNvPr>
          <p:cNvSpPr/>
          <p:nvPr/>
        </p:nvSpPr>
        <p:spPr>
          <a:xfrm>
            <a:off x="22039308" y="12435153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58D503-3F3D-9E2B-F32C-20A1DA2D719C}"/>
              </a:ext>
            </a:extLst>
          </p:cNvPr>
          <p:cNvSpPr/>
          <p:nvPr/>
        </p:nvSpPr>
        <p:spPr>
          <a:xfrm>
            <a:off x="22039308" y="13180106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1EC47B-3B2C-4677-C41E-C5BA5ED76A7E}"/>
              </a:ext>
            </a:extLst>
          </p:cNvPr>
          <p:cNvSpPr/>
          <p:nvPr/>
        </p:nvSpPr>
        <p:spPr>
          <a:xfrm>
            <a:off x="22039308" y="13922995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32AE-3154-B4C2-90B6-377547D9099A}"/>
              </a:ext>
            </a:extLst>
          </p:cNvPr>
          <p:cNvSpPr/>
          <p:nvPr/>
        </p:nvSpPr>
        <p:spPr>
          <a:xfrm>
            <a:off x="22039308" y="14661852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CB41DB-154E-D773-462C-209827FF99F3}"/>
              </a:ext>
            </a:extLst>
          </p:cNvPr>
          <p:cNvSpPr/>
          <p:nvPr/>
        </p:nvSpPr>
        <p:spPr>
          <a:xfrm>
            <a:off x="22039308" y="15413626"/>
            <a:ext cx="731520" cy="71974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302C42-B270-1425-C2D1-B0DDE7575CD6}"/>
              </a:ext>
            </a:extLst>
          </p:cNvPr>
          <p:cNvSpPr txBox="1"/>
          <p:nvPr/>
        </p:nvSpPr>
        <p:spPr>
          <a:xfrm>
            <a:off x="26680319" y="11468802"/>
            <a:ext cx="3209630" cy="707886"/>
          </a:xfrm>
          <a:prstGeom prst="rect">
            <a:avLst/>
          </a:prstGeom>
          <a:solidFill>
            <a:schemeClr val="tx1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Dedicated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EBBE48-EC21-9216-C389-BBA9CC7DCE49}"/>
              </a:ext>
            </a:extLst>
          </p:cNvPr>
          <p:cNvSpPr txBox="1"/>
          <p:nvPr/>
        </p:nvSpPr>
        <p:spPr>
          <a:xfrm>
            <a:off x="27285456" y="10388535"/>
            <a:ext cx="1365438" cy="707886"/>
          </a:xfrm>
          <a:prstGeom prst="rect">
            <a:avLst/>
          </a:prstGeom>
          <a:solidFill>
            <a:schemeClr val="tx1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NAPI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A39018D3-D61E-ECB0-E4B1-1D9587F3599A}"/>
              </a:ext>
            </a:extLst>
          </p:cNvPr>
          <p:cNvSpPr/>
          <p:nvPr/>
        </p:nvSpPr>
        <p:spPr>
          <a:xfrm rot="19039112">
            <a:off x="26692813" y="16644765"/>
            <a:ext cx="1432155" cy="59640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AEB5C132-0AE5-FD5B-0280-12A951425918}"/>
              </a:ext>
            </a:extLst>
          </p:cNvPr>
          <p:cNvSpPr txBox="1">
            <a:spLocks/>
          </p:cNvSpPr>
          <p:nvPr/>
        </p:nvSpPr>
        <p:spPr>
          <a:xfrm>
            <a:off x="2548759" y="4338349"/>
            <a:ext cx="31546800" cy="5609586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VIDIA Sans" panose="020B0503020203020204" pitchFamily="34" charset="0"/>
              <a:buNone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Lora" pitchFamily="2" charset="77"/>
              </a:rPr>
              <a:t>Idea</a:t>
            </a:r>
          </a:p>
          <a:p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Lora" pitchFamily="2" charset="77"/>
              </a:rPr>
              <a:t>We could therefore have smaller dedicated queues, and a larger “reserve” – a queue from which every Rx queue can draw</a:t>
            </a:r>
          </a:p>
          <a:p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Lora" pitchFamily="2" charset="77"/>
              </a:rPr>
              <a:t>but which requires additional synchronization on the host side</a:t>
            </a:r>
            <a:endParaRPr lang="en-US">
              <a:solidFill>
                <a:srgbClr val="111111"/>
              </a:solidFill>
              <a:highlight>
                <a:srgbClr val="FFFFFF"/>
              </a:highlight>
              <a:latin typeface="Lora" panose="020F0502020204030204" pitchFamily="34" charset="0"/>
            </a:endParaRPr>
          </a:p>
          <a:p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Lora" panose="020F0502020204030204" pitchFamily="34" charset="0"/>
              </a:rPr>
              <a:t>The NIC would try to use the 512 entries dedicated to each queue first</a:t>
            </a:r>
          </a:p>
          <a:p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Lora" panose="020F0502020204030204" pitchFamily="34" charset="0"/>
              </a:rPr>
              <a:t>but if they run out (due to a packet burst or a scheduling delay) it could use the entries from the reserve.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 dirty="0"/>
              <a:t> Slow Path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1" y="5001769"/>
            <a:ext cx="32260309" cy="13496542"/>
          </a:xfrm>
        </p:spPr>
        <p:txBody>
          <a:bodyPr/>
          <a:lstStyle/>
          <a:p>
            <a:r>
              <a:rPr lang="en-US" sz="5000" dirty="0"/>
              <a:t>Runs on host, or in </a:t>
            </a:r>
            <a:r>
              <a:rPr lang="en-US" sz="5000" dirty="0" err="1"/>
              <a:t>SmartNIC</a:t>
            </a:r>
            <a:r>
              <a:rPr lang="en-US" sz="5000" dirty="0"/>
              <a:t> embedded CPU</a:t>
            </a:r>
          </a:p>
          <a:p>
            <a:r>
              <a:rPr lang="en-US" sz="5000" dirty="0"/>
              <a:t>Each </a:t>
            </a:r>
            <a:r>
              <a:rPr lang="en-US" sz="5000" dirty="0" err="1"/>
              <a:t>vport</a:t>
            </a:r>
            <a:r>
              <a:rPr lang="en-US" sz="5000" dirty="0"/>
              <a:t> has its own representor port (</a:t>
            </a:r>
            <a:r>
              <a:rPr lang="en-US" sz="5000" dirty="0" err="1"/>
              <a:t>repr</a:t>
            </a:r>
            <a:r>
              <a:rPr lang="en-US" sz="5000" dirty="0"/>
              <a:t>)</a:t>
            </a:r>
          </a:p>
          <a:p>
            <a:r>
              <a:rPr lang="en-US" sz="5000" dirty="0" err="1"/>
              <a:t>Reprs</a:t>
            </a:r>
            <a:r>
              <a:rPr lang="en-US" sz="5000" dirty="0"/>
              <a:t> attach to OVS or Linux bridge</a:t>
            </a:r>
          </a:p>
          <a:p>
            <a:r>
              <a:rPr lang="en-US" sz="5000" dirty="0"/>
              <a:t>Handles first couple packets of a connection</a:t>
            </a:r>
          </a:p>
          <a:p>
            <a:r>
              <a:rPr lang="en-US" sz="5000" dirty="0"/>
              <a:t>Insert/delete/update rules into </a:t>
            </a:r>
            <a:r>
              <a:rPr lang="en-US" sz="5000" dirty="0" err="1"/>
              <a:t>switchdev</a:t>
            </a:r>
            <a:endParaRPr lang="en-US" sz="5000" dirty="0"/>
          </a:p>
          <a:p>
            <a:r>
              <a:rPr lang="en-US" sz="5000" dirty="0" err="1"/>
              <a:t>Repr</a:t>
            </a:r>
            <a:r>
              <a:rPr lang="en-US" sz="5000" dirty="0"/>
              <a:t> is the control plane of the </a:t>
            </a:r>
            <a:r>
              <a:rPr lang="en-US" sz="5000" dirty="0" err="1"/>
              <a:t>vport</a:t>
            </a:r>
            <a:r>
              <a:rPr lang="en-US" sz="5000" dirty="0"/>
              <a:t> (representee)</a:t>
            </a:r>
          </a:p>
          <a:p>
            <a:endParaRPr lang="en-US" sz="5000" dirty="0"/>
          </a:p>
          <a:p>
            <a:pPr lvl="1"/>
            <a:endParaRPr lang="en-US" sz="5000" dirty="0"/>
          </a:p>
          <a:p>
            <a:pPr lvl="1"/>
            <a:endParaRPr lang="en-US" sz="54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DD9B0D-9365-71F6-D6F3-756CA1A5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198" y="6187995"/>
            <a:ext cx="7699248" cy="1189883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A3F1D1F-BB5E-51D1-4811-41811350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4318" y="5779377"/>
            <a:ext cx="9230591" cy="123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When creating thousands of SFs/VFs with representors:</a:t>
            </a:r>
          </a:p>
          <a:p>
            <a:pPr marL="0" indent="0">
              <a:buNone/>
            </a:pPr>
            <a:endParaRPr lang="en-US" sz="5400" dirty="0"/>
          </a:p>
          <a:p>
            <a:r>
              <a:rPr lang="en-US" sz="5400" dirty="0"/>
              <a:t>NIC does not have enough hardware queues</a:t>
            </a:r>
          </a:p>
          <a:p>
            <a:pPr lvl="1"/>
            <a:r>
              <a:rPr lang="en-US" sz="5000" dirty="0"/>
              <a:t>Intel ICE supports up to 1K queues</a:t>
            </a:r>
          </a:p>
          <a:p>
            <a:pPr lvl="1"/>
            <a:endParaRPr lang="en-US" sz="5000" dirty="0"/>
          </a:p>
          <a:p>
            <a:r>
              <a:rPr lang="en-US" sz="5400" dirty="0"/>
              <a:t>Consume too much memory</a:t>
            </a:r>
          </a:p>
          <a:p>
            <a:pPr lvl="1"/>
            <a:r>
              <a:rPr lang="en-US" sz="5000" dirty="0"/>
              <a:t>Memory is not enough on </a:t>
            </a:r>
            <a:r>
              <a:rPr lang="en-US" sz="5000" dirty="0" err="1"/>
              <a:t>BlueField</a:t>
            </a:r>
            <a:r>
              <a:rPr lang="en-US" sz="5000" dirty="0"/>
              <a:t> </a:t>
            </a:r>
            <a:r>
              <a:rPr lang="en-US" sz="5000" dirty="0" err="1"/>
              <a:t>SmartNIC</a:t>
            </a:r>
            <a:r>
              <a:rPr lang="en-US" sz="5000" dirty="0"/>
              <a:t> or IPU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memory a representor </a:t>
            </a:r>
            <a:r>
              <a:rPr lang="en-US" dirty="0" err="1"/>
              <a:t>netdev</a:t>
            </a:r>
            <a:r>
              <a:rPr lang="en-US" dirty="0"/>
              <a:t> consumes?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r>
              <a:rPr lang="en-US" sz="5400" dirty="0"/>
              <a:t>Create 200 SF-rep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5400" dirty="0"/>
              <a:t>Setup RXQs and UP:</a:t>
            </a:r>
          </a:p>
          <a:p>
            <a:pPr lvl="1"/>
            <a:endParaRPr lang="en-US" sz="5400" dirty="0"/>
          </a:p>
          <a:p>
            <a:endParaRPr lang="en-US" sz="5800" dirty="0"/>
          </a:p>
          <a:p>
            <a:endParaRPr lang="en-US" sz="5800" dirty="0"/>
          </a:p>
          <a:p>
            <a:pPr marL="0" indent="0">
              <a:buNone/>
            </a:pPr>
            <a:endParaRPr lang="en-US" sz="5800" dirty="0"/>
          </a:p>
          <a:p>
            <a:r>
              <a:rPr lang="en-US" sz="5800" dirty="0"/>
              <a:t>Get memory differences</a:t>
            </a:r>
          </a:p>
          <a:p>
            <a:pPr marL="914400" lvl="1" indent="0">
              <a:buNone/>
            </a:pP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A4B0-9602-45D1-81A8-DAF8B4BA9FA6}"/>
              </a:ext>
            </a:extLst>
          </p:cNvPr>
          <p:cNvSpPr txBox="1"/>
          <p:nvPr/>
        </p:nvSpPr>
        <p:spPr>
          <a:xfrm>
            <a:off x="4254507" y="5983605"/>
            <a:ext cx="24954267" cy="240065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{100..200}; do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port add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/0000:08:00.0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flavour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pcisf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pfnum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sfnum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E80EE-20E3-C887-12AE-3A9AE23FF446}"/>
              </a:ext>
            </a:extLst>
          </p:cNvPr>
          <p:cNvSpPr txBox="1"/>
          <p:nvPr/>
        </p:nvSpPr>
        <p:spPr>
          <a:xfrm>
            <a:off x="4254505" y="10471987"/>
            <a:ext cx="22041421" cy="39395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{100..200}; do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ethtool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$dev combined 1  // number of channel/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rxq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ethtool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-G $dev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1024     // RXQ depth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link set dev $dev up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8FFFA-283F-1FE8-EC2E-DA87B6F816B1}"/>
              </a:ext>
            </a:extLst>
          </p:cNvPr>
          <p:cNvSpPr txBox="1"/>
          <p:nvPr/>
        </p:nvSpPr>
        <p:spPr>
          <a:xfrm>
            <a:off x="4254506" y="16117062"/>
            <a:ext cx="21152751" cy="31700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1 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04:51:08 PM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kbmemfree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kbavail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04:51:09 PM  31179532  31321476</a:t>
            </a:r>
          </a:p>
          <a:p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memory a representor </a:t>
            </a:r>
            <a:r>
              <a:rPr lang="en-US" dirty="0" err="1"/>
              <a:t>netdev</a:t>
            </a:r>
            <a:r>
              <a:rPr lang="en-US" dirty="0"/>
              <a:t> consumes?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r>
              <a:rPr lang="en-US" sz="5400" dirty="0"/>
              <a:t>FW pages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r>
              <a:rPr lang="en-US" sz="5400" dirty="0"/>
              <a:t>Page pool: </a:t>
            </a:r>
          </a:p>
          <a:p>
            <a:pPr lvl="1"/>
            <a:endParaRPr lang="en-US" sz="5400" dirty="0"/>
          </a:p>
          <a:p>
            <a:endParaRPr lang="en-US" sz="5800" dirty="0"/>
          </a:p>
          <a:p>
            <a:endParaRPr lang="en-US" sz="5800" dirty="0"/>
          </a:p>
          <a:p>
            <a:pPr marL="0" indent="0">
              <a:buNone/>
            </a:pPr>
            <a:endParaRPr lang="en-US" sz="5800" dirty="0"/>
          </a:p>
          <a:p>
            <a:endParaRPr lang="en-US" sz="5800" dirty="0"/>
          </a:p>
          <a:p>
            <a:endParaRPr lang="en-US" sz="5800" dirty="0"/>
          </a:p>
          <a:p>
            <a:r>
              <a:rPr lang="en-US" sz="5800" dirty="0"/>
              <a:t>/proc/</a:t>
            </a:r>
            <a:r>
              <a:rPr lang="en-US" sz="5800" dirty="0" err="1"/>
              <a:t>slabinfo</a:t>
            </a:r>
            <a:r>
              <a:rPr lang="en-US" sz="5800" dirty="0"/>
              <a:t>, </a:t>
            </a:r>
            <a:r>
              <a:rPr lang="en-US" sz="5800" dirty="0" err="1"/>
              <a:t>meminfo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A4B0-9602-45D1-81A8-DAF8B4BA9FA6}"/>
              </a:ext>
            </a:extLst>
          </p:cNvPr>
          <p:cNvSpPr txBox="1"/>
          <p:nvPr/>
        </p:nvSpPr>
        <p:spPr>
          <a:xfrm>
            <a:off x="4254507" y="5983605"/>
            <a:ext cx="22665179" cy="92333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/sys/kernel/debug/mlx5/0000\:08\:00.0/pages/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fw_pages_total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E80EE-20E3-C887-12AE-3A9AE23FF446}"/>
              </a:ext>
            </a:extLst>
          </p:cNvPr>
          <p:cNvSpPr txBox="1"/>
          <p:nvPr/>
        </p:nvSpPr>
        <p:spPr>
          <a:xfrm>
            <a:off x="4254506" y="9189719"/>
            <a:ext cx="27139894" cy="59093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./tools/net/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ynl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cli.py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--spec Documentation/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netlink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/specs/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netdev.yaml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--dump page-pool-get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{'id': 20,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ifindex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10,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'inflight': 448, // 512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'inflight-mem’: 1,835,008,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-id': 518},</a:t>
            </a:r>
          </a:p>
        </p:txBody>
      </p:sp>
    </p:spTree>
    <p:extLst>
      <p:ext uri="{BB962C8B-B14F-4D97-AF65-F5344CB8AC3E}">
        <p14:creationId xmlns:p14="http://schemas.microsoft.com/office/powerpoint/2010/main" val="38801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7C85-B006-B068-BBBA-FAC1A64D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Representor Memory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2DA0-1BDB-40A3-5D02-97B2FB9D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712B-6434-C6CD-6B02-89C30190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488873"/>
            <a:ext cx="31546800" cy="14009439"/>
          </a:xfrm>
        </p:spPr>
        <p:txBody>
          <a:bodyPr/>
          <a:lstStyle/>
          <a:p>
            <a:r>
              <a:rPr lang="en-US" sz="5000" dirty="0"/>
              <a:t>1 channel/RXQ, with 1024 RXQ depth: 2.86MB</a:t>
            </a:r>
          </a:p>
          <a:p>
            <a:r>
              <a:rPr lang="en-US" sz="5000" dirty="0"/>
              <a:t>1K representors: 2.86GB</a:t>
            </a:r>
          </a:p>
          <a:p>
            <a:r>
              <a:rPr lang="en-US" sz="5000" dirty="0"/>
              <a:t>2 channels is around double: 5GB</a:t>
            </a:r>
          </a:p>
          <a:p>
            <a:r>
              <a:rPr lang="en-US" sz="5000" dirty="0"/>
              <a:t>Page pool consumes 1.83MB out of 2.86MB</a:t>
            </a:r>
          </a:p>
          <a:p>
            <a:r>
              <a:rPr lang="en-US" sz="5000" dirty="0"/>
              <a:t>50% saving if we use 512!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E42E2C5-DBDB-29F7-915A-3FA6F507B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932409"/>
              </p:ext>
            </p:extLst>
          </p:nvPr>
        </p:nvGraphicFramePr>
        <p:xfrm>
          <a:off x="4966359" y="10409475"/>
          <a:ext cx="25643490" cy="849533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340979">
                  <a:extLst>
                    <a:ext uri="{9D8B030D-6E8A-4147-A177-3AD203B41FA5}">
                      <a16:colId xmlns:a16="http://schemas.microsoft.com/office/drawing/2014/main" val="1475191201"/>
                    </a:ext>
                  </a:extLst>
                </a:gridCol>
                <a:gridCol w="5436372">
                  <a:extLst>
                    <a:ext uri="{9D8B030D-6E8A-4147-A177-3AD203B41FA5}">
                      <a16:colId xmlns:a16="http://schemas.microsoft.com/office/drawing/2014/main" val="47112068"/>
                    </a:ext>
                  </a:extLst>
                </a:gridCol>
                <a:gridCol w="5458691">
                  <a:extLst>
                    <a:ext uri="{9D8B030D-6E8A-4147-A177-3AD203B41FA5}">
                      <a16:colId xmlns:a16="http://schemas.microsoft.com/office/drawing/2014/main" val="997449710"/>
                    </a:ext>
                  </a:extLst>
                </a:gridCol>
                <a:gridCol w="5888332">
                  <a:extLst>
                    <a:ext uri="{9D8B030D-6E8A-4147-A177-3AD203B41FA5}">
                      <a16:colId xmlns:a16="http://schemas.microsoft.com/office/drawing/2014/main" val="3119670248"/>
                    </a:ext>
                  </a:extLst>
                </a:gridCol>
                <a:gridCol w="5519116">
                  <a:extLst>
                    <a:ext uri="{9D8B030D-6E8A-4147-A177-3AD203B41FA5}">
                      <a16:colId xmlns:a16="http://schemas.microsoft.com/office/drawing/2014/main" val="4073211969"/>
                    </a:ext>
                  </a:extLst>
                </a:gridCol>
              </a:tblGrid>
              <a:tr h="1712714">
                <a:tc>
                  <a:txBody>
                    <a:bodyPr/>
                    <a:lstStyle/>
                    <a:p>
                      <a:pPr rtl="0" fontAlgn="b"/>
                      <a:endParaRPr lang="en-US" sz="5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1Q Memory </a:t>
                      </a:r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Kernel Page Pool (MB) RXQ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FW (MB)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2Q Memory</a:t>
                      </a:r>
                    </a:p>
                  </a:txBody>
                  <a:tcPr marL="0" marR="0" marT="12004" marB="12004" anchor="b"/>
                </a:tc>
                <a:extLst>
                  <a:ext uri="{0D108BD9-81ED-4DB2-BD59-A6C34878D82A}">
                    <a16:rowId xmlns:a16="http://schemas.microsoft.com/office/drawing/2014/main" val="4215493308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Q64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1.88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2.895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37094139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Q128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1.1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0.113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2.835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1024091674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Q256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2.915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412977327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Q512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1.805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2.99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393278866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Q1024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2.86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1.83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5.025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953051151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Q2048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4.935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marL="0" marR="0" lvl="0" indent="0" algn="r" defTabSz="2743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3.93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9.25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180680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 RX Memory Pre-allocation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D51E6-C1B9-862C-A9F3-28E2F474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A NIC has multiple RXQs (circular rings), usually number of cores</a:t>
            </a:r>
          </a:p>
          <a:p>
            <a:r>
              <a:rPr lang="en-US" sz="5000" dirty="0"/>
              <a:t>Each RXQ pre-allocates a set of RXQ buffers, for handling </a:t>
            </a:r>
            <a:r>
              <a:rPr lang="en-US" sz="5000" dirty="0" err="1"/>
              <a:t>burstness</a:t>
            </a:r>
            <a:r>
              <a:rPr lang="en-US" sz="5000" dirty="0"/>
              <a:t>, or processing delay</a:t>
            </a:r>
          </a:p>
          <a:p>
            <a:r>
              <a:rPr lang="en-US" sz="5000" dirty="0"/>
              <a:t>The total memory consists of</a:t>
            </a:r>
          </a:p>
          <a:p>
            <a:pPr lvl="1"/>
            <a:r>
              <a:rPr lang="en-US" sz="5000" dirty="0"/>
              <a:t>Buffer size * number of queues * queue depth</a:t>
            </a:r>
          </a:p>
          <a:p>
            <a:pPr lvl="1"/>
            <a:r>
              <a:rPr lang="en-US" sz="5000" dirty="0"/>
              <a:t>4K * 4 * 1024 = 16MB</a:t>
            </a:r>
          </a:p>
          <a:p>
            <a:r>
              <a:rPr lang="en-US" sz="5000" dirty="0"/>
              <a:t>Each RXQ has its own Linux page pool, for re-allocating new pages after processing</a:t>
            </a:r>
          </a:p>
          <a:p>
            <a:pPr lvl="1"/>
            <a:r>
              <a:rPr lang="en-US" sz="4600" dirty="0"/>
              <a:t>RXQ depth impacts performance!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5F01C-569E-8BA3-21F0-209B9C62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82" y="12584932"/>
            <a:ext cx="17312682" cy="62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A7C3-9F12-EA4E-3306-201A4DCB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Design1: Shared RXQ of PF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63B7-A1B4-366A-4105-392C28E2E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Solve the Hardware Queues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1FD1D-8DEC-3AA8-C386-016ECFAF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Don’t allocate any RXQs for representors</a:t>
            </a:r>
          </a:p>
          <a:p>
            <a:r>
              <a:rPr lang="en-US" sz="5000" dirty="0"/>
              <a:t>Redirect all representor’s traffic to PF or uplink representor -&gt; shared RXQ of PF</a:t>
            </a:r>
          </a:p>
          <a:p>
            <a:r>
              <a:rPr lang="en-US" sz="5000" dirty="0"/>
              <a:t>PF reconstruct the original packet’s information, ex: </a:t>
            </a:r>
            <a:r>
              <a:rPr lang="en-US" sz="5000" dirty="0" err="1"/>
              <a:t>vport</a:t>
            </a:r>
            <a:r>
              <a:rPr lang="en-US" sz="5000" dirty="0"/>
              <a:t> id</a:t>
            </a:r>
          </a:p>
          <a:p>
            <a:r>
              <a:rPr lang="en-US" sz="5000" b="1" dirty="0"/>
              <a:t>Huge memory and queue saving</a:t>
            </a:r>
          </a:p>
          <a:p>
            <a:r>
              <a:rPr lang="en-US" sz="5000" dirty="0"/>
              <a:t>TX can also reuse/redirect to PF’s TX queue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2F3F8CC-CFCD-78FA-EDCB-E23B25C2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27" y="11115909"/>
            <a:ext cx="11693235" cy="793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NVIDIA Sans">
      <a:majorFont>
        <a:latin typeface="NVIDIA Sans Medium"/>
        <a:ea typeface=""/>
        <a:cs typeface=""/>
      </a:majorFont>
      <a:minorFont>
        <a:latin typeface="NVIDIA San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sz="4000" dirty="0" err="1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4000" dirty="0" err="1" smtClean="0">
            <a:solidFill>
              <a:schemeClr val="bg1"/>
            </a:solidFill>
            <a:latin typeface="NVIDIA Sans" panose="020B0503020203020204" pitchFamily="34" charset="0"/>
            <a:cs typeface="NVIDIA Sans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VIDIA_Sans_Corp_Template_LIGHT_v2_NewKV.pptx" id="{2CB1BC51-CEBF-4125-BC6C-FB23D6874A8C}" vid="{0B679A5A-A7BB-445D-B89B-5017F75035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8A66332A4B643BA3F21C52B2B93D0" ma:contentTypeVersion="4" ma:contentTypeDescription="Create a new document." ma:contentTypeScope="" ma:versionID="38ed2f3a81a7288e18bd24b64660e287">
  <xsd:schema xmlns:xsd="http://www.w3.org/2001/XMLSchema" xmlns:xs="http://www.w3.org/2001/XMLSchema" xmlns:p="http://schemas.microsoft.com/office/2006/metadata/properties" xmlns:ns2="7a9fe218-95ae-41b4-8786-2f7d21b2ee85" targetNamespace="http://schemas.microsoft.com/office/2006/metadata/properties" ma:root="true" ma:fieldsID="fecbddacaa4284b59b976dd5104d4fec" ns2:_="">
    <xsd:import namespace="7a9fe218-95ae-41b4-8786-2f7d21b2e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e218-95ae-41b4-8786-2f7d21b2e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C7E1E-6C20-440E-941A-535F1A24C01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7a9fe218-95ae-41b4-8786-2f7d21b2ee85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65AC8C1-8675-4762-89BF-D102E51271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B9875C-F0AA-4479-8543-0B7C3C6A9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9fe218-95ae-41b4-8786-2f7d21b2e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Title Only</Template>
  <TotalTime>13832</TotalTime>
  <Words>3081</Words>
  <Application>Microsoft Macintosh PowerPoint</Application>
  <PresentationFormat>Custom</PresentationFormat>
  <Paragraphs>400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-apple-system</vt:lpstr>
      <vt:lpstr>NimbusRomNo9L</vt:lpstr>
      <vt:lpstr>var(--font-fk-grotesk)</vt:lpstr>
      <vt:lpstr>Aptos</vt:lpstr>
      <vt:lpstr>Calibri</vt:lpstr>
      <vt:lpstr>Consolas</vt:lpstr>
      <vt:lpstr>Lora</vt:lpstr>
      <vt:lpstr>NVIDIA Sans</vt:lpstr>
      <vt:lpstr>NVIDIA Sans Light</vt:lpstr>
      <vt:lpstr>NVIDIA Sans Medium</vt:lpstr>
      <vt:lpstr>Roboto Mono</vt:lpstr>
      <vt:lpstr>Times</vt:lpstr>
      <vt:lpstr>Trebuchet MS</vt:lpstr>
      <vt:lpstr>Wingdings</vt:lpstr>
      <vt:lpstr>Title Only</vt:lpstr>
      <vt:lpstr>PowerPoint Presentation</vt:lpstr>
      <vt:lpstr>Switchdev Fast Path</vt:lpstr>
      <vt:lpstr>Switchdev Slow Path</vt:lpstr>
      <vt:lpstr>Challenges</vt:lpstr>
      <vt:lpstr>Experiment (1/2)</vt:lpstr>
      <vt:lpstr>Experiment (2/2)</vt:lpstr>
      <vt:lpstr>Representor Memory Consumption</vt:lpstr>
      <vt:lpstr>NIC RX Memory Pre-allocation</vt:lpstr>
      <vt:lpstr>Design1: Shared RXQ of PF</vt:lpstr>
      <vt:lpstr>Design1: Fairness Issue</vt:lpstr>
      <vt:lpstr>Design2: Adjustable RXQ</vt:lpstr>
      <vt:lpstr>Quick Evaluation (1/2)</vt:lpstr>
      <vt:lpstr>Quick Evaluation (2/2)</vt:lpstr>
      <vt:lpstr>Design2+: Adjustable RXQ with Shared Page Pool</vt:lpstr>
      <vt:lpstr>Fairness with Shared Page Pool</vt:lpstr>
      <vt:lpstr>New Devlink Attribute: spool-mode</vt:lpstr>
      <vt:lpstr>Evaluation-1: Static RXQ, 64 - 2048</vt:lpstr>
      <vt:lpstr>Evaluation-2: Static RXQ vs Adjustable RXQ</vt:lpstr>
      <vt:lpstr>Conclusion</vt:lpstr>
      <vt:lpstr>PowerPoint Presentation</vt:lpstr>
      <vt:lpstr>OFED: Uplink Rep’s RQ for all other RQs</vt:lpstr>
      <vt:lpstr>Scaling uplink REP’s rx Queues</vt:lpstr>
      <vt:lpstr>Intel ICE driver</vt:lpstr>
      <vt:lpstr>RMP (Receive Memory Pool)</vt:lpstr>
      <vt:lpstr>Jakub’s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Tu</dc:creator>
  <cp:lastModifiedBy>William Tu</cp:lastModifiedBy>
  <cp:revision>630</cp:revision>
  <dcterms:created xsi:type="dcterms:W3CDTF">2024-06-06T18:09:14Z</dcterms:created>
  <dcterms:modified xsi:type="dcterms:W3CDTF">2024-07-14T17:38:55Z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0x010100AFD8A66332A4B643BA3F21C52B2B93D0</vt:lpwstr>
  </property>
</Properties>
</file>