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sldIdLst>
    <p:sldId id="256" r:id="rId3"/>
    <p:sldId id="258" r:id="rId4"/>
    <p:sldId id="550145308" r:id="rId5"/>
    <p:sldId id="550145307" r:id="rId6"/>
    <p:sldId id="259" r:id="rId7"/>
    <p:sldId id="261" r:id="rId8"/>
    <p:sldId id="260" r:id="rId9"/>
    <p:sldId id="550145305" r:id="rId10"/>
    <p:sldId id="550145277" r:id="rId11"/>
    <p:sldId id="55014530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702"/>
  </p:normalViewPr>
  <p:slideViewPr>
    <p:cSldViewPr snapToGrid="0">
      <p:cViewPr varScale="1">
        <p:scale>
          <a:sx n="150" d="100"/>
          <a:sy n="150" d="100"/>
        </p:scale>
        <p:origin x="1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a14="http://schemas.microsoft.com/office/drawing/2010/main">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7/18/24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7/18/24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 xmlns:a14="http://schemas.microsoft.com/office/drawing/2010/main" xmlns:a16="http://schemas.microsoft.com/office/drawing/2014/main">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7CAA1AB-95D5-E391-5573-AE484EF2FBC6}"/>
              </a:ext>
            </a:extLst>
          </p:cNvPr>
          <p:cNvSpPr/>
          <p:nvPr/>
        </p:nvSpPr>
        <p:spPr>
          <a:xfrm>
            <a:off x="2014236" y="3012006"/>
            <a:ext cx="2724306" cy="1847698"/>
          </a:xfrm>
          <a:prstGeom prst="rect">
            <a:avLst/>
          </a:prstGeom>
          <a:solidFill>
            <a:schemeClr val="bg1">
              <a:lumMod val="8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3576392" y="3237680"/>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F5687A3C-A3E0-CBD4-3561-F426CA4C120D}"/>
              </a:ext>
            </a:extLst>
          </p:cNvPr>
          <p:cNvSpPr/>
          <p:nvPr/>
        </p:nvSpPr>
        <p:spPr>
          <a:xfrm>
            <a:off x="4852397" y="3024811"/>
            <a:ext cx="1311074" cy="1847698"/>
          </a:xfrm>
          <a:prstGeom prst="rect">
            <a:avLst/>
          </a:prstGeom>
          <a:solidFill>
            <a:srgbClr val="FFFFFF">
              <a:lumMod val="95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45" name="Group 44">
            <a:extLst>
              <a:ext uri="{FF2B5EF4-FFF2-40B4-BE49-F238E27FC236}">
                <a16:creationId xmlns:a16="http://schemas.microsoft.com/office/drawing/2014/main" id="{4FEB8FB6-68D7-8A60-1078-3D7A45B58A18}"/>
              </a:ext>
            </a:extLst>
          </p:cNvPr>
          <p:cNvGrpSpPr/>
          <p:nvPr/>
        </p:nvGrpSpPr>
        <p:grpSpPr>
          <a:xfrm>
            <a:off x="3576392" y="3248490"/>
            <a:ext cx="656665" cy="250799"/>
            <a:chOff x="6985000" y="4827977"/>
            <a:chExt cx="656665" cy="261610"/>
          </a:xfrm>
        </p:grpSpPr>
        <p:sp>
          <p:nvSpPr>
            <p:cNvPr id="46" name="Rectangle 45">
              <a:extLst>
                <a:ext uri="{FF2B5EF4-FFF2-40B4-BE49-F238E27FC236}">
                  <a16:creationId xmlns:a16="http://schemas.microsoft.com/office/drawing/2014/main" id="{2B6D530F-B45E-5C21-F8A2-372362E4F34D}"/>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7" name="Rectangle 46">
              <a:extLst>
                <a:ext uri="{FF2B5EF4-FFF2-40B4-BE49-F238E27FC236}">
                  <a16:creationId xmlns:a16="http://schemas.microsoft.com/office/drawing/2014/main" id="{63504776-8891-3DB6-A953-6669EEB781FE}"/>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8" name="Rectangle 47">
              <a:extLst>
                <a:ext uri="{FF2B5EF4-FFF2-40B4-BE49-F238E27FC236}">
                  <a16:creationId xmlns:a16="http://schemas.microsoft.com/office/drawing/2014/main" id="{7DED99B3-117B-3172-29CB-957A5D835BDD}"/>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49" name="Straight Connector 48">
              <a:extLst>
                <a:ext uri="{FF2B5EF4-FFF2-40B4-BE49-F238E27FC236}">
                  <a16:creationId xmlns:a16="http://schemas.microsoft.com/office/drawing/2014/main" id="{CBCCB3ED-BFF5-39CD-E242-4818A9D4D09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0" name="Straight Connector 49">
              <a:extLst>
                <a:ext uri="{FF2B5EF4-FFF2-40B4-BE49-F238E27FC236}">
                  <a16:creationId xmlns:a16="http://schemas.microsoft.com/office/drawing/2014/main" id="{A9F6AA4E-292E-954C-A20A-92D42B487C1F}"/>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1" name="Group 50">
            <a:extLst>
              <a:ext uri="{FF2B5EF4-FFF2-40B4-BE49-F238E27FC236}">
                <a16:creationId xmlns:a16="http://schemas.microsoft.com/office/drawing/2014/main" id="{7F8F9E3C-6A2E-756F-03B8-F369CB0A87AC}"/>
              </a:ext>
            </a:extLst>
          </p:cNvPr>
          <p:cNvGrpSpPr/>
          <p:nvPr/>
        </p:nvGrpSpPr>
        <p:grpSpPr>
          <a:xfrm>
            <a:off x="3576392" y="3685056"/>
            <a:ext cx="656665" cy="250799"/>
            <a:chOff x="6985000" y="4827977"/>
            <a:chExt cx="656665" cy="261610"/>
          </a:xfrm>
        </p:grpSpPr>
        <p:sp>
          <p:nvSpPr>
            <p:cNvPr id="52" name="Rectangle 51">
              <a:extLst>
                <a:ext uri="{FF2B5EF4-FFF2-40B4-BE49-F238E27FC236}">
                  <a16:creationId xmlns:a16="http://schemas.microsoft.com/office/drawing/2014/main" id="{8222E412-511C-C880-198A-F1AAD3107442}"/>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52">
              <a:extLst>
                <a:ext uri="{FF2B5EF4-FFF2-40B4-BE49-F238E27FC236}">
                  <a16:creationId xmlns:a16="http://schemas.microsoft.com/office/drawing/2014/main" id="{D8A27522-5917-A669-66AE-EFD6C038AF96}"/>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4" name="Rectangle 53">
              <a:extLst>
                <a:ext uri="{FF2B5EF4-FFF2-40B4-BE49-F238E27FC236}">
                  <a16:creationId xmlns:a16="http://schemas.microsoft.com/office/drawing/2014/main" id="{E2A02DB3-86F5-985C-0AA4-F4481AC84FA9}"/>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55" name="Straight Connector 54">
              <a:extLst>
                <a:ext uri="{FF2B5EF4-FFF2-40B4-BE49-F238E27FC236}">
                  <a16:creationId xmlns:a16="http://schemas.microsoft.com/office/drawing/2014/main" id="{6CF900F1-2E1D-9A58-C97A-620F3738C42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6" name="Straight Connector 55">
              <a:extLst>
                <a:ext uri="{FF2B5EF4-FFF2-40B4-BE49-F238E27FC236}">
                  <a16:creationId xmlns:a16="http://schemas.microsoft.com/office/drawing/2014/main" id="{2485F541-2710-2FCD-EFA2-BB023B5F7501}"/>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7" name="Group 56">
            <a:extLst>
              <a:ext uri="{FF2B5EF4-FFF2-40B4-BE49-F238E27FC236}">
                <a16:creationId xmlns:a16="http://schemas.microsoft.com/office/drawing/2014/main" id="{0A1B81C8-C7EC-0A1E-0D2A-5C66177BE1A8}"/>
              </a:ext>
            </a:extLst>
          </p:cNvPr>
          <p:cNvGrpSpPr/>
          <p:nvPr/>
        </p:nvGrpSpPr>
        <p:grpSpPr>
          <a:xfrm>
            <a:off x="3576392" y="4380388"/>
            <a:ext cx="656665" cy="250799"/>
            <a:chOff x="6985000" y="4827977"/>
            <a:chExt cx="656665" cy="261610"/>
          </a:xfrm>
        </p:grpSpPr>
        <p:sp>
          <p:nvSpPr>
            <p:cNvPr id="58" name="Rectangle 57">
              <a:extLst>
                <a:ext uri="{FF2B5EF4-FFF2-40B4-BE49-F238E27FC236}">
                  <a16:creationId xmlns:a16="http://schemas.microsoft.com/office/drawing/2014/main" id="{8B419F9E-F265-35BF-EB31-6B00C80A6BF3}"/>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9" name="Rectangle 58">
              <a:extLst>
                <a:ext uri="{FF2B5EF4-FFF2-40B4-BE49-F238E27FC236}">
                  <a16:creationId xmlns:a16="http://schemas.microsoft.com/office/drawing/2014/main" id="{EA77254D-C1DB-74C5-511A-987897EDB40C}"/>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60" name="Rectangle 59">
              <a:extLst>
                <a:ext uri="{FF2B5EF4-FFF2-40B4-BE49-F238E27FC236}">
                  <a16:creationId xmlns:a16="http://schemas.microsoft.com/office/drawing/2014/main" id="{483E94DD-5BB0-97B2-52C5-47D3AFEE5A7B}"/>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61" name="Straight Connector 60">
              <a:extLst>
                <a:ext uri="{FF2B5EF4-FFF2-40B4-BE49-F238E27FC236}">
                  <a16:creationId xmlns:a16="http://schemas.microsoft.com/office/drawing/2014/main" id="{67194FB7-EF90-5173-A6F3-32B60A0602E5}"/>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62" name="Straight Connector 61">
              <a:extLst>
                <a:ext uri="{FF2B5EF4-FFF2-40B4-BE49-F238E27FC236}">
                  <a16:creationId xmlns:a16="http://schemas.microsoft.com/office/drawing/2014/main" id="{0DA3EE9F-B19D-6856-5E20-DB038CCE79DA}"/>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sp>
        <p:nvSpPr>
          <p:cNvPr id="63" name="TextBox 62">
            <a:extLst>
              <a:ext uri="{FF2B5EF4-FFF2-40B4-BE49-F238E27FC236}">
                <a16:creationId xmlns:a16="http://schemas.microsoft.com/office/drawing/2014/main" id="{A33E3EB5-A726-8EFF-C507-3E1F931E3EA7}"/>
              </a:ext>
            </a:extLst>
          </p:cNvPr>
          <p:cNvSpPr txBox="1"/>
          <p:nvPr/>
        </p:nvSpPr>
        <p:spPr>
          <a:xfrm rot="5400000">
            <a:off x="3846902" y="3979403"/>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cxnSp>
        <p:nvCxnSpPr>
          <p:cNvPr id="65" name="Straight Arrow Connector 64">
            <a:extLst>
              <a:ext uri="{FF2B5EF4-FFF2-40B4-BE49-F238E27FC236}">
                <a16:creationId xmlns:a16="http://schemas.microsoft.com/office/drawing/2014/main" id="{32BAA868-C760-78C7-7D3C-0E1199C3C81D}"/>
              </a:ext>
            </a:extLst>
          </p:cNvPr>
          <p:cNvCxnSpPr>
            <a:cxnSpLocks/>
          </p:cNvCxnSpPr>
          <p:nvPr/>
        </p:nvCxnSpPr>
        <p:spPr>
          <a:xfrm flipV="1">
            <a:off x="2998509" y="3415375"/>
            <a:ext cx="577883" cy="437661"/>
          </a:xfrm>
          <a:prstGeom prst="straightConnector1">
            <a:avLst/>
          </a:prstGeom>
          <a:noFill/>
          <a:ln w="15875" cap="flat" cmpd="sng" algn="ctr">
            <a:solidFill>
              <a:srgbClr val="8C8C8C"/>
            </a:solidFill>
            <a:prstDash val="dash"/>
            <a:tailEnd type="triangle"/>
          </a:ln>
          <a:effectLst/>
        </p:spPr>
      </p:cxnSp>
      <p:cxnSp>
        <p:nvCxnSpPr>
          <p:cNvPr id="66" name="Straight Arrow Connector 65">
            <a:extLst>
              <a:ext uri="{FF2B5EF4-FFF2-40B4-BE49-F238E27FC236}">
                <a16:creationId xmlns:a16="http://schemas.microsoft.com/office/drawing/2014/main" id="{EDA14239-0817-7CF3-77CB-F8DC1C40EDCB}"/>
              </a:ext>
            </a:extLst>
          </p:cNvPr>
          <p:cNvCxnSpPr>
            <a:cxnSpLocks/>
          </p:cNvCxnSpPr>
          <p:nvPr/>
        </p:nvCxnSpPr>
        <p:spPr>
          <a:xfrm flipV="1">
            <a:off x="2998509" y="3853036"/>
            <a:ext cx="560950" cy="140134"/>
          </a:xfrm>
          <a:prstGeom prst="straightConnector1">
            <a:avLst/>
          </a:prstGeom>
          <a:noFill/>
          <a:ln w="15875" cap="flat" cmpd="sng" algn="ctr">
            <a:solidFill>
              <a:srgbClr val="8C8C8C"/>
            </a:solidFill>
            <a:prstDash val="dash"/>
            <a:tailEnd type="triangle"/>
          </a:ln>
          <a:effectLst/>
        </p:spPr>
      </p:cxnSp>
      <p:cxnSp>
        <p:nvCxnSpPr>
          <p:cNvPr id="67" name="Straight Arrow Connector 66">
            <a:extLst>
              <a:ext uri="{FF2B5EF4-FFF2-40B4-BE49-F238E27FC236}">
                <a16:creationId xmlns:a16="http://schemas.microsoft.com/office/drawing/2014/main" id="{BDE3F361-6BA1-FF67-B8EF-A764576C9A2E}"/>
              </a:ext>
            </a:extLst>
          </p:cNvPr>
          <p:cNvCxnSpPr>
            <a:cxnSpLocks/>
          </p:cNvCxnSpPr>
          <p:nvPr/>
        </p:nvCxnSpPr>
        <p:spPr>
          <a:xfrm>
            <a:off x="2998509" y="4146657"/>
            <a:ext cx="560950" cy="385028"/>
          </a:xfrm>
          <a:prstGeom prst="straightConnector1">
            <a:avLst/>
          </a:prstGeom>
          <a:noFill/>
          <a:ln w="15875" cap="flat" cmpd="sng" algn="ctr">
            <a:solidFill>
              <a:srgbClr val="8C8C8C"/>
            </a:solidFill>
            <a:prstDash val="dash"/>
            <a:tailEnd type="triangle"/>
          </a:ln>
          <a:effectLst/>
        </p:spPr>
      </p:cxnSp>
      <p:sp>
        <p:nvSpPr>
          <p:cNvPr id="69" name="TextBox 68">
            <a:extLst>
              <a:ext uri="{FF2B5EF4-FFF2-40B4-BE49-F238E27FC236}">
                <a16:creationId xmlns:a16="http://schemas.microsoft.com/office/drawing/2014/main" id="{56ABBD28-FB96-0138-014A-0B09E576CA76}"/>
              </a:ext>
            </a:extLst>
          </p:cNvPr>
          <p:cNvSpPr txBox="1"/>
          <p:nvPr/>
        </p:nvSpPr>
        <p:spPr>
          <a:xfrm>
            <a:off x="4629326" y="3705022"/>
            <a:ext cx="753731" cy="461665"/>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RXQ</a:t>
            </a:r>
          </a:p>
        </p:txBody>
      </p:sp>
      <p:sp>
        <p:nvSpPr>
          <p:cNvPr id="70" name="TextBox 69">
            <a:extLst>
              <a:ext uri="{FF2B5EF4-FFF2-40B4-BE49-F238E27FC236}">
                <a16:creationId xmlns:a16="http://schemas.microsoft.com/office/drawing/2014/main" id="{09770520-C4E9-F323-8E01-7C8911BEE8AB}"/>
              </a:ext>
            </a:extLst>
          </p:cNvPr>
          <p:cNvSpPr txBox="1"/>
          <p:nvPr/>
        </p:nvSpPr>
        <p:spPr>
          <a:xfrm>
            <a:off x="5618441" y="4380388"/>
            <a:ext cx="598241"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endPar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1" name="TextBox 70">
            <a:extLst>
              <a:ext uri="{FF2B5EF4-FFF2-40B4-BE49-F238E27FC236}">
                <a16:creationId xmlns:a16="http://schemas.microsoft.com/office/drawing/2014/main" id="{199D1094-CEAE-A17E-B73E-A5CD531D8EBA}"/>
              </a:ext>
            </a:extLst>
          </p:cNvPr>
          <p:cNvSpPr txBox="1"/>
          <p:nvPr/>
        </p:nvSpPr>
        <p:spPr>
          <a:xfrm>
            <a:off x="3264826" y="3024552"/>
            <a:ext cx="1326005" cy="246221"/>
          </a:xfrm>
          <a:prstGeom prst="rect">
            <a:avLst/>
          </a:prstGeom>
          <a:noFill/>
        </p:spPr>
        <p:txBody>
          <a:bodyPr wrap="none" rtlCol="0">
            <a:spAutoFit/>
          </a:bodyPr>
          <a:lstStyle/>
          <a:p>
            <a:pPr algn="ctr"/>
            <a:r>
              <a:rPr lang="en-US" sz="1000" dirty="0">
                <a:solidFill>
                  <a:srgbClr val="000000"/>
                </a:solidFill>
                <a:latin typeface="NVIDIA Sans" panose="020B0503020203020204" pitchFamily="34" charset="0"/>
                <a:cs typeface="NVIDIA Sans" panose="020B0503020203020204" pitchFamily="34" charset="0"/>
              </a:rPr>
              <a:t>HW meter Buckets</a:t>
            </a:r>
          </a:p>
        </p:txBody>
      </p:sp>
      <p:sp>
        <p:nvSpPr>
          <p:cNvPr id="72" name="TextBox 71">
            <a:extLst>
              <a:ext uri="{FF2B5EF4-FFF2-40B4-BE49-F238E27FC236}">
                <a16:creationId xmlns:a16="http://schemas.microsoft.com/office/drawing/2014/main" id="{D3A81272-8CE3-F35F-C212-5BC1D61AC2D4}"/>
              </a:ext>
            </a:extLst>
          </p:cNvPr>
          <p:cNvSpPr txBox="1"/>
          <p:nvPr/>
        </p:nvSpPr>
        <p:spPr>
          <a:xfrm>
            <a:off x="5639280" y="3251070"/>
            <a:ext cx="577402"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a:t>
            </a:r>
          </a:p>
        </p:txBody>
      </p:sp>
      <p:sp>
        <p:nvSpPr>
          <p:cNvPr id="73" name="TextBox 72">
            <a:extLst>
              <a:ext uri="{FF2B5EF4-FFF2-40B4-BE49-F238E27FC236}">
                <a16:creationId xmlns:a16="http://schemas.microsoft.com/office/drawing/2014/main" id="{66DE66C0-8727-E68B-7F5A-FAFC46E5847B}"/>
              </a:ext>
            </a:extLst>
          </p:cNvPr>
          <p:cNvSpPr txBox="1"/>
          <p:nvPr/>
        </p:nvSpPr>
        <p:spPr>
          <a:xfrm rot="5400000">
            <a:off x="5825387" y="3855319"/>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sp>
        <p:nvSpPr>
          <p:cNvPr id="74" name="TextBox 73">
            <a:extLst>
              <a:ext uri="{FF2B5EF4-FFF2-40B4-BE49-F238E27FC236}">
                <a16:creationId xmlns:a16="http://schemas.microsoft.com/office/drawing/2014/main" id="{840243E1-869D-AA4E-AEA7-33D05EAF64A5}"/>
              </a:ext>
            </a:extLst>
          </p:cNvPr>
          <p:cNvSpPr txBox="1"/>
          <p:nvPr/>
        </p:nvSpPr>
        <p:spPr>
          <a:xfrm>
            <a:off x="2147047" y="3822223"/>
            <a:ext cx="780984" cy="276999"/>
          </a:xfrm>
          <a:prstGeom prst="rect">
            <a:avLst/>
          </a:prstGeom>
          <a:gradFill rotWithShape="1">
            <a:gsLst>
              <a:gs pos="0">
                <a:srgbClr val="890C58">
                  <a:tint val="50000"/>
                  <a:satMod val="300000"/>
                </a:srgbClr>
              </a:gs>
              <a:gs pos="35000">
                <a:srgbClr val="890C58">
                  <a:tint val="37000"/>
                  <a:satMod val="300000"/>
                </a:srgbClr>
              </a:gs>
              <a:gs pos="100000">
                <a:srgbClr val="890C58">
                  <a:tint val="15000"/>
                  <a:satMod val="350000"/>
                </a:srgbClr>
              </a:gs>
            </a:gsLst>
            <a:lin ang="16200000" scaled="1"/>
          </a:gradFill>
          <a:ln w="9525" cap="flat" cmpd="sng" algn="ctr">
            <a:solidFill>
              <a:srgbClr val="890C58">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steering</a:t>
            </a:r>
          </a:p>
        </p:txBody>
      </p:sp>
      <p:cxnSp>
        <p:nvCxnSpPr>
          <p:cNvPr id="92" name="Straight Arrow Connector 91">
            <a:extLst>
              <a:ext uri="{FF2B5EF4-FFF2-40B4-BE49-F238E27FC236}">
                <a16:creationId xmlns:a16="http://schemas.microsoft.com/office/drawing/2014/main" id="{15328191-D8C1-701F-4A44-4ED1C51530CE}"/>
              </a:ext>
            </a:extLst>
          </p:cNvPr>
          <p:cNvCxnSpPr>
            <a:cxnSpLocks/>
          </p:cNvCxnSpPr>
          <p:nvPr/>
        </p:nvCxnSpPr>
        <p:spPr>
          <a:xfrm>
            <a:off x="4246594" y="3963778"/>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FF6D0D2-0251-2F7A-D893-E2175D8B49EB}"/>
              </a:ext>
            </a:extLst>
          </p:cNvPr>
          <p:cNvSpPr txBox="1"/>
          <p:nvPr/>
        </p:nvSpPr>
        <p:spPr>
          <a:xfrm>
            <a:off x="3762334" y="4600956"/>
            <a:ext cx="98777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Drop if &gt; rate</a:t>
            </a:r>
          </a:p>
        </p:txBody>
      </p:sp>
      <p:sp>
        <p:nvSpPr>
          <p:cNvPr id="95" name="TextBox 94">
            <a:extLst>
              <a:ext uri="{FF2B5EF4-FFF2-40B4-BE49-F238E27FC236}">
                <a16:creationId xmlns:a16="http://schemas.microsoft.com/office/drawing/2014/main" id="{99958FEE-C17D-7775-D2DF-A20F9F1D1A10}"/>
              </a:ext>
            </a:extLst>
          </p:cNvPr>
          <p:cNvSpPr txBox="1"/>
          <p:nvPr/>
        </p:nvSpPr>
        <p:spPr>
          <a:xfrm>
            <a:off x="2014236" y="3061741"/>
            <a:ext cx="439544" cy="276999"/>
          </a:xfrm>
          <a:prstGeom prst="rect">
            <a:avLst/>
          </a:prstGeom>
          <a:noFill/>
        </p:spPr>
        <p:txBody>
          <a:bodyPr wrap="none" rtlCol="0">
            <a:spAutoFit/>
          </a:bodyPr>
          <a:lstStyle/>
          <a:p>
            <a:r>
              <a:rPr lang="en-US" sz="1200" dirty="0"/>
              <a:t>NIC</a:t>
            </a:r>
          </a:p>
        </p:txBody>
      </p:sp>
      <p:cxnSp>
        <p:nvCxnSpPr>
          <p:cNvPr id="96" name="Straight Arrow Connector 95">
            <a:extLst>
              <a:ext uri="{FF2B5EF4-FFF2-40B4-BE49-F238E27FC236}">
                <a16:creationId xmlns:a16="http://schemas.microsoft.com/office/drawing/2014/main" id="{DC45AE1C-7649-0C70-F860-B2C8A1697970}"/>
              </a:ext>
            </a:extLst>
          </p:cNvPr>
          <p:cNvCxnSpPr>
            <a:cxnSpLocks/>
          </p:cNvCxnSpPr>
          <p:nvPr/>
        </p:nvCxnSpPr>
        <p:spPr>
          <a:xfrm>
            <a:off x="5383057" y="3960722"/>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9C72E0F-ABB4-36DA-B459-1E4787C47D89}"/>
              </a:ext>
            </a:extLst>
          </p:cNvPr>
          <p:cNvSpPr txBox="1"/>
          <p:nvPr/>
        </p:nvSpPr>
        <p:spPr>
          <a:xfrm>
            <a:off x="4863102" y="3034317"/>
            <a:ext cx="609782" cy="276999"/>
          </a:xfrm>
          <a:prstGeom prst="rect">
            <a:avLst/>
          </a:prstGeom>
          <a:noFill/>
        </p:spPr>
        <p:txBody>
          <a:bodyPr wrap="none" rtlCol="0">
            <a:spAutoFit/>
          </a:bodyPr>
          <a:lstStyle/>
          <a:p>
            <a:r>
              <a:rPr lang="en-US" sz="1200" dirty="0"/>
              <a:t>Kernel</a:t>
            </a:r>
          </a:p>
        </p:txBody>
      </p:sp>
      <p:sp>
        <p:nvSpPr>
          <p:cNvPr id="98" name="TextBox 97">
            <a:extLst>
              <a:ext uri="{FF2B5EF4-FFF2-40B4-BE49-F238E27FC236}">
                <a16:creationId xmlns:a16="http://schemas.microsoft.com/office/drawing/2014/main" id="{82BE93A4-386D-5B7F-8919-CA1FB4F0C2E3}"/>
              </a:ext>
            </a:extLst>
          </p:cNvPr>
          <p:cNvSpPr txBox="1"/>
          <p:nvPr/>
        </p:nvSpPr>
        <p:spPr>
          <a:xfrm>
            <a:off x="1162756" y="1964267"/>
            <a:ext cx="1152495" cy="369332"/>
          </a:xfrm>
          <a:prstGeom prst="rect">
            <a:avLst/>
          </a:prstGeom>
          <a:noFill/>
        </p:spPr>
        <p:txBody>
          <a:bodyPr wrap="none" rtlCol="0">
            <a:spAutoFit/>
          </a:bodyPr>
          <a:lstStyle/>
          <a:p>
            <a:r>
              <a:rPr lang="en-US" dirty="0" err="1"/>
              <a:t>meter.pdf</a:t>
            </a:r>
            <a:endParaRPr lang="en-US" dirty="0"/>
          </a:p>
        </p:txBody>
      </p:sp>
    </p:spTree>
    <p:extLst>
      <p:ext uri="{BB962C8B-B14F-4D97-AF65-F5344CB8AC3E}">
        <p14:creationId xmlns:p14="http://schemas.microsoft.com/office/powerpoint/2010/main" val="59181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3865281"/>
            <a:ext cx="3109285"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190268" y="2896872"/>
            <a:ext cx="2583528" cy="584775"/>
          </a:xfrm>
          <a:prstGeom prst="rect">
            <a:avLst/>
          </a:prstGeom>
          <a:noFill/>
          <a:ln>
            <a:solidFill>
              <a:schemeClr val="accent6"/>
            </a:solidFill>
          </a:ln>
        </p:spPr>
        <p:txBody>
          <a:bodyPr wrap="none" rtlCol="0">
            <a:spAutoFit/>
          </a:bodyPr>
          <a:lstStyle/>
          <a:p>
            <a:r>
              <a:rPr lang="en-US" sz="1600" dirty="0"/>
              <a:t>OVS/Linux bridge 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189507" y="2543971"/>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66824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3691969"/>
            <a:ext cx="3109285" cy="2062545"/>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5950767" y="899831"/>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6341924" y="1966891"/>
            <a:ext cx="717332" cy="291662"/>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7418171" y="1966891"/>
            <a:ext cx="717332" cy="29166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6063401" y="995999"/>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7263427" y="98530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7899618" y="2241621"/>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226443" cy="584775"/>
          </a:xfrm>
          <a:prstGeom prst="rect">
            <a:avLst/>
          </a:prstGeom>
          <a:noFill/>
          <a:ln>
            <a:solidFill>
              <a:schemeClr val="accent6"/>
            </a:solidFill>
          </a:ln>
        </p:spPr>
        <p:txBody>
          <a:bodyPr wrap="none" rtlCol="0">
            <a:spAutoFit/>
          </a:bodyPr>
          <a:lstStyle/>
          <a:p>
            <a:r>
              <a:rPr lang="en-US" sz="1600" dirty="0"/>
              <a:t>OVS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725658" y="1763599"/>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25658" y="2045147"/>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1324078" y="1591141"/>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325994" y="3288931"/>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7015073" y="2333247"/>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7957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041833"/>
            <a:ext cx="1007689" cy="4170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Shared</a:t>
            </a:r>
          </a:p>
          <a:p>
            <a:pPr algn="ctr"/>
            <a:r>
              <a:rPr lang="en-US" sz="1400" dirty="0"/>
              <a:t>RXQs</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558073"/>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p:cNvCxnSpPr>
          <p:nvPr/>
        </p:nvCxnSpPr>
        <p:spPr>
          <a:xfrm>
            <a:off x="5374231" y="3813795"/>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28091" y="2877643"/>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34141" y="2678878"/>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0435" y="2514195"/>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cxnSp>
        <p:nvCxnSpPr>
          <p:cNvPr id="5" name="Curved Connector 4">
            <a:extLst>
              <a:ext uri="{FF2B5EF4-FFF2-40B4-BE49-F238E27FC236}">
                <a16:creationId xmlns:a16="http://schemas.microsoft.com/office/drawing/2014/main" id="{828C89AB-4F53-CF46-DD47-FC6CDAFF0903}"/>
              </a:ext>
            </a:extLst>
          </p:cNvPr>
          <p:cNvCxnSpPr>
            <a:cxnSpLocks/>
            <a:stCxn id="31" idx="3"/>
            <a:endCxn id="11" idx="1"/>
          </p:cNvCxnSpPr>
          <p:nvPr/>
        </p:nvCxnSpPr>
        <p:spPr>
          <a:xfrm flipH="1" flipV="1">
            <a:off x="8495965" y="2891702"/>
            <a:ext cx="1296090" cy="124441"/>
          </a:xfrm>
          <a:prstGeom prst="curvedConnector4">
            <a:avLst>
              <a:gd name="adj1" fmla="val -17638"/>
              <a:gd name="adj2" fmla="val 294999"/>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764CF19-1D51-67A6-DCB6-EB0BD1909615}"/>
              </a:ext>
            </a:extLst>
          </p:cNvPr>
          <p:cNvSpPr txBox="1"/>
          <p:nvPr/>
        </p:nvSpPr>
        <p:spPr>
          <a:xfrm>
            <a:off x="9128091" y="2587341"/>
            <a:ext cx="1229824" cy="230832"/>
          </a:xfrm>
          <a:prstGeom prst="rect">
            <a:avLst/>
          </a:prstGeom>
          <a:noFill/>
        </p:spPr>
        <p:txBody>
          <a:bodyPr wrap="none" rtlCol="0">
            <a:spAutoFit/>
          </a:bodyPr>
          <a:lstStyle/>
          <a:p>
            <a:r>
              <a:rPr lang="en-US" sz="900" dirty="0"/>
              <a:t>Refill with new pages</a:t>
            </a:r>
          </a:p>
        </p:txBody>
      </p:sp>
      <p:sp>
        <p:nvSpPr>
          <p:cNvPr id="17" name="TextBox 16">
            <a:extLst>
              <a:ext uri="{FF2B5EF4-FFF2-40B4-BE49-F238E27FC236}">
                <a16:creationId xmlns:a16="http://schemas.microsoft.com/office/drawing/2014/main" id="{84B55AFD-5BED-059B-C957-F7695F4D795F}"/>
              </a:ext>
            </a:extLst>
          </p:cNvPr>
          <p:cNvSpPr txBox="1"/>
          <p:nvPr/>
        </p:nvSpPr>
        <p:spPr>
          <a:xfrm>
            <a:off x="4955241" y="1351429"/>
            <a:ext cx="884666" cy="369332"/>
          </a:xfrm>
          <a:prstGeom prst="rect">
            <a:avLst/>
          </a:prstGeom>
          <a:noFill/>
        </p:spPr>
        <p:txBody>
          <a:bodyPr wrap="none" rtlCol="0">
            <a:spAutoFit/>
          </a:bodyPr>
          <a:lstStyle/>
          <a:p>
            <a:r>
              <a:rPr lang="en-US" dirty="0" err="1"/>
              <a:t>rxq.pdf</a:t>
            </a:r>
            <a:endParaRPr lang="en-US" dirty="0"/>
          </a:p>
        </p:txBody>
      </p:sp>
    </p:spTree>
    <p:extLst>
      <p:ext uri="{BB962C8B-B14F-4D97-AF65-F5344CB8AC3E}">
        <p14:creationId xmlns:p14="http://schemas.microsoft.com/office/powerpoint/2010/main" val="372023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244533"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22535" y="3136377"/>
            <a:ext cx="976678"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4352" y="3576317"/>
            <a:ext cx="843500"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12626" y="4279343"/>
            <a:ext cx="864339"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4180418" y="4532887"/>
            <a:ext cx="1172116"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Enforce fairness</a:t>
            </a:r>
          </a:p>
        </p:txBody>
      </p:sp>
      <p:sp>
        <p:nvSpPr>
          <p:cNvPr id="12" name="TextBox 11">
            <a:extLst>
              <a:ext uri="{FF2B5EF4-FFF2-40B4-BE49-F238E27FC236}">
                <a16:creationId xmlns:a16="http://schemas.microsoft.com/office/drawing/2014/main" id="{ECAD96DC-563B-3863-B77D-F30BD9303B07}"/>
              </a:ext>
            </a:extLst>
          </p:cNvPr>
          <p:cNvSpPr txBox="1"/>
          <p:nvPr/>
        </p:nvSpPr>
        <p:spPr>
          <a:xfrm>
            <a:off x="7099213" y="3034693"/>
            <a:ext cx="1413079"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Owner of the</a:t>
            </a:r>
          </a:p>
          <a:p>
            <a:r>
              <a:rPr lang="en-US" sz="1200" dirty="0">
                <a:solidFill>
                  <a:schemeClr val="bg1"/>
                </a:solidFill>
                <a:latin typeface="NVIDIA Sans" panose="020B0503020203020204" pitchFamily="34" charset="0"/>
                <a:cs typeface="NVIDIA Sans" panose="020B0503020203020204" pitchFamily="34" charset="0"/>
              </a:rPr>
              <a:t>shared page pool</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
        <p:nvSpPr>
          <p:cNvPr id="2" name="TextBox 1">
            <a:extLst>
              <a:ext uri="{FF2B5EF4-FFF2-40B4-BE49-F238E27FC236}">
                <a16:creationId xmlns:a16="http://schemas.microsoft.com/office/drawing/2014/main" id="{5D2E4CDB-42CA-A40B-D312-61E066DDC7D0}"/>
              </a:ext>
            </a:extLst>
          </p:cNvPr>
          <p:cNvSpPr txBox="1"/>
          <p:nvPr/>
        </p:nvSpPr>
        <p:spPr>
          <a:xfrm>
            <a:off x="6946125" y="3881265"/>
            <a:ext cx="1719253"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Requests pages from</a:t>
            </a:r>
          </a:p>
          <a:p>
            <a:r>
              <a:rPr lang="en-US" sz="1200" dirty="0">
                <a:solidFill>
                  <a:schemeClr val="bg1"/>
                </a:solidFill>
                <a:latin typeface="NVIDIA Sans" panose="020B0503020203020204" pitchFamily="34" charset="0"/>
                <a:cs typeface="NVIDIA Sans" panose="020B0503020203020204" pitchFamily="34" charset="0"/>
              </a:rPr>
              <a:t>the shared page pool</a:t>
            </a:r>
          </a:p>
        </p:txBody>
      </p:sp>
      <p:sp>
        <p:nvSpPr>
          <p:cNvPr id="3" name="TextBox 2">
            <a:extLst>
              <a:ext uri="{FF2B5EF4-FFF2-40B4-BE49-F238E27FC236}">
                <a16:creationId xmlns:a16="http://schemas.microsoft.com/office/drawing/2014/main" id="{D94CD5CF-8A23-6A2D-8D31-ECD6FD19116F}"/>
              </a:ext>
            </a:extLst>
          </p:cNvPr>
          <p:cNvSpPr txBox="1"/>
          <p:nvPr/>
        </p:nvSpPr>
        <p:spPr>
          <a:xfrm rot="5400000">
            <a:off x="6507034" y="3900393"/>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4" name="Rectangle 3">
            <a:extLst>
              <a:ext uri="{FF2B5EF4-FFF2-40B4-BE49-F238E27FC236}">
                <a16:creationId xmlns:a16="http://schemas.microsoft.com/office/drawing/2014/main" id="{FCB71929-B9C4-6DA1-3B0E-F73F95DBB1F4}"/>
              </a:ext>
            </a:extLst>
          </p:cNvPr>
          <p:cNvSpPr/>
          <p:nvPr/>
        </p:nvSpPr>
        <p:spPr>
          <a:xfrm>
            <a:off x="4650306" y="3418983"/>
            <a:ext cx="160406" cy="843160"/>
          </a:xfrm>
          <a:prstGeom prst="rect">
            <a:avLst/>
          </a:prstGeom>
          <a:solidFill>
            <a:schemeClr val="accent3">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F6B280F-E8BA-7E89-899D-34F05B024A2F}"/>
              </a:ext>
            </a:extLst>
          </p:cNvPr>
          <p:cNvCxnSpPr>
            <a:cxnSpLocks/>
            <a:stCxn id="9" idx="0"/>
            <a:endCxn id="4" idx="2"/>
          </p:cNvCxnSpPr>
          <p:nvPr/>
        </p:nvCxnSpPr>
        <p:spPr>
          <a:xfrm flipH="1" flipV="1">
            <a:off x="4730509" y="4262143"/>
            <a:ext cx="35967" cy="27074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89484B-A225-FC62-F6DE-EAC6FB6DB282}"/>
              </a:ext>
            </a:extLst>
          </p:cNvPr>
          <p:cNvCxnSpPr>
            <a:cxnSpLocks/>
          </p:cNvCxnSpPr>
          <p:nvPr/>
        </p:nvCxnSpPr>
        <p:spPr>
          <a:xfrm>
            <a:off x="4386272" y="4064117"/>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64DFB14-1A93-E54D-F4ED-3065DE92C1D9}"/>
              </a:ext>
            </a:extLst>
          </p:cNvPr>
          <p:cNvSpPr txBox="1"/>
          <p:nvPr/>
        </p:nvSpPr>
        <p:spPr>
          <a:xfrm>
            <a:off x="5499522" y="4559588"/>
            <a:ext cx="76495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Aptos" panose="02110004020202020204"/>
              </a:rPr>
              <a:t>Adj. RXQ</a:t>
            </a:r>
            <a:endParaRPr kumimoji="0" lang="en-US" sz="900" b="0" i="0" u="none" strike="noStrike" kern="0" cap="none" spc="0" normalizeH="0" baseline="0" noProof="0" dirty="0">
              <a:ln>
                <a:noFill/>
              </a:ln>
              <a:solidFill>
                <a:prstClr val="black"/>
              </a:solidFill>
              <a:effectLst/>
              <a:uLnTx/>
              <a:uFillTx/>
              <a:latin typeface="Aptos" panose="02110004020202020204"/>
            </a:endParaRPr>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9315</TotalTime>
  <Words>561</Words>
  <Application>Microsoft Macintosh PowerPoint</Application>
  <PresentationFormat>Widescreen</PresentationFormat>
  <Paragraphs>184</Paragraphs>
  <Slides>11</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169</cp:revision>
  <dcterms:created xsi:type="dcterms:W3CDTF">2024-06-20T13:07:43Z</dcterms:created>
  <dcterms:modified xsi:type="dcterms:W3CDTF">2024-07-21T14:16:17Z</dcterms:modified>
</cp:coreProperties>
</file>