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550145254" r:id="rId5"/>
    <p:sldId id="550145273" r:id="rId6"/>
    <p:sldId id="550145295" r:id="rId7"/>
    <p:sldId id="550145296" r:id="rId8"/>
    <p:sldId id="550145317" r:id="rId9"/>
    <p:sldId id="550145300" r:id="rId10"/>
    <p:sldId id="550145302" r:id="rId11"/>
    <p:sldId id="550145318" r:id="rId12"/>
    <p:sldId id="550145301" r:id="rId13"/>
    <p:sldId id="550145298" r:id="rId14"/>
    <p:sldId id="550145299" r:id="rId15"/>
    <p:sldId id="550145297" r:id="rId16"/>
    <p:sldId id="550145306" r:id="rId17"/>
    <p:sldId id="550145319" r:id="rId18"/>
    <p:sldId id="550145305" r:id="rId19"/>
    <p:sldId id="550145307" r:id="rId20"/>
    <p:sldId id="550145304" r:id="rId21"/>
    <p:sldId id="550145294" r:id="rId22"/>
    <p:sldId id="550145310" r:id="rId23"/>
    <p:sldId id="550145320" r:id="rId24"/>
    <p:sldId id="550145312" r:id="rId25"/>
    <p:sldId id="550145313" r:id="rId26"/>
    <p:sldId id="550145309" r:id="rId27"/>
    <p:sldId id="550145321" r:id="rId28"/>
    <p:sldId id="550145322" r:id="rId29"/>
    <p:sldId id="550145275" r:id="rId30"/>
    <p:sldId id="550145277" r:id="rId31"/>
    <p:sldId id="550145286" r:id="rId32"/>
  </p:sldIdLst>
  <p:sldSz cx="36576000" cy="2057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1D1D1"/>
    <a:srgbClr val="C0C0C0"/>
    <a:srgbClr val="B8B8B8"/>
    <a:srgbClr val="151617"/>
    <a:srgbClr val="FAC2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 autoAdjust="0"/>
    <p:restoredTop sz="92585" autoAdjust="0"/>
  </p:normalViewPr>
  <p:slideViewPr>
    <p:cSldViewPr snapToGrid="0">
      <p:cViewPr varScale="1">
        <p:scale>
          <a:sx n="39" d="100"/>
          <a:sy n="39" d="100"/>
        </p:scale>
        <p:origin x="952" y="200"/>
      </p:cViewPr>
      <p:guideLst/>
    </p:cSldViewPr>
  </p:slideViewPr>
  <p:outlineViewPr>
    <p:cViewPr>
      <p:scale>
        <a:sx n="33" d="100"/>
        <a:sy n="33" d="100"/>
      </p:scale>
      <p:origin x="0" y="-1581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21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34FAB7-7DF1-470D-9D24-E6B58A84B80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7346" y="8736014"/>
            <a:ext cx="963023" cy="33178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88521-8FCE-4BCB-8B67-3730585527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0846B-0977-4E9D-973A-F0EA2C10623B}" type="datetimeFigureOut">
              <a:rPr lang="en-US" smtClean="0">
                <a:latin typeface="NVIDIA Sans" panose="020B0503020203020204" pitchFamily="34" charset="0"/>
                <a:cs typeface="NVIDIA Sans" panose="020B0503020203020204" pitchFamily="34" charset="0"/>
              </a:rPr>
              <a:t>7/16/24</a:t>
            </a:fld>
            <a:endParaRPr lang="en-US">
              <a:latin typeface="NVIDIA Sans" panose="020B0503020203020204" pitchFamily="34" charset="0"/>
              <a:cs typeface="NVIDIA Sans" panose="020B05030202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820F8-FB5B-4060-9702-8BB4F61830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6212FBFF-564E-4199-8DDC-2B82D308BF1D}" type="slidenum">
              <a:rPr lang="en-US" smtClean="0">
                <a:latin typeface="NVIDIA Sans" panose="020B0503020203020204" pitchFamily="34" charset="0"/>
                <a:cs typeface="NVIDIA Sans" panose="020B0503020203020204" pitchFamily="34" charset="0"/>
              </a:rPr>
              <a:pPr algn="l"/>
              <a:t>‹#›</a:t>
            </a:fld>
            <a:endParaRPr lang="en-US">
              <a:latin typeface="NVIDIA Sans" panose="020B0503020203020204" pitchFamily="34" charset="0"/>
              <a:cs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78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fld id="{354A8664-169C-4436-81C8-E492002C26A5}" type="datetimeFigureOut">
              <a:rPr lang="en-US" smtClean="0"/>
              <a:pPr/>
              <a:t>7/16/24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fld id="{A93AD357-0C40-4436-9D38-C47D60C1C9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23E2AA-C3B7-40F1-8870-35AD3374F0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7346" y="8736014"/>
            <a:ext cx="963023" cy="33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38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VIDIA Sans" panose="020B0503020203020204" pitchFamily="34" charset="0"/>
        <a:ea typeface="+mn-ea"/>
        <a:cs typeface="NVIDIA Sans" panose="020B0503020203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VIDIA Sans" panose="020B0503020203020204" pitchFamily="34" charset="0"/>
        <a:ea typeface="+mn-ea"/>
        <a:cs typeface="NVIDIA Sans" panose="020B0503020203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VIDIA Sans" panose="020B0503020203020204" pitchFamily="34" charset="0"/>
        <a:ea typeface="+mn-ea"/>
        <a:cs typeface="NVIDIA Sans" panose="020B0503020203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VIDIA Sans" panose="020B0503020203020204" pitchFamily="34" charset="0"/>
        <a:ea typeface="+mn-ea"/>
        <a:cs typeface="NVIDIA Sans" panose="020B0503020203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VIDIA Sans" panose="020B0503020203020204" pitchFamily="34" charset="0"/>
        <a:ea typeface="+mn-ea"/>
        <a:cs typeface="NVIDIA Sans" panose="020B0503020203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72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include/net/</a:t>
            </a:r>
            <a:r>
              <a:rPr lang="en-US" dirty="0" err="1"/>
              <a:t>page_pool.h</a:t>
            </a:r>
            <a:r>
              <a:rPr lang="en-US" dirty="0"/>
              <a:t>:#define PP_ALLOC_CACHE_SIZE     128</a:t>
            </a:r>
          </a:p>
          <a:p>
            <a:endParaRPr lang="en-US" dirty="0"/>
          </a:p>
          <a:p>
            <a:r>
              <a:rPr lang="en-US" dirty="0"/>
              <a:t>diff --git a/include/net/</a:t>
            </a:r>
            <a:r>
              <a:rPr lang="en-US" dirty="0" err="1"/>
              <a:t>page_pool.h</a:t>
            </a:r>
            <a:r>
              <a:rPr lang="en-US" dirty="0"/>
              <a:t> b/include/net/</a:t>
            </a:r>
            <a:r>
              <a:rPr lang="en-US" dirty="0" err="1"/>
              <a:t>page_pool.h</a:t>
            </a:r>
            <a:endParaRPr lang="en-US" dirty="0"/>
          </a:p>
          <a:p>
            <a:r>
              <a:rPr lang="en-US" dirty="0"/>
              <a:t>index edcc22605842..a65346df8a13 100644</a:t>
            </a:r>
          </a:p>
          <a:p>
            <a:r>
              <a:rPr lang="en-US" dirty="0"/>
              <a:t>--- a/include/net/</a:t>
            </a:r>
            <a:r>
              <a:rPr lang="en-US" dirty="0" err="1"/>
              <a:t>page_pool.h</a:t>
            </a:r>
            <a:endParaRPr lang="en-US" dirty="0"/>
          </a:p>
          <a:p>
            <a:r>
              <a:rPr lang="en-US" dirty="0"/>
              <a:t>+++ b/include/net/</a:t>
            </a:r>
            <a:r>
              <a:rPr lang="en-US" dirty="0" err="1"/>
              <a:t>page_pool.h</a:t>
            </a:r>
            <a:endParaRPr lang="en-US" dirty="0"/>
          </a:p>
          <a:p>
            <a:r>
              <a:rPr lang="en-US" dirty="0"/>
              <a:t>@@ -64,7 +64,7 @@</a:t>
            </a:r>
          </a:p>
          <a:p>
            <a:r>
              <a:rPr lang="en-US" dirty="0"/>
              <a:t>  * cache is already full (or partly full) then the XDP_DROP recycles</a:t>
            </a:r>
          </a:p>
          <a:p>
            <a:r>
              <a:rPr lang="en-US" dirty="0"/>
              <a:t>  * would have to take a slower code path.</a:t>
            </a:r>
          </a:p>
          <a:p>
            <a:r>
              <a:rPr lang="en-US" dirty="0"/>
              <a:t>  */</a:t>
            </a:r>
          </a:p>
          <a:p>
            <a:r>
              <a:rPr lang="en-US" dirty="0"/>
              <a:t>-#define PP_ALLOC_CACHE_SIZE    128</a:t>
            </a:r>
          </a:p>
          <a:p>
            <a:r>
              <a:rPr lang="en-US" dirty="0"/>
              <a:t>+#define PP_ALLOC_CACHE_SIZE    512</a:t>
            </a:r>
          </a:p>
          <a:p>
            <a:r>
              <a:rPr lang="en-US" dirty="0"/>
              <a:t> #define PP_ALLOC_CACHE_REFILL  64</a:t>
            </a:r>
          </a:p>
          <a:p>
            <a:r>
              <a:rPr lang="en-US" dirty="0"/>
              <a:t> struct </a:t>
            </a:r>
            <a:r>
              <a:rPr lang="en-US" dirty="0" err="1"/>
              <a:t>pp_alloc_cache</a:t>
            </a:r>
            <a:r>
              <a:rPr lang="en-US" dirty="0"/>
              <a:t> {</a:t>
            </a:r>
          </a:p>
          <a:p>
            <a:r>
              <a:rPr lang="en-US" dirty="0"/>
              <a:t>        u32 count;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53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Time to complete (sec): total time taken for completing the 1 million requests.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out of buffers (K): a firmware counter, </a:t>
            </a:r>
            <a:r>
              <a:rPr lang="en-US" sz="1800" dirty="0" err="1">
                <a:effectLst/>
                <a:latin typeface="NimbusRomNo9L"/>
              </a:rPr>
              <a:t>rx</a:t>
            </a:r>
            <a:r>
              <a:rPr lang="en-US" sz="1800" dirty="0">
                <a:effectLst/>
                <a:latin typeface="NimbusRomNo9L"/>
              </a:rPr>
              <a:t> out of buffer, re- porting number of packets dropped due to no RXQ buffer available.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Requests (K) / sec: average HTTP requests per seconds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Connection Time (</a:t>
            </a:r>
            <a:r>
              <a:rPr lang="en-US" sz="1800" dirty="0" err="1">
                <a:effectLst/>
                <a:latin typeface="NimbusRomNo9L"/>
              </a:rPr>
              <a:t>ms</a:t>
            </a:r>
            <a:r>
              <a:rPr lang="en-US" sz="1800" dirty="0">
                <a:effectLst/>
                <a:latin typeface="NimbusRomNo9L"/>
              </a:rPr>
              <a:t>) and SD: average connection time, including connect, processing, and waiting, of the 1 million connections and their standard deviation (SD).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50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Time to complete (sec): total time taken for completing the 1 million requests.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out of buffers (K): a firmware counter, </a:t>
            </a:r>
            <a:r>
              <a:rPr lang="en-US" sz="1800" dirty="0" err="1">
                <a:effectLst/>
                <a:latin typeface="NimbusRomNo9L"/>
              </a:rPr>
              <a:t>rx</a:t>
            </a:r>
            <a:r>
              <a:rPr lang="en-US" sz="1800" dirty="0">
                <a:effectLst/>
                <a:latin typeface="NimbusRomNo9L"/>
              </a:rPr>
              <a:t> out of buffer, re- porting number of packets dropped due to no RXQ buffer available.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Requests (K) / sec: average HTTP requests per seconds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Connection Time (</a:t>
            </a:r>
            <a:r>
              <a:rPr lang="en-US" sz="1800" dirty="0" err="1">
                <a:effectLst/>
                <a:latin typeface="NimbusRomNo9L"/>
              </a:rPr>
              <a:t>ms</a:t>
            </a:r>
            <a:r>
              <a:rPr lang="en-US" sz="1800" dirty="0">
                <a:effectLst/>
                <a:latin typeface="NimbusRomNo9L"/>
              </a:rPr>
              <a:t>) and SD: average connection time, including connect, processing, and waiting, of the 1 million connections and their standard deviation (SD).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44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Parav</a:t>
            </a:r>
            <a:endParaRPr lang="en-US" dirty="0"/>
          </a:p>
          <a:p>
            <a:pPr rtl="0"/>
            <a:r>
              <a:rPr lang="en-US" dirty="0"/>
              <a:t>I think of following.</a:t>
            </a:r>
          </a:p>
          <a:p>
            <a:pPr rtl="0">
              <a:buFont typeface="+mj-lt"/>
              <a:buAutoNum type="arabicPeriod"/>
            </a:pPr>
            <a:r>
              <a:rPr lang="en-US" dirty="0"/>
              <a:t>All switches operating using </a:t>
            </a:r>
            <a:r>
              <a:rPr lang="en-US" dirty="0" err="1"/>
              <a:t>outputing</a:t>
            </a:r>
            <a:r>
              <a:rPr lang="en-US" dirty="0"/>
              <a:t> queuing method, </a:t>
            </a:r>
            <a:r>
              <a:rPr lang="en-US" dirty="0" err="1"/>
              <a:t>i.e</a:t>
            </a:r>
            <a:r>
              <a:rPr lang="en-US" dirty="0"/>
              <a:t> based on the output queue, it dequeues and switches the packet. In our case, a </a:t>
            </a:r>
            <a:r>
              <a:rPr lang="en-US" dirty="0" err="1"/>
              <a:t>netdev</a:t>
            </a:r>
            <a:r>
              <a:rPr lang="en-US" dirty="0"/>
              <a:t> </a:t>
            </a:r>
            <a:r>
              <a:rPr lang="en-US" dirty="0" err="1"/>
              <a:t>rxq</a:t>
            </a:r>
            <a:r>
              <a:rPr lang="en-US" dirty="0"/>
              <a:t> to be dequeued based on the output port. So each RQ resembles the output queue.</a:t>
            </a:r>
          </a:p>
          <a:p>
            <a:pPr rtl="0">
              <a:buFont typeface="+mj-lt"/>
              <a:buAutoNum type="arabicPeriod"/>
            </a:pPr>
            <a:r>
              <a:rPr lang="en-US" dirty="0"/>
              <a:t>above #1 gives us the fairness in processing packets regardless of their burst of packets from one or multiple VMs.</a:t>
            </a:r>
          </a:p>
          <a:p>
            <a:pPr rtl="0">
              <a:buFont typeface="+mj-lt"/>
              <a:buAutoNum type="arabicPeriod"/>
            </a:pPr>
            <a:r>
              <a:rPr lang="en-US" dirty="0"/>
              <a:t>TIR creation should be optimized to support the needed scale</a:t>
            </a:r>
          </a:p>
          <a:p>
            <a:pPr rtl="0">
              <a:buFont typeface="+mj-lt"/>
              <a:buAutoNum type="arabicPeriod"/>
            </a:pPr>
            <a:r>
              <a:rPr lang="en-US" dirty="0"/>
              <a:t>A meter on the RMP or RQ ensures that a burst does not starve other VMs. (buffer fairness)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83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https://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patchwork.kernel.org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/project/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netdevbpf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/patch/20240125125314.852914-4-michal.swiatkowski@linux.intel.com/</a:t>
            </a:r>
          </a:p>
          <a:p>
            <a:endParaRPr lang="en-US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In ice we have a mechanism to "bypass" steering block. Using it we can</a:t>
            </a:r>
            <a:br>
              <a:rPr lang="en-US" dirty="0"/>
            </a:b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tell the hardware to send the packet directly to LAN, or steer it to</a:t>
            </a:r>
            <a:br>
              <a:rPr lang="en-US" dirty="0"/>
            </a:b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other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vport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. It is set in Tx descriptor.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skb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-&gt;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dst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field is used to pass</a:t>
            </a:r>
            <a:br>
              <a:rPr lang="en-US" dirty="0"/>
            </a:b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the correct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vport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ID to uplink Tx function to allow this to happen.</a:t>
            </a:r>
            <a:br>
              <a:rPr lang="en-US" dirty="0"/>
            </a:br>
            <a:br>
              <a:rPr lang="en-US" dirty="0"/>
            </a:b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If you want to look at ice code:</a:t>
            </a:r>
            <a:br>
              <a:rPr lang="en-US" dirty="0"/>
            </a:b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in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ice_txrx.c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file</a:t>
            </a:r>
            <a:br>
              <a:rPr lang="en-US" dirty="0"/>
            </a:b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ice_xmit_frame_ring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() -&gt;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ice_eswitch_set_target_vsi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() in case operation</a:t>
            </a:r>
            <a:br>
              <a:rPr lang="en-US" dirty="0"/>
            </a:b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mode is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switchdev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(we need this also for uplink Tx traffic to always go</a:t>
            </a:r>
            <a:br>
              <a:rPr lang="en-US" dirty="0"/>
            </a:b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outside).</a:t>
            </a:r>
            <a:br>
              <a:rPr lang="en-US" dirty="0"/>
            </a:b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in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ice_eswitch.c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file</a:t>
            </a:r>
            <a:br>
              <a:rPr lang="en-US" dirty="0"/>
            </a:b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ice_eswitch_set_target_vsi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() -&gt; the descriptor is filled with correct</a:t>
            </a:r>
            <a:br>
              <a:rPr lang="en-US" dirty="0"/>
            </a:b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data.</a:t>
            </a:r>
            <a:br>
              <a:rPr lang="en-US" dirty="0"/>
            </a:br>
            <a:br>
              <a:rPr lang="en-US" dirty="0"/>
            </a:b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ice_eswitch_port_start_xmit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() -&gt; the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vport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number is set in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skb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-&gt;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dst</a:t>
            </a:r>
            <a:br>
              <a:rPr lang="en-US" dirty="0"/>
            </a:b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based on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netdev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data struct.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04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96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93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Thousands of VMs/Containers, with 4:1 or 8:1 </a:t>
            </a:r>
            <a:r>
              <a:rPr lang="en-US" sz="1200" dirty="0" err="1"/>
              <a:t>vcpu</a:t>
            </a:r>
            <a:r>
              <a:rPr lang="en-US" sz="1200" dirty="0"/>
              <a:t> to </a:t>
            </a:r>
            <a:r>
              <a:rPr lang="en-US" sz="1200" dirty="0" err="1"/>
              <a:t>pcpu</a:t>
            </a:r>
            <a:r>
              <a:rPr lang="en-US" sz="1200" dirty="0"/>
              <a:t> oversubscription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29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Thousands of VMs/Containers, with 4:1 or 8:1 </a:t>
            </a:r>
            <a:r>
              <a:rPr lang="en-US" sz="1200" dirty="0" err="1"/>
              <a:t>vcpu</a:t>
            </a:r>
            <a:r>
              <a:rPr lang="en-US" sz="1200" dirty="0"/>
              <a:t> to </a:t>
            </a:r>
            <a:r>
              <a:rPr lang="en-US" sz="1200" dirty="0" err="1"/>
              <a:t>pcpu</a:t>
            </a:r>
            <a:r>
              <a:rPr lang="en-US" sz="1200" dirty="0"/>
              <a:t> oversubscription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4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Thousands of VMs/Containers, with 4:1 or 8:1 </a:t>
            </a:r>
            <a:r>
              <a:rPr lang="en-US" sz="1200" dirty="0" err="1"/>
              <a:t>vcpu</a:t>
            </a:r>
            <a:r>
              <a:rPr lang="en-US" sz="1200" dirty="0"/>
              <a:t> to </a:t>
            </a:r>
            <a:r>
              <a:rPr lang="en-US" sz="1200" dirty="0" err="1"/>
              <a:t>pcpu</a:t>
            </a:r>
            <a:r>
              <a:rPr lang="en-US" sz="1200" dirty="0"/>
              <a:t> oversubscription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28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AD357-0C40-4436-9D38-C47D60C1C9C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85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net/mlx5e: Remove the outer loop when allocating legacy RQ WQEs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Legacy RQ WQEs are allocated in a loop in small batches (8 WQEs). As</a:t>
            </a:r>
            <a:br>
              <a:rPr lang="en-US" dirty="0"/>
            </a:b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partial batches are allowed, there is no point to have a loop in a loop,</a:t>
            </a:r>
            <a:br>
              <a:rPr lang="en-US" dirty="0"/>
            </a:b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so the outer loop is removed, and the batch size is increased up to the</a:t>
            </a:r>
            <a:br>
              <a:rPr lang="en-US" dirty="0"/>
            </a:b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total number of WQEs to allocate, still not smaller than 8.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Signed-off-by: Maxim </a:t>
            </a:r>
            <a:r>
              <a:rPr lang="en-US" b="0" i="0" dirty="0" err="1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Mikityanskiy</a:t>
            </a: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 &lt;</a:t>
            </a:r>
            <a:r>
              <a:rPr lang="en-US" b="0" i="0" dirty="0" err="1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maximmi@nvidia.com</a:t>
            </a: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&gt;</a:t>
            </a:r>
          </a:p>
          <a:p>
            <a:endParaRPr lang="en-US" b="0" i="0" dirty="0">
              <a:solidFill>
                <a:srgbClr val="CCCCCC"/>
              </a:solidFill>
              <a:effectLst/>
              <a:highlight>
                <a:srgbClr val="202020"/>
              </a:highlight>
              <a:latin typeface="-apple-system"/>
            </a:endParaRPr>
          </a:p>
          <a:p>
            <a:endParaRPr lang="en-US" b="0" i="0" dirty="0">
              <a:solidFill>
                <a:srgbClr val="CCCCCC"/>
              </a:solidFill>
              <a:effectLst/>
              <a:highlight>
                <a:srgbClr val="202020"/>
              </a:highlight>
              <a:latin typeface="-apple-system"/>
            </a:endParaRPr>
          </a:p>
          <a:p>
            <a:r>
              <a:rPr lang="en-US" dirty="0"/>
              <a:t>[216820.772591] mlx5_core 0000:08:00.0: END mlx5e_post_rx_wqes: </a:t>
            </a:r>
            <a:r>
              <a:rPr lang="en-US" dirty="0" err="1"/>
              <a:t>cur_sz</a:t>
            </a:r>
            <a:r>
              <a:rPr lang="en-US" dirty="0"/>
              <a:t> 1024 1024 count(allocated) 256</a:t>
            </a:r>
          </a:p>
          <a:p>
            <a:r>
              <a:rPr lang="en-US" dirty="0"/>
              <a:t>[216849.765036] mlx5_core 0000:08:00.0: mlx5e_post_rx_wqes: head 256 tail 512 </a:t>
            </a:r>
            <a:r>
              <a:rPr lang="en-US" dirty="0" err="1"/>
              <a:t>wqe_bulk</a:t>
            </a:r>
            <a:r>
              <a:rPr lang="en-US" dirty="0"/>
              <a:t> 256 cur q </a:t>
            </a:r>
            <a:r>
              <a:rPr lang="en-US" dirty="0" err="1"/>
              <a:t>sz</a:t>
            </a:r>
            <a:r>
              <a:rPr lang="en-US" dirty="0"/>
              <a:t> 768 </a:t>
            </a:r>
            <a:r>
              <a:rPr lang="en-US" dirty="0" err="1"/>
              <a:t>in_napi</a:t>
            </a:r>
            <a:r>
              <a:rPr lang="en-US" dirty="0"/>
              <a:t> 0</a:t>
            </a:r>
          </a:p>
          <a:p>
            <a:r>
              <a:rPr lang="en-US" dirty="0"/>
              <a:t>[216849.767590] mlx5_core 0000:08:00.0: END mlx5e_post_rx_wqes: </a:t>
            </a:r>
            <a:r>
              <a:rPr lang="en-US" dirty="0" err="1"/>
              <a:t>cur_sz</a:t>
            </a:r>
            <a:r>
              <a:rPr lang="en-US" dirty="0"/>
              <a:t> 1024 1024 count(allocated) 256</a:t>
            </a:r>
          </a:p>
          <a:p>
            <a:r>
              <a:rPr lang="en-US" dirty="0"/>
              <a:t>[216849.770092] mlx5_core 0000:08:00.0: mlx5e_post_rx_wqes: head 256 tail 512 </a:t>
            </a:r>
            <a:r>
              <a:rPr lang="en-US" dirty="0" err="1"/>
              <a:t>wqe_bulk</a:t>
            </a:r>
            <a:r>
              <a:rPr lang="en-US" dirty="0"/>
              <a:t> 256 cur q </a:t>
            </a:r>
            <a:r>
              <a:rPr lang="en-US" dirty="0" err="1"/>
              <a:t>sz</a:t>
            </a:r>
            <a:r>
              <a:rPr lang="en-US" dirty="0"/>
              <a:t> 768 </a:t>
            </a:r>
            <a:r>
              <a:rPr lang="en-US" dirty="0" err="1"/>
              <a:t>in_napi</a:t>
            </a:r>
            <a:r>
              <a:rPr lang="en-US" dirty="0"/>
              <a:t> 0</a:t>
            </a:r>
          </a:p>
          <a:p>
            <a:r>
              <a:rPr lang="en-US" dirty="0"/>
              <a:t>[216849.772585] mlx5_core 0000:08:00.0: END mlx5e_post_rx_wqes: </a:t>
            </a:r>
            <a:r>
              <a:rPr lang="en-US" dirty="0" err="1"/>
              <a:t>cur_sz</a:t>
            </a:r>
            <a:r>
              <a:rPr lang="en-US" dirty="0"/>
              <a:t> 1024 1024 count(allocated) 256</a:t>
            </a:r>
          </a:p>
          <a:p>
            <a:r>
              <a:rPr lang="en-US" dirty="0"/>
              <a:t>[216853.841038] mlx5_core 0000:08:00.0: mlx5e_post_rx_wqes: head 512 tail 768 </a:t>
            </a:r>
            <a:r>
              <a:rPr lang="en-US" dirty="0" err="1"/>
              <a:t>wqe_bulk</a:t>
            </a:r>
            <a:r>
              <a:rPr lang="en-US" dirty="0"/>
              <a:t> 256 cur q </a:t>
            </a:r>
            <a:r>
              <a:rPr lang="en-US" dirty="0" err="1"/>
              <a:t>sz</a:t>
            </a:r>
            <a:r>
              <a:rPr lang="en-US" dirty="0"/>
              <a:t> 768 </a:t>
            </a:r>
            <a:r>
              <a:rPr lang="en-US" dirty="0" err="1"/>
              <a:t>in_napi</a:t>
            </a:r>
            <a:r>
              <a:rPr lang="en-US" dirty="0"/>
              <a:t> 0</a:t>
            </a:r>
          </a:p>
          <a:p>
            <a:r>
              <a:rPr lang="en-US" dirty="0"/>
              <a:t>[216853.843448] mlx5_core 0000:08:00.0: END mlx5e_post_rx_wqes: </a:t>
            </a:r>
            <a:r>
              <a:rPr lang="en-US" dirty="0" err="1"/>
              <a:t>cur_sz</a:t>
            </a:r>
            <a:r>
              <a:rPr lang="en-US" dirty="0"/>
              <a:t> 1024 1024 count(allocated) 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3AD357-0C40-4436-9D38-C47D60C1C9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VIDIA Sans" panose="020B0503020203020204" pitchFamily="34" charset="0"/>
                <a:ea typeface="+mn-ea"/>
                <a:cs typeface="NVIDIA Sans" panose="020B0503020203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VIDIA Sans" panose="020B0503020203020204" pitchFamily="34" charset="0"/>
              <a:ea typeface="+mn-ea"/>
              <a:cs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179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net/mlx5e: Remove the outer loop when allocating legacy RQ WQEs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Legacy RQ WQEs are allocated in a loop in small batches (8 WQEs). As</a:t>
            </a:r>
            <a:br>
              <a:rPr lang="en-US" dirty="0"/>
            </a:b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partial batches are allowed, there is no point to have a loop in a loop,</a:t>
            </a:r>
            <a:br>
              <a:rPr lang="en-US" dirty="0"/>
            </a:b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so the outer loop is removed, and the batch size is increased up to the</a:t>
            </a:r>
            <a:br>
              <a:rPr lang="en-US" dirty="0"/>
            </a:b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total number of WQEs to allocate, still not smaller than 8.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Signed-off-by: Maxim </a:t>
            </a:r>
            <a:r>
              <a:rPr lang="en-US" b="0" i="0" dirty="0" err="1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Mikityanskiy</a:t>
            </a: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 &lt;</a:t>
            </a:r>
            <a:r>
              <a:rPr lang="en-US" b="0" i="0" dirty="0" err="1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maximmi@nvidia.com</a:t>
            </a:r>
            <a:r>
              <a:rPr lang="en-US" b="0" i="0" dirty="0">
                <a:solidFill>
                  <a:srgbClr val="CCCCCC"/>
                </a:solidFill>
                <a:effectLst/>
                <a:highlight>
                  <a:srgbClr val="202020"/>
                </a:highlight>
                <a:latin typeface="-apple-system"/>
              </a:rPr>
              <a:t>&gt;</a:t>
            </a:r>
          </a:p>
          <a:p>
            <a:endParaRPr lang="en-US" b="0" i="0" dirty="0">
              <a:solidFill>
                <a:srgbClr val="CCCCCC"/>
              </a:solidFill>
              <a:effectLst/>
              <a:highlight>
                <a:srgbClr val="202020"/>
              </a:highlight>
              <a:latin typeface="-apple-system"/>
            </a:endParaRPr>
          </a:p>
          <a:p>
            <a:endParaRPr lang="en-US" b="0" i="0" dirty="0">
              <a:solidFill>
                <a:srgbClr val="CCCCCC"/>
              </a:solidFill>
              <a:effectLst/>
              <a:highlight>
                <a:srgbClr val="202020"/>
              </a:highlight>
              <a:latin typeface="-apple-system"/>
            </a:endParaRPr>
          </a:p>
          <a:p>
            <a:r>
              <a:rPr lang="en-US" dirty="0"/>
              <a:t>[216820.772591] mlx5_core 0000:08:00.0: END mlx5e_post_rx_wqes: </a:t>
            </a:r>
            <a:r>
              <a:rPr lang="en-US" dirty="0" err="1"/>
              <a:t>cur_sz</a:t>
            </a:r>
            <a:r>
              <a:rPr lang="en-US" dirty="0"/>
              <a:t> 1024 1024 count(allocated) 256</a:t>
            </a:r>
          </a:p>
          <a:p>
            <a:r>
              <a:rPr lang="en-US" dirty="0"/>
              <a:t>[216849.765036] mlx5_core 0000:08:00.0: mlx5e_post_rx_wqes: head 256 tail 512 </a:t>
            </a:r>
            <a:r>
              <a:rPr lang="en-US" dirty="0" err="1"/>
              <a:t>wqe_bulk</a:t>
            </a:r>
            <a:r>
              <a:rPr lang="en-US" dirty="0"/>
              <a:t> 256 cur q </a:t>
            </a:r>
            <a:r>
              <a:rPr lang="en-US" dirty="0" err="1"/>
              <a:t>sz</a:t>
            </a:r>
            <a:r>
              <a:rPr lang="en-US" dirty="0"/>
              <a:t> 768 </a:t>
            </a:r>
            <a:r>
              <a:rPr lang="en-US" dirty="0" err="1"/>
              <a:t>in_napi</a:t>
            </a:r>
            <a:r>
              <a:rPr lang="en-US" dirty="0"/>
              <a:t> 0</a:t>
            </a:r>
          </a:p>
          <a:p>
            <a:r>
              <a:rPr lang="en-US" dirty="0"/>
              <a:t>[216849.767590] mlx5_core 0000:08:00.0: END mlx5e_post_rx_wqes: </a:t>
            </a:r>
            <a:r>
              <a:rPr lang="en-US" dirty="0" err="1"/>
              <a:t>cur_sz</a:t>
            </a:r>
            <a:r>
              <a:rPr lang="en-US" dirty="0"/>
              <a:t> 1024 1024 count(allocated) 256</a:t>
            </a:r>
          </a:p>
          <a:p>
            <a:r>
              <a:rPr lang="en-US" dirty="0"/>
              <a:t>[216849.770092] mlx5_core 0000:08:00.0: mlx5e_post_rx_wqes: head 256 tail 512 </a:t>
            </a:r>
            <a:r>
              <a:rPr lang="en-US" dirty="0" err="1"/>
              <a:t>wqe_bulk</a:t>
            </a:r>
            <a:r>
              <a:rPr lang="en-US" dirty="0"/>
              <a:t> 256 cur q </a:t>
            </a:r>
            <a:r>
              <a:rPr lang="en-US" dirty="0" err="1"/>
              <a:t>sz</a:t>
            </a:r>
            <a:r>
              <a:rPr lang="en-US" dirty="0"/>
              <a:t> 768 </a:t>
            </a:r>
            <a:r>
              <a:rPr lang="en-US" dirty="0" err="1"/>
              <a:t>in_napi</a:t>
            </a:r>
            <a:r>
              <a:rPr lang="en-US" dirty="0"/>
              <a:t> 0</a:t>
            </a:r>
          </a:p>
          <a:p>
            <a:r>
              <a:rPr lang="en-US" dirty="0"/>
              <a:t>[216849.772585] mlx5_core 0000:08:00.0: END mlx5e_post_rx_wqes: </a:t>
            </a:r>
            <a:r>
              <a:rPr lang="en-US" dirty="0" err="1"/>
              <a:t>cur_sz</a:t>
            </a:r>
            <a:r>
              <a:rPr lang="en-US" dirty="0"/>
              <a:t> 1024 1024 count(allocated) 256</a:t>
            </a:r>
          </a:p>
          <a:p>
            <a:r>
              <a:rPr lang="en-US" dirty="0"/>
              <a:t>[216853.841038] mlx5_core 0000:08:00.0: mlx5e_post_rx_wqes: head 512 tail 768 </a:t>
            </a:r>
            <a:r>
              <a:rPr lang="en-US" dirty="0" err="1"/>
              <a:t>wqe_bulk</a:t>
            </a:r>
            <a:r>
              <a:rPr lang="en-US" dirty="0"/>
              <a:t> 256 cur q </a:t>
            </a:r>
            <a:r>
              <a:rPr lang="en-US" dirty="0" err="1"/>
              <a:t>sz</a:t>
            </a:r>
            <a:r>
              <a:rPr lang="en-US" dirty="0"/>
              <a:t> 768 </a:t>
            </a:r>
            <a:r>
              <a:rPr lang="en-US" dirty="0" err="1"/>
              <a:t>in_napi</a:t>
            </a:r>
            <a:r>
              <a:rPr lang="en-US" dirty="0"/>
              <a:t> 0</a:t>
            </a:r>
          </a:p>
          <a:p>
            <a:r>
              <a:rPr lang="en-US" dirty="0"/>
              <a:t>[216853.843448] mlx5_core 0000:08:00.0: END mlx5e_post_rx_wqes: </a:t>
            </a:r>
            <a:r>
              <a:rPr lang="en-US" dirty="0" err="1"/>
              <a:t>cur_sz</a:t>
            </a:r>
            <a:r>
              <a:rPr lang="en-US" dirty="0"/>
              <a:t> 1024 1024 count(allocated) 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3AD357-0C40-4436-9D38-C47D60C1C9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VIDIA Sans" panose="020B0503020203020204" pitchFamily="34" charset="0"/>
                <a:ea typeface="+mn-ea"/>
                <a:cs typeface="NVIDIA Sans" panose="020B0503020203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VIDIA Sans" panose="020B0503020203020204" pitchFamily="34" charset="0"/>
              <a:ea typeface="+mn-ea"/>
              <a:cs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1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een and white background&#10;&#10;Description automatically generated">
            <a:extLst>
              <a:ext uri="{FF2B5EF4-FFF2-40B4-BE49-F238E27FC236}">
                <a16:creationId xmlns:a16="http://schemas.microsoft.com/office/drawing/2014/main" id="{07D900F6-F9C5-E13E-B321-472E2C064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pic>
        <p:nvPicPr>
          <p:cNvPr id="3" name="Picture 2" descr="A picture containing graphics, logo, symbol, graphic design&#10;&#10;Description automatically generated">
            <a:extLst>
              <a:ext uri="{FF2B5EF4-FFF2-40B4-BE49-F238E27FC236}">
                <a16:creationId xmlns:a16="http://schemas.microsoft.com/office/drawing/2014/main" id="{AC2F1390-BF3D-835C-3CE7-1F9507746C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5" y="773531"/>
            <a:ext cx="8365991" cy="28823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BDD93D-C8D9-AAAA-C193-4F162992EE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3012" y="2983577"/>
            <a:ext cx="19282214" cy="4937760"/>
          </a:xfrm>
        </p:spPr>
        <p:txBody>
          <a:bodyPr anchor="b">
            <a:normAutofit/>
          </a:bodyPr>
          <a:lstStyle>
            <a:lvl1pPr algn="l">
              <a:defRPr sz="8800" b="1" cap="none" baseline="0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4FDDD85-BD02-911B-1C62-433286994A1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13012" y="7941727"/>
            <a:ext cx="19282214" cy="17038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 b="0" cap="none" baseline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 dirty="0"/>
              <a:t>Click to Add Subtitle/Name/Date</a:t>
            </a:r>
          </a:p>
        </p:txBody>
      </p:sp>
    </p:spTree>
    <p:extLst>
      <p:ext uri="{BB962C8B-B14F-4D97-AF65-F5344CB8AC3E}">
        <p14:creationId xmlns:p14="http://schemas.microsoft.com/office/powerpoint/2010/main" val="14787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9ECDE791-270C-BF8C-81C1-76A0831C1A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6413163" cy="20574000"/>
          </a:xfrm>
          <a:prstGeom prst="rect">
            <a:avLst/>
          </a:prstGeom>
          <a:solidFill>
            <a:schemeClr val="tx1">
              <a:lumMod val="95000"/>
              <a:alpha val="61000"/>
            </a:scheme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lang="en-US" sz="4000">
                <a:solidFill>
                  <a:schemeClr val="bg1"/>
                </a:solidFill>
                <a:latin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145783C-AD8B-1C6E-6189-2C6A7ED49E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129248" y="302065"/>
            <a:ext cx="14639544" cy="3365695"/>
          </a:xfrm>
        </p:spPr>
        <p:txBody>
          <a:bodyPr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7C7C90A-73D6-E171-33CA-4E89BA293C6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129248" y="6988192"/>
            <a:ext cx="14639544" cy="1134552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93474C4-48DE-3777-A7E6-66A14FC6BB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29248" y="3731768"/>
            <a:ext cx="14639544" cy="140817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600"/>
              </a:spcAft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FA87B4-E089-FC07-89C2-EA0620853B79}"/>
              </a:ext>
            </a:extLst>
          </p:cNvPr>
          <p:cNvCxnSpPr>
            <a:cxnSpLocks/>
          </p:cNvCxnSpPr>
          <p:nvPr userDrawn="1"/>
        </p:nvCxnSpPr>
        <p:spPr>
          <a:xfrm>
            <a:off x="16413162" y="5693228"/>
            <a:ext cx="17282478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94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- Text Righ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02E9B9-4BF5-6080-A68D-577B3CFA39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129248" y="6988192"/>
            <a:ext cx="14639544" cy="1134552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D73545-7C20-075B-2C1C-DF7F4214DAD6}"/>
              </a:ext>
            </a:extLst>
          </p:cNvPr>
          <p:cNvCxnSpPr>
            <a:cxnSpLocks/>
          </p:cNvCxnSpPr>
          <p:nvPr userDrawn="1"/>
        </p:nvCxnSpPr>
        <p:spPr>
          <a:xfrm>
            <a:off x="16413162" y="5693228"/>
            <a:ext cx="17282478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CA42E39E-F558-16B2-B1CE-93D204E345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129248" y="1218776"/>
            <a:ext cx="14639544" cy="3365695"/>
          </a:xfrm>
        </p:spPr>
        <p:txBody>
          <a:bodyPr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16075D2-4650-7EB1-4F7E-447F77C065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6413163" cy="20574000"/>
          </a:xfrm>
          <a:prstGeom prst="rect">
            <a:avLst/>
          </a:prstGeom>
          <a:solidFill>
            <a:schemeClr val="tx1">
              <a:lumMod val="95000"/>
              <a:alpha val="61000"/>
            </a:scheme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lang="en-US" sz="4000">
                <a:solidFill>
                  <a:schemeClr val="bg1"/>
                </a:solidFill>
                <a:latin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9024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-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B60F29-EAFD-D95F-11A7-522A796CA55D}"/>
              </a:ext>
            </a:extLst>
          </p:cNvPr>
          <p:cNvSpPr/>
          <p:nvPr userDrawn="1"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EF5E0159-2062-54D4-B444-4F04EED230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162837" y="0"/>
            <a:ext cx="16413163" cy="20574000"/>
          </a:xfrm>
          <a:prstGeom prst="rect">
            <a:avLst/>
          </a:prstGeom>
          <a:solidFill>
            <a:schemeClr val="tx1">
              <a:lumMod val="95000"/>
              <a:alpha val="61000"/>
            </a:scheme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lang="en-US" sz="4000">
                <a:solidFill>
                  <a:schemeClr val="bg1"/>
                </a:solidFill>
                <a:latin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1A7D3A0-47E2-AF7B-E89C-6F90C67A8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6896" y="302065"/>
            <a:ext cx="14639544" cy="3365695"/>
          </a:xfrm>
        </p:spPr>
        <p:txBody>
          <a:bodyPr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7F9A406-CE29-3A8D-BC16-6BD86203C8E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96896" y="6988192"/>
            <a:ext cx="14639544" cy="1134552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6CCF06A-1AE0-649C-7FD4-A4AD4CCADD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96896" y="3731768"/>
            <a:ext cx="14639544" cy="140817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600"/>
              </a:spcAft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28BF97-25AA-1462-7737-C9F688962248}"/>
              </a:ext>
            </a:extLst>
          </p:cNvPr>
          <p:cNvGrpSpPr/>
          <p:nvPr userDrawn="1"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E7F96C-8641-759A-C4B4-91D493A323B7}"/>
                </a:ext>
              </a:extLst>
            </p:cNvPr>
            <p:cNvSpPr/>
            <p:nvPr userDrawn="1"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15" name="Picture 1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2AD3A61-7583-56FE-D581-B662F99B0A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55D1BC-2F32-1320-2F7E-E97C10EFE149}"/>
              </a:ext>
            </a:extLst>
          </p:cNvPr>
          <p:cNvCxnSpPr>
            <a:cxnSpLocks/>
          </p:cNvCxnSpPr>
          <p:nvPr userDrawn="1"/>
        </p:nvCxnSpPr>
        <p:spPr>
          <a:xfrm>
            <a:off x="0" y="5693228"/>
            <a:ext cx="1723644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75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3CD4AC-6599-9139-48AD-37DCAEFC9C0F}"/>
              </a:ext>
            </a:extLst>
          </p:cNvPr>
          <p:cNvSpPr/>
          <p:nvPr userDrawn="1"/>
        </p:nvSpPr>
        <p:spPr>
          <a:xfrm>
            <a:off x="32689800" y="18333715"/>
            <a:ext cx="3886200" cy="22402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F8CE70B-4A73-2CDA-4106-8F959E3578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6896" y="302065"/>
            <a:ext cx="14639544" cy="3365695"/>
          </a:xfrm>
        </p:spPr>
        <p:txBody>
          <a:bodyPr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5303E50-8A83-54D2-8D06-1904385F2BC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96896" y="6988192"/>
            <a:ext cx="14639544" cy="1134552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1B69A0B-9760-28C1-5DE8-5EE814EF52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96896" y="3731768"/>
            <a:ext cx="14639544" cy="140817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600"/>
              </a:spcAft>
              <a:buFontTx/>
              <a:buNone/>
              <a:defRPr sz="4800">
                <a:solidFill>
                  <a:schemeClr val="tx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5C1B2-04C0-DFB7-6EBD-AB040BF7DEFF}"/>
              </a:ext>
            </a:extLst>
          </p:cNvPr>
          <p:cNvSpPr/>
          <p:nvPr userDrawn="1"/>
        </p:nvSpPr>
        <p:spPr>
          <a:xfrm>
            <a:off x="20162837" y="0"/>
            <a:ext cx="16413163" cy="20573998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>
            <a:noFill/>
          </a:ln>
        </p:spPr>
        <p:txBody>
          <a:bodyPr tIns="2194560" anchor="ctr"/>
          <a:lstStyle/>
          <a:p>
            <a:pPr lvl="0" indent="0" algn="ctr" defTabSz="2743200">
              <a:lnSpc>
                <a:spcPct val="90000"/>
              </a:lnSpc>
              <a:spcBef>
                <a:spcPts val="3000"/>
              </a:spcBef>
              <a:buFontTx/>
              <a:buNone/>
            </a:pPr>
            <a:endParaRPr lang="en-US" sz="4000" dirty="0" err="1">
              <a:solidFill>
                <a:schemeClr val="bg2"/>
              </a:solidFill>
              <a:latin typeface="NVIDIA Sans" panose="020B0503020203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C472DC-2279-F186-008D-6EC9A40B3DCA}"/>
              </a:ext>
            </a:extLst>
          </p:cNvPr>
          <p:cNvGrpSpPr/>
          <p:nvPr userDrawn="1"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F31711-1359-3AFC-3118-FB20395A8CC3}"/>
                </a:ext>
              </a:extLst>
            </p:cNvPr>
            <p:cNvSpPr/>
            <p:nvPr userDrawn="1"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15" name="Picture 1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C69E3B1-A791-DCBA-5395-FDEBE9D699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DC2502-4915-5E9A-D92C-046E02303113}"/>
              </a:ext>
            </a:extLst>
          </p:cNvPr>
          <p:cNvCxnSpPr>
            <a:cxnSpLocks/>
          </p:cNvCxnSpPr>
          <p:nvPr userDrawn="1"/>
        </p:nvCxnSpPr>
        <p:spPr>
          <a:xfrm>
            <a:off x="0" y="5693228"/>
            <a:ext cx="1723644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NO SUBTITLE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B94EE8E-8499-E649-9D65-52E13C0DE2CB}"/>
              </a:ext>
            </a:extLst>
          </p:cNvPr>
          <p:cNvSpPr/>
          <p:nvPr userDrawn="1"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224051-F6A0-1C68-72F2-09CC08062F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6896" y="1218776"/>
            <a:ext cx="14639544" cy="3365695"/>
          </a:xfrm>
        </p:spPr>
        <p:txBody>
          <a:bodyPr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3684755-C5FC-AC50-65BB-81DB0D4B45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96896" y="6988192"/>
            <a:ext cx="14639544" cy="1134552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C3B833-0169-9942-0C34-3173DDB88C15}"/>
              </a:ext>
            </a:extLst>
          </p:cNvPr>
          <p:cNvGrpSpPr/>
          <p:nvPr userDrawn="1"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A304D4-014C-60EE-E0A3-7A7D03BDE871}"/>
                </a:ext>
              </a:extLst>
            </p:cNvPr>
            <p:cNvSpPr/>
            <p:nvPr userDrawn="1"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13" name="Picture 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6AC6FBB-55BD-E1DC-D634-E645384BD9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03C766-949A-7CC3-8AB3-538B5C8F7C60}"/>
              </a:ext>
            </a:extLst>
          </p:cNvPr>
          <p:cNvCxnSpPr>
            <a:cxnSpLocks/>
          </p:cNvCxnSpPr>
          <p:nvPr userDrawn="1"/>
        </p:nvCxnSpPr>
        <p:spPr>
          <a:xfrm>
            <a:off x="0" y="5693228"/>
            <a:ext cx="1723644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54F47D23-438F-22E0-F300-A852BA1BDC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162837" y="0"/>
            <a:ext cx="16413163" cy="20574000"/>
          </a:xfrm>
          <a:prstGeom prst="rect">
            <a:avLst/>
          </a:prstGeom>
          <a:solidFill>
            <a:schemeClr val="tx1">
              <a:lumMod val="95000"/>
              <a:alpha val="61000"/>
            </a:scheme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lang="en-US" sz="4000">
                <a:solidFill>
                  <a:schemeClr val="bg1"/>
                </a:solidFill>
                <a:latin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7665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TITLE ONLY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F6DF6B-AA28-1E18-7D69-34A1E206799E}"/>
              </a:ext>
            </a:extLst>
          </p:cNvPr>
          <p:cNvSpPr/>
          <p:nvPr userDrawn="1"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DF8B1F53-1589-33D7-3C32-077E788C62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422623" y="0"/>
            <a:ext cx="20153377" cy="20574000"/>
          </a:xfrm>
          <a:prstGeom prst="rect">
            <a:avLst/>
          </a:prstGeom>
          <a:solidFill>
            <a:schemeClr val="tx1">
              <a:lumMod val="95000"/>
              <a:alpha val="61000"/>
            </a:scheme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lang="en-US" sz="4000">
                <a:solidFill>
                  <a:schemeClr val="bg1"/>
                </a:solidFill>
                <a:latin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F4C1EF-D7E4-3702-6092-EFE862FFB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6896" y="8604153"/>
            <a:ext cx="12179806" cy="3365695"/>
          </a:xfrm>
        </p:spPr>
        <p:txBody>
          <a:bodyPr anchor="ctr"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137DE7-1D7A-32A3-A88D-722BA52766C9}"/>
              </a:ext>
            </a:extLst>
          </p:cNvPr>
          <p:cNvGrpSpPr/>
          <p:nvPr userDrawn="1"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07B295-1243-2BBD-AC77-7002AC68B56D}"/>
                </a:ext>
              </a:extLst>
            </p:cNvPr>
            <p:cNvSpPr/>
            <p:nvPr userDrawn="1"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10" name="Picture 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9F124724-C9CF-DF8A-9FE0-CE1C65F9B0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23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NO BULLETS - Image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C5DADC-C505-F594-3ED9-E07FA6C3859F}"/>
              </a:ext>
            </a:extLst>
          </p:cNvPr>
          <p:cNvSpPr/>
          <p:nvPr userDrawn="1"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21B97FD-6C93-BC60-D63A-B88F2C3C23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6896" y="6829593"/>
            <a:ext cx="12143232" cy="3365695"/>
          </a:xfrm>
        </p:spPr>
        <p:txBody>
          <a:bodyPr anchor="b"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BB0DECC-5F4B-7918-876B-2BF2EA6527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96896" y="10283120"/>
            <a:ext cx="12143232" cy="140817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600"/>
              </a:spcAft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FD8965-93AC-C44D-A13A-AA1A59E48E89}"/>
              </a:ext>
            </a:extLst>
          </p:cNvPr>
          <p:cNvGrpSpPr/>
          <p:nvPr userDrawn="1"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76025B-4D61-0E71-7F02-BE092B8B6E56}"/>
                </a:ext>
              </a:extLst>
            </p:cNvPr>
            <p:cNvSpPr/>
            <p:nvPr userDrawn="1"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15" name="Picture 1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3868D588-6D8B-CDEB-A2E0-D376E5C6CE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</p:spPr>
        </p:pic>
      </p:grp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822DB8DA-38BC-95A4-39B5-5464378B46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422623" y="0"/>
            <a:ext cx="20153377" cy="20574000"/>
          </a:xfrm>
          <a:prstGeom prst="rect">
            <a:avLst/>
          </a:prstGeom>
          <a:solidFill>
            <a:schemeClr val="tx1">
              <a:lumMod val="95000"/>
              <a:alpha val="61000"/>
            </a:scheme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lang="en-US" sz="4000">
                <a:solidFill>
                  <a:schemeClr val="bg1"/>
                </a:solidFill>
                <a:latin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9736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A34CC3-F5EE-3A8A-AA13-FC23B233B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A682B68-3659-B898-36D3-E447501FB6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359F3285-DAE4-EEAA-1022-7AE1DD168FD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062650" y="4849813"/>
            <a:ext cx="24450701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ACFA6DD-1412-CA3C-15F4-ED8AD6B2B859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6062650" y="17063961"/>
            <a:ext cx="24450701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A36BBB72-064F-A97E-FE2D-2916C4D3DAF2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062650" y="17751568"/>
            <a:ext cx="24450701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3068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4B512-77C9-3A9F-0589-67D0C765FDC0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19354800" y="6919968"/>
            <a:ext cx="15583596" cy="7879524"/>
          </a:xfrm>
          <a:prstGeom prst="rect">
            <a:avLst/>
          </a:prstGeom>
        </p:spPr>
        <p:txBody>
          <a:bodyPr anchor="ctr"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FC8AA277-6DD1-2CCF-12CD-C2AD75B0A14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7604" y="4849813"/>
            <a:ext cx="16345595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DD79B1E-BCCA-42A9-FF20-7B376772A569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637604" y="17063961"/>
            <a:ext cx="16345595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8FAA03E-2924-5648-AA06-0B8C894A49DD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637604" y="17751568"/>
            <a:ext cx="16345595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4A33F69-6DBC-F1DB-EAD6-D5B9002DFD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0430B97A-31FA-023E-3290-2B9B63D005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8295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BBA88D4-0997-C5B9-36CF-9B1633F8B5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CE739272-8253-AD42-BD05-8F666D4982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278AB0E9-F286-1C40-1AD6-B85103B0AF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7604" y="4849813"/>
            <a:ext cx="16345595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1FC3074C-54D1-DCE0-426E-97BA7CD58B8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8592799" y="4849813"/>
            <a:ext cx="16345595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25477F0-8392-CEDA-19F2-0A29016EECC0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637604" y="17063961"/>
            <a:ext cx="16345595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A2AF85A-9EEE-C062-1006-74D7741E330F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637604" y="17751568"/>
            <a:ext cx="16345595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9E96633-6475-1F2C-E726-28BE8668FBC5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8592805" y="17063961"/>
            <a:ext cx="16346278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F2428D4D-F13F-B280-6137-8C32CD9EEF0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8592805" y="17751568"/>
            <a:ext cx="16346278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8561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4ED154-5FFA-3349-E601-C5300B6737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7545933-CFED-CEA2-1D6E-C227DD9272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434B88-2544-75AC-CBB8-19A1035D125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46320"/>
            <a:ext cx="31546800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799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Image Layou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16114AB-138A-4EAC-3492-E7D7CA151D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B79CE2D-84D0-541E-C116-5E768BBF94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3431A644-F8BA-5000-F78A-9BB8A4809E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7604" y="4849813"/>
            <a:ext cx="8832277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46989B9-88FE-F861-A0B6-8F80720B5C7E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11058350" y="6919968"/>
            <a:ext cx="6924849" cy="7879524"/>
          </a:xfrm>
          <a:prstGeom prst="rect">
            <a:avLst/>
          </a:prstGeom>
        </p:spPr>
        <p:txBody>
          <a:bodyPr anchor="ctr"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973B8B69-1B16-2A38-932F-E517F5C0529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8592805" y="4849813"/>
            <a:ext cx="8832277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60E8F47-2868-457B-7861-466422E34231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28013551" y="6919968"/>
            <a:ext cx="6924849" cy="7879524"/>
          </a:xfrm>
          <a:prstGeom prst="rect">
            <a:avLst/>
          </a:prstGeom>
        </p:spPr>
        <p:txBody>
          <a:bodyPr anchor="ctr"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B5FB899-4F67-DA8C-A516-B71387137DB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637604" y="17063961"/>
            <a:ext cx="8832277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1A5AAD0-2B0D-F6DE-8C5D-5C0625FD55A7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637604" y="17751568"/>
            <a:ext cx="8832277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DBD83B1D-F849-2310-DE25-451C7BD75C53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8592805" y="17063961"/>
            <a:ext cx="8832646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E0292527-B9F3-D59F-1575-33C8C564E87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8592805" y="17751568"/>
            <a:ext cx="8832646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0117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06EC4D90-EA3E-9A18-FEA5-3EEF50715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BFC61ED-E368-EADF-A0C1-3AE9904C78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5FE98CD1-AB1E-1E7B-2FF4-F7E242CBAB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4148473" y="4849813"/>
            <a:ext cx="10789920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CCCE8B13-298C-67A4-073D-4636A3BCE7A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2893038" y="4849813"/>
            <a:ext cx="10789920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F9FA27DB-2E4D-388B-2F4A-FE708B1D264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637604" y="4849813"/>
            <a:ext cx="10789920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C5E18C58-3C84-ECE1-A164-6A5FF953635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653110" y="17063961"/>
            <a:ext cx="1078992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6D55A3EC-8AF3-3222-5E82-1A74FA5AB0D5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653110" y="17751568"/>
            <a:ext cx="1078992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5F9A555E-B5A7-F2B9-6D6D-E24CAD68B92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2893040" y="17063961"/>
            <a:ext cx="1078992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EFC4CC4C-42B6-5D87-37D6-FE779B1ABFE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2893040" y="17751568"/>
            <a:ext cx="1078992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E4DE79F6-DE99-BDFD-033A-5AB8981A3A0E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24132970" y="17063961"/>
            <a:ext cx="10790371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E6F712D3-EAE3-8A7F-010B-AFEF00AE6B0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4132970" y="17751568"/>
            <a:ext cx="10790371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06806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459D9FFB-F331-2BA3-76DB-D0D67666F2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737A17E-9A03-1AA3-D59C-3833F19EFE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7FF59CD9-73FD-415B-F082-C27D3FC74CC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8520757" y="4849813"/>
            <a:ext cx="7982985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90082BEB-34AF-6104-9172-84A9393C73A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072254" y="4849813"/>
            <a:ext cx="7982985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1ACBD8DD-E9B6-20E0-AF99-F566611D525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637606" y="4849813"/>
            <a:ext cx="7969130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3F34C73B-16DF-6108-33FA-2019F4A18A9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6969260" y="4849813"/>
            <a:ext cx="7969133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2A0C0A2B-E05B-6582-22E0-E2FB87D4F5F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087333" y="17063961"/>
            <a:ext cx="7967906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F252818C-30B9-BEAB-C34B-3FDB45B0785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630527" y="17063961"/>
            <a:ext cx="794697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E94F7E10-2AF0-1049-A3BD-C3667BA1A7B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087333" y="17751568"/>
            <a:ext cx="7967906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CCE2100E-D959-41B2-929B-D1BC5577201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630527" y="17751568"/>
            <a:ext cx="794697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F9556000-DFCA-8B90-EBBC-359C95C3B361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8527529" y="17063961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80DB8C8F-25FA-6C95-C2D7-C138BAA32B5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8527529" y="17751568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63D94597-BF94-1410-90DE-B1569E6B339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26976037" y="17063961"/>
            <a:ext cx="7947304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BF06A1A9-1746-181C-9E88-1422CE2DFEC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6976037" y="17751568"/>
            <a:ext cx="7947304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3558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8907B76C-DA4A-68FA-C798-F3D3ED6D3EE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289139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80A5F7E9-98C2-BE12-2CFF-1D4269C21CE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4558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C40D16D0-F1BB-6699-BB7A-3010F14B4E5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414847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69BAFFD-DE29-C3FE-3E3D-0742C54E776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656844" y="9981886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F8CDCB5-2334-0382-7EDF-D6A8C4C37919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656844" y="10669493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3E8130F2-A049-2C2C-49C2-814F60E02EF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2894348" y="9981886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2EF59D26-21AA-0628-FEAE-B2017AD93D4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2894348" y="10669493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FA27073E-24AC-35B6-4579-F3553211D14F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4151315" y="9981886"/>
            <a:ext cx="107791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B7137105-F7C8-86F9-A19D-CC0280C9551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4151315" y="10669493"/>
            <a:ext cx="107791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C215F7B2-F4E2-412D-DB90-96FF4E146F17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18520757" y="11931888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F6B1B50B-4191-7EA1-DD61-A96EBE2A0C65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7265320" y="11931888"/>
            <a:ext cx="10789919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65B4C94D-3029-61DE-18DE-8A6472E970BD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7276587" y="17063961"/>
            <a:ext cx="10778651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CE518717-6ECD-F803-EEF8-2B2D7CF9EB49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7276587" y="17751568"/>
            <a:ext cx="10778651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C5D8EE17-AD94-2DE2-C337-573533395DAF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8533554" y="17063961"/>
            <a:ext cx="107791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85A95BB1-6B72-7CA5-06BB-430623F1D273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8533554" y="17751568"/>
            <a:ext cx="107791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8DC5F873-F78F-F1B6-1AFB-37B1EE5098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8631CFA9-583B-6069-2D7A-BD83D75791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71443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B1953C1A-70BD-1EAA-9874-87A836A8195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289139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9252F9A9-D932-EDF6-7A48-D5D93A40455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4558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D0D95889-F2DB-3BC9-69A2-99832FFC984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414847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20BBE6F4-0357-A4FD-1E64-134C0BB676E5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656844" y="9981886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BFAE3A57-5BF4-79B4-4629-2CC735C71FE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656844" y="10669493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9A50CCA-B5CD-F9AE-216F-C421A1BD9F04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2894348" y="9981886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757508AA-A2C8-98B6-81F3-50D83C5092C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2894348" y="10669493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F4222A90-C423-A76E-E4A1-DC33CE530C3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4151315" y="9981886"/>
            <a:ext cx="107791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4209A868-D6F4-3E49-A6A2-D0B83BADF3A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4151315" y="10669493"/>
            <a:ext cx="107791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9C37E9B7-863B-6FEB-5E35-885ED1194BFF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12902654" y="11931889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2">
            <a:extLst>
              <a:ext uri="{FF2B5EF4-FFF2-40B4-BE49-F238E27FC236}">
                <a16:creationId xmlns:a16="http://schemas.microsoft.com/office/drawing/2014/main" id="{577FA631-E033-ADBD-0DC9-D0DB5E39C199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1656844" y="11931889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2">
            <a:extLst>
              <a:ext uri="{FF2B5EF4-FFF2-40B4-BE49-F238E27FC236}">
                <a16:creationId xmlns:a16="http://schemas.microsoft.com/office/drawing/2014/main" id="{381881A2-4556-E0E7-4976-CE4CA8B44BD2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24159734" y="11931889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3E8E5407-C49C-0C9D-34F8-F6F0488021F6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668105" y="17063961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22DA5A94-C231-4766-8AC7-EF73C16EBD61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668105" y="17751568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00B4030C-05CF-B466-BA8F-C340617A5787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2905609" y="17063961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894CEECC-D038-E547-DC3E-DE08CED8E7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2905609" y="17751568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194DC10A-126A-4CF6-0FD2-5B6BB2EFDEBD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24162576" y="17063961"/>
            <a:ext cx="107791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57F8B789-2F41-F510-798B-CCE7F38AB05B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24162576" y="17751568"/>
            <a:ext cx="107791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01540E5A-2872-4A69-C821-D69B87963A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C4FBCAD5-F75E-2024-91A6-AF69090C6A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3705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44D2068-6849-9B7C-6BC5-5E5F7AA4A62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4335071" y="17059122"/>
            <a:ext cx="795528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CBD648D6-A7DD-1281-7F44-26AAC46ED23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886573" y="17059122"/>
            <a:ext cx="7970338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CA889FC2-EEE4-383A-34F1-AA6640C2BEE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4335071" y="17727056"/>
            <a:ext cx="795528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97DD1B20-C6FB-A50F-E2B0-453434ECCBA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886573" y="17727056"/>
            <a:ext cx="7970338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AE5F378B-4650-A769-498F-70E97D832944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886573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4D0EBD50-D183-BA46-8F9A-CA94A31E251D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4335074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B28D2A90-D084-131D-BC81-F32026B9D485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2783576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C31F641B-69D7-D8F7-664B-8DC4432B48D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2783575" y="17059122"/>
            <a:ext cx="7951467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523F0B05-8C96-0447-48C6-977D2CE109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783575" y="17727056"/>
            <a:ext cx="7951467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450F6A7B-55D2-E137-09E7-D5EB0FECCA2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8534610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36E7E436-EF57-51FD-A8FB-FDA402DAB66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086108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11D06D85-EEB0-0A4E-44A0-04EB0FDA4913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637606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5" name="Picture Placeholder 2">
            <a:extLst>
              <a:ext uri="{FF2B5EF4-FFF2-40B4-BE49-F238E27FC236}">
                <a16:creationId xmlns:a16="http://schemas.microsoft.com/office/drawing/2014/main" id="{9CAB601B-BE03-84B9-C2D3-F9A9DD36F0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983113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id="{2901EEFF-A05E-86EF-2959-BEBE7506CE37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0094409" y="9981886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7" name="Text Placeholder 7">
            <a:extLst>
              <a:ext uri="{FF2B5EF4-FFF2-40B4-BE49-F238E27FC236}">
                <a16:creationId xmlns:a16="http://schemas.microsoft.com/office/drawing/2014/main" id="{CA5DE0BE-2247-E600-19F8-62852DE95A3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637603" y="9981886"/>
            <a:ext cx="794697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8" name="Text Placeholder 7">
            <a:extLst>
              <a:ext uri="{FF2B5EF4-FFF2-40B4-BE49-F238E27FC236}">
                <a16:creationId xmlns:a16="http://schemas.microsoft.com/office/drawing/2014/main" id="{7D33E875-82FA-EFBA-E610-7A1BB8D8E0D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94409" y="10669493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9" name="Text Placeholder 7">
            <a:extLst>
              <a:ext uri="{FF2B5EF4-FFF2-40B4-BE49-F238E27FC236}">
                <a16:creationId xmlns:a16="http://schemas.microsoft.com/office/drawing/2014/main" id="{16E04D83-5D56-3ED0-0106-291190FF16C1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637603" y="10669493"/>
            <a:ext cx="794697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B72D7370-4F41-FFA7-2106-37908325FCC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8534605" y="9981886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1" name="Text Placeholder 7">
            <a:extLst>
              <a:ext uri="{FF2B5EF4-FFF2-40B4-BE49-F238E27FC236}">
                <a16:creationId xmlns:a16="http://schemas.microsoft.com/office/drawing/2014/main" id="{AFF43D71-DEF4-2B0C-C6B4-BCAFBD85271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8534605" y="10669493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2" name="Text Placeholder 7">
            <a:extLst>
              <a:ext uri="{FF2B5EF4-FFF2-40B4-BE49-F238E27FC236}">
                <a16:creationId xmlns:a16="http://schemas.microsoft.com/office/drawing/2014/main" id="{F818D8AD-CFB5-A8CB-CABB-19C1B1AFE5BA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6983113" y="9981886"/>
            <a:ext cx="7947304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3" name="Text Placeholder 7">
            <a:extLst>
              <a:ext uri="{FF2B5EF4-FFF2-40B4-BE49-F238E27FC236}">
                <a16:creationId xmlns:a16="http://schemas.microsoft.com/office/drawing/2014/main" id="{23409FA5-2A41-C5C8-6575-A607630F90FC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6983113" y="10669493"/>
            <a:ext cx="7947304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3B193957-7130-A79D-273C-851474BDCD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DA822B21-EE98-CD37-EC99-C8836B3004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9005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5EA57D4F-DD4C-CA06-8F17-B354B7AF0AE5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637603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06F88D93-EC5D-0F4F-2D03-D40CFF157D4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0086104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E2460103-C7AD-1E73-A79D-2130A59BA43E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8534606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2">
            <a:extLst>
              <a:ext uri="{FF2B5EF4-FFF2-40B4-BE49-F238E27FC236}">
                <a16:creationId xmlns:a16="http://schemas.microsoft.com/office/drawing/2014/main" id="{CB4626F4-FF48-A6FD-42A0-87CB9D35E8B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8534610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EBBF469D-EB9A-C1CD-A4E0-EFCD4EF63ED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086108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398E7A27-AB90-AE4B-9C41-537061139935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637606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375CDD23-925E-31A1-C3FF-2D6ED9D05AA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983113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Picture Placeholder 2">
            <a:extLst>
              <a:ext uri="{FF2B5EF4-FFF2-40B4-BE49-F238E27FC236}">
                <a16:creationId xmlns:a16="http://schemas.microsoft.com/office/drawing/2014/main" id="{15BDAD05-3EAC-DFAA-EDD1-1D9E9C002116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26968061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2360B2E4-D618-5423-3E76-F376EBCA010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0094409" y="9981886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AD06D986-4434-AF51-6805-3B97BBB76942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637603" y="9981886"/>
            <a:ext cx="794697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1F515353-8B00-746C-A2DE-32E93A0F1A0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94409" y="10669493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5744BB22-B21A-41F1-3AC0-E5405D3F38B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637603" y="10669493"/>
            <a:ext cx="794697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8435F4BE-979D-A31E-822F-BE5B89134C2E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8534605" y="9981886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677BC232-CE11-33FD-E959-01E1784345E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8534605" y="10669493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44F4CD93-1747-0EB8-E78A-72E497AAB234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6983113" y="9981886"/>
            <a:ext cx="7947304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1A697863-003A-44B9-586E-527F58EF782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6983113" y="10669493"/>
            <a:ext cx="7947304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F51F4D18-0362-FD9E-AC25-A4A81A8B19E3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087333" y="17059122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53B0CD77-A671-31CB-AC75-0C7EC845BB12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630527" y="17059122"/>
            <a:ext cx="794697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D5373FC8-B0DB-5978-E125-CA5A68C02573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087333" y="17746729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6" name="Text Placeholder 7">
            <a:extLst>
              <a:ext uri="{FF2B5EF4-FFF2-40B4-BE49-F238E27FC236}">
                <a16:creationId xmlns:a16="http://schemas.microsoft.com/office/drawing/2014/main" id="{E6B03167-9698-83DC-3B32-0493773EDDC2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630527" y="17746729"/>
            <a:ext cx="794697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7" name="Text Placeholder 7">
            <a:extLst>
              <a:ext uri="{FF2B5EF4-FFF2-40B4-BE49-F238E27FC236}">
                <a16:creationId xmlns:a16="http://schemas.microsoft.com/office/drawing/2014/main" id="{A6B7D653-72EF-B0B1-6654-9E4D6E8DCA7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8527529" y="17059122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8" name="Text Placeholder 7">
            <a:extLst>
              <a:ext uri="{FF2B5EF4-FFF2-40B4-BE49-F238E27FC236}">
                <a16:creationId xmlns:a16="http://schemas.microsoft.com/office/drawing/2014/main" id="{68246EB6-5778-F487-E211-E6E38EDCBD39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8527529" y="17746729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9" name="Text Placeholder 7">
            <a:extLst>
              <a:ext uri="{FF2B5EF4-FFF2-40B4-BE49-F238E27FC236}">
                <a16:creationId xmlns:a16="http://schemas.microsoft.com/office/drawing/2014/main" id="{46E19FE0-274C-8D86-A257-C3C9C6050C55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26976037" y="17059122"/>
            <a:ext cx="7947304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0" name="Text Placeholder 7">
            <a:extLst>
              <a:ext uri="{FF2B5EF4-FFF2-40B4-BE49-F238E27FC236}">
                <a16:creationId xmlns:a16="http://schemas.microsoft.com/office/drawing/2014/main" id="{6EE28B31-BBFD-198B-6E2A-89E9C4CCFA8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6976037" y="17746729"/>
            <a:ext cx="7947304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7782373E-DEA5-D3FA-DF0B-FC71246BA4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2" name="Text Placeholder 7">
            <a:extLst>
              <a:ext uri="{FF2B5EF4-FFF2-40B4-BE49-F238E27FC236}">
                <a16:creationId xmlns:a16="http://schemas.microsoft.com/office/drawing/2014/main" id="{66E4B878-2BFA-C852-759E-04F4BD4E45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5906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AC8872D6-E3D9-128D-6975-7E43AE049D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782110" y="17059122"/>
            <a:ext cx="626148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124D63DA-1ECC-62E5-3223-DD9853116B9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037420" y="17059122"/>
            <a:ext cx="625484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4296C6CE-75C2-58D3-2077-098855EC507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782110" y="17727056"/>
            <a:ext cx="626148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CB889168-9CA5-7858-11A4-7E282071DDD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37420" y="17727056"/>
            <a:ext cx="625484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0" name="Picture Placeholder 2">
            <a:extLst>
              <a:ext uri="{FF2B5EF4-FFF2-40B4-BE49-F238E27FC236}">
                <a16:creationId xmlns:a16="http://schemas.microsoft.com/office/drawing/2014/main" id="{3F8F5E2E-FAA9-873C-63EB-B4940E3D4908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021177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119A3EE3-90A6-60F9-3E78-60D1CE1FB244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1779715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C639A2E5-6B54-F354-C964-79CE29BEB3D6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5286158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405A4B4F-FDD8-68B8-BEC0-2C9F5E7703B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8532409" y="17059122"/>
            <a:ext cx="6263641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6A9D8994-57AB-FC46-F970-8A9BC7CAD26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8532409" y="17727056"/>
            <a:ext cx="6263641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34A2868F-2DD9-684C-4C82-813EEBD15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5152060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7" name="Picture Placeholder 2">
            <a:extLst>
              <a:ext uri="{FF2B5EF4-FFF2-40B4-BE49-F238E27FC236}">
                <a16:creationId xmlns:a16="http://schemas.microsoft.com/office/drawing/2014/main" id="{D2FB10F1-37BA-6882-EBF3-73F1E627FFB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394833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8" name="Picture Placeholder 2">
            <a:extLst>
              <a:ext uri="{FF2B5EF4-FFF2-40B4-BE49-F238E27FC236}">
                <a16:creationId xmlns:a16="http://schemas.microsoft.com/office/drawing/2014/main" id="{F7972475-48C0-DE70-4A42-09E610902CE7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637606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">
            <a:extLst>
              <a:ext uri="{FF2B5EF4-FFF2-40B4-BE49-F238E27FC236}">
                <a16:creationId xmlns:a16="http://schemas.microsoft.com/office/drawing/2014/main" id="{03F70687-E13E-779B-ECD8-584B6FB4FB1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1909287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2">
            <a:extLst>
              <a:ext uri="{FF2B5EF4-FFF2-40B4-BE49-F238E27FC236}">
                <a16:creationId xmlns:a16="http://schemas.microsoft.com/office/drawing/2014/main" id="{EB21B6ED-31E4-7226-13B1-F2AA1B5EC045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28666515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1" name="Picture Placeholder 2">
            <a:extLst>
              <a:ext uri="{FF2B5EF4-FFF2-40B4-BE49-F238E27FC236}">
                <a16:creationId xmlns:a16="http://schemas.microsoft.com/office/drawing/2014/main" id="{6C21D96F-4A3F-E55C-9A59-55E018F25D9C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8527620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7">
            <a:extLst>
              <a:ext uri="{FF2B5EF4-FFF2-40B4-BE49-F238E27FC236}">
                <a16:creationId xmlns:a16="http://schemas.microsoft.com/office/drawing/2014/main" id="{485D12D2-2B06-3201-0659-EE86413C68D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5307424" y="17059122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3" name="Text Placeholder 7">
            <a:extLst>
              <a:ext uri="{FF2B5EF4-FFF2-40B4-BE49-F238E27FC236}">
                <a16:creationId xmlns:a16="http://schemas.microsoft.com/office/drawing/2014/main" id="{7241A741-AE7C-3428-6194-0F6E94BF06F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5307424" y="17727056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4" name="Text Placeholder 7">
            <a:extLst>
              <a:ext uri="{FF2B5EF4-FFF2-40B4-BE49-F238E27FC236}">
                <a16:creationId xmlns:a16="http://schemas.microsoft.com/office/drawing/2014/main" id="{8D28CF82-511F-AF83-F5D5-77ECB99010E2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5141913" y="9981886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1" name="Text Placeholder 7">
            <a:extLst>
              <a:ext uri="{FF2B5EF4-FFF2-40B4-BE49-F238E27FC236}">
                <a16:creationId xmlns:a16="http://schemas.microsoft.com/office/drawing/2014/main" id="{1439B33F-68A6-6AFE-68C2-8A0B706EE9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391957" y="9981886"/>
            <a:ext cx="6263639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2" name="Text Placeholder 7">
            <a:extLst>
              <a:ext uri="{FF2B5EF4-FFF2-40B4-BE49-F238E27FC236}">
                <a16:creationId xmlns:a16="http://schemas.microsoft.com/office/drawing/2014/main" id="{1B9EFC83-50E5-49BB-B838-4F101E95ABD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5141913" y="10669493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3" name="Text Placeholder 7">
            <a:extLst>
              <a:ext uri="{FF2B5EF4-FFF2-40B4-BE49-F238E27FC236}">
                <a16:creationId xmlns:a16="http://schemas.microsoft.com/office/drawing/2014/main" id="{BFB3F389-B76A-63C4-BC38-E857B1B0979C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391957" y="10669493"/>
            <a:ext cx="6263639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4" name="Text Placeholder 7">
            <a:extLst>
              <a:ext uri="{FF2B5EF4-FFF2-40B4-BE49-F238E27FC236}">
                <a16:creationId xmlns:a16="http://schemas.microsoft.com/office/drawing/2014/main" id="{8AAEBAC8-FBC5-9068-A8B4-AEE29F8FC0A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1900662" y="9981886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5" name="Text Placeholder 7">
            <a:extLst>
              <a:ext uri="{FF2B5EF4-FFF2-40B4-BE49-F238E27FC236}">
                <a16:creationId xmlns:a16="http://schemas.microsoft.com/office/drawing/2014/main" id="{A17BBB11-F155-8A2D-2741-A48639DDC93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1900662" y="10669493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6" name="Text Placeholder 7">
            <a:extLst>
              <a:ext uri="{FF2B5EF4-FFF2-40B4-BE49-F238E27FC236}">
                <a16:creationId xmlns:a16="http://schemas.microsoft.com/office/drawing/2014/main" id="{74BB25EE-CFA9-E005-5BB1-CAC4EA6436E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8666515" y="9981886"/>
            <a:ext cx="62639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7" name="Text Placeholder 7">
            <a:extLst>
              <a:ext uri="{FF2B5EF4-FFF2-40B4-BE49-F238E27FC236}">
                <a16:creationId xmlns:a16="http://schemas.microsoft.com/office/drawing/2014/main" id="{3505C59D-AFAD-58D3-4166-F5257E096C44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8666515" y="10669493"/>
            <a:ext cx="62639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8" name="Text Placeholder 7">
            <a:extLst>
              <a:ext uri="{FF2B5EF4-FFF2-40B4-BE49-F238E27FC236}">
                <a16:creationId xmlns:a16="http://schemas.microsoft.com/office/drawing/2014/main" id="{9183A493-96AB-21A4-F2F2-55F4C25B4A32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637606" y="9981886"/>
            <a:ext cx="6263639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9" name="Text Placeholder 7">
            <a:extLst>
              <a:ext uri="{FF2B5EF4-FFF2-40B4-BE49-F238E27FC236}">
                <a16:creationId xmlns:a16="http://schemas.microsoft.com/office/drawing/2014/main" id="{39F09929-49C9-A912-1E78-C37DD2A4005F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637606" y="10669493"/>
            <a:ext cx="6263639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0" name="Title 1">
            <a:extLst>
              <a:ext uri="{FF2B5EF4-FFF2-40B4-BE49-F238E27FC236}">
                <a16:creationId xmlns:a16="http://schemas.microsoft.com/office/drawing/2014/main" id="{2700C3A0-30EC-1996-7732-DE4E1CF959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1" name="Text Placeholder 7">
            <a:extLst>
              <a:ext uri="{FF2B5EF4-FFF2-40B4-BE49-F238E27FC236}">
                <a16:creationId xmlns:a16="http://schemas.microsoft.com/office/drawing/2014/main" id="{A0EDA14A-3243-B144-7B6A-EA7981E5DC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1859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E9B94E87-6C45-B9E5-F5AE-D69D71E6165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82295" y="17059122"/>
            <a:ext cx="626148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60A4EC5-468D-A3E6-9294-084BA073A23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637605" y="17059122"/>
            <a:ext cx="625484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7AB65765-2201-817D-E699-AB8E899F5A0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82295" y="17727056"/>
            <a:ext cx="626148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A54B1517-FE34-AAC0-C4EE-52F7D477D2D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637605" y="17727056"/>
            <a:ext cx="625484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30BC2C71-2AC1-DDC7-734C-63EE3CA218F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637605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4A5495BC-7C50-8C58-B54F-D3C882FECC10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396143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48C56C91-18A4-7D8E-94FC-6714566B099C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1902586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528A02C1-AD1D-1EE4-C6AC-3B590D52778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5132594" y="17059122"/>
            <a:ext cx="6263641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F1D675D5-3EFF-B8AD-BA35-187E996A9B6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5132594" y="17727056"/>
            <a:ext cx="6263641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6" name="Picture Placeholder 2">
            <a:extLst>
              <a:ext uri="{FF2B5EF4-FFF2-40B4-BE49-F238E27FC236}">
                <a16:creationId xmlns:a16="http://schemas.microsoft.com/office/drawing/2014/main" id="{F1029ABF-1C3A-2F51-92CB-AA5A3AC353F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5152060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2">
            <a:extLst>
              <a:ext uri="{FF2B5EF4-FFF2-40B4-BE49-F238E27FC236}">
                <a16:creationId xmlns:a16="http://schemas.microsoft.com/office/drawing/2014/main" id="{8FE2B66F-F99F-570D-A31D-3578C4B3B17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394833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2">
            <a:extLst>
              <a:ext uri="{FF2B5EF4-FFF2-40B4-BE49-F238E27FC236}">
                <a16:creationId xmlns:a16="http://schemas.microsoft.com/office/drawing/2014/main" id="{42FEAB60-4C6E-41A0-FC52-815836156837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637606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2">
            <a:extLst>
              <a:ext uri="{FF2B5EF4-FFF2-40B4-BE49-F238E27FC236}">
                <a16:creationId xmlns:a16="http://schemas.microsoft.com/office/drawing/2014/main" id="{A2963118-2A95-082A-4DFF-6C0DA33F59B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1909287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F1791F3A-0E82-06A9-0588-000305CD1590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28666515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Picture Placeholder 2">
            <a:extLst>
              <a:ext uri="{FF2B5EF4-FFF2-40B4-BE49-F238E27FC236}">
                <a16:creationId xmlns:a16="http://schemas.microsoft.com/office/drawing/2014/main" id="{7E0D42E0-350E-2247-45F3-56D42F8A4B66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5144048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A7640883-7B53-617D-BE12-A19E85F82D7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1907609" y="17059122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D9B189E3-4BDB-A032-87AD-39D194013B8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1907609" y="17727056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2A34B9E8-CFB0-ABCC-D2C4-A8F174FDB90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5141913" y="9981886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716C5C95-2BC4-4D5A-9F5E-FA8B8CECBF6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391957" y="9981886"/>
            <a:ext cx="6263639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6" name="Text Placeholder 7">
            <a:extLst>
              <a:ext uri="{FF2B5EF4-FFF2-40B4-BE49-F238E27FC236}">
                <a16:creationId xmlns:a16="http://schemas.microsoft.com/office/drawing/2014/main" id="{471A9256-6A6C-5C2D-1DEA-813569F4D29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5141913" y="10669493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7" name="Text Placeholder 7">
            <a:extLst>
              <a:ext uri="{FF2B5EF4-FFF2-40B4-BE49-F238E27FC236}">
                <a16:creationId xmlns:a16="http://schemas.microsoft.com/office/drawing/2014/main" id="{43D755B0-CB88-73DF-77BE-F524AF55542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391957" y="10669493"/>
            <a:ext cx="6263639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8" name="Text Placeholder 7">
            <a:extLst>
              <a:ext uri="{FF2B5EF4-FFF2-40B4-BE49-F238E27FC236}">
                <a16:creationId xmlns:a16="http://schemas.microsoft.com/office/drawing/2014/main" id="{3198CB65-E1BB-0862-2BBA-EDF38803C3B4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1900662" y="9981886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9" name="Text Placeholder 7">
            <a:extLst>
              <a:ext uri="{FF2B5EF4-FFF2-40B4-BE49-F238E27FC236}">
                <a16:creationId xmlns:a16="http://schemas.microsoft.com/office/drawing/2014/main" id="{D76AC962-A132-DA02-DE26-644561C88B3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1900662" y="10669493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0" name="Text Placeholder 7">
            <a:extLst>
              <a:ext uri="{FF2B5EF4-FFF2-40B4-BE49-F238E27FC236}">
                <a16:creationId xmlns:a16="http://schemas.microsoft.com/office/drawing/2014/main" id="{7EC2D322-35AF-3168-CAE7-F7242C22DE6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8666515" y="9981886"/>
            <a:ext cx="62639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B0179DD1-4F77-A229-F54C-117D786F649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8666515" y="10669493"/>
            <a:ext cx="62639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1" name="Picture Placeholder 2">
            <a:extLst>
              <a:ext uri="{FF2B5EF4-FFF2-40B4-BE49-F238E27FC236}">
                <a16:creationId xmlns:a16="http://schemas.microsoft.com/office/drawing/2014/main" id="{1B3ED7E6-3440-4DEC-6512-E64B9960C25B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28661124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9C3AE372-0E56-771E-CCB5-C1E77A38D34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8644881" y="17103569"/>
            <a:ext cx="62639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3" name="Text Placeholder 7">
            <a:extLst>
              <a:ext uri="{FF2B5EF4-FFF2-40B4-BE49-F238E27FC236}">
                <a16:creationId xmlns:a16="http://schemas.microsoft.com/office/drawing/2014/main" id="{F415D1AB-B98D-8EC8-08B0-3DAD5A3D8CB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8644881" y="17791176"/>
            <a:ext cx="62639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4" name="Text Placeholder 7">
            <a:extLst>
              <a:ext uri="{FF2B5EF4-FFF2-40B4-BE49-F238E27FC236}">
                <a16:creationId xmlns:a16="http://schemas.microsoft.com/office/drawing/2014/main" id="{5A71691E-DD29-C12F-E295-A972376CE11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637606" y="9981886"/>
            <a:ext cx="6263639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5" name="Text Placeholder 7">
            <a:extLst>
              <a:ext uri="{FF2B5EF4-FFF2-40B4-BE49-F238E27FC236}">
                <a16:creationId xmlns:a16="http://schemas.microsoft.com/office/drawing/2014/main" id="{909DF864-DBFA-F92D-B685-429A430B2601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637606" y="10669493"/>
            <a:ext cx="6263639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4AD4D5AB-34C6-812D-8AD2-BF8272B628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7" name="Text Placeholder 7">
            <a:extLst>
              <a:ext uri="{FF2B5EF4-FFF2-40B4-BE49-F238E27FC236}">
                <a16:creationId xmlns:a16="http://schemas.microsoft.com/office/drawing/2014/main" id="{B1FCE4BF-7751-CC7B-D446-A5791D382E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224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FC72E11-DD16-4EAC-A294-E115038AA2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77920F6-AC26-4611-AAD3-44D6CEA3FBA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noFill/>
          </a:ln>
        </p:spPr>
        <p:txBody>
          <a:bodyPr tIns="0" bIns="4206240" anchor="ctr"/>
          <a:lstStyle>
            <a:lvl1pPr marL="0" indent="0" algn="ctr">
              <a:buFontTx/>
              <a:buNone/>
              <a:defRPr sz="7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010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t Test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4ED154-5FFA-3349-E601-C5300B6737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7545933-CFED-CEA2-1D6E-C227DD9272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434B88-2544-75AC-CBB8-19A1035D125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46320"/>
            <a:ext cx="31546800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70B57E-B314-99BB-8DF8-2672644B4F4E}"/>
              </a:ext>
            </a:extLst>
          </p:cNvPr>
          <p:cNvSpPr/>
          <p:nvPr userDrawn="1"/>
        </p:nvSpPr>
        <p:spPr>
          <a:xfrm>
            <a:off x="15000920" y="10556523"/>
            <a:ext cx="11020290" cy="74920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endParaRPr lang="en-US" sz="9600" b="1" dirty="0" err="1">
              <a:solidFill>
                <a:schemeClr val="tx1"/>
              </a:solidFill>
              <a:latin typeface="NVIDIA Sans" panose="020B0503020203020204" pitchFamily="34" charset="0"/>
              <a:cs typeface="NVIDIA Sans" panose="020B05030202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3F80E6-5287-D931-0053-EF9F8579E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7422" y="10556523"/>
            <a:ext cx="11022523" cy="786452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89DD87-13E1-B25F-EBCC-2BC52BA4AAC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5951796" y="11141440"/>
            <a:ext cx="9273032" cy="255082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9144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18288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27432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36576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869C1B-4BC1-3F4F-4B38-F2FBE6DA615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5951796" y="13730012"/>
            <a:ext cx="9273032" cy="255082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FontTx/>
              <a:buNone/>
              <a:defRPr sz="96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9144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18288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27432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36576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944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-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FC72E11-DD16-4EAC-A294-E115038AA2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77920F6-AC26-4611-AAD3-44D6CEA3FBA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noFill/>
          </a:ln>
        </p:spPr>
        <p:txBody>
          <a:bodyPr tIns="0" bIns="4206240" anchor="ctr"/>
          <a:lstStyle>
            <a:lvl1pPr marL="0" indent="0" algn="ctr">
              <a:buFontTx/>
              <a:buNone/>
              <a:defRPr sz="7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image of video/demo</a:t>
            </a:r>
          </a:p>
        </p:txBody>
      </p:sp>
    </p:spTree>
    <p:extLst>
      <p:ext uri="{BB962C8B-B14F-4D97-AF65-F5344CB8AC3E}">
        <p14:creationId xmlns:p14="http://schemas.microsoft.com/office/powerpoint/2010/main" val="339081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- Insert Vide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834EEA-7CA3-4C82-B29B-3EA15B8822C9}"/>
              </a:ext>
            </a:extLst>
          </p:cNvPr>
          <p:cNvSpPr/>
          <p:nvPr userDrawn="1"/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7" name="Media Placeholder 7">
            <a:extLst>
              <a:ext uri="{FF2B5EF4-FFF2-40B4-BE49-F238E27FC236}">
                <a16:creationId xmlns:a16="http://schemas.microsoft.com/office/drawing/2014/main" id="{95086AA8-FFA8-416F-AD2F-0B7223809227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noFill/>
          </a:ln>
        </p:spPr>
        <p:txBody>
          <a:bodyPr tIns="0" bIns="4206240" anchor="ctr"/>
          <a:lstStyle>
            <a:lvl1pPr marL="0" indent="0" algn="ctr">
              <a:buFontTx/>
              <a:buNone/>
              <a:defRPr lang="en-US" sz="84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marL="857250" lvl="0" indent="-857250" algn="ctr"/>
            <a:r>
              <a:rPr lang="en-US" dirty="0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260279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white background&#10;&#10;Description automatically generated">
            <a:extLst>
              <a:ext uri="{FF2B5EF4-FFF2-40B4-BE49-F238E27FC236}">
                <a16:creationId xmlns:a16="http://schemas.microsoft.com/office/drawing/2014/main" id="{708A9C7D-B92D-A13B-AE0E-7F3EA434A1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1316F0-7ADD-BB87-23BE-740C3B3B0100}"/>
              </a:ext>
            </a:extLst>
          </p:cNvPr>
          <p:cNvSpPr/>
          <p:nvPr userDrawn="1"/>
        </p:nvSpPr>
        <p:spPr>
          <a:xfrm>
            <a:off x="0" y="6963916"/>
            <a:ext cx="36576000" cy="13610084"/>
          </a:xfrm>
          <a:prstGeom prst="rect">
            <a:avLst/>
          </a:prstGeom>
          <a:gradFill>
            <a:gsLst>
              <a:gs pos="78000">
                <a:srgbClr val="FFFFFF">
                  <a:alpha val="55000"/>
                </a:srgbClr>
              </a:gs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1478E8-E56F-B47D-1F5A-CBA4655161C3}"/>
              </a:ext>
            </a:extLst>
          </p:cNvPr>
          <p:cNvCxnSpPr/>
          <p:nvPr userDrawn="1"/>
        </p:nvCxnSpPr>
        <p:spPr>
          <a:xfrm>
            <a:off x="0" y="11329275"/>
            <a:ext cx="3657600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47CCEE02-87E6-1F2B-7676-44BDF7788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B50D318-3396-F41C-08C9-6F12DDA735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66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x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and white background&#10;&#10;Description automatically generated">
            <a:extLst>
              <a:ext uri="{FF2B5EF4-FFF2-40B4-BE49-F238E27FC236}">
                <a16:creationId xmlns:a16="http://schemas.microsoft.com/office/drawing/2014/main" id="{868E8BC8-DCAA-6E80-5181-5371045BD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46080A-6CDE-3FF2-A128-47CFF5F0C9C5}"/>
              </a:ext>
            </a:extLst>
          </p:cNvPr>
          <p:cNvSpPr/>
          <p:nvPr userDrawn="1"/>
        </p:nvSpPr>
        <p:spPr>
          <a:xfrm>
            <a:off x="0" y="6963916"/>
            <a:ext cx="36576000" cy="13610084"/>
          </a:xfrm>
          <a:prstGeom prst="rect">
            <a:avLst/>
          </a:prstGeom>
          <a:gradFill>
            <a:gsLst>
              <a:gs pos="78000">
                <a:srgbClr val="FFFFFF">
                  <a:alpha val="55000"/>
                </a:srgbClr>
              </a:gs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7CCEE02-87E6-1F2B-7676-44BDF7788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B50D318-3396-F41C-08C9-6F12DDA735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4798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w/ Imag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and white background&#10;&#10;Description automatically generated">
            <a:extLst>
              <a:ext uri="{FF2B5EF4-FFF2-40B4-BE49-F238E27FC236}">
                <a16:creationId xmlns:a16="http://schemas.microsoft.com/office/drawing/2014/main" id="{19281CF6-82C4-D591-C93F-79BF14277C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0EE250-813A-B3FC-C9DB-11B6E237EC3B}"/>
              </a:ext>
            </a:extLst>
          </p:cNvPr>
          <p:cNvSpPr/>
          <p:nvPr userDrawn="1"/>
        </p:nvSpPr>
        <p:spPr>
          <a:xfrm>
            <a:off x="0" y="6963916"/>
            <a:ext cx="36576000" cy="13610084"/>
          </a:xfrm>
          <a:prstGeom prst="rect">
            <a:avLst/>
          </a:prstGeom>
          <a:gradFill>
            <a:gsLst>
              <a:gs pos="78000">
                <a:srgbClr val="FFFFFF">
                  <a:alpha val="55000"/>
                </a:srgbClr>
              </a:gs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7CCEE02-87E6-1F2B-7676-44BDF7788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B50D318-3396-F41C-08C9-6F12DDA735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1A4C02-2335-3840-A0B5-647FE4372B5A}"/>
              </a:ext>
            </a:extLst>
          </p:cNvPr>
          <p:cNvCxnSpPr/>
          <p:nvPr userDrawn="1"/>
        </p:nvCxnSpPr>
        <p:spPr>
          <a:xfrm>
            <a:off x="0" y="12517118"/>
            <a:ext cx="3657600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27B64A9-49B7-26AE-EEC1-3DFB7714FD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04900" y="8828853"/>
            <a:ext cx="6172214" cy="4209393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5B24A7F-7007-8F97-B7C8-699C593826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4901" y="7235683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BE9F7FB4-6AA0-B491-27B8-845C8CCE95D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04900" y="7947588"/>
            <a:ext cx="6172214" cy="67975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831C6138-3339-1502-9812-8B9B39AF6D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04901" y="6492954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7200" b="0" cap="none" baseline="0">
                <a:solidFill>
                  <a:schemeClr val="bg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56B4F135-9336-3722-2593-739C386518BC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153396" y="12016056"/>
            <a:ext cx="6172214" cy="4209393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16A6D24-C230-8F9B-A12F-04BF3B073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53397" y="10422886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6F5CC89-1592-52B8-63DE-F83AAF64EB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53396" y="11134791"/>
            <a:ext cx="6172214" cy="67975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1F14B17-DED6-D507-0F6F-0880EA7DD56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53397" y="9680157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7200" b="0" cap="none" baseline="0">
                <a:solidFill>
                  <a:schemeClr val="bg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549A52FF-8F33-D50C-49C1-0A55140F3322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5163793" y="8828853"/>
            <a:ext cx="6172214" cy="4209393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C5D8802B-FD04-DC3F-D5E6-9A1D927089A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5163794" y="7235683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A4956259-B8C8-1248-4F09-69EFFCCA6C2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5163793" y="7947588"/>
            <a:ext cx="6172214" cy="67975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3A510AB1-7D48-519B-BE8D-994DD848CCC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5163794" y="6492954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7200" b="0" cap="none" baseline="0">
                <a:solidFill>
                  <a:schemeClr val="bg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0F3F011E-890F-E527-A5CB-421C1CE541C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212297" y="12016056"/>
            <a:ext cx="6172214" cy="4209393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1CAB8F0-0055-E057-4C4A-7B3C6F7B941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2212298" y="10422886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D8F5B73D-560B-E470-3B25-EAD525666BE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2212297" y="11134791"/>
            <a:ext cx="6172214" cy="67975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1960F0BA-603E-23D9-F49B-C5B4462632D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2212298" y="9680157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7200" b="0" cap="none" baseline="0">
                <a:solidFill>
                  <a:schemeClr val="bg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BBA2ABA5-D670-2BB6-7840-47F6198C0D4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9298902" y="8828853"/>
            <a:ext cx="6172214" cy="4209393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CBEE0231-5854-76AF-A0C6-70879C2EA77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9298903" y="7235683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376ABB2-52CB-85AB-C186-532F75164A9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9298902" y="7947588"/>
            <a:ext cx="6172214" cy="67975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63880F57-14E0-B28C-BF79-E4DCF3B7D67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9298903" y="6492954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7200" b="0" cap="none" baseline="0">
                <a:solidFill>
                  <a:schemeClr val="bg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589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LO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een and white background&#10;&#10;Description automatically generated">
            <a:extLst>
              <a:ext uri="{FF2B5EF4-FFF2-40B4-BE49-F238E27FC236}">
                <a16:creationId xmlns:a16="http://schemas.microsoft.com/office/drawing/2014/main" id="{3BFE9B15-7828-3FC3-BCF0-23F89A1309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6576003" cy="205740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79F16E-B355-8896-6563-603510529C31}"/>
              </a:ext>
            </a:extLst>
          </p:cNvPr>
          <p:cNvSpPr/>
          <p:nvPr userDrawn="1"/>
        </p:nvSpPr>
        <p:spPr>
          <a:xfrm>
            <a:off x="0" y="4143768"/>
            <a:ext cx="36576000" cy="2151778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5A15EA-E928-94AA-543D-8EA2FF0183F9}"/>
              </a:ext>
            </a:extLst>
          </p:cNvPr>
          <p:cNvSpPr/>
          <p:nvPr userDrawn="1"/>
        </p:nvSpPr>
        <p:spPr>
          <a:xfrm flipV="1">
            <a:off x="0" y="15269900"/>
            <a:ext cx="36576000" cy="4218249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F43A3E-D43D-124C-0C49-E1D720395FC6}"/>
              </a:ext>
            </a:extLst>
          </p:cNvPr>
          <p:cNvSpPr/>
          <p:nvPr userDrawn="1"/>
        </p:nvSpPr>
        <p:spPr>
          <a:xfrm>
            <a:off x="0" y="1068230"/>
            <a:ext cx="36576000" cy="4218249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CD9C284-B78C-1241-4B2A-F563F642D0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58753" y="13434560"/>
            <a:ext cx="24258494" cy="10439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4400" i="1" cap="none" baseline="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3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2pPr>
            <a:lvl3pPr marL="4883581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3pPr>
            <a:lvl4pPr marL="6933729" indent="0">
              <a:buNone/>
              <a:defRPr/>
            </a:lvl4pPr>
          </a:lstStyle>
          <a:p>
            <a:pPr lvl="0"/>
            <a:r>
              <a:rPr lang="en-US" dirty="0"/>
              <a:t>— Quote source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34FF7EA-90ED-54BC-F712-E8CE0FF23D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8754" y="5706208"/>
            <a:ext cx="24258494" cy="73070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0" cap="none" baseline="0">
                <a:solidFill>
                  <a:schemeClr val="bg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3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2pPr>
            <a:lvl3pPr marL="4883581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3pPr>
            <a:lvl4pPr marL="6933729" indent="0">
              <a:buNone/>
              <a:defRPr/>
            </a:lvl4pPr>
          </a:lstStyle>
          <a:p>
            <a:pPr lvl="0"/>
            <a:r>
              <a:rPr lang="en-US" dirty="0"/>
              <a:t>Click to add quote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D91CB-444B-B15F-7D27-F8959442EE8D}"/>
              </a:ext>
            </a:extLst>
          </p:cNvPr>
          <p:cNvSpPr txBox="1"/>
          <p:nvPr userDrawn="1"/>
        </p:nvSpPr>
        <p:spPr>
          <a:xfrm rot="10800000">
            <a:off x="17582278" y="12276665"/>
            <a:ext cx="1468672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700" dirty="0">
                <a:solidFill>
                  <a:schemeClr val="tx2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rPr>
              <a:t>“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168394-A768-2D2C-2FE6-DB4613D6BDFB}"/>
              </a:ext>
            </a:extLst>
          </p:cNvPr>
          <p:cNvCxnSpPr>
            <a:cxnSpLocks/>
          </p:cNvCxnSpPr>
          <p:nvPr userDrawn="1"/>
        </p:nvCxnSpPr>
        <p:spPr>
          <a:xfrm>
            <a:off x="6158753" y="15523509"/>
            <a:ext cx="11394911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F7CCAE-8B92-5A79-CBAF-C805450DD64B}"/>
              </a:ext>
            </a:extLst>
          </p:cNvPr>
          <p:cNvCxnSpPr>
            <a:cxnSpLocks/>
          </p:cNvCxnSpPr>
          <p:nvPr userDrawn="1"/>
        </p:nvCxnSpPr>
        <p:spPr>
          <a:xfrm>
            <a:off x="19022336" y="15523509"/>
            <a:ext cx="11394911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9A1B02-4A67-4CC9-F283-AC371711F42A}"/>
              </a:ext>
            </a:extLst>
          </p:cNvPr>
          <p:cNvGrpSpPr/>
          <p:nvPr userDrawn="1"/>
        </p:nvGrpSpPr>
        <p:grpSpPr>
          <a:xfrm>
            <a:off x="6158753" y="3796809"/>
            <a:ext cx="24258494" cy="4508927"/>
            <a:chOff x="6158753" y="6234204"/>
            <a:chExt cx="24258494" cy="450892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3E7C50-8DF7-896F-E1BB-D5842FE7F8E9}"/>
                </a:ext>
              </a:extLst>
            </p:cNvPr>
            <p:cNvSpPr txBox="1"/>
            <p:nvPr userDrawn="1"/>
          </p:nvSpPr>
          <p:spPr>
            <a:xfrm>
              <a:off x="17553664" y="6234204"/>
              <a:ext cx="1468672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700" dirty="0">
                  <a:solidFill>
                    <a:schemeClr val="tx2"/>
                  </a:solidFill>
                  <a:latin typeface="NVIDIA Sans Light" panose="020B0303020203020204" pitchFamily="34" charset="0"/>
                  <a:cs typeface="NVIDIA Sans Light" panose="020B0303020203020204" pitchFamily="34" charset="0"/>
                </a:rPr>
                <a:t>“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C4E42D4-651A-0018-08AF-103C03C79F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58753" y="7454586"/>
              <a:ext cx="11394911" cy="0"/>
            </a:xfrm>
            <a:prstGeom prst="line">
              <a:avLst/>
            </a:prstGeom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5DE2FD7-58D2-230B-D513-D6416CD17B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022336" y="7454586"/>
              <a:ext cx="11394911" cy="0"/>
            </a:xfrm>
            <a:prstGeom prst="line">
              <a:avLst/>
            </a:prstGeom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13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SHO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een and white background&#10;&#10;Description automatically generated">
            <a:extLst>
              <a:ext uri="{FF2B5EF4-FFF2-40B4-BE49-F238E27FC236}">
                <a16:creationId xmlns:a16="http://schemas.microsoft.com/office/drawing/2014/main" id="{61701B74-047D-F92D-ADA0-7BF31D83E2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6576003" cy="20574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5FB945-6B24-57D3-B359-4FC5884B9E2A}"/>
              </a:ext>
            </a:extLst>
          </p:cNvPr>
          <p:cNvSpPr/>
          <p:nvPr userDrawn="1"/>
        </p:nvSpPr>
        <p:spPr>
          <a:xfrm>
            <a:off x="0" y="4143768"/>
            <a:ext cx="36576000" cy="2151778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0A1354-6E59-B3D9-5AE9-EFF6955F88F2}"/>
              </a:ext>
            </a:extLst>
          </p:cNvPr>
          <p:cNvSpPr/>
          <p:nvPr userDrawn="1"/>
        </p:nvSpPr>
        <p:spPr>
          <a:xfrm flipV="1">
            <a:off x="0" y="15269900"/>
            <a:ext cx="36576000" cy="4218249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7B0F-0A81-6159-CB17-9A246F14A280}"/>
              </a:ext>
            </a:extLst>
          </p:cNvPr>
          <p:cNvSpPr/>
          <p:nvPr userDrawn="1"/>
        </p:nvSpPr>
        <p:spPr>
          <a:xfrm>
            <a:off x="0" y="1068230"/>
            <a:ext cx="36576000" cy="4218249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688F64-F571-BC4C-9D1B-F87497A44084}"/>
              </a:ext>
            </a:extLst>
          </p:cNvPr>
          <p:cNvSpPr/>
          <p:nvPr userDrawn="1"/>
        </p:nvSpPr>
        <p:spPr>
          <a:xfrm>
            <a:off x="0" y="4143768"/>
            <a:ext cx="36576000" cy="2151778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79BB071F-1DED-7BC0-205E-742D1CC39A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58753" y="11878330"/>
            <a:ext cx="24258494" cy="10439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4400" i="1" cap="none" baseline="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3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2pPr>
            <a:lvl3pPr marL="4883581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3pPr>
            <a:lvl4pPr marL="6933729" indent="0">
              <a:buNone/>
              <a:defRPr/>
            </a:lvl4pPr>
          </a:lstStyle>
          <a:p>
            <a:pPr lvl="0"/>
            <a:r>
              <a:rPr lang="en-US" dirty="0"/>
              <a:t>— Quote source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652C8912-97F2-5FEC-2170-801AFD44E7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8754" y="7053551"/>
            <a:ext cx="24258494" cy="440322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0" cap="none" baseline="0">
                <a:solidFill>
                  <a:schemeClr val="bg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3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2pPr>
            <a:lvl3pPr marL="4883581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3pPr>
            <a:lvl4pPr marL="6933729" indent="0">
              <a:buNone/>
              <a:defRPr/>
            </a:lvl4pPr>
          </a:lstStyle>
          <a:p>
            <a:pPr lvl="0"/>
            <a:r>
              <a:rPr lang="en-US" dirty="0"/>
              <a:t>Click to add quote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4182597-2C50-3A4E-9225-0ED4ED207042}"/>
              </a:ext>
            </a:extLst>
          </p:cNvPr>
          <p:cNvGrpSpPr/>
          <p:nvPr userDrawn="1"/>
        </p:nvGrpSpPr>
        <p:grpSpPr>
          <a:xfrm>
            <a:off x="6158753" y="5267062"/>
            <a:ext cx="24258494" cy="10102852"/>
            <a:chOff x="6158753" y="6264684"/>
            <a:chExt cx="24258494" cy="1010285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9B0E8CB-44E4-719C-A5CF-735DA9699441}"/>
                </a:ext>
              </a:extLst>
            </p:cNvPr>
            <p:cNvGrpSpPr/>
            <p:nvPr userDrawn="1"/>
          </p:nvGrpSpPr>
          <p:grpSpPr>
            <a:xfrm>
              <a:off x="17553664" y="6264684"/>
              <a:ext cx="1497286" cy="10102852"/>
              <a:chOff x="17553664" y="5634063"/>
              <a:chExt cx="1497286" cy="1010285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1D0B919-1FC7-23E4-68BE-05C833FAB722}"/>
                  </a:ext>
                </a:extLst>
              </p:cNvPr>
              <p:cNvSpPr txBox="1"/>
              <p:nvPr/>
            </p:nvSpPr>
            <p:spPr>
              <a:xfrm>
                <a:off x="17553664" y="5634063"/>
                <a:ext cx="1468672" cy="4508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700" dirty="0">
                    <a:solidFill>
                      <a:schemeClr val="tx2"/>
                    </a:solidFill>
                    <a:latin typeface="NVIDIA Sans Light" panose="020B0303020203020204" pitchFamily="34" charset="0"/>
                    <a:cs typeface="NVIDIA Sans Light" panose="020B0303020203020204" pitchFamily="34" charset="0"/>
                  </a:rPr>
                  <a:t>“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BD82AED-32A6-66BD-FAD0-B98CE3AFC77E}"/>
                  </a:ext>
                </a:extLst>
              </p:cNvPr>
              <p:cNvSpPr txBox="1"/>
              <p:nvPr/>
            </p:nvSpPr>
            <p:spPr>
              <a:xfrm rot="10800000">
                <a:off x="17582278" y="11227988"/>
                <a:ext cx="1468672" cy="4508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700" dirty="0">
                    <a:solidFill>
                      <a:schemeClr val="tx2"/>
                    </a:solidFill>
                    <a:latin typeface="NVIDIA Sans Light" panose="020B0303020203020204" pitchFamily="34" charset="0"/>
                    <a:cs typeface="NVIDIA Sans Light" panose="020B0303020203020204" pitchFamily="34" charset="0"/>
                  </a:rPr>
                  <a:t>“</a:t>
                </a:r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1EC44D-F0B4-790F-3089-A3B3D01B77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58753" y="7454586"/>
              <a:ext cx="11394911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DAC6E7-C5E7-D30C-B66F-007182DE7A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022336" y="7454586"/>
              <a:ext cx="11394911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77AA061-58A0-8C4F-C050-0B149A72E6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58753" y="15144241"/>
              <a:ext cx="11394911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916F238-457C-1E6C-1D73-143F4C3F61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022336" y="15144241"/>
              <a:ext cx="11394911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406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een curved lines with a bright light behind them&#10;&#10;Description automatically generated">
            <a:extLst>
              <a:ext uri="{FF2B5EF4-FFF2-40B4-BE49-F238E27FC236}">
                <a16:creationId xmlns:a16="http://schemas.microsoft.com/office/drawing/2014/main" id="{F807122B-A2F6-379E-64FD-A4985E493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" r="51136" b="926"/>
          <a:stretch/>
        </p:blipFill>
        <p:spPr>
          <a:xfrm>
            <a:off x="0" y="0"/>
            <a:ext cx="17150706" cy="20574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FDB0CE-6D06-5D9D-4F40-64EBE09315DF}"/>
              </a:ext>
            </a:extLst>
          </p:cNvPr>
          <p:cNvSpPr/>
          <p:nvPr userDrawn="1"/>
        </p:nvSpPr>
        <p:spPr>
          <a:xfrm>
            <a:off x="0" y="0"/>
            <a:ext cx="17150706" cy="20574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14B981-6D72-A82B-BB74-685EAD4F2156}"/>
              </a:ext>
            </a:extLst>
          </p:cNvPr>
          <p:cNvSpPr/>
          <p:nvPr userDrawn="1"/>
        </p:nvSpPr>
        <p:spPr>
          <a:xfrm>
            <a:off x="17204620" y="5394960"/>
            <a:ext cx="566928" cy="15179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8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 xmlns:a14="http://schemas.microsoft.com/office/drawing/2010/main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green and white&#10;&#10;Description automatically generated">
            <a:extLst>
              <a:ext uri="{FF2B5EF4-FFF2-40B4-BE49-F238E27FC236}">
                <a16:creationId xmlns:a16="http://schemas.microsoft.com/office/drawing/2014/main" id="{F680AE5A-C426-36FD-E875-65C352F89B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AD3F4-3771-EC4B-882B-5E3EA6379A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3866" y="1865236"/>
            <a:ext cx="18476688" cy="5943600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 lang="en-US" sz="9000" b="1" kern="0" cap="none" baseline="0" dirty="0" smtClean="0">
                <a:solidFill>
                  <a:schemeClr val="bg1"/>
                </a:solidFill>
                <a:latin typeface="NVIDIA Sans" panose="020B0503020203020204" pitchFamily="34" charset="0"/>
                <a:ea typeface="+mj-ea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lang="en-US" sz="8000" b="1" kern="0" cap="all" baseline="0" dirty="0" smtClean="0">
                <a:solidFill>
                  <a:schemeClr val="tx1"/>
                </a:solidFill>
                <a:latin typeface="NVIDIA Sans" panose="020B0503020203020204" pitchFamily="34" charset="0"/>
                <a:ea typeface="+mj-ea"/>
                <a:cs typeface="+mj-cs"/>
              </a:defRPr>
            </a:lvl2pPr>
            <a:lvl3pPr marL="4883584" indent="0">
              <a:buFontTx/>
              <a:buNone/>
              <a:defRPr lang="en-US" sz="8000" b="1" kern="0" cap="all" baseline="0" dirty="0" smtClean="0">
                <a:solidFill>
                  <a:schemeClr val="tx1"/>
                </a:solidFill>
                <a:latin typeface="NVIDIA Sans" panose="020B0503020203020204" pitchFamily="34" charset="0"/>
                <a:ea typeface="+mj-ea"/>
                <a:cs typeface="+mj-cs"/>
              </a:defRPr>
            </a:lvl3pPr>
            <a:lvl4pPr marL="6933729" indent="0">
              <a:buFontTx/>
              <a:buNone/>
              <a:defRPr lang="en-US" sz="8000" b="1" kern="0" cap="all" baseline="0" dirty="0" smtClean="0">
                <a:solidFill>
                  <a:schemeClr val="tx1"/>
                </a:solidFill>
                <a:latin typeface="NVIDIA Sans" panose="020B0503020203020204" pitchFamily="34" charset="0"/>
                <a:ea typeface="+mj-ea"/>
                <a:cs typeface="+mj-cs"/>
              </a:defRPr>
            </a:lvl4pPr>
            <a:lvl5pPr marL="8471409" indent="0">
              <a:buFontTx/>
              <a:buNone/>
              <a:defRPr lang="en-US" sz="8000" b="1" kern="0" cap="all" baseline="0" dirty="0">
                <a:solidFill>
                  <a:schemeClr val="tx1"/>
                </a:solidFill>
                <a:latin typeface="NVIDIA Sans" panose="020B0503020203020204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1690F0-C869-92D8-B1E3-3151C511786C}"/>
              </a:ext>
            </a:extLst>
          </p:cNvPr>
          <p:cNvSpPr/>
          <p:nvPr userDrawn="1"/>
        </p:nvSpPr>
        <p:spPr>
          <a:xfrm>
            <a:off x="-1" y="0"/>
            <a:ext cx="566928" cy="7498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2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ar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068417-0A49-4E97-BD32-9EE897037421}"/>
              </a:ext>
            </a:extLst>
          </p:cNvPr>
          <p:cNvSpPr/>
          <p:nvPr userDrawn="1"/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CE798D4-9140-2EC5-6DC9-6C6A5F573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4260" y="10771999"/>
            <a:ext cx="22733876" cy="547618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sz="4400" cap="none" baseline="0">
                <a:solidFill>
                  <a:schemeClr val="tx1"/>
                </a:solidFill>
                <a:latin typeface="NVIDIA Sans Medium" panose="020B0603020203020204" pitchFamily="34" charset="0"/>
                <a:cs typeface="NVIDIA Sans Medium" panose="020B0603020203020204" pitchFamily="34" charset="0"/>
              </a:defRPr>
            </a:lvl1pPr>
            <a:lvl2pPr marL="2562793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2pPr>
            <a:lvl3pPr marL="4883581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3pPr>
            <a:lvl4pPr marL="6933729" indent="0">
              <a:buNone/>
              <a:defRPr/>
            </a:lvl4pPr>
          </a:lstStyle>
          <a:p>
            <a:pPr lvl="0"/>
            <a:r>
              <a:rPr lang="en-US" dirty="0"/>
              <a:t>Edit Text Style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FAAD9D4-FB4F-9DA0-9C5E-7AD5B9D1B7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4260" y="9024760"/>
            <a:ext cx="22733877" cy="1754266"/>
          </a:xfrm>
          <a:prstGeom prst="rect">
            <a:avLst/>
          </a:prstGeom>
        </p:spPr>
        <p:txBody>
          <a:bodyPr/>
          <a:lstStyle>
            <a:lvl1pPr algn="l">
              <a:defRPr sz="12000" b="0" cap="none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</a:lstStyle>
          <a:p>
            <a:r>
              <a:rPr lang="en-US" dirty="0"/>
              <a:t>Click to add text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1DC9D6B-A1D3-6E9D-3F5B-25ABC3B87F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3140" y="6248046"/>
            <a:ext cx="2357259" cy="23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0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4ED154-5FFA-3349-E601-C5300B6737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7545933-CFED-CEA2-1D6E-C227DD9272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5372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white background&#10;&#10;Description automatically generated">
            <a:extLst>
              <a:ext uri="{FF2B5EF4-FFF2-40B4-BE49-F238E27FC236}">
                <a16:creationId xmlns:a16="http://schemas.microsoft.com/office/drawing/2014/main" id="{59444DC2-EE0C-D166-FB2A-0933A4B046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pic>
        <p:nvPicPr>
          <p:cNvPr id="3" name="Picture 2" descr="A picture containing graphics, logo, symbol, graphic design&#10;&#10;Description automatically generated">
            <a:extLst>
              <a:ext uri="{FF2B5EF4-FFF2-40B4-BE49-F238E27FC236}">
                <a16:creationId xmlns:a16="http://schemas.microsoft.com/office/drawing/2014/main" id="{9BB9031F-8728-8968-10CA-E5BDE38FC7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5" y="773531"/>
            <a:ext cx="8365991" cy="288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5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0B5A3B7-671E-C83C-D30C-891E7AC206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591E553-3F88-CE75-0B41-84F0FCE66A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C6155-7E24-522A-D9BC-0187CC5320D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46320"/>
            <a:ext cx="31546800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4777A-F626-7644-27B7-BFAC0B981393}"/>
              </a:ext>
            </a:extLst>
          </p:cNvPr>
          <p:cNvSpPr txBox="1"/>
          <p:nvPr userDrawn="1"/>
        </p:nvSpPr>
        <p:spPr>
          <a:xfrm>
            <a:off x="708485" y="19635786"/>
            <a:ext cx="65046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chemeClr val="bg1"/>
                </a:solidFill>
                <a:latin typeface="NVIDIA Sans Medium" panose="020B0603020203020204" pitchFamily="34" charset="0"/>
                <a:cs typeface="NVIDIA Sans Medium" panose="020B0603020203020204" pitchFamily="34" charset="0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265545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_Title, Sub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8F5163-CB61-79FB-F160-F5D40ECCE6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>
            <a:normAutofit/>
          </a:bodyPr>
          <a:lstStyle>
            <a:lvl1pPr>
              <a:defRPr sz="7200" b="1" cap="none"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4DE4CF-0F8A-C449-EB63-E6FB16955E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73752"/>
            <a:ext cx="31546800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B67495D-7B41-2537-BC39-7393489E5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8442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_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1BB3E37-708E-211E-579F-07C9AF797C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>
            <a:normAutofit/>
          </a:bodyPr>
          <a:lstStyle>
            <a:lvl1pPr>
              <a:defRPr sz="7200" b="1" cap="none"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0FC4D5-AB7A-23D7-9D7B-80DEBB4B5F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73752"/>
            <a:ext cx="31546800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E46F2B23-740A-C60D-727C-DC63D8F8D8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AAC10-E9F2-1A13-3A59-F02BCBD31C18}"/>
              </a:ext>
            </a:extLst>
          </p:cNvPr>
          <p:cNvSpPr txBox="1"/>
          <p:nvPr userDrawn="1"/>
        </p:nvSpPr>
        <p:spPr>
          <a:xfrm>
            <a:off x="708485" y="19635786"/>
            <a:ext cx="65046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chemeClr val="bg1"/>
                </a:solidFill>
                <a:latin typeface="NVIDIA Sans Medium" panose="020B0603020203020204" pitchFamily="34" charset="0"/>
                <a:cs typeface="NVIDIA Sans Medium" panose="020B0603020203020204" pitchFamily="34" charset="0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65395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D6812F5-ABE3-E984-84D2-2BCF62F749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8D5FFB6-C6A8-037E-5413-097EB66C5C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2EAC335-6BA5-09DF-D45A-2D1E4919D6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46320"/>
            <a:ext cx="15215615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87F3906-FA1F-F5DB-AEEC-275E973390E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8845785" y="4846320"/>
            <a:ext cx="15215615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00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02BC1FA-1DB5-2C7E-04B8-FED750886E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2AEF98B-5FB8-3A4F-796B-DD99AF3F27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51F2F2-6278-B4DF-1110-A1875E182B4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46320"/>
            <a:ext cx="15215615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B4011BA-8847-33A7-3882-70122015054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8845785" y="4846320"/>
            <a:ext cx="15215615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4AC74-E8E5-AA23-89B3-FDB8D3DEFA54}"/>
              </a:ext>
            </a:extLst>
          </p:cNvPr>
          <p:cNvSpPr txBox="1"/>
          <p:nvPr userDrawn="1"/>
        </p:nvSpPr>
        <p:spPr>
          <a:xfrm>
            <a:off x="708485" y="19635786"/>
            <a:ext cx="65046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chemeClr val="bg1"/>
                </a:solidFill>
                <a:latin typeface="NVIDIA Sans Medium" panose="020B0603020203020204" pitchFamily="34" charset="0"/>
                <a:cs typeface="NVIDIA Sans Medium" panose="020B0603020203020204" pitchFamily="34" charset="0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296951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DA1210-4468-5B83-C91A-BBA62AF1227D}"/>
              </a:ext>
            </a:extLst>
          </p:cNvPr>
          <p:cNvGrpSpPr/>
          <p:nvPr userDrawn="1"/>
        </p:nvGrpSpPr>
        <p:grpSpPr>
          <a:xfrm>
            <a:off x="34061399" y="19504414"/>
            <a:ext cx="2514601" cy="1072783"/>
            <a:chOff x="34061399" y="19504414"/>
            <a:chExt cx="2514601" cy="107278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6547AF-589A-45F3-BD57-EACA3BF60CFD}"/>
                </a:ext>
              </a:extLst>
            </p:cNvPr>
            <p:cNvSpPr/>
            <p:nvPr userDrawn="1"/>
          </p:nvSpPr>
          <p:spPr>
            <a:xfrm>
              <a:off x="36420552" y="19687526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9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F64E9CA-B4B2-365B-092F-3051F7475E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1399" y="19504414"/>
              <a:ext cx="2003438" cy="690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240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22" r:id="rId3"/>
    <p:sldLayoutId id="2147483718" r:id="rId4"/>
    <p:sldLayoutId id="2147483681" r:id="rId5"/>
    <p:sldLayoutId id="2147483680" r:id="rId6"/>
    <p:sldLayoutId id="2147483682" r:id="rId7"/>
    <p:sldLayoutId id="2147483683" r:id="rId8"/>
    <p:sldLayoutId id="2147483705" r:id="rId9"/>
    <p:sldLayoutId id="2147483685" r:id="rId10"/>
    <p:sldLayoutId id="2147483686" r:id="rId11"/>
    <p:sldLayoutId id="2147483687" r:id="rId12"/>
    <p:sldLayoutId id="2147483691" r:id="rId13"/>
    <p:sldLayoutId id="2147483688" r:id="rId14"/>
    <p:sldLayoutId id="2147483690" r:id="rId15"/>
    <p:sldLayoutId id="2147483689" r:id="rId16"/>
    <p:sldLayoutId id="2147483692" r:id="rId17"/>
    <p:sldLayoutId id="2147483693" r:id="rId18"/>
    <p:sldLayoutId id="2147483709" r:id="rId19"/>
    <p:sldLayoutId id="2147483723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  <p:sldLayoutId id="2147483695" r:id="rId29"/>
    <p:sldLayoutId id="2147483721" r:id="rId30"/>
    <p:sldLayoutId id="2147483694" r:id="rId31"/>
    <p:sldLayoutId id="2147483719" r:id="rId32"/>
    <p:sldLayoutId id="2147483724" r:id="rId33"/>
    <p:sldLayoutId id="2147483720" r:id="rId34"/>
    <p:sldLayoutId id="2147483672" r:id="rId35"/>
    <p:sldLayoutId id="2147483708" r:id="rId36"/>
    <p:sldLayoutId id="2147483725" r:id="rId37"/>
    <p:sldLayoutId id="2147483679" r:id="rId38"/>
    <p:sldLayoutId id="2147483676" r:id="rId39"/>
    <p:sldLayoutId id="2147483684" r:id="rId40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  <p:txStyles>
    <p:titleStyle>
      <a:lvl1pPr algn="ctr" defTabSz="2743200" rtl="0" eaLnBrk="1" latinLnBrk="0" hangingPunct="1">
        <a:lnSpc>
          <a:spcPct val="90000"/>
        </a:lnSpc>
        <a:spcBef>
          <a:spcPct val="0"/>
        </a:spcBef>
        <a:buNone/>
        <a:defRPr sz="7200" b="1" kern="1200" cap="none" baseline="0">
          <a:solidFill>
            <a:schemeClr val="bg1"/>
          </a:solidFill>
          <a:latin typeface="NVIDIA Sans" panose="020B0503020203020204" pitchFamily="34" charset="0"/>
          <a:ea typeface="+mj-ea"/>
          <a:cs typeface="NVIDIA Sans" panose="020B0503020203020204" pitchFamily="34" charset="0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NVIDIA Sans" panose="020B0503020203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dtechsandyk.blogspot.com/2017/07/easily-add-emoji-to-google-docs-slides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dtechsandyk.blogspot.com/2017/07/easily-add-emoji-to-google-docs-slides.html" TargetMode="Externa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techsandyk.blogspot.com/2017/07/easily-add-emoji-to-google-docs-slides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techsandyk.blogspot.com/2017/07/easily-add-emoji-to-google-docs-slides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dtechsandyk.blogspot.com/2017/07/easily-add-emoji-to-google-docs-slides.html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techsandyk.blogspot.com/2017/07/easily-add-emoji-to-google-docs-slide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AE76B-19B2-46FF-A08B-3014226D93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59747" y="1559981"/>
            <a:ext cx="28441312" cy="5943600"/>
          </a:xfrm>
        </p:spPr>
        <p:txBody>
          <a:bodyPr/>
          <a:lstStyle/>
          <a:p>
            <a:r>
              <a:rPr lang="en-US" dirty="0"/>
              <a:t>Shared Memory Pool for Representors</a:t>
            </a:r>
          </a:p>
          <a:p>
            <a:endParaRPr 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86EB8-428D-7A0A-EEDB-C137D63ADB2C}"/>
              </a:ext>
            </a:extLst>
          </p:cNvPr>
          <p:cNvSpPr txBox="1"/>
          <p:nvPr/>
        </p:nvSpPr>
        <p:spPr>
          <a:xfrm>
            <a:off x="1659747" y="15609752"/>
            <a:ext cx="1627561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William Tu, Michal </a:t>
            </a:r>
            <a:r>
              <a:rPr lang="en-US" sz="5000" b="1" dirty="0" err="1">
                <a:solidFill>
                  <a:schemeClr val="bg1"/>
                </a:solidFill>
              </a:rPr>
              <a:t>Swiatkowski</a:t>
            </a:r>
            <a:r>
              <a:rPr lang="en-US" sz="5000" b="1" dirty="0">
                <a:solidFill>
                  <a:schemeClr val="bg1"/>
                </a:solidFill>
              </a:rPr>
              <a:t>, and Yossi </a:t>
            </a:r>
            <a:r>
              <a:rPr lang="en-US" sz="5000" b="1" dirty="0" err="1">
                <a:solidFill>
                  <a:schemeClr val="bg1"/>
                </a:solidFill>
              </a:rPr>
              <a:t>Kuperman</a:t>
            </a:r>
            <a:endParaRPr lang="en-US" sz="5000" b="1" dirty="0">
              <a:solidFill>
                <a:schemeClr val="bg1"/>
              </a:solidFill>
            </a:endParaRPr>
          </a:p>
          <a:p>
            <a:r>
              <a:rPr lang="en-US" sz="5000" dirty="0">
                <a:solidFill>
                  <a:schemeClr val="bg1"/>
                </a:solidFill>
              </a:rPr>
              <a:t>Nvidia and Intel</a:t>
            </a:r>
          </a:p>
          <a:p>
            <a:r>
              <a:rPr lang="en-US" sz="5000" dirty="0" err="1">
                <a:solidFill>
                  <a:schemeClr val="bg1"/>
                </a:solidFill>
              </a:rPr>
              <a:t>NetDev</a:t>
            </a:r>
            <a:r>
              <a:rPr lang="en-US" sz="5000" dirty="0">
                <a:solidFill>
                  <a:schemeClr val="bg1"/>
                </a:solidFill>
              </a:rPr>
              <a:t> 0x18, 2024</a:t>
            </a:r>
            <a:endParaRPr lang="en-US" sz="5000" dirty="0">
              <a:solidFill>
                <a:schemeClr val="bg1"/>
              </a:solidFill>
              <a:latin typeface="NVIDIA Sans" panose="020B0503020203020204" pitchFamily="34" charset="0"/>
              <a:cs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10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9380-B020-AF80-1730-3A19FAA6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(2/2)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EEAED-6CB9-714E-2BE3-A07F925D70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much memory a mlx5 representor </a:t>
            </a:r>
            <a:r>
              <a:rPr lang="en-US" dirty="0" err="1"/>
              <a:t>netdev</a:t>
            </a:r>
            <a:r>
              <a:rPr lang="en-US" dirty="0"/>
              <a:t> consumes?</a:t>
            </a:r>
          </a:p>
        </p:txBody>
      </p:sp>
      <p:sp>
        <p:nvSpPr>
          <p:cNvPr id="9" name="Subtitle 9">
            <a:extLst>
              <a:ext uri="{FF2B5EF4-FFF2-40B4-BE49-F238E27FC236}">
                <a16:creationId xmlns:a16="http://schemas.microsoft.com/office/drawing/2014/main" id="{08A35618-83F6-3C42-97C2-869D67C1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4846320"/>
            <a:ext cx="31546800" cy="13651992"/>
          </a:xfrm>
        </p:spPr>
        <p:txBody>
          <a:bodyPr/>
          <a:lstStyle/>
          <a:p>
            <a:r>
              <a:rPr lang="en-US" sz="5400" dirty="0"/>
              <a:t>FW pages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/>
          </a:p>
          <a:p>
            <a:r>
              <a:rPr lang="en-US" sz="5400" dirty="0"/>
              <a:t>Page pool: </a:t>
            </a:r>
          </a:p>
          <a:p>
            <a:pPr lvl="1"/>
            <a:endParaRPr lang="en-US" sz="5400" dirty="0"/>
          </a:p>
          <a:p>
            <a:endParaRPr lang="en-US" sz="5800" dirty="0"/>
          </a:p>
          <a:p>
            <a:endParaRPr lang="en-US" sz="5800" dirty="0"/>
          </a:p>
          <a:p>
            <a:pPr marL="0" indent="0">
              <a:buNone/>
            </a:pPr>
            <a:endParaRPr lang="en-US" sz="5800" dirty="0"/>
          </a:p>
          <a:p>
            <a:endParaRPr lang="en-US" sz="5800" dirty="0"/>
          </a:p>
          <a:p>
            <a:endParaRPr lang="en-US" sz="5800" dirty="0"/>
          </a:p>
          <a:p>
            <a:r>
              <a:rPr lang="en-US" sz="5800" dirty="0"/>
              <a:t>/proc/</a:t>
            </a:r>
            <a:r>
              <a:rPr lang="en-US" sz="5800" dirty="0" err="1"/>
              <a:t>slabinfo</a:t>
            </a:r>
            <a:r>
              <a:rPr lang="en-US" sz="5800" dirty="0"/>
              <a:t>, </a:t>
            </a:r>
            <a:r>
              <a:rPr lang="en-US" sz="5800" dirty="0" err="1"/>
              <a:t>meminfo</a:t>
            </a:r>
            <a:endParaRPr lang="en-US" sz="5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DA4B0-9602-45D1-81A8-DAF8B4BA9FA6}"/>
              </a:ext>
            </a:extLst>
          </p:cNvPr>
          <p:cNvSpPr txBox="1"/>
          <p:nvPr/>
        </p:nvSpPr>
        <p:spPr>
          <a:xfrm>
            <a:off x="4254507" y="5983605"/>
            <a:ext cx="22665179" cy="92333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/sys/kernel/debug/mlx5/0000\:08\:00.0/pages/</a:t>
            </a:r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fw_pages_total</a:t>
            </a:r>
            <a:endParaRPr lang="en-US" sz="5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5E80EE-20E3-C887-12AE-3A9AE23FF446}"/>
              </a:ext>
            </a:extLst>
          </p:cNvPr>
          <p:cNvSpPr txBox="1"/>
          <p:nvPr/>
        </p:nvSpPr>
        <p:spPr>
          <a:xfrm>
            <a:off x="4254506" y="9189719"/>
            <a:ext cx="27139894" cy="590931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./tools/net/</a:t>
            </a:r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ynl</a:t>
            </a: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cli.py</a:t>
            </a: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--spec Documentation/</a:t>
            </a:r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netlink</a:t>
            </a: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/specs/</a:t>
            </a:r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netdev.yaml</a:t>
            </a: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--dump page-pool-get</a:t>
            </a:r>
          </a:p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{'id': 20,</a:t>
            </a:r>
          </a:p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'</a:t>
            </a:r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ifindex</a:t>
            </a: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10,</a:t>
            </a:r>
          </a:p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'inflight': 448, // pages</a:t>
            </a:r>
          </a:p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'inflight-mem’: 1,835,008, // bytes</a:t>
            </a:r>
          </a:p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'</a:t>
            </a:r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napi</a:t>
            </a:r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-id': 518},</a:t>
            </a:r>
          </a:p>
        </p:txBody>
      </p:sp>
    </p:spTree>
    <p:extLst>
      <p:ext uri="{BB962C8B-B14F-4D97-AF65-F5344CB8AC3E}">
        <p14:creationId xmlns:p14="http://schemas.microsoft.com/office/powerpoint/2010/main" val="388016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7C85-B006-B068-BBBA-FAC1A64D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MLX5 Representor Memory Consumption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22DA0-1BDB-40A3-5D02-97B2FB9DC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5712B-6434-C6CD-6B02-89C30190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4488873"/>
            <a:ext cx="31546800" cy="14009439"/>
          </a:xfrm>
        </p:spPr>
        <p:txBody>
          <a:bodyPr/>
          <a:lstStyle/>
          <a:p>
            <a:r>
              <a:rPr lang="en-US" sz="5000" dirty="0"/>
              <a:t>1-RXQ, with 1024 RXQ depth: 2.86MB</a:t>
            </a:r>
          </a:p>
          <a:p>
            <a:r>
              <a:rPr lang="en-US" sz="5000" dirty="0"/>
              <a:t>1K representors: 2.86GB</a:t>
            </a:r>
          </a:p>
          <a:p>
            <a:r>
              <a:rPr lang="en-US" sz="5000" dirty="0"/>
              <a:t>Page pool consumes 1.83MB out of 2.86MB</a:t>
            </a:r>
          </a:p>
          <a:p>
            <a:r>
              <a:rPr lang="en-US" sz="5000" dirty="0"/>
              <a:t>2 channels is around double: 5GB</a:t>
            </a:r>
          </a:p>
          <a:p>
            <a:pPr marL="0" indent="0">
              <a:buNone/>
            </a:pPr>
            <a:endParaRPr lang="en-US" sz="5000" dirty="0"/>
          </a:p>
          <a:p>
            <a:endParaRPr lang="en-US" sz="5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4E42E2C5-DBDB-29F7-915A-3FA6F507B9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3758160"/>
              </p:ext>
            </p:extLst>
          </p:nvPr>
        </p:nvGraphicFramePr>
        <p:xfrm>
          <a:off x="4966359" y="9319229"/>
          <a:ext cx="25643490" cy="736489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340979">
                  <a:extLst>
                    <a:ext uri="{9D8B030D-6E8A-4147-A177-3AD203B41FA5}">
                      <a16:colId xmlns:a16="http://schemas.microsoft.com/office/drawing/2014/main" val="1475191201"/>
                    </a:ext>
                  </a:extLst>
                </a:gridCol>
                <a:gridCol w="5436372">
                  <a:extLst>
                    <a:ext uri="{9D8B030D-6E8A-4147-A177-3AD203B41FA5}">
                      <a16:colId xmlns:a16="http://schemas.microsoft.com/office/drawing/2014/main" val="47112068"/>
                    </a:ext>
                  </a:extLst>
                </a:gridCol>
                <a:gridCol w="5458691">
                  <a:extLst>
                    <a:ext uri="{9D8B030D-6E8A-4147-A177-3AD203B41FA5}">
                      <a16:colId xmlns:a16="http://schemas.microsoft.com/office/drawing/2014/main" val="997449710"/>
                    </a:ext>
                  </a:extLst>
                </a:gridCol>
                <a:gridCol w="5888332">
                  <a:extLst>
                    <a:ext uri="{9D8B030D-6E8A-4147-A177-3AD203B41FA5}">
                      <a16:colId xmlns:a16="http://schemas.microsoft.com/office/drawing/2014/main" val="3119670248"/>
                    </a:ext>
                  </a:extLst>
                </a:gridCol>
                <a:gridCol w="5519116">
                  <a:extLst>
                    <a:ext uri="{9D8B030D-6E8A-4147-A177-3AD203B41FA5}">
                      <a16:colId xmlns:a16="http://schemas.microsoft.com/office/drawing/2014/main" val="4073211969"/>
                    </a:ext>
                  </a:extLst>
                </a:gridCol>
              </a:tblGrid>
              <a:tr h="1712714">
                <a:tc>
                  <a:txBody>
                    <a:bodyPr/>
                    <a:lstStyle/>
                    <a:p>
                      <a:pPr rtl="0" fontAlgn="b"/>
                      <a:endParaRPr lang="en-US" sz="5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1 RXQ total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Kernel Page Pool (MB) RXQ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FW (MB)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2 RXQs (MB)</a:t>
                      </a:r>
                    </a:p>
                  </a:txBody>
                  <a:tcPr marL="0" marR="0" marT="12004" marB="12004" anchor="b"/>
                </a:tc>
                <a:extLst>
                  <a:ext uri="{0D108BD9-81ED-4DB2-BD59-A6C34878D82A}">
                    <a16:rowId xmlns:a16="http://schemas.microsoft.com/office/drawing/2014/main" val="4215493308"/>
                  </a:ext>
                </a:extLst>
              </a:tr>
              <a:tr h="1130436">
                <a:tc>
                  <a:txBody>
                    <a:bodyPr/>
                    <a:lstStyle/>
                    <a:p>
                      <a:pPr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Q128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1.1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0.2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>
                          <a:solidFill>
                            <a:schemeClr val="bg1"/>
                          </a:solidFill>
                          <a:effectLst/>
                        </a:rPr>
                        <a:t>0.113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2.835</a:t>
                      </a:r>
                    </a:p>
                  </a:txBody>
                  <a:tcPr marL="18006" marR="18006" marT="12004" marB="12004" anchor="b"/>
                </a:tc>
                <a:extLst>
                  <a:ext uri="{0D108BD9-81ED-4DB2-BD59-A6C34878D82A}">
                    <a16:rowId xmlns:a16="http://schemas.microsoft.com/office/drawing/2014/main" val="1024091674"/>
                  </a:ext>
                </a:extLst>
              </a:tr>
              <a:tr h="1130436">
                <a:tc>
                  <a:txBody>
                    <a:bodyPr/>
                    <a:lstStyle/>
                    <a:p>
                      <a:pPr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Q256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1.3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0.4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>
                          <a:solidFill>
                            <a:schemeClr val="bg1"/>
                          </a:solidFill>
                          <a:effectLst/>
                        </a:rPr>
                        <a:t>0.114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>
                          <a:solidFill>
                            <a:schemeClr val="bg1"/>
                          </a:solidFill>
                          <a:effectLst/>
                        </a:rPr>
                        <a:t>2.915</a:t>
                      </a:r>
                    </a:p>
                  </a:txBody>
                  <a:tcPr marL="18006" marR="18006" marT="12004" marB="12004" anchor="b"/>
                </a:tc>
                <a:extLst>
                  <a:ext uri="{0D108BD9-81ED-4DB2-BD59-A6C34878D82A}">
                    <a16:rowId xmlns:a16="http://schemas.microsoft.com/office/drawing/2014/main" val="3412977327"/>
                  </a:ext>
                </a:extLst>
              </a:tr>
              <a:tr h="1130436">
                <a:tc>
                  <a:txBody>
                    <a:bodyPr/>
                    <a:lstStyle/>
                    <a:p>
                      <a:pPr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Q512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1.805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0.78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0.114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>
                          <a:solidFill>
                            <a:schemeClr val="bg1"/>
                          </a:solidFill>
                          <a:effectLst/>
                        </a:rPr>
                        <a:t>2.99</a:t>
                      </a:r>
                    </a:p>
                  </a:txBody>
                  <a:tcPr marL="18006" marR="18006" marT="12004" marB="12004" anchor="b"/>
                </a:tc>
                <a:extLst>
                  <a:ext uri="{0D108BD9-81ED-4DB2-BD59-A6C34878D82A}">
                    <a16:rowId xmlns:a16="http://schemas.microsoft.com/office/drawing/2014/main" val="3393278866"/>
                  </a:ext>
                </a:extLst>
              </a:tr>
              <a:tr h="1130436">
                <a:tc>
                  <a:txBody>
                    <a:bodyPr/>
                    <a:lstStyle/>
                    <a:p>
                      <a:pPr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Q1024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rgbClr val="FF0000"/>
                          </a:solidFill>
                          <a:effectLst/>
                        </a:rPr>
                        <a:t>2.86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rgbClr val="FF0000"/>
                          </a:solidFill>
                          <a:effectLst/>
                        </a:rPr>
                        <a:t>1.83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0.114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rgbClr val="FF0000"/>
                          </a:solidFill>
                          <a:effectLst/>
                        </a:rPr>
                        <a:t>5.025</a:t>
                      </a:r>
                    </a:p>
                  </a:txBody>
                  <a:tcPr marL="18006" marR="18006" marT="12004" marB="12004" anchor="b"/>
                </a:tc>
                <a:extLst>
                  <a:ext uri="{0D108BD9-81ED-4DB2-BD59-A6C34878D82A}">
                    <a16:rowId xmlns:a16="http://schemas.microsoft.com/office/drawing/2014/main" val="953051151"/>
                  </a:ext>
                </a:extLst>
              </a:tr>
              <a:tr h="1130436">
                <a:tc>
                  <a:txBody>
                    <a:bodyPr/>
                    <a:lstStyle/>
                    <a:p>
                      <a:pPr rtl="0" fontAlgn="b"/>
                      <a:r>
                        <a:rPr lang="en-US" sz="5000">
                          <a:solidFill>
                            <a:schemeClr val="bg1"/>
                          </a:solidFill>
                          <a:effectLst/>
                        </a:rPr>
                        <a:t>Q2048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4.935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marL="0" marR="0" lvl="0" indent="0" algn="r" defTabSz="2743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3.93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0.115</a:t>
                      </a:r>
                    </a:p>
                  </a:txBody>
                  <a:tcPr marL="18006" marR="18006" marT="12004" marB="1200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0" dirty="0">
                          <a:solidFill>
                            <a:schemeClr val="bg1"/>
                          </a:solidFill>
                          <a:effectLst/>
                        </a:rPr>
                        <a:t>9.25</a:t>
                      </a:r>
                    </a:p>
                  </a:txBody>
                  <a:tcPr marL="18006" marR="18006" marT="12004" marB="12004" anchor="b"/>
                </a:tc>
                <a:extLst>
                  <a:ext uri="{0D108BD9-81ED-4DB2-BD59-A6C34878D82A}">
                    <a16:rowId xmlns:a16="http://schemas.microsoft.com/office/drawing/2014/main" val="180680473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C9C15B-C242-D0A4-F617-16A74C0E6211}"/>
              </a:ext>
            </a:extLst>
          </p:cNvPr>
          <p:cNvSpPr/>
          <p:nvPr/>
        </p:nvSpPr>
        <p:spPr>
          <a:xfrm>
            <a:off x="4383741" y="14293189"/>
            <a:ext cx="26598283" cy="1452283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BE919F-0062-F128-A462-D9C06308612B}"/>
              </a:ext>
            </a:extLst>
          </p:cNvPr>
          <p:cNvSpPr/>
          <p:nvPr/>
        </p:nvSpPr>
        <p:spPr>
          <a:xfrm>
            <a:off x="11288633" y="13001676"/>
            <a:ext cx="2638381" cy="3983683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E24ED5-B6A3-E8C6-B5C7-219111CA27BC}"/>
              </a:ext>
            </a:extLst>
          </p:cNvPr>
          <p:cNvGrpSpPr/>
          <p:nvPr/>
        </p:nvGrpSpPr>
        <p:grpSpPr>
          <a:xfrm>
            <a:off x="17999433" y="17179517"/>
            <a:ext cx="12610416" cy="2225889"/>
            <a:chOff x="1760992" y="16798998"/>
            <a:chExt cx="12610416" cy="2225889"/>
          </a:xfrm>
        </p:grpSpPr>
        <p:pic>
          <p:nvPicPr>
            <p:cNvPr id="9" name="Picture 8" descr="A yellow face with a hand pointing to it&#10;&#10;Description automatically generated">
              <a:extLst>
                <a:ext uri="{FF2B5EF4-FFF2-40B4-BE49-F238E27FC236}">
                  <a16:creationId xmlns:a16="http://schemas.microsoft.com/office/drawing/2014/main" id="{CB23B35C-0923-4207-AE59-5F07B0119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760992" y="16798998"/>
              <a:ext cx="2225889" cy="222588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DC9FE0-CD8E-02D7-CB09-CDCD135AAA78}"/>
                </a:ext>
              </a:extLst>
            </p:cNvPr>
            <p:cNvSpPr txBox="1"/>
            <p:nvPr/>
          </p:nvSpPr>
          <p:spPr>
            <a:xfrm>
              <a:off x="3614874" y="17555319"/>
              <a:ext cx="10756534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2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Can we allocate less RXQ buffers?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5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9380-B020-AF80-1730-3A19FAA6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RXQ Buffer Pre-allocation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EEAED-6CB9-714E-2BE3-A07F925D70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do we need RXQ buffers?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D51E6-C1B9-862C-A9F3-28E2F4742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000" dirty="0"/>
              <a:t>A NIC has multiple RXQs (circular rings), usually number of cores</a:t>
            </a:r>
          </a:p>
          <a:p>
            <a:r>
              <a:rPr lang="en-US" sz="5000" dirty="0"/>
              <a:t>Pre-allocates a set of RXQ buffers for handling burstiness, or processing/ NAPI schedule delay</a:t>
            </a:r>
          </a:p>
          <a:p>
            <a:r>
              <a:rPr lang="en-US" sz="5000" dirty="0"/>
              <a:t>Each RXQ has its own Linux page pool, for re-allocating new pages after processing</a:t>
            </a:r>
          </a:p>
          <a:p>
            <a:pPr lvl="1"/>
            <a:r>
              <a:rPr lang="en-US" sz="4600" dirty="0"/>
              <a:t>RXQ depth impacts performance!</a:t>
            </a:r>
          </a:p>
          <a:p>
            <a:r>
              <a:rPr lang="en-US" sz="5000" dirty="0"/>
              <a:t>The total memory consists of</a:t>
            </a:r>
          </a:p>
          <a:p>
            <a:pPr lvl="1"/>
            <a:r>
              <a:rPr lang="en-US" sz="5000" dirty="0"/>
              <a:t>Buffer size * number of queues * queue depth: 4K * 4 * 1024 = 16MB</a:t>
            </a:r>
          </a:p>
          <a:p>
            <a:endParaRPr lang="en-US" sz="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5F01C-569E-8BA3-21F0-209B9C628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782" y="12584932"/>
            <a:ext cx="17312682" cy="6285496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5091B1-F5AB-DA00-68B3-A470C9B88D47}"/>
              </a:ext>
            </a:extLst>
          </p:cNvPr>
          <p:cNvGrpSpPr/>
          <p:nvPr/>
        </p:nvGrpSpPr>
        <p:grpSpPr>
          <a:xfrm>
            <a:off x="25875462" y="14189873"/>
            <a:ext cx="5259780" cy="3075613"/>
            <a:chOff x="25875462" y="14189873"/>
            <a:chExt cx="5259780" cy="307561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AD03646-E446-4FAE-7C5C-73846C11194B}"/>
                </a:ext>
              </a:extLst>
            </p:cNvPr>
            <p:cNvGrpSpPr/>
            <p:nvPr/>
          </p:nvGrpSpPr>
          <p:grpSpPr>
            <a:xfrm>
              <a:off x="26455755" y="14189873"/>
              <a:ext cx="4679487" cy="3075613"/>
              <a:chOff x="26244740" y="13427865"/>
              <a:chExt cx="4679487" cy="3075613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5222E8BD-A781-E089-1C0B-D6AD222DB3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90036" y="14378841"/>
                <a:ext cx="2988896" cy="2124637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A02344F-D78D-C428-3C0B-FEE8F4BF4569}"/>
                  </a:ext>
                </a:extLst>
              </p:cNvPr>
              <p:cNvSpPr txBox="1"/>
              <p:nvPr/>
            </p:nvSpPr>
            <p:spPr>
              <a:xfrm>
                <a:off x="26244740" y="13427865"/>
                <a:ext cx="46794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Per-RXQ Page Pool</a:t>
                </a:r>
              </a:p>
            </p:txBody>
          </p:sp>
        </p:grp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B6B61A68-D623-B1BE-87FE-284CD4E353B1}"/>
                </a:ext>
              </a:extLst>
            </p:cNvPr>
            <p:cNvSpPr/>
            <p:nvPr/>
          </p:nvSpPr>
          <p:spPr>
            <a:xfrm>
              <a:off x="25875462" y="15848735"/>
              <a:ext cx="1160585" cy="872197"/>
            </a:xfrm>
            <a:prstGeom prst="lef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28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ADE8-C5B1-5DCB-72E8-273EE684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Evaluation (1/2)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2372F-1C3B-18D1-EFB5-0B0C17D0D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4600" y="2459459"/>
            <a:ext cx="31546800" cy="1408176"/>
          </a:xfrm>
        </p:spPr>
        <p:txBody>
          <a:bodyPr/>
          <a:lstStyle/>
          <a:p>
            <a:r>
              <a:rPr lang="en-US" dirty="0"/>
              <a:t>Fixed High Watermark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88F80-EC44-5608-23FA-519C1A68A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4053910"/>
            <a:ext cx="31546800" cy="14444402"/>
          </a:xfrm>
        </p:spPr>
        <p:txBody>
          <a:bodyPr/>
          <a:lstStyle/>
          <a:p>
            <a:r>
              <a:rPr lang="en-US" sz="5000" dirty="0"/>
              <a:t>Two servers connected back-to-back, single </a:t>
            </a:r>
            <a:r>
              <a:rPr lang="en-US" sz="5000" dirty="0" err="1"/>
              <a:t>iperf</a:t>
            </a:r>
            <a:r>
              <a:rPr lang="en-US" sz="5000" dirty="0"/>
              <a:t> TCP throughput on CX-5</a:t>
            </a:r>
          </a:p>
          <a:p>
            <a:r>
              <a:rPr lang="en-US" sz="5000" dirty="0"/>
              <a:t>Hardware offload disabled, all traffic go to slow-path OVS</a:t>
            </a:r>
          </a:p>
          <a:p>
            <a:r>
              <a:rPr lang="en-US" sz="5000" dirty="0"/>
              <a:t>Statically change RXQ depth (</a:t>
            </a:r>
            <a:r>
              <a:rPr lang="en-US" sz="5000" dirty="0" err="1"/>
              <a:t>ethtool</a:t>
            </a:r>
            <a:r>
              <a:rPr lang="en-US" sz="5000" dirty="0"/>
              <a:t> –G </a:t>
            </a:r>
            <a:r>
              <a:rPr lang="en-US" sz="5000" dirty="0" err="1"/>
              <a:t>rx</a:t>
            </a:r>
            <a:r>
              <a:rPr lang="en-US" sz="5000" dirty="0"/>
              <a:t>) from 64 to 2048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215BF0-9FFC-A02F-6DA6-DD5B10FBC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089" y="7829829"/>
            <a:ext cx="18057915" cy="1085475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E155AEC-6A97-97AF-584E-A11FB93F242E}"/>
              </a:ext>
            </a:extLst>
          </p:cNvPr>
          <p:cNvGrpSpPr/>
          <p:nvPr/>
        </p:nvGrpSpPr>
        <p:grpSpPr>
          <a:xfrm>
            <a:off x="19467077" y="17607261"/>
            <a:ext cx="12415915" cy="2225889"/>
            <a:chOff x="1760992" y="16798998"/>
            <a:chExt cx="12415915" cy="2225889"/>
          </a:xfrm>
        </p:grpSpPr>
        <p:pic>
          <p:nvPicPr>
            <p:cNvPr id="6" name="Picture 5" descr="A yellow face with a hand pointing to it&#10;&#10;Description automatically generated">
              <a:extLst>
                <a:ext uri="{FF2B5EF4-FFF2-40B4-BE49-F238E27FC236}">
                  <a16:creationId xmlns:a16="http://schemas.microsoft.com/office/drawing/2014/main" id="{361D309F-2368-7A46-CC6C-F1A5EA688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760992" y="16798998"/>
              <a:ext cx="2225889" cy="22258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E8B12A-78C4-B732-C16A-2ABD94B3D160}"/>
                </a:ext>
              </a:extLst>
            </p:cNvPr>
            <p:cNvSpPr txBox="1"/>
            <p:nvPr/>
          </p:nvSpPr>
          <p:spPr>
            <a:xfrm>
              <a:off x="3809389" y="17555319"/>
              <a:ext cx="10367518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2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What if there is no / little traffic?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633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6C5838-5B15-4295-A6AB-336C4403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Design2: Adjustable RXQ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864752-C98B-41D5-A8F0-CAAA5ACFFA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save memory by dynamic allocation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C4E44C6-E88C-4CDE-9E6A-035AA5A6F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307" y="4263081"/>
            <a:ext cx="21566220" cy="15234732"/>
          </a:xfrm>
        </p:spPr>
        <p:txBody>
          <a:bodyPr/>
          <a:lstStyle/>
          <a:p>
            <a:pPr marL="0" indent="0">
              <a:buNone/>
            </a:pPr>
            <a:r>
              <a:rPr lang="en-US" sz="5000" dirty="0">
                <a:solidFill>
                  <a:srgbClr val="C00000"/>
                </a:solidFill>
                <a:latin typeface="var(--font-fk-grotesk)"/>
              </a:rPr>
              <a:t>Currently</a:t>
            </a:r>
          </a:p>
          <a:p>
            <a:pPr algn="l"/>
            <a:r>
              <a:rPr lang="en-US" sz="5000" b="0" i="0" u="none" strike="noStrike" dirty="0">
                <a:solidFill>
                  <a:srgbClr val="13343B"/>
                </a:solidFill>
                <a:effectLst/>
                <a:latin typeface="var(--font-fk-grotesk)"/>
              </a:rPr>
              <a:t>Driver always refill </a:t>
            </a:r>
            <a:r>
              <a:rPr lang="en-US" sz="5000" b="0" i="0" u="none" strike="noStrike" dirty="0" err="1">
                <a:solidFill>
                  <a:srgbClr val="13343B"/>
                </a:solidFill>
                <a:effectLst/>
                <a:latin typeface="var(--font-fk-grotesk)"/>
              </a:rPr>
              <a:t>rxq</a:t>
            </a:r>
            <a:r>
              <a:rPr lang="en-US" sz="5000" b="0" i="0" u="none" strike="noStrike" dirty="0">
                <a:solidFill>
                  <a:srgbClr val="13343B"/>
                </a:solidFill>
                <a:effectLst/>
                <a:latin typeface="var(--font-fk-grotesk)"/>
              </a:rPr>
              <a:t> to full, ex: default 1024 buffers </a:t>
            </a:r>
          </a:p>
          <a:p>
            <a:pPr algn="l"/>
            <a:r>
              <a:rPr lang="en-US" sz="5000" dirty="0">
                <a:solidFill>
                  <a:srgbClr val="13343B"/>
                </a:solidFill>
                <a:latin typeface="var(--font-fk-grotesk)"/>
              </a:rPr>
              <a:t>Performance drop if </a:t>
            </a:r>
            <a:r>
              <a:rPr lang="en-US" sz="5000" dirty="0" err="1">
                <a:solidFill>
                  <a:srgbClr val="13343B"/>
                </a:solidFill>
                <a:latin typeface="var(--font-fk-grotesk)"/>
              </a:rPr>
              <a:t>rxq</a:t>
            </a:r>
            <a:r>
              <a:rPr lang="en-US" sz="5000" dirty="0">
                <a:solidFill>
                  <a:srgbClr val="13343B"/>
                </a:solidFill>
                <a:latin typeface="var(--font-fk-grotesk)"/>
              </a:rPr>
              <a:t> depth is too shallow, ex: 64</a:t>
            </a:r>
          </a:p>
          <a:p>
            <a:pPr algn="l"/>
            <a:r>
              <a:rPr lang="en-US" sz="5000" b="0" i="0" u="none" strike="noStrike" dirty="0">
                <a:solidFill>
                  <a:srgbClr val="13343B"/>
                </a:solidFill>
                <a:effectLst/>
                <a:latin typeface="var(--font-fk-grotesk)"/>
              </a:rPr>
              <a:t>But what if there is little traffic? </a:t>
            </a:r>
            <a:r>
              <a:rPr lang="en-US" sz="5000" dirty="0">
                <a:solidFill>
                  <a:srgbClr val="13343B"/>
                </a:solidFill>
                <a:latin typeface="var(--font-fk-grotesk)"/>
              </a:rPr>
              <a:t>Then we waste lots of memory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6B8ED4-D12B-038C-AF7F-CB91753C6E28}"/>
              </a:ext>
            </a:extLst>
          </p:cNvPr>
          <p:cNvGrpSpPr/>
          <p:nvPr/>
        </p:nvGrpSpPr>
        <p:grpSpPr>
          <a:xfrm>
            <a:off x="25026408" y="3345716"/>
            <a:ext cx="6581289" cy="7148493"/>
            <a:chOff x="8091912" y="943336"/>
            <a:chExt cx="2193763" cy="2382831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2334DAC-E987-BDEB-BCE3-81D1CC8E8C12}"/>
                </a:ext>
              </a:extLst>
            </p:cNvPr>
            <p:cNvGrpSpPr/>
            <p:nvPr/>
          </p:nvGrpSpPr>
          <p:grpSpPr>
            <a:xfrm>
              <a:off x="8091912" y="943336"/>
              <a:ext cx="2193763" cy="2382831"/>
              <a:chOff x="23956309" y="3903746"/>
              <a:chExt cx="6581289" cy="714849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A69C570-8779-745A-5D66-95DC4B961FFC}"/>
                  </a:ext>
                </a:extLst>
              </p:cNvPr>
              <p:cNvGrpSpPr/>
              <p:nvPr/>
            </p:nvGrpSpPr>
            <p:grpSpPr>
              <a:xfrm>
                <a:off x="24599199" y="5513242"/>
                <a:ext cx="908438" cy="5538996"/>
                <a:chOff x="23596737" y="12458296"/>
                <a:chExt cx="908438" cy="5538996"/>
              </a:xfrm>
              <a:solidFill>
                <a:srgbClr val="FFC000"/>
              </a:solidFill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F5F3510-EEB9-F3AB-F1AF-6CFFC24701E6}"/>
                    </a:ext>
                  </a:extLst>
                </p:cNvPr>
                <p:cNvSpPr/>
                <p:nvPr/>
              </p:nvSpPr>
              <p:spPr>
                <a:xfrm>
                  <a:off x="23596737" y="1245829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077AD4F-AF72-801F-C01C-D369C438458B}"/>
                    </a:ext>
                  </a:extLst>
                </p:cNvPr>
                <p:cNvSpPr/>
                <p:nvPr/>
              </p:nvSpPr>
              <p:spPr>
                <a:xfrm>
                  <a:off x="23596737" y="13203249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6DB41B7-8DAD-83B1-571E-D3CFCE46D963}"/>
                    </a:ext>
                  </a:extLst>
                </p:cNvPr>
                <p:cNvSpPr/>
                <p:nvPr/>
              </p:nvSpPr>
              <p:spPr>
                <a:xfrm>
                  <a:off x="23596737" y="13946138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882BC6A-DB15-864D-6DD8-F64EA480DEDF}"/>
                    </a:ext>
                  </a:extLst>
                </p:cNvPr>
                <p:cNvSpPr/>
                <p:nvPr/>
              </p:nvSpPr>
              <p:spPr>
                <a:xfrm>
                  <a:off x="23596737" y="14684995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6E6AF9D-F4CF-23DD-B55B-4A1F840E2F08}"/>
                    </a:ext>
                  </a:extLst>
                </p:cNvPr>
                <p:cNvSpPr/>
                <p:nvPr/>
              </p:nvSpPr>
              <p:spPr>
                <a:xfrm>
                  <a:off x="23596737" y="1656805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7D5AE85-4568-580B-3886-F3AF164C6B6F}"/>
                    </a:ext>
                  </a:extLst>
                </p:cNvPr>
                <p:cNvSpPr/>
                <p:nvPr/>
              </p:nvSpPr>
              <p:spPr>
                <a:xfrm>
                  <a:off x="23596737" y="1727754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A1DBE14-68B2-0170-8E1F-65742F62D51A}"/>
                    </a:ext>
                  </a:extLst>
                </p:cNvPr>
                <p:cNvSpPr txBox="1"/>
                <p:nvPr/>
              </p:nvSpPr>
              <p:spPr>
                <a:xfrm rot="5400000">
                  <a:off x="23885037" y="15759446"/>
                  <a:ext cx="532517" cy="707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155"/>
                  <a:r>
                    <a:rPr lang="en-US" sz="3999" dirty="0">
                      <a:solidFill>
                        <a:srgbClr val="000000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…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11D5174-0F9C-E7CD-5A9D-95543D650C3B}"/>
                  </a:ext>
                </a:extLst>
              </p:cNvPr>
              <p:cNvGrpSpPr/>
              <p:nvPr/>
            </p:nvGrpSpPr>
            <p:grpSpPr>
              <a:xfrm>
                <a:off x="26386706" y="5513242"/>
                <a:ext cx="908438" cy="5538996"/>
                <a:chOff x="23596737" y="12458296"/>
                <a:chExt cx="908438" cy="5538996"/>
              </a:xfrm>
              <a:solidFill>
                <a:srgbClr val="FFC000"/>
              </a:solidFill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A68047C-02F3-1428-FC5E-BDC1758477B6}"/>
                    </a:ext>
                  </a:extLst>
                </p:cNvPr>
                <p:cNvSpPr/>
                <p:nvPr/>
              </p:nvSpPr>
              <p:spPr>
                <a:xfrm>
                  <a:off x="23596737" y="1245829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F1BB01-0C16-8117-67BC-1A15D2F3BCC2}"/>
                    </a:ext>
                  </a:extLst>
                </p:cNvPr>
                <p:cNvSpPr/>
                <p:nvPr/>
              </p:nvSpPr>
              <p:spPr>
                <a:xfrm>
                  <a:off x="23596737" y="13203249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2B72FB5-462D-F290-73CB-71D4DBAB0348}"/>
                    </a:ext>
                  </a:extLst>
                </p:cNvPr>
                <p:cNvSpPr/>
                <p:nvPr/>
              </p:nvSpPr>
              <p:spPr>
                <a:xfrm>
                  <a:off x="23596737" y="13946138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8B23135-1E99-A2DA-52C0-AF416187B0D2}"/>
                    </a:ext>
                  </a:extLst>
                </p:cNvPr>
                <p:cNvSpPr/>
                <p:nvPr/>
              </p:nvSpPr>
              <p:spPr>
                <a:xfrm>
                  <a:off x="23596737" y="14684995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759CC7E-EE07-4BDC-DB82-6AA7ADB5D871}"/>
                    </a:ext>
                  </a:extLst>
                </p:cNvPr>
                <p:cNvSpPr/>
                <p:nvPr/>
              </p:nvSpPr>
              <p:spPr>
                <a:xfrm>
                  <a:off x="23596737" y="1656805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7EDFFBC-11A6-6008-35A9-10BC219B5770}"/>
                    </a:ext>
                  </a:extLst>
                </p:cNvPr>
                <p:cNvSpPr/>
                <p:nvPr/>
              </p:nvSpPr>
              <p:spPr>
                <a:xfrm>
                  <a:off x="23596737" y="1727754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8A33553-31CD-BFB9-9CFF-29E8F120386F}"/>
                    </a:ext>
                  </a:extLst>
                </p:cNvPr>
                <p:cNvSpPr txBox="1"/>
                <p:nvPr/>
              </p:nvSpPr>
              <p:spPr>
                <a:xfrm rot="5400000">
                  <a:off x="23885037" y="15759446"/>
                  <a:ext cx="532517" cy="707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155"/>
                  <a:r>
                    <a:rPr lang="en-US" sz="3999" dirty="0">
                      <a:solidFill>
                        <a:srgbClr val="000000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…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39347FC-E6ED-409E-C264-704F88B0DB45}"/>
                  </a:ext>
                </a:extLst>
              </p:cNvPr>
              <p:cNvGrpSpPr/>
              <p:nvPr/>
            </p:nvGrpSpPr>
            <p:grpSpPr>
              <a:xfrm>
                <a:off x="28596930" y="5513242"/>
                <a:ext cx="908438" cy="5538996"/>
                <a:chOff x="23596737" y="12458296"/>
                <a:chExt cx="908438" cy="5538996"/>
              </a:xfrm>
              <a:solidFill>
                <a:srgbClr val="FFC000"/>
              </a:solidFill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4F37613-D19E-25CE-EC29-1A47E2B7B705}"/>
                    </a:ext>
                  </a:extLst>
                </p:cNvPr>
                <p:cNvSpPr/>
                <p:nvPr/>
              </p:nvSpPr>
              <p:spPr>
                <a:xfrm>
                  <a:off x="23596737" y="1245829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CC6EFC4-B4B4-29BA-BA9B-58593FE96FA3}"/>
                    </a:ext>
                  </a:extLst>
                </p:cNvPr>
                <p:cNvSpPr/>
                <p:nvPr/>
              </p:nvSpPr>
              <p:spPr>
                <a:xfrm>
                  <a:off x="23596737" y="13203249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C3B9BF69-250F-5D03-7EF3-F322A441FE4A}"/>
                    </a:ext>
                  </a:extLst>
                </p:cNvPr>
                <p:cNvSpPr/>
                <p:nvPr/>
              </p:nvSpPr>
              <p:spPr>
                <a:xfrm>
                  <a:off x="23596737" y="13946138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B7328EE-2267-FBDB-8B39-6C3F5805D4C4}"/>
                    </a:ext>
                  </a:extLst>
                </p:cNvPr>
                <p:cNvSpPr/>
                <p:nvPr/>
              </p:nvSpPr>
              <p:spPr>
                <a:xfrm>
                  <a:off x="23596737" y="14684995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EF8C7E56-999A-2F10-CDFE-A502B84D093B}"/>
                    </a:ext>
                  </a:extLst>
                </p:cNvPr>
                <p:cNvSpPr/>
                <p:nvPr/>
              </p:nvSpPr>
              <p:spPr>
                <a:xfrm>
                  <a:off x="23596737" y="1656805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390ED9D-A57C-0A3F-6F73-DFF1AACFF22D}"/>
                    </a:ext>
                  </a:extLst>
                </p:cNvPr>
                <p:cNvSpPr/>
                <p:nvPr/>
              </p:nvSpPr>
              <p:spPr>
                <a:xfrm>
                  <a:off x="23596737" y="1727754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5B1F97E-0C74-8CB9-5882-45E39943DA3B}"/>
                    </a:ext>
                  </a:extLst>
                </p:cNvPr>
                <p:cNvSpPr txBox="1"/>
                <p:nvPr/>
              </p:nvSpPr>
              <p:spPr>
                <a:xfrm rot="5400000">
                  <a:off x="23885037" y="15759446"/>
                  <a:ext cx="532517" cy="707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155"/>
                  <a:r>
                    <a:rPr lang="en-US" sz="3999" dirty="0">
                      <a:solidFill>
                        <a:srgbClr val="000000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…</a:t>
                  </a: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10BB6B9-8295-4491-22C1-0C32420FE38E}"/>
                  </a:ext>
                </a:extLst>
              </p:cNvPr>
              <p:cNvSpPr txBox="1"/>
              <p:nvPr/>
            </p:nvSpPr>
            <p:spPr>
              <a:xfrm>
                <a:off x="27591321" y="7385999"/>
                <a:ext cx="532517" cy="707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55"/>
                <a:r>
                  <a:rPr lang="en-US" sz="3999" dirty="0">
                    <a:solidFill>
                      <a:srgbClr val="000000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…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E112C0-21FB-F718-3395-A2225D01EF4F}"/>
                  </a:ext>
                </a:extLst>
              </p:cNvPr>
              <p:cNvSpPr txBox="1"/>
              <p:nvPr/>
            </p:nvSpPr>
            <p:spPr>
              <a:xfrm>
                <a:off x="23956309" y="3903746"/>
                <a:ext cx="6581289" cy="707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55"/>
                <a:r>
                  <a:rPr lang="en-US" sz="3999" u="sng" dirty="0">
                    <a:solidFill>
                      <a:srgbClr val="000000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Current: always refill to full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97DF96-A80C-1303-8D95-F05646172754}"/>
                </a:ext>
              </a:extLst>
            </p:cNvPr>
            <p:cNvSpPr txBox="1"/>
            <p:nvPr/>
          </p:nvSpPr>
          <p:spPr>
            <a:xfrm>
              <a:off x="8183536" y="1234732"/>
              <a:ext cx="201051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55"/>
              <a:r>
                <a:rPr lang="en-US" sz="3300" dirty="0">
                  <a:solidFill>
                    <a:srgbClr val="000000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Repr1      Repr2           </a:t>
              </a:r>
              <a:r>
                <a:rPr lang="en-US" sz="3300" dirty="0" err="1">
                  <a:solidFill>
                    <a:srgbClr val="000000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Repr</a:t>
              </a:r>
              <a:r>
                <a:rPr lang="en-US" sz="3300" dirty="0">
                  <a:solidFill>
                    <a:srgbClr val="000000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-N</a:t>
              </a:r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2605D8C-4EF7-079B-286D-7340563EB85A}"/>
              </a:ext>
            </a:extLst>
          </p:cNvPr>
          <p:cNvCxnSpPr/>
          <p:nvPr/>
        </p:nvCxnSpPr>
        <p:spPr>
          <a:xfrm>
            <a:off x="24525558" y="18448794"/>
            <a:ext cx="7049730" cy="0"/>
          </a:xfrm>
          <a:prstGeom prst="line">
            <a:avLst/>
          </a:prstGeom>
          <a:ln w="539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85B9A0F-E013-4369-8A63-FDD9DE4426B4}"/>
              </a:ext>
            </a:extLst>
          </p:cNvPr>
          <p:cNvSpPr txBox="1"/>
          <p:nvPr/>
        </p:nvSpPr>
        <p:spPr>
          <a:xfrm>
            <a:off x="31567579" y="17660819"/>
            <a:ext cx="2775953" cy="1323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55"/>
            <a:r>
              <a:rPr lang="en-US" sz="3999" dirty="0">
                <a:solidFill>
                  <a:srgbClr val="000000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high</a:t>
            </a:r>
          </a:p>
          <a:p>
            <a:pPr algn="ctr" defTabSz="457155"/>
            <a:r>
              <a:rPr lang="en-US" sz="3999" dirty="0">
                <a:solidFill>
                  <a:srgbClr val="000000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watermark</a:t>
            </a:r>
          </a:p>
        </p:txBody>
      </p:sp>
    </p:spTree>
    <p:extLst>
      <p:ext uri="{BB962C8B-B14F-4D97-AF65-F5344CB8AC3E}">
        <p14:creationId xmlns:p14="http://schemas.microsoft.com/office/powerpoint/2010/main" val="130071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6C5838-5B15-4295-A6AB-336C4403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Design2: Dedicated </a:t>
            </a:r>
            <a:r>
              <a:rPr lang="en-US" dirty="0" err="1"/>
              <a:t>Repr</a:t>
            </a:r>
            <a:r>
              <a:rPr lang="en-US" dirty="0"/>
              <a:t> </a:t>
            </a:r>
            <a:r>
              <a:rPr lang="en-US" dirty="0" err="1"/>
              <a:t>netdev</a:t>
            </a:r>
            <a:r>
              <a:rPr lang="en-US" dirty="0"/>
              <a:t> with Adjustable RXQ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864752-C98B-41D5-A8F0-CAAA5ACFFA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save memory by dynamic allocation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C4E44C6-E88C-4CDE-9E6A-035AA5A6F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307" y="4263081"/>
            <a:ext cx="21566220" cy="15234732"/>
          </a:xfrm>
        </p:spPr>
        <p:txBody>
          <a:bodyPr/>
          <a:lstStyle/>
          <a:p>
            <a:pPr marL="0" indent="0">
              <a:buNone/>
            </a:pPr>
            <a:r>
              <a:rPr lang="en-US" sz="5000" dirty="0">
                <a:solidFill>
                  <a:schemeClr val="tx1">
                    <a:lumMod val="85000"/>
                  </a:schemeClr>
                </a:solidFill>
                <a:latin typeface="var(--font-fk-grotesk)"/>
              </a:rPr>
              <a:t>Currently</a:t>
            </a:r>
          </a:p>
          <a:p>
            <a:pPr algn="l"/>
            <a:r>
              <a:rPr lang="en-US" sz="5000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var(--font-fk-grotesk)"/>
              </a:rPr>
              <a:t>Driver always refill </a:t>
            </a:r>
            <a:r>
              <a:rPr lang="en-US" sz="5000" b="0" i="0" u="none" strike="noStrike" dirty="0" err="1">
                <a:solidFill>
                  <a:schemeClr val="tx1">
                    <a:lumMod val="85000"/>
                  </a:schemeClr>
                </a:solidFill>
                <a:effectLst/>
                <a:latin typeface="var(--font-fk-grotesk)"/>
              </a:rPr>
              <a:t>rxq</a:t>
            </a:r>
            <a:r>
              <a:rPr lang="en-US" sz="5000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var(--font-fk-grotesk)"/>
              </a:rPr>
              <a:t> to full, ex: default 1024 buffers </a:t>
            </a:r>
          </a:p>
          <a:p>
            <a:pPr algn="l"/>
            <a:r>
              <a:rPr lang="en-US" sz="5000" dirty="0">
                <a:solidFill>
                  <a:schemeClr val="tx1">
                    <a:lumMod val="85000"/>
                  </a:schemeClr>
                </a:solidFill>
                <a:latin typeface="var(--font-fk-grotesk)"/>
              </a:rPr>
              <a:t>Performance drop if </a:t>
            </a:r>
            <a:r>
              <a:rPr lang="en-US" sz="5000" dirty="0" err="1">
                <a:solidFill>
                  <a:schemeClr val="tx1">
                    <a:lumMod val="85000"/>
                  </a:schemeClr>
                </a:solidFill>
                <a:latin typeface="var(--font-fk-grotesk)"/>
              </a:rPr>
              <a:t>rxq</a:t>
            </a:r>
            <a:r>
              <a:rPr lang="en-US" sz="5000" dirty="0">
                <a:solidFill>
                  <a:schemeClr val="tx1">
                    <a:lumMod val="85000"/>
                  </a:schemeClr>
                </a:solidFill>
                <a:latin typeface="var(--font-fk-grotesk)"/>
              </a:rPr>
              <a:t> depth is too shallow, ex: 64</a:t>
            </a:r>
          </a:p>
          <a:p>
            <a:pPr algn="l"/>
            <a:r>
              <a:rPr lang="en-US" sz="5000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var(--font-fk-grotesk)"/>
              </a:rPr>
              <a:t>But what if there is little traffic? </a:t>
            </a:r>
            <a:r>
              <a:rPr lang="en-US" sz="5000" dirty="0">
                <a:solidFill>
                  <a:schemeClr val="tx1">
                    <a:lumMod val="85000"/>
                  </a:schemeClr>
                </a:solidFill>
                <a:latin typeface="var(--font-fk-grotesk)"/>
              </a:rPr>
              <a:t>Then we waste lots of memory</a:t>
            </a:r>
          </a:p>
          <a:p>
            <a:pPr marL="0" indent="0">
              <a:buNone/>
            </a:pPr>
            <a:endParaRPr lang="en-US" sz="5000" dirty="0">
              <a:solidFill>
                <a:srgbClr val="13343B"/>
              </a:solidFill>
              <a:latin typeface="var(--font-fk-grotesk)"/>
            </a:endParaRPr>
          </a:p>
          <a:p>
            <a:pPr marL="0" indent="0">
              <a:buNone/>
            </a:pPr>
            <a:r>
              <a:rPr lang="en-US" sz="5000" dirty="0">
                <a:solidFill>
                  <a:srgbClr val="C00000"/>
                </a:solidFill>
                <a:latin typeface="var(--font-fk-grotesk)"/>
              </a:rPr>
              <a:t>Idea: </a:t>
            </a:r>
            <a:r>
              <a:rPr lang="en-US" sz="5000" b="1" i="0" u="none" strike="noStrike" dirty="0">
                <a:solidFill>
                  <a:srgbClr val="13343B"/>
                </a:solidFill>
                <a:effectLst/>
                <a:latin typeface="var(--font-fk-grotesk)"/>
              </a:rPr>
              <a:t>Don’t always allocate to full </a:t>
            </a:r>
            <a:r>
              <a:rPr lang="en-US" sz="5000" b="1" i="0" u="none" strike="noStrike" dirty="0" err="1">
                <a:solidFill>
                  <a:srgbClr val="13343B"/>
                </a:solidFill>
                <a:effectLst/>
                <a:latin typeface="var(--font-fk-grotesk)"/>
              </a:rPr>
              <a:t>rxq</a:t>
            </a:r>
            <a:r>
              <a:rPr lang="en-US" sz="5000" b="1" i="0" u="none" strike="noStrike" dirty="0">
                <a:solidFill>
                  <a:srgbClr val="13343B"/>
                </a:solidFill>
                <a:effectLst/>
                <a:latin typeface="var(--font-fk-grotesk)"/>
              </a:rPr>
              <a:t> size </a:t>
            </a:r>
            <a:r>
              <a:rPr lang="en-US" sz="5000" b="1" i="0" u="none" strike="noStrike" dirty="0">
                <a:solidFill>
                  <a:srgbClr val="13343B"/>
                </a:solidFill>
                <a:effectLst/>
                <a:latin typeface="var(--font-fk-grotesk)"/>
                <a:sym typeface="Wingdings" pitchFamily="2" charset="2"/>
              </a:rPr>
              <a:t> save memory!</a:t>
            </a:r>
            <a:endParaRPr lang="en-US" sz="5000" b="1" i="0" u="none" strike="noStrike" dirty="0">
              <a:solidFill>
                <a:srgbClr val="13343B"/>
              </a:solidFill>
              <a:effectLst/>
              <a:latin typeface="var(--font-fk-grotesk)"/>
            </a:endParaRPr>
          </a:p>
          <a:p>
            <a:r>
              <a:rPr lang="en-US" sz="5000" dirty="0">
                <a:latin typeface="var(--font-fk-grotesk)"/>
              </a:rPr>
              <a:t>Performance impact:</a:t>
            </a:r>
            <a:r>
              <a:rPr lang="en-US" sz="5000" dirty="0">
                <a:solidFill>
                  <a:srgbClr val="C00000"/>
                </a:solidFill>
                <a:latin typeface="var(--font-fk-grotesk)"/>
              </a:rPr>
              <a:t> </a:t>
            </a:r>
            <a:r>
              <a:rPr lang="en-US" sz="5000" dirty="0">
                <a:latin typeface="var(--font-fk-grotesk)"/>
              </a:rPr>
              <a:t>First burst of traffic definitely lost</a:t>
            </a:r>
          </a:p>
          <a:p>
            <a:pPr algn="l"/>
            <a:r>
              <a:rPr lang="en-US" sz="5000" dirty="0">
                <a:solidFill>
                  <a:srgbClr val="13343B"/>
                </a:solidFill>
                <a:latin typeface="var(--font-fk-grotesk)"/>
              </a:rPr>
              <a:t>Low watermark set to fixed</a:t>
            </a:r>
            <a:r>
              <a:rPr lang="en-US" sz="5000" b="0" i="0" u="none" strike="noStrike" dirty="0">
                <a:solidFill>
                  <a:srgbClr val="13343B"/>
                </a:solidFill>
                <a:effectLst/>
                <a:latin typeface="var(--font-fk-grotesk)"/>
              </a:rPr>
              <a:t> 128 buffers (2*NAPI_BUDGET)</a:t>
            </a:r>
          </a:p>
          <a:p>
            <a:pPr algn="l"/>
            <a:r>
              <a:rPr lang="en-US" sz="5000" dirty="0">
                <a:solidFill>
                  <a:srgbClr val="13343B"/>
                </a:solidFill>
                <a:latin typeface="var(--font-fk-grotesk)"/>
              </a:rPr>
              <a:t>High watermark, max RXQ buffers, set by </a:t>
            </a:r>
            <a:r>
              <a:rPr lang="en-US" sz="5000" dirty="0" err="1">
                <a:solidFill>
                  <a:srgbClr val="13343B"/>
                </a:solidFill>
                <a:latin typeface="var(--font-fk-grotesk)"/>
              </a:rPr>
              <a:t>ethtool</a:t>
            </a:r>
            <a:r>
              <a:rPr lang="en-US" sz="5000" dirty="0">
                <a:solidFill>
                  <a:srgbClr val="13343B"/>
                </a:solidFill>
                <a:latin typeface="var(--font-fk-grotesk)"/>
              </a:rPr>
              <a:t> –G </a:t>
            </a:r>
            <a:r>
              <a:rPr lang="en-US" sz="5000" dirty="0" err="1">
                <a:solidFill>
                  <a:srgbClr val="13343B"/>
                </a:solidFill>
                <a:latin typeface="var(--font-fk-grotesk)"/>
              </a:rPr>
              <a:t>rx</a:t>
            </a:r>
            <a:endParaRPr lang="en-US" sz="5000" dirty="0">
              <a:latin typeface="var(--font-fk-grotesk)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6B8ED4-D12B-038C-AF7F-CB91753C6E28}"/>
              </a:ext>
            </a:extLst>
          </p:cNvPr>
          <p:cNvGrpSpPr/>
          <p:nvPr/>
        </p:nvGrpSpPr>
        <p:grpSpPr>
          <a:xfrm>
            <a:off x="25026408" y="3345716"/>
            <a:ext cx="6581289" cy="7148493"/>
            <a:chOff x="8091912" y="943336"/>
            <a:chExt cx="2193763" cy="2382831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2334DAC-E987-BDEB-BCE3-81D1CC8E8C12}"/>
                </a:ext>
              </a:extLst>
            </p:cNvPr>
            <p:cNvGrpSpPr/>
            <p:nvPr/>
          </p:nvGrpSpPr>
          <p:grpSpPr>
            <a:xfrm>
              <a:off x="8091912" y="943336"/>
              <a:ext cx="2193763" cy="2382831"/>
              <a:chOff x="23956309" y="3903746"/>
              <a:chExt cx="6581289" cy="714849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A69C570-8779-745A-5D66-95DC4B961FFC}"/>
                  </a:ext>
                </a:extLst>
              </p:cNvPr>
              <p:cNvGrpSpPr/>
              <p:nvPr/>
            </p:nvGrpSpPr>
            <p:grpSpPr>
              <a:xfrm>
                <a:off x="24599199" y="5513242"/>
                <a:ext cx="908438" cy="5538996"/>
                <a:chOff x="23596737" y="12458296"/>
                <a:chExt cx="908438" cy="5538996"/>
              </a:xfrm>
              <a:solidFill>
                <a:srgbClr val="FFC000"/>
              </a:solidFill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F5F3510-EEB9-F3AB-F1AF-6CFFC24701E6}"/>
                    </a:ext>
                  </a:extLst>
                </p:cNvPr>
                <p:cNvSpPr/>
                <p:nvPr/>
              </p:nvSpPr>
              <p:spPr>
                <a:xfrm>
                  <a:off x="23596737" y="1245829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077AD4F-AF72-801F-C01C-D369C438458B}"/>
                    </a:ext>
                  </a:extLst>
                </p:cNvPr>
                <p:cNvSpPr/>
                <p:nvPr/>
              </p:nvSpPr>
              <p:spPr>
                <a:xfrm>
                  <a:off x="23596737" y="13203249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6DB41B7-8DAD-83B1-571E-D3CFCE46D963}"/>
                    </a:ext>
                  </a:extLst>
                </p:cNvPr>
                <p:cNvSpPr/>
                <p:nvPr/>
              </p:nvSpPr>
              <p:spPr>
                <a:xfrm>
                  <a:off x="23596737" y="13946138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882BC6A-DB15-864D-6DD8-F64EA480DEDF}"/>
                    </a:ext>
                  </a:extLst>
                </p:cNvPr>
                <p:cNvSpPr/>
                <p:nvPr/>
              </p:nvSpPr>
              <p:spPr>
                <a:xfrm>
                  <a:off x="23596737" y="14684995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6E6AF9D-F4CF-23DD-B55B-4A1F840E2F08}"/>
                    </a:ext>
                  </a:extLst>
                </p:cNvPr>
                <p:cNvSpPr/>
                <p:nvPr/>
              </p:nvSpPr>
              <p:spPr>
                <a:xfrm>
                  <a:off x="23596737" y="1656805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7D5AE85-4568-580B-3886-F3AF164C6B6F}"/>
                    </a:ext>
                  </a:extLst>
                </p:cNvPr>
                <p:cNvSpPr/>
                <p:nvPr/>
              </p:nvSpPr>
              <p:spPr>
                <a:xfrm>
                  <a:off x="23596737" y="1727754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A1DBE14-68B2-0170-8E1F-65742F62D51A}"/>
                    </a:ext>
                  </a:extLst>
                </p:cNvPr>
                <p:cNvSpPr txBox="1"/>
                <p:nvPr/>
              </p:nvSpPr>
              <p:spPr>
                <a:xfrm rot="5400000">
                  <a:off x="23885037" y="15759446"/>
                  <a:ext cx="532517" cy="707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155"/>
                  <a:r>
                    <a:rPr lang="en-US" sz="3999" dirty="0">
                      <a:solidFill>
                        <a:srgbClr val="000000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…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11D5174-0F9C-E7CD-5A9D-95543D650C3B}"/>
                  </a:ext>
                </a:extLst>
              </p:cNvPr>
              <p:cNvGrpSpPr/>
              <p:nvPr/>
            </p:nvGrpSpPr>
            <p:grpSpPr>
              <a:xfrm>
                <a:off x="26386706" y="5513242"/>
                <a:ext cx="908438" cy="5538996"/>
                <a:chOff x="23596737" y="12458296"/>
                <a:chExt cx="908438" cy="5538996"/>
              </a:xfrm>
              <a:solidFill>
                <a:srgbClr val="FFC000"/>
              </a:solidFill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A68047C-02F3-1428-FC5E-BDC1758477B6}"/>
                    </a:ext>
                  </a:extLst>
                </p:cNvPr>
                <p:cNvSpPr/>
                <p:nvPr/>
              </p:nvSpPr>
              <p:spPr>
                <a:xfrm>
                  <a:off x="23596737" y="1245829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F1BB01-0C16-8117-67BC-1A15D2F3BCC2}"/>
                    </a:ext>
                  </a:extLst>
                </p:cNvPr>
                <p:cNvSpPr/>
                <p:nvPr/>
              </p:nvSpPr>
              <p:spPr>
                <a:xfrm>
                  <a:off x="23596737" y="13203249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2B72FB5-462D-F290-73CB-71D4DBAB0348}"/>
                    </a:ext>
                  </a:extLst>
                </p:cNvPr>
                <p:cNvSpPr/>
                <p:nvPr/>
              </p:nvSpPr>
              <p:spPr>
                <a:xfrm>
                  <a:off x="23596737" y="13946138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8B23135-1E99-A2DA-52C0-AF416187B0D2}"/>
                    </a:ext>
                  </a:extLst>
                </p:cNvPr>
                <p:cNvSpPr/>
                <p:nvPr/>
              </p:nvSpPr>
              <p:spPr>
                <a:xfrm>
                  <a:off x="23596737" y="14684995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759CC7E-EE07-4BDC-DB82-6AA7ADB5D871}"/>
                    </a:ext>
                  </a:extLst>
                </p:cNvPr>
                <p:cNvSpPr/>
                <p:nvPr/>
              </p:nvSpPr>
              <p:spPr>
                <a:xfrm>
                  <a:off x="23596737" y="1656805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7EDFFBC-11A6-6008-35A9-10BC219B5770}"/>
                    </a:ext>
                  </a:extLst>
                </p:cNvPr>
                <p:cNvSpPr/>
                <p:nvPr/>
              </p:nvSpPr>
              <p:spPr>
                <a:xfrm>
                  <a:off x="23596737" y="1727754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8A33553-31CD-BFB9-9CFF-29E8F120386F}"/>
                    </a:ext>
                  </a:extLst>
                </p:cNvPr>
                <p:cNvSpPr txBox="1"/>
                <p:nvPr/>
              </p:nvSpPr>
              <p:spPr>
                <a:xfrm rot="5400000">
                  <a:off x="23885037" y="15759446"/>
                  <a:ext cx="532517" cy="707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155"/>
                  <a:r>
                    <a:rPr lang="en-US" sz="3999" dirty="0">
                      <a:solidFill>
                        <a:srgbClr val="000000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…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39347FC-E6ED-409E-C264-704F88B0DB45}"/>
                  </a:ext>
                </a:extLst>
              </p:cNvPr>
              <p:cNvGrpSpPr/>
              <p:nvPr/>
            </p:nvGrpSpPr>
            <p:grpSpPr>
              <a:xfrm>
                <a:off x="28596930" y="5513242"/>
                <a:ext cx="908438" cy="5538996"/>
                <a:chOff x="23596737" y="12458296"/>
                <a:chExt cx="908438" cy="5538996"/>
              </a:xfrm>
              <a:solidFill>
                <a:srgbClr val="FFC000"/>
              </a:solidFill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4F37613-D19E-25CE-EC29-1A47E2B7B705}"/>
                    </a:ext>
                  </a:extLst>
                </p:cNvPr>
                <p:cNvSpPr/>
                <p:nvPr/>
              </p:nvSpPr>
              <p:spPr>
                <a:xfrm>
                  <a:off x="23596737" y="1245829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CC6EFC4-B4B4-29BA-BA9B-58593FE96FA3}"/>
                    </a:ext>
                  </a:extLst>
                </p:cNvPr>
                <p:cNvSpPr/>
                <p:nvPr/>
              </p:nvSpPr>
              <p:spPr>
                <a:xfrm>
                  <a:off x="23596737" y="13203249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C3B9BF69-250F-5D03-7EF3-F322A441FE4A}"/>
                    </a:ext>
                  </a:extLst>
                </p:cNvPr>
                <p:cNvSpPr/>
                <p:nvPr/>
              </p:nvSpPr>
              <p:spPr>
                <a:xfrm>
                  <a:off x="23596737" y="13946138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B7328EE-2267-FBDB-8B39-6C3F5805D4C4}"/>
                    </a:ext>
                  </a:extLst>
                </p:cNvPr>
                <p:cNvSpPr/>
                <p:nvPr/>
              </p:nvSpPr>
              <p:spPr>
                <a:xfrm>
                  <a:off x="23596737" y="14684995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EF8C7E56-999A-2F10-CDFE-A502B84D093B}"/>
                    </a:ext>
                  </a:extLst>
                </p:cNvPr>
                <p:cNvSpPr/>
                <p:nvPr/>
              </p:nvSpPr>
              <p:spPr>
                <a:xfrm>
                  <a:off x="23596737" y="1656805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390ED9D-A57C-0A3F-6F73-DFF1AACFF22D}"/>
                    </a:ext>
                  </a:extLst>
                </p:cNvPr>
                <p:cNvSpPr/>
                <p:nvPr/>
              </p:nvSpPr>
              <p:spPr>
                <a:xfrm>
                  <a:off x="23596737" y="17277546"/>
                  <a:ext cx="731520" cy="719746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10">
                    <a:defRPr/>
                  </a:pPr>
                  <a:endParaRPr lang="en-US" sz="1401" kern="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5B1F97E-0C74-8CB9-5882-45E39943DA3B}"/>
                    </a:ext>
                  </a:extLst>
                </p:cNvPr>
                <p:cNvSpPr txBox="1"/>
                <p:nvPr/>
              </p:nvSpPr>
              <p:spPr>
                <a:xfrm rot="5400000">
                  <a:off x="23885037" y="15759446"/>
                  <a:ext cx="532517" cy="707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155"/>
                  <a:r>
                    <a:rPr lang="en-US" sz="3999" dirty="0">
                      <a:solidFill>
                        <a:srgbClr val="000000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…</a:t>
                  </a: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10BB6B9-8295-4491-22C1-0C32420FE38E}"/>
                  </a:ext>
                </a:extLst>
              </p:cNvPr>
              <p:cNvSpPr txBox="1"/>
              <p:nvPr/>
            </p:nvSpPr>
            <p:spPr>
              <a:xfrm>
                <a:off x="27591321" y="7385999"/>
                <a:ext cx="532517" cy="707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55"/>
                <a:r>
                  <a:rPr lang="en-US" sz="3999" dirty="0">
                    <a:solidFill>
                      <a:srgbClr val="000000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…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E112C0-21FB-F718-3395-A2225D01EF4F}"/>
                  </a:ext>
                </a:extLst>
              </p:cNvPr>
              <p:cNvSpPr txBox="1"/>
              <p:nvPr/>
            </p:nvSpPr>
            <p:spPr>
              <a:xfrm>
                <a:off x="23956309" y="3903746"/>
                <a:ext cx="6581289" cy="707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55"/>
                <a:r>
                  <a:rPr lang="en-US" sz="3999" u="sng" dirty="0">
                    <a:solidFill>
                      <a:srgbClr val="000000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Current: always refill to full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97DF96-A80C-1303-8D95-F05646172754}"/>
                </a:ext>
              </a:extLst>
            </p:cNvPr>
            <p:cNvSpPr txBox="1"/>
            <p:nvPr/>
          </p:nvSpPr>
          <p:spPr>
            <a:xfrm>
              <a:off x="8183536" y="1234732"/>
              <a:ext cx="201051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55"/>
              <a:r>
                <a:rPr lang="en-US" sz="3300" dirty="0">
                  <a:solidFill>
                    <a:srgbClr val="000000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Repr1      Repr2           </a:t>
              </a:r>
              <a:r>
                <a:rPr lang="en-US" sz="3300" dirty="0" err="1">
                  <a:solidFill>
                    <a:srgbClr val="000000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Repr</a:t>
              </a:r>
              <a:r>
                <a:rPr lang="en-US" sz="3300" dirty="0">
                  <a:solidFill>
                    <a:srgbClr val="000000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-N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D738E3-AB11-8982-7C8A-6FD9C101491F}"/>
              </a:ext>
            </a:extLst>
          </p:cNvPr>
          <p:cNvGrpSpPr/>
          <p:nvPr/>
        </p:nvGrpSpPr>
        <p:grpSpPr>
          <a:xfrm>
            <a:off x="24561447" y="11345811"/>
            <a:ext cx="9817971" cy="7106463"/>
            <a:chOff x="7954297" y="3806361"/>
            <a:chExt cx="3272657" cy="2368821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1F99959-BF4C-2210-B9E0-85A19E3FE939}"/>
                </a:ext>
              </a:extLst>
            </p:cNvPr>
            <p:cNvCxnSpPr/>
            <p:nvPr/>
          </p:nvCxnSpPr>
          <p:spPr>
            <a:xfrm>
              <a:off x="7954297" y="4824798"/>
              <a:ext cx="2349910" cy="0"/>
            </a:xfrm>
            <a:prstGeom prst="line">
              <a:avLst/>
            </a:prstGeom>
            <a:ln w="5397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D5E8004-9F95-2014-DD21-779D04297516}"/>
                </a:ext>
              </a:extLst>
            </p:cNvPr>
            <p:cNvSpPr txBox="1"/>
            <p:nvPr/>
          </p:nvSpPr>
          <p:spPr>
            <a:xfrm>
              <a:off x="10301637" y="4562139"/>
              <a:ext cx="925317" cy="646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55"/>
              <a:r>
                <a:rPr lang="en-US" sz="3999" dirty="0">
                  <a:solidFill>
                    <a:srgbClr val="000000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low</a:t>
              </a:r>
            </a:p>
            <a:p>
              <a:pPr algn="ctr" defTabSz="457155"/>
              <a:r>
                <a:rPr lang="en-US" sz="3999" dirty="0">
                  <a:solidFill>
                    <a:srgbClr val="000000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watermark</a:t>
              </a:r>
            </a:p>
            <a:p>
              <a:pPr algn="ctr" defTabSz="457155"/>
              <a:r>
                <a:rPr lang="en-US" sz="3999" dirty="0">
                  <a:solidFill>
                    <a:srgbClr val="000000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128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C55EB89-03F1-2FD7-1711-075F114E730B}"/>
                </a:ext>
              </a:extLst>
            </p:cNvPr>
            <p:cNvGrpSpPr/>
            <p:nvPr/>
          </p:nvGrpSpPr>
          <p:grpSpPr>
            <a:xfrm>
              <a:off x="8176620" y="3806361"/>
              <a:ext cx="2064263" cy="2368821"/>
              <a:chOff x="8176620" y="3806361"/>
              <a:chExt cx="2064263" cy="2368821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6E12249-1485-BA92-03F7-4652A4B06AF5}"/>
                  </a:ext>
                </a:extLst>
              </p:cNvPr>
              <p:cNvGrpSpPr/>
              <p:nvPr/>
            </p:nvGrpSpPr>
            <p:grpSpPr>
              <a:xfrm>
                <a:off x="8176620" y="3806361"/>
                <a:ext cx="1861578" cy="2368821"/>
                <a:chOff x="24460076" y="12101338"/>
                <a:chExt cx="5584733" cy="710646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FA5133A3-82A1-8A44-19EC-79D3F415F6B9}"/>
                    </a:ext>
                  </a:extLst>
                </p:cNvPr>
                <p:cNvGrpSpPr/>
                <p:nvPr/>
              </p:nvGrpSpPr>
              <p:grpSpPr>
                <a:xfrm>
                  <a:off x="24819511" y="13668806"/>
                  <a:ext cx="908438" cy="5538996"/>
                  <a:chOff x="23596737" y="12458296"/>
                  <a:chExt cx="908438" cy="5538996"/>
                </a:xfrm>
              </p:grpSpPr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A473D502-5752-9555-B22C-476FD6142D19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2458296"/>
                    <a:ext cx="731520" cy="719746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141E0B9F-3188-15C1-44D0-A9FA42B019DE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3203249"/>
                    <a:ext cx="731520" cy="719746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24353174-D9E9-6BC5-2FAD-9B03FD412D4C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3946138"/>
                    <a:ext cx="731520" cy="719746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4C4F9E1-B685-DDC4-6B43-6C93A45FCEBE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4684995"/>
                    <a:ext cx="731520" cy="719746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25C57B6-1680-5EF4-A82D-28B80B061DBF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6568056"/>
                    <a:ext cx="731520" cy="719746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4A67C9C1-37C3-7D85-3DCB-14FC9C8D2702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7277546"/>
                    <a:ext cx="731520" cy="719746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99D0B14A-8F16-94E8-D4E1-5A1C92891AA7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23885037" y="15759446"/>
                    <a:ext cx="532517" cy="7077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57155"/>
                    <a:r>
                      <a:rPr lang="en-US" sz="3999" dirty="0">
                        <a:solidFill>
                          <a:srgbClr val="000000"/>
                        </a:solidFill>
                        <a:latin typeface="NVIDIA Sans" panose="020B0503020203020204" pitchFamily="34" charset="0"/>
                        <a:cs typeface="NVIDIA Sans" panose="020B0503020203020204" pitchFamily="34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5E979F-48F4-BED7-EA4F-C47FC4F81664}"/>
                    </a:ext>
                  </a:extLst>
                </p:cNvPr>
                <p:cNvGrpSpPr/>
                <p:nvPr/>
              </p:nvGrpSpPr>
              <p:grpSpPr>
                <a:xfrm>
                  <a:off x="26663975" y="13668806"/>
                  <a:ext cx="908438" cy="5538996"/>
                  <a:chOff x="23596737" y="12458296"/>
                  <a:chExt cx="908438" cy="5538996"/>
                </a:xfrm>
              </p:grpSpPr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8589BA33-9C2B-267C-F4B1-E238A87A6B5C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2458296"/>
                    <a:ext cx="731520" cy="719746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E0C91BF6-0F99-5A61-4D92-708591B3705C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3203249"/>
                    <a:ext cx="731520" cy="719746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D0561989-07F0-5CA2-EDA8-40C33CAD4307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3946138"/>
                    <a:ext cx="731520" cy="719746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4A43F9D-BC07-0E34-B7DA-6268B6D42184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4684995"/>
                    <a:ext cx="731520" cy="719746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A39C18CC-E6DC-AC49-4C9A-90B40FA08866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6568056"/>
                    <a:ext cx="731520" cy="719746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52D739E0-22A4-A9BC-38BC-4AC720A626E7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7277546"/>
                    <a:ext cx="731520" cy="719746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B803ED54-CCB2-4784-8DF7-E54B92509186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23885037" y="15759446"/>
                    <a:ext cx="532517" cy="7077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57155"/>
                    <a:r>
                      <a:rPr lang="en-US" sz="3999" dirty="0">
                        <a:solidFill>
                          <a:srgbClr val="000000"/>
                        </a:solidFill>
                        <a:latin typeface="NVIDIA Sans" panose="020B0503020203020204" pitchFamily="34" charset="0"/>
                        <a:cs typeface="NVIDIA Sans" panose="020B0503020203020204" pitchFamily="34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26E2A03B-3F0D-9CDD-03A5-D995149BAD1B}"/>
                    </a:ext>
                  </a:extLst>
                </p:cNvPr>
                <p:cNvGrpSpPr/>
                <p:nvPr/>
              </p:nvGrpSpPr>
              <p:grpSpPr>
                <a:xfrm>
                  <a:off x="28962690" y="13668806"/>
                  <a:ext cx="908438" cy="5538996"/>
                  <a:chOff x="23596737" y="12458296"/>
                  <a:chExt cx="908438" cy="5538996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54C3CF34-48F5-2475-D677-35EBCF93CB5C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2458296"/>
                    <a:ext cx="731520" cy="719746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8F423439-5C46-35C0-5448-E287F2F9B124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3203249"/>
                    <a:ext cx="731520" cy="719746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04F94AC6-5D0A-806A-696E-398395E6776E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3946138"/>
                    <a:ext cx="731520" cy="719746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A5E00D0E-D111-877C-0DD6-D95AE092F746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4684995"/>
                    <a:ext cx="731520" cy="719746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6CA07CDD-B7C7-88EC-ADE4-32A3A4021A69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6568056"/>
                    <a:ext cx="731520" cy="719746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F87E1D11-83AA-672F-B6A2-3BE969E2E795}"/>
                      </a:ext>
                    </a:extLst>
                  </p:cNvPr>
                  <p:cNvSpPr/>
                  <p:nvPr/>
                </p:nvSpPr>
                <p:spPr>
                  <a:xfrm>
                    <a:off x="23596737" y="17277546"/>
                    <a:ext cx="731520" cy="719746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310">
                      <a:defRPr/>
                    </a:pPr>
                    <a:endParaRPr lang="en-US" sz="1401" kern="0" dirty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5B3FBD1B-7C5D-1AEA-5668-917C077EFB77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23885037" y="15759446"/>
                    <a:ext cx="532517" cy="7077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57155"/>
                    <a:r>
                      <a:rPr lang="en-US" sz="3999" dirty="0">
                        <a:solidFill>
                          <a:srgbClr val="000000"/>
                        </a:solidFill>
                        <a:latin typeface="NVIDIA Sans" panose="020B0503020203020204" pitchFamily="34" charset="0"/>
                        <a:cs typeface="NVIDIA Sans" panose="020B0503020203020204" pitchFamily="34" charset="0"/>
                      </a:rPr>
                      <a:t>…</a:t>
                    </a:r>
                  </a:p>
                </p:txBody>
              </p:sp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E49C9EC-0B85-CD95-19B3-B32E99A9A0BA}"/>
                    </a:ext>
                  </a:extLst>
                </p:cNvPr>
                <p:cNvSpPr txBox="1"/>
                <p:nvPr/>
              </p:nvSpPr>
              <p:spPr>
                <a:xfrm>
                  <a:off x="27954955" y="15547492"/>
                  <a:ext cx="532517" cy="707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155"/>
                  <a:r>
                    <a:rPr lang="en-US" sz="3999" dirty="0">
                      <a:solidFill>
                        <a:srgbClr val="000000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…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BE9A9E39-4232-1DC4-88F5-333F36424D50}"/>
                    </a:ext>
                  </a:extLst>
                </p:cNvPr>
                <p:cNvSpPr txBox="1"/>
                <p:nvPr/>
              </p:nvSpPr>
              <p:spPr>
                <a:xfrm>
                  <a:off x="24460076" y="12101338"/>
                  <a:ext cx="5584733" cy="707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155"/>
                  <a:r>
                    <a:rPr lang="en-US" sz="3999" u="sng" dirty="0">
                      <a:solidFill>
                        <a:srgbClr val="000000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Propose: dynamic refill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4EC074-C56A-1EEC-406D-A3475379BE5F}"/>
                  </a:ext>
                </a:extLst>
              </p:cNvPr>
              <p:cNvSpPr txBox="1"/>
              <p:nvPr/>
            </p:nvSpPr>
            <p:spPr>
              <a:xfrm>
                <a:off x="8230366" y="4073336"/>
                <a:ext cx="201051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155"/>
                <a:r>
                  <a:rPr lang="en-US" sz="3300" dirty="0">
                    <a:solidFill>
                      <a:srgbClr val="000000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Repr1      Repr2           </a:t>
                </a:r>
                <a:r>
                  <a:rPr lang="en-US" sz="3300" dirty="0" err="1">
                    <a:solidFill>
                      <a:srgbClr val="000000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Repr</a:t>
                </a:r>
                <a:r>
                  <a:rPr lang="en-US" sz="3300" dirty="0">
                    <a:solidFill>
                      <a:srgbClr val="000000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-N</a:t>
                </a:r>
              </a:p>
            </p:txBody>
          </p:sp>
        </p:grp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2605D8C-4EF7-079B-286D-7340563EB85A}"/>
              </a:ext>
            </a:extLst>
          </p:cNvPr>
          <p:cNvCxnSpPr/>
          <p:nvPr/>
        </p:nvCxnSpPr>
        <p:spPr>
          <a:xfrm>
            <a:off x="24525558" y="18448794"/>
            <a:ext cx="7049730" cy="0"/>
          </a:xfrm>
          <a:prstGeom prst="line">
            <a:avLst/>
          </a:prstGeom>
          <a:ln w="539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85B9A0F-E013-4369-8A63-FDD9DE4426B4}"/>
              </a:ext>
            </a:extLst>
          </p:cNvPr>
          <p:cNvSpPr txBox="1"/>
          <p:nvPr/>
        </p:nvSpPr>
        <p:spPr>
          <a:xfrm>
            <a:off x="31567579" y="17660819"/>
            <a:ext cx="2775953" cy="1323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55"/>
            <a:r>
              <a:rPr lang="en-US" sz="3999" dirty="0">
                <a:solidFill>
                  <a:srgbClr val="000000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high</a:t>
            </a:r>
          </a:p>
          <a:p>
            <a:pPr algn="ctr" defTabSz="457155"/>
            <a:r>
              <a:rPr lang="en-US" sz="3999" dirty="0">
                <a:solidFill>
                  <a:srgbClr val="000000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watermark</a:t>
            </a:r>
          </a:p>
        </p:txBody>
      </p:sp>
    </p:spTree>
    <p:extLst>
      <p:ext uri="{BB962C8B-B14F-4D97-AF65-F5344CB8AC3E}">
        <p14:creationId xmlns:p14="http://schemas.microsoft.com/office/powerpoint/2010/main" val="292355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ADE8-C5B1-5DCB-72E8-273EE684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Evaluation (2/2)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2372F-1C3B-18D1-EFB5-0B0C17D0D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4600" y="2459459"/>
            <a:ext cx="31546800" cy="1408176"/>
          </a:xfrm>
        </p:spPr>
        <p:txBody>
          <a:bodyPr/>
          <a:lstStyle/>
          <a:p>
            <a:r>
              <a:rPr lang="en-US" dirty="0"/>
              <a:t>Dynamically Adjust the RXQ Depth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88F80-EC44-5608-23FA-519C1A68A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4350327"/>
            <a:ext cx="31546800" cy="14147985"/>
          </a:xfrm>
        </p:spPr>
        <p:txBody>
          <a:bodyPr/>
          <a:lstStyle/>
          <a:p>
            <a:pPr marL="0" indent="0">
              <a:buNone/>
            </a:pPr>
            <a:r>
              <a:rPr lang="en-US" sz="5000" dirty="0"/>
              <a:t>Simple Algorithm:</a:t>
            </a:r>
          </a:p>
          <a:p>
            <a:r>
              <a:rPr lang="en-US" sz="5000" dirty="0"/>
              <a:t>When in NAPI-interrupt: save memory by not refill, or refill up to </a:t>
            </a:r>
            <a:r>
              <a:rPr lang="en-US" sz="5000" dirty="0" err="1"/>
              <a:t>low_watermark</a:t>
            </a:r>
            <a:endParaRPr lang="en-US" sz="5000" dirty="0"/>
          </a:p>
          <a:p>
            <a:r>
              <a:rPr lang="en-US" sz="5000" dirty="0"/>
              <a:t>When in NAPI-busy: fallback to default behavior, driver refill to FULL</a:t>
            </a:r>
          </a:p>
          <a:p>
            <a:r>
              <a:rPr lang="en-US" sz="5000" dirty="0"/>
              <a:t>The first burst definitely drops, but we’ll catch up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FFB871-BA5F-EE98-9B27-A412DB400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08" y="8553479"/>
            <a:ext cx="17347173" cy="1042752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40DAC85-ECCC-B032-3F78-CE3717C1C44A}"/>
              </a:ext>
            </a:extLst>
          </p:cNvPr>
          <p:cNvGrpSpPr/>
          <p:nvPr/>
        </p:nvGrpSpPr>
        <p:grpSpPr>
          <a:xfrm>
            <a:off x="21999262" y="17545995"/>
            <a:ext cx="10549992" cy="2225889"/>
            <a:chOff x="1760992" y="16798998"/>
            <a:chExt cx="10549992" cy="2225889"/>
          </a:xfrm>
        </p:grpSpPr>
        <p:pic>
          <p:nvPicPr>
            <p:cNvPr id="14" name="Picture 13" descr="A yellow face with a hand pointing to it&#10;&#10;Description automatically generated">
              <a:extLst>
                <a:ext uri="{FF2B5EF4-FFF2-40B4-BE49-F238E27FC236}">
                  <a16:creationId xmlns:a16="http://schemas.microsoft.com/office/drawing/2014/main" id="{4756607B-30A4-BF62-A7E0-EA4FD89A2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60992" y="16798998"/>
              <a:ext cx="2225889" cy="222588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53AFFA-2B1B-104C-C4A0-D66139D5E971}"/>
                </a:ext>
              </a:extLst>
            </p:cNvPr>
            <p:cNvSpPr txBox="1"/>
            <p:nvPr/>
          </p:nvSpPr>
          <p:spPr>
            <a:xfrm>
              <a:off x="3810964" y="17589923"/>
              <a:ext cx="8500020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2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Looks like little difference?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87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E955-129B-74B5-D8B6-8685458B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Design2+: Adjustable RXQ with Shared Page Pool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17A1D-F046-121C-2A42-95B813EBE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Problem: The later-created representors might get no memory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BFACA-2C5E-0C10-7807-D00992418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000" dirty="0">
                <a:solidFill>
                  <a:srgbClr val="C00000"/>
                </a:solidFill>
              </a:rPr>
              <a:t>Current</a:t>
            </a:r>
            <a:r>
              <a:rPr lang="en-US" sz="5000" dirty="0"/>
              <a:t>: each RXQ has its own page pool</a:t>
            </a:r>
          </a:p>
          <a:p>
            <a:r>
              <a:rPr lang="en-US" sz="5000" dirty="0">
                <a:solidFill>
                  <a:srgbClr val="C00000"/>
                </a:solidFill>
              </a:rPr>
              <a:t>Propose</a:t>
            </a:r>
            <a:r>
              <a:rPr lang="en-US" sz="5000" dirty="0"/>
              <a:t>: all RXQs use the same page pool</a:t>
            </a:r>
          </a:p>
          <a:p>
            <a:r>
              <a:rPr lang="en-US" sz="5000" dirty="0"/>
              <a:t>Challenge: Need to track each RXQ usage and need lock</a:t>
            </a:r>
          </a:p>
          <a:p>
            <a:r>
              <a:rPr lang="en-US" sz="5000" dirty="0"/>
              <a:t>Use for representors (shared single DMA device) or virtual devices (</a:t>
            </a:r>
            <a:r>
              <a:rPr lang="en-US" sz="5000" dirty="0" err="1"/>
              <a:t>veth</a:t>
            </a:r>
            <a:r>
              <a:rPr lang="en-US" sz="5000" dirty="0"/>
              <a:t>)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7C96DCF-FE7E-3FA3-5ECE-926F396A1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453" y="9231928"/>
            <a:ext cx="22873094" cy="864328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33F78C1-052B-C37B-0131-E5BBEB22FDE6}"/>
              </a:ext>
            </a:extLst>
          </p:cNvPr>
          <p:cNvGrpSpPr/>
          <p:nvPr/>
        </p:nvGrpSpPr>
        <p:grpSpPr>
          <a:xfrm>
            <a:off x="21999262" y="17545995"/>
            <a:ext cx="7078436" cy="2225889"/>
            <a:chOff x="1760992" y="16798998"/>
            <a:chExt cx="7078436" cy="2225889"/>
          </a:xfrm>
        </p:grpSpPr>
        <p:pic>
          <p:nvPicPr>
            <p:cNvPr id="6" name="Picture 5" descr="A yellow face with a hand pointing to it&#10;&#10;Description automatically generated">
              <a:extLst>
                <a:ext uri="{FF2B5EF4-FFF2-40B4-BE49-F238E27FC236}">
                  <a16:creationId xmlns:a16="http://schemas.microsoft.com/office/drawing/2014/main" id="{8B6FF9F6-7F1D-2BD1-C2FF-24295BBBC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60992" y="16798998"/>
              <a:ext cx="2225889" cy="22258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422E272-4349-0C62-6166-6A46E772D309}"/>
                </a:ext>
              </a:extLst>
            </p:cNvPr>
            <p:cNvSpPr txBox="1"/>
            <p:nvPr/>
          </p:nvSpPr>
          <p:spPr>
            <a:xfrm>
              <a:off x="3986881" y="17514978"/>
              <a:ext cx="4852547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2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Fairness issue?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99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0F15A8E1-3A4D-C54B-74C0-F1C39870B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06" y="15727680"/>
            <a:ext cx="11774532" cy="22505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0968D9-5D5C-8189-5CEC-A71EFA1E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with Shared Page Pool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5E051-56F4-3670-66A2-F52C8335E9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Borrow the solution from hardware switch and </a:t>
            </a:r>
            <a:r>
              <a:rPr lang="en-US" dirty="0" err="1"/>
              <a:t>devlink</a:t>
            </a:r>
            <a:r>
              <a:rPr lang="en-US" dirty="0"/>
              <a:t>-sb interface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D17B2-79B4-7713-B3A0-478863DCC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4846320"/>
            <a:ext cx="20428527" cy="13651992"/>
          </a:xfrm>
        </p:spPr>
        <p:txBody>
          <a:bodyPr/>
          <a:lstStyle/>
          <a:p>
            <a:pPr marL="0" indent="0">
              <a:buNone/>
            </a:pPr>
            <a:r>
              <a:rPr lang="en-US" sz="5000" dirty="0"/>
              <a:t>Shared Buffer in Hardware Switch</a:t>
            </a:r>
          </a:p>
          <a:p>
            <a:r>
              <a:rPr lang="en-US" sz="5000" dirty="0"/>
              <a:t>Each output port has a </a:t>
            </a:r>
            <a:r>
              <a:rPr lang="en-US" sz="5000" dirty="0">
                <a:solidFill>
                  <a:srgbClr val="C00000"/>
                </a:solidFill>
              </a:rPr>
              <a:t>logical queue</a:t>
            </a:r>
          </a:p>
          <a:p>
            <a:r>
              <a:rPr lang="en-US" sz="5000" dirty="0"/>
              <a:t>The logical queue decides the budge/usage of the output port</a:t>
            </a:r>
          </a:p>
          <a:p>
            <a:r>
              <a:rPr lang="en-US" sz="5000" dirty="0"/>
              <a:t>Dynamic Threshold: adjust queue depth based on current usage</a:t>
            </a:r>
          </a:p>
          <a:p>
            <a:pPr marL="0" indent="0">
              <a:buNone/>
            </a:pPr>
            <a:r>
              <a:rPr lang="en-US" sz="5000" dirty="0"/>
              <a:t>For </a:t>
            </a:r>
            <a:r>
              <a:rPr lang="en-US" sz="5000" dirty="0" err="1"/>
              <a:t>switchdev</a:t>
            </a:r>
            <a:endParaRPr lang="en-US" sz="5000" dirty="0"/>
          </a:p>
          <a:p>
            <a:r>
              <a:rPr lang="en-US" sz="5000" dirty="0"/>
              <a:t>Logical queue -&gt; RXQ</a:t>
            </a:r>
          </a:p>
          <a:p>
            <a:r>
              <a:rPr lang="en-US" sz="5000" dirty="0"/>
              <a:t>Port -&gt; representor </a:t>
            </a:r>
            <a:r>
              <a:rPr lang="en-US" sz="5000" dirty="0" err="1"/>
              <a:t>netdev</a:t>
            </a:r>
            <a:endParaRPr lang="en-US" sz="5000" dirty="0"/>
          </a:p>
          <a:p>
            <a:r>
              <a:rPr lang="en-US" sz="5000" dirty="0"/>
              <a:t>Shared Buffer -&gt; shared page pool</a:t>
            </a:r>
          </a:p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r>
              <a:rPr lang="en-US" sz="5000" dirty="0"/>
              <a:t>Limit a port’s shared memory usage to :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8ED8E10-C285-8E21-E408-6191B86DFE30}"/>
              </a:ext>
            </a:extLst>
          </p:cNvPr>
          <p:cNvSpPr/>
          <p:nvPr/>
        </p:nvSpPr>
        <p:spPr>
          <a:xfrm>
            <a:off x="23893275" y="9160797"/>
            <a:ext cx="8627658" cy="536260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10">
              <a:defRPr/>
            </a:pPr>
            <a:endParaRPr lang="en-US" sz="60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148EC7-FEC3-3AF6-93CB-5452E9D29A12}"/>
              </a:ext>
            </a:extLst>
          </p:cNvPr>
          <p:cNvSpPr txBox="1"/>
          <p:nvPr/>
        </p:nvSpPr>
        <p:spPr>
          <a:xfrm>
            <a:off x="23700927" y="6911172"/>
            <a:ext cx="94847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Shared Memory Switch with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multiple </a:t>
            </a:r>
            <a:r>
              <a:rPr lang="en-US" sz="5400" dirty="0">
                <a:solidFill>
                  <a:srgbClr val="C00000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output</a:t>
            </a:r>
            <a:r>
              <a:rPr lang="en-US" sz="54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 ports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A6101FC-F5A2-AC87-6F9A-17D070B23703}"/>
              </a:ext>
            </a:extLst>
          </p:cNvPr>
          <p:cNvGrpSpPr/>
          <p:nvPr/>
        </p:nvGrpSpPr>
        <p:grpSpPr>
          <a:xfrm>
            <a:off x="29335541" y="9663723"/>
            <a:ext cx="1969995" cy="784830"/>
            <a:chOff x="6985000" y="4827977"/>
            <a:chExt cx="656665" cy="26161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8077567-CFD9-2663-53FE-459DB2EA71F7}"/>
                </a:ext>
              </a:extLst>
            </p:cNvPr>
            <p:cNvSpPr/>
            <p:nvPr/>
          </p:nvSpPr>
          <p:spPr>
            <a:xfrm>
              <a:off x="7520299" y="4827977"/>
              <a:ext cx="121366" cy="26161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0">
                <a:defRPr/>
              </a:pPr>
              <a:endParaRPr lang="en-US" sz="1401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C7E4ECF-7EE7-F138-72E3-9753DB155DE6}"/>
                </a:ext>
              </a:extLst>
            </p:cNvPr>
            <p:cNvSpPr/>
            <p:nvPr/>
          </p:nvSpPr>
          <p:spPr>
            <a:xfrm>
              <a:off x="7398933" y="4827977"/>
              <a:ext cx="121366" cy="26161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0">
                <a:defRPr/>
              </a:pPr>
              <a:endParaRPr lang="en-US" sz="1401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F6FE5ED-37F3-480A-7FF0-922A2ACEA4CC}"/>
                </a:ext>
              </a:extLst>
            </p:cNvPr>
            <p:cNvSpPr/>
            <p:nvPr/>
          </p:nvSpPr>
          <p:spPr>
            <a:xfrm>
              <a:off x="7275754" y="4827977"/>
              <a:ext cx="121366" cy="26161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0">
                <a:defRPr/>
              </a:pPr>
              <a:endParaRPr lang="en-US" sz="1401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AB5A873-8952-0BB9-E2BE-C3547DB486BD}"/>
                </a:ext>
              </a:extLst>
            </p:cNvPr>
            <p:cNvCxnSpPr>
              <a:cxnSpLocks/>
            </p:cNvCxnSpPr>
            <p:nvPr/>
          </p:nvCxnSpPr>
          <p:spPr>
            <a:xfrm>
              <a:off x="6985000" y="4827977"/>
              <a:ext cx="290754" cy="0"/>
            </a:xfrm>
            <a:prstGeom prst="line">
              <a:avLst/>
            </a:prstGeom>
            <a:ln w="1587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D1C58A2-8A93-352C-3D84-81F2E3A9778E}"/>
                </a:ext>
              </a:extLst>
            </p:cNvPr>
            <p:cNvCxnSpPr>
              <a:cxnSpLocks/>
            </p:cNvCxnSpPr>
            <p:nvPr/>
          </p:nvCxnSpPr>
          <p:spPr>
            <a:xfrm>
              <a:off x="6985000" y="5089587"/>
              <a:ext cx="290754" cy="0"/>
            </a:xfrm>
            <a:prstGeom prst="line">
              <a:avLst/>
            </a:prstGeom>
            <a:ln w="1587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87E4161-316E-8CF8-02A0-0AD7FE711EDE}"/>
              </a:ext>
            </a:extLst>
          </p:cNvPr>
          <p:cNvGrpSpPr/>
          <p:nvPr/>
        </p:nvGrpSpPr>
        <p:grpSpPr>
          <a:xfrm>
            <a:off x="29335541" y="10973421"/>
            <a:ext cx="1969995" cy="784830"/>
            <a:chOff x="6985000" y="4827977"/>
            <a:chExt cx="656665" cy="26161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FF9DC05-38F7-8354-377C-BBEE34CFF357}"/>
                </a:ext>
              </a:extLst>
            </p:cNvPr>
            <p:cNvSpPr/>
            <p:nvPr/>
          </p:nvSpPr>
          <p:spPr>
            <a:xfrm>
              <a:off x="7520299" y="4827977"/>
              <a:ext cx="121366" cy="26161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0">
                <a:defRPr/>
              </a:pPr>
              <a:endParaRPr lang="en-US" sz="1401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6512DF1-DAEB-9621-E4D9-C25DF1579002}"/>
                </a:ext>
              </a:extLst>
            </p:cNvPr>
            <p:cNvSpPr/>
            <p:nvPr/>
          </p:nvSpPr>
          <p:spPr>
            <a:xfrm>
              <a:off x="7398933" y="4827977"/>
              <a:ext cx="121366" cy="26161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0">
                <a:defRPr/>
              </a:pPr>
              <a:endParaRPr lang="en-US" sz="1401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9EA84B7-C38A-82A6-E6E6-C3582BDDA67E}"/>
                </a:ext>
              </a:extLst>
            </p:cNvPr>
            <p:cNvSpPr/>
            <p:nvPr/>
          </p:nvSpPr>
          <p:spPr>
            <a:xfrm>
              <a:off x="7275754" y="4827977"/>
              <a:ext cx="121366" cy="26161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0">
                <a:defRPr/>
              </a:pPr>
              <a:endParaRPr lang="en-US" sz="1401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07CB017-C3EA-C8A7-A27F-824E9AB9D8F3}"/>
                </a:ext>
              </a:extLst>
            </p:cNvPr>
            <p:cNvCxnSpPr>
              <a:cxnSpLocks/>
            </p:cNvCxnSpPr>
            <p:nvPr/>
          </p:nvCxnSpPr>
          <p:spPr>
            <a:xfrm>
              <a:off x="6985000" y="4827977"/>
              <a:ext cx="290754" cy="0"/>
            </a:xfrm>
            <a:prstGeom prst="line">
              <a:avLst/>
            </a:prstGeom>
            <a:ln w="1587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6EDF058-E2E5-F720-A2A0-E873B4DF3447}"/>
                </a:ext>
              </a:extLst>
            </p:cNvPr>
            <p:cNvCxnSpPr>
              <a:cxnSpLocks/>
            </p:cNvCxnSpPr>
            <p:nvPr/>
          </p:nvCxnSpPr>
          <p:spPr>
            <a:xfrm>
              <a:off x="6985000" y="5089587"/>
              <a:ext cx="290754" cy="0"/>
            </a:xfrm>
            <a:prstGeom prst="line">
              <a:avLst/>
            </a:prstGeom>
            <a:ln w="1587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98F8766-9D9E-BDA4-2AFD-756FC56EF59C}"/>
              </a:ext>
            </a:extLst>
          </p:cNvPr>
          <p:cNvGrpSpPr/>
          <p:nvPr/>
        </p:nvGrpSpPr>
        <p:grpSpPr>
          <a:xfrm>
            <a:off x="29335541" y="13059417"/>
            <a:ext cx="1969995" cy="784830"/>
            <a:chOff x="6985000" y="4827977"/>
            <a:chExt cx="656665" cy="26161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F5C919-C83D-963F-C9E2-E5600D22EB81}"/>
                </a:ext>
              </a:extLst>
            </p:cNvPr>
            <p:cNvSpPr/>
            <p:nvPr/>
          </p:nvSpPr>
          <p:spPr>
            <a:xfrm>
              <a:off x="7520299" y="4827977"/>
              <a:ext cx="121366" cy="26161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0">
                <a:defRPr/>
              </a:pPr>
              <a:endParaRPr lang="en-US" sz="1401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F2B2D32-9DD3-B176-3584-C1C71549A95F}"/>
                </a:ext>
              </a:extLst>
            </p:cNvPr>
            <p:cNvSpPr/>
            <p:nvPr/>
          </p:nvSpPr>
          <p:spPr>
            <a:xfrm>
              <a:off x="7398933" y="4827977"/>
              <a:ext cx="121366" cy="26161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0">
                <a:defRPr/>
              </a:pPr>
              <a:endParaRPr lang="en-US" sz="1401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8009AD6-2065-163B-5646-CC0EB44060F6}"/>
                </a:ext>
              </a:extLst>
            </p:cNvPr>
            <p:cNvSpPr/>
            <p:nvPr/>
          </p:nvSpPr>
          <p:spPr>
            <a:xfrm>
              <a:off x="7275754" y="4827977"/>
              <a:ext cx="121366" cy="26161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10">
                <a:defRPr/>
              </a:pPr>
              <a:endParaRPr lang="en-US" sz="1401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723D369-6639-D714-76CC-65332123E59C}"/>
                </a:ext>
              </a:extLst>
            </p:cNvPr>
            <p:cNvCxnSpPr>
              <a:cxnSpLocks/>
            </p:cNvCxnSpPr>
            <p:nvPr/>
          </p:nvCxnSpPr>
          <p:spPr>
            <a:xfrm>
              <a:off x="6985000" y="4827977"/>
              <a:ext cx="290754" cy="0"/>
            </a:xfrm>
            <a:prstGeom prst="line">
              <a:avLst/>
            </a:prstGeom>
            <a:ln w="1587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572BD4E-0DAE-8EBA-E441-6FBC88A0E1C4}"/>
                </a:ext>
              </a:extLst>
            </p:cNvPr>
            <p:cNvCxnSpPr>
              <a:cxnSpLocks/>
            </p:cNvCxnSpPr>
            <p:nvPr/>
          </p:nvCxnSpPr>
          <p:spPr>
            <a:xfrm>
              <a:off x="6985000" y="5089587"/>
              <a:ext cx="290754" cy="0"/>
            </a:xfrm>
            <a:prstGeom prst="line">
              <a:avLst/>
            </a:prstGeom>
            <a:ln w="1587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FEF1CE80-5C2F-05A9-79A4-43B388641513}"/>
              </a:ext>
            </a:extLst>
          </p:cNvPr>
          <p:cNvSpPr txBox="1"/>
          <p:nvPr/>
        </p:nvSpPr>
        <p:spPr>
          <a:xfrm rot="5400000">
            <a:off x="30308754" y="11959050"/>
            <a:ext cx="705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…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78908B9-2771-BDC2-B57F-1BC05A44E96B}"/>
              </a:ext>
            </a:extLst>
          </p:cNvPr>
          <p:cNvSpPr/>
          <p:nvPr/>
        </p:nvSpPr>
        <p:spPr>
          <a:xfrm>
            <a:off x="24365703" y="10973423"/>
            <a:ext cx="2700720" cy="1988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10">
              <a:defRPr/>
            </a:pPr>
            <a:r>
              <a:rPr lang="en-US" sz="5400" kern="0" dirty="0">
                <a:solidFill>
                  <a:prstClr val="black"/>
                </a:solidFill>
                <a:latin typeface="Calibri" panose="020F0502020204030204"/>
              </a:rPr>
              <a:t>Shared Buffer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0E87EDC-69EB-A720-E077-6722120DE9F2}"/>
              </a:ext>
            </a:extLst>
          </p:cNvPr>
          <p:cNvCxnSpPr/>
          <p:nvPr/>
        </p:nvCxnSpPr>
        <p:spPr>
          <a:xfrm flipV="1">
            <a:off x="27601892" y="10196810"/>
            <a:ext cx="1733649" cy="1312983"/>
          </a:xfrm>
          <a:prstGeom prst="straightConnector1">
            <a:avLst/>
          </a:prstGeom>
          <a:ln w="15875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003C4AF-4751-5273-FDE7-C530AA342506}"/>
              </a:ext>
            </a:extLst>
          </p:cNvPr>
          <p:cNvCxnSpPr>
            <a:cxnSpLocks/>
          </p:cNvCxnSpPr>
          <p:nvPr/>
        </p:nvCxnSpPr>
        <p:spPr>
          <a:xfrm flipV="1">
            <a:off x="27601890" y="11509791"/>
            <a:ext cx="1682850" cy="420402"/>
          </a:xfrm>
          <a:prstGeom prst="straightConnector1">
            <a:avLst/>
          </a:prstGeom>
          <a:ln w="15875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5596B97-40ED-8A0F-5AA6-601B6D7DF801}"/>
              </a:ext>
            </a:extLst>
          </p:cNvPr>
          <p:cNvCxnSpPr>
            <a:cxnSpLocks/>
          </p:cNvCxnSpPr>
          <p:nvPr/>
        </p:nvCxnSpPr>
        <p:spPr>
          <a:xfrm>
            <a:off x="27601890" y="12390654"/>
            <a:ext cx="1682850" cy="1155084"/>
          </a:xfrm>
          <a:prstGeom prst="straightConnector1">
            <a:avLst/>
          </a:prstGeom>
          <a:ln w="15875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A77F074-1734-D6AC-6369-1AE9BA2C798B}"/>
              </a:ext>
            </a:extLst>
          </p:cNvPr>
          <p:cNvSpPr txBox="1"/>
          <p:nvPr/>
        </p:nvSpPr>
        <p:spPr>
          <a:xfrm>
            <a:off x="32082621" y="9660926"/>
            <a:ext cx="1385316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port1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3576D4D-B72F-D2EB-4378-65E012F74CED}"/>
              </a:ext>
            </a:extLst>
          </p:cNvPr>
          <p:cNvSpPr txBox="1"/>
          <p:nvPr/>
        </p:nvSpPr>
        <p:spPr>
          <a:xfrm>
            <a:off x="32086965" y="10912904"/>
            <a:ext cx="1385316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port2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A6BAD0A-A49C-CC35-BE5F-85A369BEF01C}"/>
              </a:ext>
            </a:extLst>
          </p:cNvPr>
          <p:cNvSpPr txBox="1"/>
          <p:nvPr/>
        </p:nvSpPr>
        <p:spPr>
          <a:xfrm>
            <a:off x="32075462" y="12988637"/>
            <a:ext cx="1447832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portN</a:t>
            </a:r>
            <a:endParaRPr lang="en-US" sz="3600" dirty="0">
              <a:solidFill>
                <a:schemeClr val="bg1"/>
              </a:solidFill>
              <a:latin typeface="NVIDIA Sans" panose="020B0503020203020204" pitchFamily="34" charset="0"/>
              <a:cs typeface="NVIDIA Sans" panose="020B0503020203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B27D35C-2587-D6ED-37B6-D566D45048C7}"/>
              </a:ext>
            </a:extLst>
          </p:cNvPr>
          <p:cNvSpPr txBox="1"/>
          <p:nvPr/>
        </p:nvSpPr>
        <p:spPr>
          <a:xfrm>
            <a:off x="20488437" y="17284229"/>
            <a:ext cx="15437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" pitchFamily="2" charset="0"/>
              </a:rPr>
              <a:t>Papers:</a:t>
            </a:r>
          </a:p>
          <a:p>
            <a:r>
              <a:rPr lang="en-US" sz="3600" dirty="0">
                <a:solidFill>
                  <a:schemeClr val="bg1"/>
                </a:solidFill>
                <a:latin typeface="Times" pitchFamily="2" charset="0"/>
              </a:rPr>
              <a:t>Dynamic Queue Length Thresholds for Shared-Memory Packet Switches</a:t>
            </a:r>
          </a:p>
          <a:p>
            <a:r>
              <a:rPr lang="en-US" sz="3600" dirty="0">
                <a:solidFill>
                  <a:schemeClr val="bg1"/>
                </a:solidFill>
                <a:latin typeface="Times" pitchFamily="2" charset="0"/>
              </a:rPr>
              <a:t>Sizing Router Buffers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66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A43C-80AA-49E8-A138-3908C202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Devlink</a:t>
            </a:r>
            <a:r>
              <a:rPr lang="en-US" dirty="0"/>
              <a:t> Attribute: spool-mode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7AE4F-6104-19CF-45AD-7569C22F77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None, Basic (Shared RXQ of PF), SPP (Shared Page Pool)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7FB83DD-488D-89CA-A961-5C4A14D4A2F0}"/>
              </a:ext>
            </a:extLst>
          </p:cNvPr>
          <p:cNvSpPr txBox="1">
            <a:spLocks/>
          </p:cNvSpPr>
          <p:nvPr/>
        </p:nvSpPr>
        <p:spPr>
          <a:xfrm>
            <a:off x="4662376" y="4603154"/>
            <a:ext cx="31546800" cy="3083441"/>
          </a:xfrm>
          <a:prstGeom prst="rect">
            <a:avLst/>
          </a:prstGeom>
        </p:spPr>
        <p:txBody>
          <a:bodyPr/>
          <a:lstStyle>
            <a:lvl1pPr marL="457200" indent="-457200" algn="l" defTabSz="2743200" rtl="0" eaLnBrk="1" latinLnBrk="0" hangingPunct="1">
              <a:lnSpc>
                <a:spcPct val="90000"/>
              </a:lnSpc>
              <a:spcBef>
                <a:spcPts val="30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44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1pPr>
            <a:lvl2pPr marL="13716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40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2pPr>
            <a:lvl3pPr marL="22860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36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3pPr>
            <a:lvl4pPr marL="32004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32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4pPr>
            <a:lvl5pPr marL="4054475" indent="-396875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28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5pPr>
            <a:lvl6pPr marL="75438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154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870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6586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dirty="0"/>
              <a:t>Memory is important -&gt; use shared RXQ</a:t>
            </a:r>
          </a:p>
          <a:p>
            <a:r>
              <a:rPr lang="en-US" sz="5000" dirty="0"/>
              <a:t>QoS is important -&gt; use adjustable RXQ or dedicated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03E7C63-D213-1FD1-D6CC-F851CC6A21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176226"/>
              </p:ext>
            </p:extLst>
          </p:nvPr>
        </p:nvGraphicFramePr>
        <p:xfrm>
          <a:off x="6762836" y="7686595"/>
          <a:ext cx="24260365" cy="55235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68533">
                  <a:extLst>
                    <a:ext uri="{9D8B030D-6E8A-4147-A177-3AD203B41FA5}">
                      <a16:colId xmlns:a16="http://schemas.microsoft.com/office/drawing/2014/main" val="1736033481"/>
                    </a:ext>
                  </a:extLst>
                </a:gridCol>
                <a:gridCol w="12299035">
                  <a:extLst>
                    <a:ext uri="{9D8B030D-6E8A-4147-A177-3AD203B41FA5}">
                      <a16:colId xmlns:a16="http://schemas.microsoft.com/office/drawing/2014/main" val="3942910423"/>
                    </a:ext>
                  </a:extLst>
                </a:gridCol>
                <a:gridCol w="7792797">
                  <a:extLst>
                    <a:ext uri="{9D8B030D-6E8A-4147-A177-3AD203B41FA5}">
                      <a16:colId xmlns:a16="http://schemas.microsoft.com/office/drawing/2014/main" val="1685409395"/>
                    </a:ext>
                  </a:extLst>
                </a:gridCol>
              </a:tblGrid>
              <a:tr h="755740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994000"/>
                  </a:ext>
                </a:extLst>
              </a:tr>
              <a:tr h="143590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Design-0: Dedicated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repr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netdev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Octeontx2, mlx5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597592"/>
                  </a:ext>
                </a:extLst>
              </a:tr>
              <a:tr h="143590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Design-1: Shared RXQ  of 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ICE, BNXT, NFP, SFC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314657"/>
                  </a:ext>
                </a:extLst>
              </a:tr>
              <a:tr h="143590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Design-2: Adjustable RXQ with shared page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8370"/>
                  </a:ext>
                </a:extLst>
              </a:tr>
            </a:tbl>
          </a:graphicData>
        </a:graphic>
      </p:graphicFrame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A03E16-6491-4E41-9D41-ED136CDB00FC}"/>
              </a:ext>
            </a:extLst>
          </p:cNvPr>
          <p:cNvSpPr txBox="1">
            <a:spLocks/>
          </p:cNvSpPr>
          <p:nvPr/>
        </p:nvSpPr>
        <p:spPr>
          <a:xfrm>
            <a:off x="4662376" y="13616526"/>
            <a:ext cx="25727977" cy="11271716"/>
          </a:xfrm>
          <a:prstGeom prst="rect">
            <a:avLst/>
          </a:prstGeom>
        </p:spPr>
        <p:txBody>
          <a:bodyPr/>
          <a:lstStyle>
            <a:lvl1pPr marL="457200" indent="-457200" algn="l" defTabSz="2743200" rtl="0" eaLnBrk="1" latinLnBrk="0" hangingPunct="1">
              <a:lnSpc>
                <a:spcPct val="90000"/>
              </a:lnSpc>
              <a:spcBef>
                <a:spcPts val="30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44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1pPr>
            <a:lvl2pPr marL="13716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40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2pPr>
            <a:lvl3pPr marL="22860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36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3pPr>
            <a:lvl4pPr marL="32004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32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4pPr>
            <a:lvl5pPr marL="4054475" indent="-396875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28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5pPr>
            <a:lvl6pPr marL="75438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154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870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6586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# dedicated </a:t>
            </a:r>
            <a:r>
              <a:rPr lang="en-US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netdev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, ex: Octeontx2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devlink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dev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eswitch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pci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/0000:08:00.0 mode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switchdev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spool-mode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none</a:t>
            </a:r>
          </a:p>
          <a:p>
            <a:pPr marL="0" indent="0">
              <a:buNone/>
            </a:pP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# Shared RXQ with PF, ex: ICE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devlink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dev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eswitch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pci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/0000:08:00.0 mode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switchdev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spool-mode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basic</a:t>
            </a:r>
          </a:p>
        </p:txBody>
      </p:sp>
    </p:spTree>
    <p:extLst>
      <p:ext uri="{BB962C8B-B14F-4D97-AF65-F5344CB8AC3E}">
        <p14:creationId xmlns:p14="http://schemas.microsoft.com/office/powerpoint/2010/main" val="220813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6C5838-5B15-4295-A6AB-336C4403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Switchdev</a:t>
            </a:r>
            <a:r>
              <a:rPr lang="en-US" dirty="0"/>
              <a:t> Mode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864752-C98B-41D5-A8F0-CAAA5ACFFA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Fast Path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C4E44C6-E88C-4CDE-9E6A-035AA5A6F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5614598"/>
            <a:ext cx="19043073" cy="12883713"/>
          </a:xfrm>
        </p:spPr>
        <p:txBody>
          <a:bodyPr/>
          <a:lstStyle/>
          <a:p>
            <a:r>
              <a:rPr lang="en-US" sz="5000" dirty="0"/>
              <a:t>An embedded switch in NIC</a:t>
            </a:r>
          </a:p>
          <a:p>
            <a:r>
              <a:rPr lang="en-US" sz="5000" dirty="0"/>
              <a:t>Legacy mode supports basic L2 features (mac/</a:t>
            </a:r>
            <a:r>
              <a:rPr lang="en-US" sz="5000" dirty="0" err="1"/>
              <a:t>vlan</a:t>
            </a:r>
            <a:r>
              <a:rPr lang="en-US" sz="5000" dirty="0"/>
              <a:t>)</a:t>
            </a:r>
          </a:p>
          <a:p>
            <a:r>
              <a:rPr lang="en-US" sz="5000" dirty="0" err="1"/>
              <a:t>Switchdev</a:t>
            </a:r>
            <a:r>
              <a:rPr lang="en-US" sz="5000" dirty="0"/>
              <a:t> supports advanced hardware offloads</a:t>
            </a:r>
          </a:p>
          <a:p>
            <a:r>
              <a:rPr lang="en-US" sz="5000" dirty="0" err="1"/>
              <a:t>Vports</a:t>
            </a:r>
            <a:r>
              <a:rPr lang="en-US" sz="5000" dirty="0"/>
              <a:t> (VFs/SFs) are </a:t>
            </a:r>
            <a:r>
              <a:rPr lang="en-US" sz="5000" dirty="0" err="1"/>
              <a:t>switchdev</a:t>
            </a:r>
            <a:r>
              <a:rPr lang="en-US" sz="5000" dirty="0"/>
              <a:t> ports and connected to VM</a:t>
            </a:r>
          </a:p>
          <a:p>
            <a:r>
              <a:rPr lang="en-US" sz="5000" dirty="0"/>
              <a:t>Handle most of the traffic in hardware</a:t>
            </a:r>
          </a:p>
          <a:p>
            <a:pPr lvl="1"/>
            <a:endParaRPr lang="en-US" sz="5000" dirty="0"/>
          </a:p>
          <a:p>
            <a:pPr lvl="1"/>
            <a:endParaRPr lang="en-US" sz="5400" dirty="0"/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D4DD9B0D-9365-71F6-D6F3-756CA1A5F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9873" y="5614599"/>
            <a:ext cx="7699248" cy="1189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0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398E86-52B7-6C1F-B1CC-D6580CC65BCF}"/>
              </a:ext>
            </a:extLst>
          </p:cNvPr>
          <p:cNvSpPr txBox="1"/>
          <p:nvPr/>
        </p:nvSpPr>
        <p:spPr>
          <a:xfrm>
            <a:off x="18626014" y="12927458"/>
            <a:ext cx="11577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Performance Evaluation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063A721-8C94-9CF0-1887-2E2269D4E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014" y="5747238"/>
            <a:ext cx="16406859" cy="453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5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269F-31EF-C33E-CF31-BF7DD69A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Evaluation-1: Static RXQ, 64 - 2048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EEFC5-3CD5-6E86-4C37-DF4B6A669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Apache ab benchmark with 1 million requests 100 concurrency, with different RXQ depth</a:t>
            </a:r>
          </a:p>
          <a:p>
            <a:r>
              <a:rPr lang="en-US" dirty="0"/>
              <a:t>Disable </a:t>
            </a:r>
            <a:r>
              <a:rPr lang="en-US" dirty="0" err="1"/>
              <a:t>hw</a:t>
            </a:r>
            <a:r>
              <a:rPr lang="en-US" dirty="0"/>
              <a:t>-offload</a:t>
            </a:r>
          </a:p>
        </p:txBody>
      </p:sp>
      <p:pic>
        <p:nvPicPr>
          <p:cNvPr id="6" name="Content Placeholder 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12377673-4F42-65A8-D4A3-14E1C58E0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79"/>
          <a:stretch/>
        </p:blipFill>
        <p:spPr>
          <a:xfrm>
            <a:off x="8645450" y="10473663"/>
            <a:ext cx="17344073" cy="7865366"/>
          </a:xfrm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0868543-8FC3-0A80-1A10-4EF8D813E0DC}"/>
              </a:ext>
            </a:extLst>
          </p:cNvPr>
          <p:cNvSpPr txBox="1">
            <a:spLocks/>
          </p:cNvSpPr>
          <p:nvPr/>
        </p:nvSpPr>
        <p:spPr>
          <a:xfrm>
            <a:off x="2514600" y="4493220"/>
            <a:ext cx="31546800" cy="14602968"/>
          </a:xfrm>
          <a:prstGeom prst="rect">
            <a:avLst/>
          </a:prstGeom>
        </p:spPr>
        <p:txBody>
          <a:bodyPr/>
          <a:lstStyle>
            <a:lvl1pPr marL="457200" indent="-457200" algn="l" defTabSz="2743200" rtl="0" eaLnBrk="1" latinLnBrk="0" hangingPunct="1">
              <a:lnSpc>
                <a:spcPct val="90000"/>
              </a:lnSpc>
              <a:spcBef>
                <a:spcPts val="30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44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1pPr>
            <a:lvl2pPr marL="13716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40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2pPr>
            <a:lvl3pPr marL="22860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36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3pPr>
            <a:lvl4pPr marL="32004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32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4pPr>
            <a:lvl5pPr marL="4054475" indent="-396875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28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5pPr>
            <a:lvl6pPr marL="75438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154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870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6586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rgbClr val="C00000"/>
                </a:solidFill>
                <a:effectLst/>
                <a:latin typeface="NimbusRomNo9L"/>
              </a:rPr>
              <a:t>Time to complete </a:t>
            </a:r>
            <a:r>
              <a:rPr lang="en-US" sz="5400" dirty="0">
                <a:effectLst/>
                <a:latin typeface="NimbusRomNo9L"/>
              </a:rPr>
              <a:t>(sec): total time taken for completing the 1 million requests.</a:t>
            </a:r>
            <a:endParaRPr lang="en-US" sz="5000" dirty="0"/>
          </a:p>
          <a:p>
            <a:r>
              <a:rPr lang="en-US" sz="5400" dirty="0">
                <a:solidFill>
                  <a:srgbClr val="C00000"/>
                </a:solidFill>
                <a:effectLst/>
                <a:latin typeface="NimbusRomNo9L"/>
              </a:rPr>
              <a:t>out of buffers </a:t>
            </a:r>
            <a:r>
              <a:rPr lang="en-US" sz="5400" dirty="0">
                <a:effectLst/>
                <a:latin typeface="NimbusRomNo9L"/>
              </a:rPr>
              <a:t>(K): a firmware counter, </a:t>
            </a:r>
            <a:r>
              <a:rPr lang="en-US" sz="5400" dirty="0" err="1">
                <a:effectLst/>
                <a:latin typeface="NimbusRomNo9L"/>
              </a:rPr>
              <a:t>rx</a:t>
            </a:r>
            <a:r>
              <a:rPr lang="en-US" sz="5400" dirty="0">
                <a:effectLst/>
                <a:latin typeface="NimbusRomNo9L"/>
              </a:rPr>
              <a:t> out of buffer, re- porting number of packets dropped due to no RXQ buffer available.</a:t>
            </a:r>
            <a:endParaRPr lang="en-US" sz="5000" dirty="0"/>
          </a:p>
          <a:p>
            <a:r>
              <a:rPr lang="en-US" sz="5400" dirty="0">
                <a:solidFill>
                  <a:srgbClr val="C00000"/>
                </a:solidFill>
                <a:effectLst/>
                <a:latin typeface="NimbusRomNo9L"/>
              </a:rPr>
              <a:t>Requests</a:t>
            </a:r>
            <a:r>
              <a:rPr lang="en-US" sz="5400" dirty="0">
                <a:effectLst/>
                <a:latin typeface="NimbusRomNo9L"/>
              </a:rPr>
              <a:t> (K) / sec: average HTTP requests per seconds</a:t>
            </a:r>
          </a:p>
          <a:p>
            <a:r>
              <a:rPr lang="en-US" sz="5400" dirty="0">
                <a:solidFill>
                  <a:srgbClr val="C00000"/>
                </a:solidFill>
                <a:effectLst/>
                <a:latin typeface="NimbusRomNo9L"/>
              </a:rPr>
              <a:t>Connection Time </a:t>
            </a:r>
            <a:r>
              <a:rPr lang="en-US" sz="5400" dirty="0">
                <a:effectLst/>
                <a:latin typeface="NimbusRomNo9L"/>
              </a:rPr>
              <a:t>(</a:t>
            </a:r>
            <a:r>
              <a:rPr lang="en-US" sz="5400" dirty="0" err="1">
                <a:effectLst/>
                <a:latin typeface="NimbusRomNo9L"/>
              </a:rPr>
              <a:t>ms</a:t>
            </a:r>
            <a:r>
              <a:rPr lang="en-US" sz="5400" dirty="0">
                <a:effectLst/>
                <a:latin typeface="NimbusRomNo9L"/>
              </a:rPr>
              <a:t>) and SD: average connection time, including connect, processing, and waiting, of the 1 million connections and their </a:t>
            </a:r>
            <a:r>
              <a:rPr lang="en-US" sz="5400" b="1" dirty="0">
                <a:effectLst/>
                <a:latin typeface="NimbusRomNo9L"/>
              </a:rPr>
              <a:t>standard deviation </a:t>
            </a:r>
            <a:r>
              <a:rPr lang="en-US" sz="5400" dirty="0">
                <a:effectLst/>
                <a:latin typeface="NimbusRomNo9L"/>
              </a:rPr>
              <a:t>(SD). </a:t>
            </a:r>
          </a:p>
          <a:p>
            <a:endParaRPr lang="en-US" sz="5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FFC411-93B2-3CBE-A656-4E963A43102F}"/>
              </a:ext>
            </a:extLst>
          </p:cNvPr>
          <p:cNvSpPr/>
          <p:nvPr/>
        </p:nvSpPr>
        <p:spPr>
          <a:xfrm>
            <a:off x="22630344" y="13226851"/>
            <a:ext cx="2588732" cy="5112178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0705D3-7856-5A63-E7AC-CAC64FAC6971}"/>
              </a:ext>
            </a:extLst>
          </p:cNvPr>
          <p:cNvSpPr/>
          <p:nvPr/>
        </p:nvSpPr>
        <p:spPr>
          <a:xfrm>
            <a:off x="14318705" y="13226851"/>
            <a:ext cx="2588732" cy="5112178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8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table with numbers and a few letters&#10;&#10;Description automatically generated with medium confidence">
            <a:extLst>
              <a:ext uri="{FF2B5EF4-FFF2-40B4-BE49-F238E27FC236}">
                <a16:creationId xmlns:a16="http://schemas.microsoft.com/office/drawing/2014/main" id="{1895E906-33DE-DC58-BCB6-D0639E7D1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582" y="11463740"/>
            <a:ext cx="17555335" cy="64335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64269F-31EF-C33E-CF31-BF7DD69A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Evaluation-2: Static RXQ vs Adjustable RXQ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EEFC5-3CD5-6E86-4C37-DF4B6A669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Apache ab benchmark with 1 million requests 100 concurrency, with different RXQ depth</a:t>
            </a:r>
          </a:p>
          <a:p>
            <a:r>
              <a:rPr lang="en-US" dirty="0"/>
              <a:t>Disable </a:t>
            </a:r>
            <a:r>
              <a:rPr lang="en-US" dirty="0" err="1"/>
              <a:t>hw</a:t>
            </a:r>
            <a:r>
              <a:rPr lang="en-US" dirty="0"/>
              <a:t>-offload</a:t>
            </a:r>
          </a:p>
        </p:txBody>
      </p:sp>
      <p:pic>
        <p:nvPicPr>
          <p:cNvPr id="6" name="Content Placeholder 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12377673-4F42-65A8-D4A3-14E1C58E0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10"/>
          <a:stretch/>
        </p:blipFill>
        <p:spPr>
          <a:xfrm>
            <a:off x="860553" y="10027823"/>
            <a:ext cx="17344073" cy="773370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961FF0-E8F6-942C-7B66-902CFF2B6822}"/>
              </a:ext>
            </a:extLst>
          </p:cNvPr>
          <p:cNvCxnSpPr>
            <a:cxnSpLocks/>
          </p:cNvCxnSpPr>
          <p:nvPr/>
        </p:nvCxnSpPr>
        <p:spPr>
          <a:xfrm>
            <a:off x="1037083" y="14658106"/>
            <a:ext cx="34594990" cy="0"/>
          </a:xfrm>
          <a:prstGeom prst="line">
            <a:avLst/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0868543-8FC3-0A80-1A10-4EF8D813E0DC}"/>
              </a:ext>
            </a:extLst>
          </p:cNvPr>
          <p:cNvSpPr txBox="1">
            <a:spLocks/>
          </p:cNvSpPr>
          <p:nvPr/>
        </p:nvSpPr>
        <p:spPr>
          <a:xfrm>
            <a:off x="2514600" y="5209313"/>
            <a:ext cx="31546800" cy="13288999"/>
          </a:xfrm>
          <a:prstGeom prst="rect">
            <a:avLst/>
          </a:prstGeom>
        </p:spPr>
        <p:txBody>
          <a:bodyPr/>
          <a:lstStyle>
            <a:lvl1pPr marL="457200" indent="-457200" algn="l" defTabSz="2743200" rtl="0" eaLnBrk="1" latinLnBrk="0" hangingPunct="1">
              <a:lnSpc>
                <a:spcPct val="90000"/>
              </a:lnSpc>
              <a:spcBef>
                <a:spcPts val="30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44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1pPr>
            <a:lvl2pPr marL="13716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40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2pPr>
            <a:lvl3pPr marL="22860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36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3pPr>
            <a:lvl4pPr marL="3200400" indent="-4572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32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4pPr>
            <a:lvl5pPr marL="4054475" indent="-396875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NVIDIA Sans" panose="020B0503020203020204" pitchFamily="34" charset="0"/>
              <a:buChar char="•"/>
              <a:defRPr sz="2800" kern="1200">
                <a:solidFill>
                  <a:schemeClr val="bg1"/>
                </a:solidFill>
                <a:latin typeface="NVIDIA Sans" panose="020B0503020203020204" pitchFamily="34" charset="0"/>
                <a:ea typeface="+mn-ea"/>
                <a:cs typeface="NVIDIA Sans" panose="020B0503020203020204" pitchFamily="34" charset="0"/>
              </a:defRPr>
            </a:lvl5pPr>
            <a:lvl6pPr marL="75438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154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870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6586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NVIDIA Sans" panose="020B0503020203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effectLst/>
                <a:latin typeface="NimbusRomNo9L"/>
              </a:rPr>
              <a:t>Out of buffers showing more packets are dropped</a:t>
            </a:r>
          </a:p>
          <a:p>
            <a:r>
              <a:rPr lang="en-US" sz="5400" dirty="0">
                <a:latin typeface="NimbusRomNo9L"/>
              </a:rPr>
              <a:t>Higher jittering</a:t>
            </a:r>
          </a:p>
          <a:p>
            <a:r>
              <a:rPr lang="en-US" sz="5400" dirty="0">
                <a:latin typeface="NimbusRomNo9L"/>
              </a:rPr>
              <a:t>Average time to complete is similar</a:t>
            </a:r>
            <a:endParaRPr lang="en-US" sz="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97A8B-C249-6D85-A11F-F50F2B877C35}"/>
              </a:ext>
            </a:extLst>
          </p:cNvPr>
          <p:cNvSpPr txBox="1"/>
          <p:nvPr/>
        </p:nvSpPr>
        <p:spPr>
          <a:xfrm>
            <a:off x="8165904" y="9134109"/>
            <a:ext cx="42066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u="sng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Static RXQ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A4A67-7B96-6E0C-1DA4-9B34D40D3DFC}"/>
              </a:ext>
            </a:extLst>
          </p:cNvPr>
          <p:cNvSpPr txBox="1"/>
          <p:nvPr/>
        </p:nvSpPr>
        <p:spPr>
          <a:xfrm>
            <a:off x="23855930" y="9134108"/>
            <a:ext cx="5944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u="sng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Adjustable RXQ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F9D62D-66D1-2BC8-4E07-AAF549E72DB2}"/>
              </a:ext>
            </a:extLst>
          </p:cNvPr>
          <p:cNvSpPr/>
          <p:nvPr/>
        </p:nvSpPr>
        <p:spPr>
          <a:xfrm>
            <a:off x="6365993" y="14658106"/>
            <a:ext cx="2588732" cy="3194367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A81091-656E-1AC5-5848-68B8231C6F2E}"/>
              </a:ext>
            </a:extLst>
          </p:cNvPr>
          <p:cNvSpPr/>
          <p:nvPr/>
        </p:nvSpPr>
        <p:spPr>
          <a:xfrm>
            <a:off x="23855930" y="14221013"/>
            <a:ext cx="2588732" cy="3676261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3EBA7-5182-4757-FC0A-6F1CE1304791}"/>
              </a:ext>
            </a:extLst>
          </p:cNvPr>
          <p:cNvSpPr/>
          <p:nvPr/>
        </p:nvSpPr>
        <p:spPr>
          <a:xfrm>
            <a:off x="14944826" y="14600555"/>
            <a:ext cx="2588732" cy="3194367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BFBAD5-0E7B-61FB-C0D8-7BBD4D387FD0}"/>
              </a:ext>
            </a:extLst>
          </p:cNvPr>
          <p:cNvSpPr/>
          <p:nvPr/>
        </p:nvSpPr>
        <p:spPr>
          <a:xfrm>
            <a:off x="32425252" y="14563296"/>
            <a:ext cx="2588732" cy="3194367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6EF2E8-CB98-51ED-DFD0-6E447F4D85E0}"/>
              </a:ext>
            </a:extLst>
          </p:cNvPr>
          <p:cNvGrpSpPr/>
          <p:nvPr/>
        </p:nvGrpSpPr>
        <p:grpSpPr>
          <a:xfrm>
            <a:off x="17511280" y="18084499"/>
            <a:ext cx="15663617" cy="2225889"/>
            <a:chOff x="1760992" y="16798998"/>
            <a:chExt cx="15663617" cy="2225889"/>
          </a:xfrm>
        </p:grpSpPr>
        <p:pic>
          <p:nvPicPr>
            <p:cNvPr id="17" name="Picture 16" descr="A yellow face with a hand pointing to it&#10;&#10;Description automatically generated">
              <a:extLst>
                <a:ext uri="{FF2B5EF4-FFF2-40B4-BE49-F238E27FC236}">
                  <a16:creationId xmlns:a16="http://schemas.microsoft.com/office/drawing/2014/main" id="{CF8CEC05-A1C2-F99B-3282-6755AFFAA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760992" y="16798998"/>
              <a:ext cx="2225889" cy="222588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1DE9D4-358D-70E2-2235-7F6DDD00DD25}"/>
                </a:ext>
              </a:extLst>
            </p:cNvPr>
            <p:cNvSpPr txBox="1"/>
            <p:nvPr/>
          </p:nvSpPr>
          <p:spPr>
            <a:xfrm>
              <a:off x="3747082" y="17712951"/>
              <a:ext cx="13677527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2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Definitely need more benchmark strategies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4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C541-53C6-4C4A-14FB-12B6C626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C0E49-FB1B-1018-AE2C-56CAC704D9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D29A2-9B13-96EA-D188-972B567E1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Summary</a:t>
            </a:r>
          </a:p>
          <a:p>
            <a:r>
              <a:rPr lang="en-US" dirty="0"/>
              <a:t>Dedicated Representor </a:t>
            </a:r>
            <a:r>
              <a:rPr lang="en-US" dirty="0" err="1"/>
              <a:t>Netdev</a:t>
            </a:r>
            <a:endParaRPr lang="en-US" dirty="0"/>
          </a:p>
          <a:p>
            <a:r>
              <a:rPr lang="en-US" dirty="0"/>
              <a:t>Shared RXQ of PF</a:t>
            </a:r>
          </a:p>
          <a:p>
            <a:r>
              <a:rPr lang="en-US" dirty="0"/>
              <a:t>Adjustable RXQ with shared page pool</a:t>
            </a:r>
          </a:p>
          <a:p>
            <a:r>
              <a:rPr lang="en-US" dirty="0"/>
              <a:t>Adding new </a:t>
            </a:r>
            <a:r>
              <a:rPr lang="en-US" dirty="0" err="1"/>
              <a:t>devlink</a:t>
            </a:r>
            <a:r>
              <a:rPr lang="en-US" dirty="0"/>
              <a:t> </a:t>
            </a:r>
            <a:r>
              <a:rPr lang="en-US" dirty="0" err="1"/>
              <a:t>eswitch</a:t>
            </a:r>
            <a:r>
              <a:rPr lang="en-US" dirty="0"/>
              <a:t> attribute: spool-mode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7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398E86-52B7-6C1F-B1CC-D6580CC65BCF}"/>
              </a:ext>
            </a:extLst>
          </p:cNvPr>
          <p:cNvSpPr txBox="1"/>
          <p:nvPr/>
        </p:nvSpPr>
        <p:spPr>
          <a:xfrm>
            <a:off x="18674862" y="5788105"/>
            <a:ext cx="8090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3525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398E86-52B7-6C1F-B1CC-D6580CC65BCF}"/>
              </a:ext>
            </a:extLst>
          </p:cNvPr>
          <p:cNvSpPr txBox="1"/>
          <p:nvPr/>
        </p:nvSpPr>
        <p:spPr>
          <a:xfrm>
            <a:off x="18674862" y="5788105"/>
            <a:ext cx="8090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79090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>
            <a:extLst>
              <a:ext uri="{FF2B5EF4-FFF2-40B4-BE49-F238E27FC236}">
                <a16:creationId xmlns:a16="http://schemas.microsoft.com/office/drawing/2014/main" id="{9217906C-9B10-3AD8-A042-19CFE707D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8924" y="3895344"/>
            <a:ext cx="14424660" cy="148315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A81A2C-E3E1-7CD1-DB52-A97F4A58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OFED: Uplink Rep’s RQ for all other RQs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3AFFF-CF4D-B503-2676-7BCD7FC410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Uplink RQ’s to service all RX packets destined for non-uplink representors (SF/VF/PF)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2702-7C40-E68D-B099-DA36289A5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4663381"/>
            <a:ext cx="16803115" cy="13651992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Control plane</a:t>
            </a:r>
          </a:p>
          <a:p>
            <a:r>
              <a:rPr lang="en-US" sz="4400" dirty="0" err="1"/>
              <a:t>Devlink</a:t>
            </a:r>
            <a:r>
              <a:rPr lang="en-US" sz="4400" dirty="0"/>
              <a:t> enable </a:t>
            </a:r>
            <a:r>
              <a:rPr lang="en-US" dirty="0"/>
              <a:t>at </a:t>
            </a:r>
            <a:r>
              <a:rPr lang="en-US" sz="4400" dirty="0" err="1"/>
              <a:t>switchdev</a:t>
            </a:r>
            <a:r>
              <a:rPr lang="en-US" sz="4400" dirty="0"/>
              <a:t> mode/ or disable</a:t>
            </a:r>
          </a:p>
          <a:p>
            <a:r>
              <a:rPr lang="en-US" sz="4400" dirty="0"/>
              <a:t>Maintain </a:t>
            </a:r>
            <a:r>
              <a:rPr lang="en-US" sz="4400" dirty="0" err="1"/>
              <a:t>xarray</a:t>
            </a:r>
            <a:r>
              <a:rPr lang="en-US" sz="4400" dirty="0"/>
              <a:t> for </a:t>
            </a:r>
            <a:r>
              <a:rPr lang="en-US" sz="4400" dirty="0" err="1"/>
              <a:t>vport</a:t>
            </a:r>
            <a:r>
              <a:rPr lang="en-US" sz="4400" dirty="0"/>
              <a:t> id to representor </a:t>
            </a:r>
            <a:r>
              <a:rPr lang="en-US" sz="4400" dirty="0" err="1"/>
              <a:t>netdev</a:t>
            </a:r>
            <a:r>
              <a:rPr lang="en-US" dirty="0"/>
              <a:t> struct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Data </a:t>
            </a:r>
            <a:r>
              <a:rPr lang="en-US" dirty="0"/>
              <a:t>plane: Steering</a:t>
            </a:r>
          </a:p>
          <a:p>
            <a:r>
              <a:rPr lang="en-US" sz="4400" dirty="0"/>
              <a:t>Insert pet header of 8 bytes (2 bytes contains new </a:t>
            </a:r>
            <a:r>
              <a:rPr lang="en-US" sz="4400" dirty="0" err="1"/>
              <a:t>ethertype</a:t>
            </a:r>
            <a:r>
              <a:rPr lang="en-US" sz="4400" dirty="0"/>
              <a:t>)</a:t>
            </a:r>
          </a:p>
          <a:p>
            <a:r>
              <a:rPr lang="en-US" sz="4400" dirty="0"/>
              <a:t>Copy 2 bytes of source </a:t>
            </a:r>
            <a:r>
              <a:rPr lang="en-US" sz="4400" dirty="0" err="1"/>
              <a:t>vport</a:t>
            </a:r>
            <a:r>
              <a:rPr lang="en-US" sz="4400" dirty="0"/>
              <a:t> that is stored in reg_c0</a:t>
            </a:r>
          </a:p>
          <a:p>
            <a:r>
              <a:rPr lang="en-US" sz="4400" dirty="0"/>
              <a:t>Set uplink as destination </a:t>
            </a:r>
            <a:r>
              <a:rPr lang="en-US" sz="4400" dirty="0" err="1"/>
              <a:t>vport</a:t>
            </a:r>
            <a:endParaRPr lang="en-US" dirty="0"/>
          </a:p>
          <a:p>
            <a:endParaRPr lang="en-US" sz="4400" dirty="0"/>
          </a:p>
          <a:p>
            <a:pPr marL="0" indent="0">
              <a:buNone/>
            </a:pPr>
            <a:r>
              <a:rPr lang="en-US" dirty="0"/>
              <a:t>Data Plane: driver</a:t>
            </a:r>
          </a:p>
          <a:p>
            <a:r>
              <a:rPr lang="en-US" dirty="0"/>
              <a:t>Get </a:t>
            </a:r>
            <a:r>
              <a:rPr lang="en-US" dirty="0" err="1"/>
              <a:t>vport</a:t>
            </a:r>
            <a:r>
              <a:rPr lang="en-US" dirty="0"/>
              <a:t> id from </a:t>
            </a:r>
            <a:r>
              <a:rPr lang="en-US" dirty="0" err="1"/>
              <a:t>rx</a:t>
            </a:r>
            <a:r>
              <a:rPr lang="en-US" dirty="0"/>
              <a:t> buffer, lookup </a:t>
            </a:r>
            <a:r>
              <a:rPr lang="en-US" dirty="0" err="1"/>
              <a:t>netdev</a:t>
            </a:r>
            <a:r>
              <a:rPr lang="en-US" dirty="0"/>
              <a:t> struct using </a:t>
            </a:r>
            <a:r>
              <a:rPr lang="en-US" dirty="0" err="1"/>
              <a:t>vport</a:t>
            </a:r>
            <a:r>
              <a:rPr lang="en-US" dirty="0"/>
              <a:t> id</a:t>
            </a:r>
          </a:p>
          <a:p>
            <a:r>
              <a:rPr lang="en-US" sz="4400" dirty="0"/>
              <a:t>Strip the 8 bytes from SKB and patch the SKB with correct </a:t>
            </a:r>
            <a:r>
              <a:rPr lang="en-US" sz="4400" dirty="0" err="1"/>
              <a:t>netdev</a:t>
            </a:r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403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BC7A-9A31-C90B-87B2-9B8D5F3D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uplink REP’s </a:t>
            </a:r>
            <a:r>
              <a:rPr lang="en-US" dirty="0" err="1"/>
              <a:t>rx</a:t>
            </a:r>
            <a:r>
              <a:rPr lang="en-US" dirty="0"/>
              <a:t> Queues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657B5-2149-8161-FAC0-1D8DCE3D5E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Targeting 1K SFs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EE86A-EFBC-3611-8F0C-041DBC40E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430" y="5194128"/>
            <a:ext cx="21261328" cy="1365199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No Shared RQ</a:t>
            </a:r>
          </a:p>
          <a:p>
            <a:r>
              <a:rPr lang="en-US" dirty="0"/>
              <a:t>each </a:t>
            </a:r>
            <a:r>
              <a:rPr lang="en-US" dirty="0" err="1"/>
              <a:t>repr</a:t>
            </a:r>
            <a:r>
              <a:rPr lang="en-US" dirty="0"/>
              <a:t> has its own </a:t>
            </a:r>
            <a:r>
              <a:rPr lang="en-US" dirty="0" err="1"/>
              <a:t>rxq</a:t>
            </a:r>
            <a:r>
              <a:rPr lang="en-US" dirty="0"/>
              <a:t>, ex: 2 channel/2 </a:t>
            </a:r>
            <a:r>
              <a:rPr lang="en-US" dirty="0" err="1"/>
              <a:t>rxqs</a:t>
            </a:r>
            <a:endParaRPr lang="en-US" dirty="0"/>
          </a:p>
          <a:p>
            <a:r>
              <a:rPr lang="en-US" dirty="0"/>
              <a:t>1k representors has total 2k </a:t>
            </a:r>
            <a:r>
              <a:rPr lang="en-US" dirty="0" err="1"/>
              <a:t>rxqs</a:t>
            </a:r>
            <a:endParaRPr lang="en-US" dirty="0"/>
          </a:p>
          <a:p>
            <a:r>
              <a:rPr lang="en-US" dirty="0"/>
              <a:t>Each rep’s flow through its own </a:t>
            </a:r>
            <a:r>
              <a:rPr lang="en-US" dirty="0" err="1"/>
              <a:t>rxhash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With Shared RQ on BlueField-3</a:t>
            </a:r>
          </a:p>
          <a:p>
            <a:r>
              <a:rPr lang="en-US" dirty="0"/>
              <a:t>PF creates 16 </a:t>
            </a:r>
            <a:r>
              <a:rPr lang="en-US" dirty="0" err="1"/>
              <a:t>rxqs</a:t>
            </a:r>
            <a:r>
              <a:rPr lang="en-US" dirty="0"/>
              <a:t> (max limited by CPUs)</a:t>
            </a:r>
          </a:p>
          <a:p>
            <a:r>
              <a:rPr lang="en-US" dirty="0"/>
              <a:t>Traffic from all representors uses the same </a:t>
            </a:r>
            <a:r>
              <a:rPr lang="en-US" dirty="0" err="1"/>
              <a:t>rxhash</a:t>
            </a:r>
            <a:r>
              <a:rPr lang="en-US" dirty="0"/>
              <a:t> and decides which </a:t>
            </a:r>
            <a:r>
              <a:rPr lang="en-US" dirty="0" err="1"/>
              <a:t>rxq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Idea</a:t>
            </a:r>
            <a:r>
              <a:rPr lang="en-US" dirty="0"/>
              <a:t>: increase 16 to more, ex: 128</a:t>
            </a:r>
          </a:p>
          <a:p>
            <a:r>
              <a:rPr lang="en-US" dirty="0"/>
              <a:t>Lower the chance for hash collision, depth depends on NAPI scheduler</a:t>
            </a:r>
          </a:p>
          <a:p>
            <a:r>
              <a:rPr lang="en-US" dirty="0"/>
              <a:t>NAPI schedule natively provides fairness for each queue</a:t>
            </a:r>
          </a:p>
          <a:p>
            <a:r>
              <a:rPr lang="en-US" dirty="0"/>
              <a:t>16 queues with 1024 entries is different than 128 queues with 64 entries!</a:t>
            </a:r>
          </a:p>
          <a:p>
            <a:r>
              <a:rPr lang="en-US" dirty="0"/>
              <a:t>Can we hash based on </a:t>
            </a:r>
            <a:r>
              <a:rPr lang="en-US" dirty="0" err="1"/>
              <a:t>vport_id</a:t>
            </a:r>
            <a:r>
              <a:rPr lang="en-US" dirty="0"/>
              <a:t>? If yes, it’s the same as no-</a:t>
            </a:r>
            <a:r>
              <a:rPr lang="en-US" dirty="0" err="1"/>
              <a:t>sharedrq</a:t>
            </a:r>
            <a:endParaRPr lang="en-US" dirty="0"/>
          </a:p>
          <a:p>
            <a:r>
              <a:rPr lang="en-US" dirty="0"/>
              <a:t>Existing </a:t>
            </a:r>
            <a:r>
              <a:rPr lang="en-US" dirty="0" err="1"/>
              <a:t>ethtool</a:t>
            </a:r>
            <a:r>
              <a:rPr lang="en-US" dirty="0"/>
              <a:t> controls everything, no extra knob needed?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7E4235-B3F3-E88A-3B65-8D16D87A076B}"/>
              </a:ext>
            </a:extLst>
          </p:cNvPr>
          <p:cNvGrpSpPr/>
          <p:nvPr/>
        </p:nvGrpSpPr>
        <p:grpSpPr>
          <a:xfrm>
            <a:off x="22964495" y="12011435"/>
            <a:ext cx="10351007" cy="8297580"/>
            <a:chOff x="22651915" y="11765345"/>
            <a:chExt cx="10351007" cy="829758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58DF8D19-19B3-4EB1-84BA-E210F7F4CBBA}"/>
                </a:ext>
              </a:extLst>
            </p:cNvPr>
            <p:cNvGrpSpPr/>
            <p:nvPr/>
          </p:nvGrpSpPr>
          <p:grpSpPr>
            <a:xfrm>
              <a:off x="22651915" y="11765345"/>
              <a:ext cx="10351007" cy="6815542"/>
              <a:chOff x="23782380" y="11649400"/>
              <a:chExt cx="10351007" cy="6815542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ABCEFE49-4812-8041-83AB-B47E6F002DEB}"/>
                  </a:ext>
                </a:extLst>
              </p:cNvPr>
              <p:cNvGrpSpPr/>
              <p:nvPr/>
            </p:nvGrpSpPr>
            <p:grpSpPr>
              <a:xfrm>
                <a:off x="24976820" y="13443490"/>
                <a:ext cx="731520" cy="3698219"/>
                <a:chOff x="24139610" y="8570447"/>
                <a:chExt cx="1737910" cy="3698219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2DA562E5-F349-9EE2-E3E8-FDA5A7697B2C}"/>
                    </a:ext>
                  </a:extLst>
                </p:cNvPr>
                <p:cNvSpPr/>
                <p:nvPr/>
              </p:nvSpPr>
              <p:spPr>
                <a:xfrm>
                  <a:off x="24139610" y="8570447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065254CB-D05B-4A97-67EF-8DA6FB53B089}"/>
                    </a:ext>
                  </a:extLst>
                </p:cNvPr>
                <p:cNvSpPr/>
                <p:nvPr/>
              </p:nvSpPr>
              <p:spPr>
                <a:xfrm>
                  <a:off x="24139610" y="931540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FD1844D0-4A6C-DE23-F0CF-EA120588A4AD}"/>
                    </a:ext>
                  </a:extLst>
                </p:cNvPr>
                <p:cNvSpPr/>
                <p:nvPr/>
              </p:nvSpPr>
              <p:spPr>
                <a:xfrm>
                  <a:off x="24139610" y="10058289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E08C2A00-7FE4-CF12-4782-4CD621EAE1DE}"/>
                    </a:ext>
                  </a:extLst>
                </p:cNvPr>
                <p:cNvSpPr/>
                <p:nvPr/>
              </p:nvSpPr>
              <p:spPr>
                <a:xfrm>
                  <a:off x="24139610" y="10797146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4276ACC5-A202-7F3E-8C72-C6E11E1FDDF8}"/>
                    </a:ext>
                  </a:extLst>
                </p:cNvPr>
                <p:cNvSpPr/>
                <p:nvPr/>
              </p:nvSpPr>
              <p:spPr>
                <a:xfrm>
                  <a:off x="24139610" y="1154892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F2FCE72-DC93-C718-E4C3-9CCB1416A778}"/>
                  </a:ext>
                </a:extLst>
              </p:cNvPr>
              <p:cNvSpPr txBox="1"/>
              <p:nvPr/>
            </p:nvSpPr>
            <p:spPr>
              <a:xfrm>
                <a:off x="28054431" y="17532433"/>
                <a:ext cx="1806906" cy="7078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4472C4">
                    <a:shade val="50000"/>
                  </a:srgb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 err="1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rxhash</a:t>
                </a:r>
                <a:endParaRPr lang="en-US" sz="40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endParaRP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A900E7D-929C-EAF1-BB6A-BAACE2526F1F}"/>
                  </a:ext>
                </a:extLst>
              </p:cNvPr>
              <p:cNvGrpSpPr/>
              <p:nvPr/>
            </p:nvGrpSpPr>
            <p:grpSpPr>
              <a:xfrm>
                <a:off x="26109148" y="13457893"/>
                <a:ext cx="731520" cy="3698219"/>
                <a:chOff x="24139610" y="8570447"/>
                <a:chExt cx="1737910" cy="3698219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150C1555-312E-8DC0-B42C-B487DC29C43F}"/>
                    </a:ext>
                  </a:extLst>
                </p:cNvPr>
                <p:cNvSpPr/>
                <p:nvPr/>
              </p:nvSpPr>
              <p:spPr>
                <a:xfrm>
                  <a:off x="24139610" y="8570447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C445AB5F-F53C-5F03-58D5-7AC40C0526F3}"/>
                    </a:ext>
                  </a:extLst>
                </p:cNvPr>
                <p:cNvSpPr/>
                <p:nvPr/>
              </p:nvSpPr>
              <p:spPr>
                <a:xfrm>
                  <a:off x="24139610" y="931540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D81883AF-0F3F-A034-66F4-CDBC7E824AA3}"/>
                    </a:ext>
                  </a:extLst>
                </p:cNvPr>
                <p:cNvSpPr/>
                <p:nvPr/>
              </p:nvSpPr>
              <p:spPr>
                <a:xfrm>
                  <a:off x="24139610" y="10058289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A7BB81A-EB23-0CE6-72EA-6CE34BFCE0AD}"/>
                    </a:ext>
                  </a:extLst>
                </p:cNvPr>
                <p:cNvSpPr/>
                <p:nvPr/>
              </p:nvSpPr>
              <p:spPr>
                <a:xfrm>
                  <a:off x="24139610" y="10797146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10D10D6-7194-83C0-14CF-4C756C7EB2CB}"/>
                    </a:ext>
                  </a:extLst>
                </p:cNvPr>
                <p:cNvSpPr/>
                <p:nvPr/>
              </p:nvSpPr>
              <p:spPr>
                <a:xfrm>
                  <a:off x="24139610" y="1154892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B099A9B-351C-3F2D-5C44-4B30CC16236A}"/>
                  </a:ext>
                </a:extLst>
              </p:cNvPr>
              <p:cNvSpPr/>
              <p:nvPr/>
            </p:nvSpPr>
            <p:spPr>
              <a:xfrm>
                <a:off x="23782380" y="12429902"/>
                <a:ext cx="10351007" cy="6035040"/>
              </a:xfrm>
              <a:prstGeom prst="rect">
                <a:avLst/>
              </a:prstGeom>
              <a:noFill/>
              <a:ln>
                <a:solidFill>
                  <a:srgbClr val="4472C4">
                    <a:shade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4000" dirty="0" err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5C90837-05CC-0C47-A101-B2D704A6ED0B}"/>
                  </a:ext>
                </a:extLst>
              </p:cNvPr>
              <p:cNvSpPr txBox="1"/>
              <p:nvPr/>
            </p:nvSpPr>
            <p:spPr>
              <a:xfrm>
                <a:off x="28229051" y="12594774"/>
                <a:ext cx="1212704" cy="7078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4472C4">
                    <a:shade val="50000"/>
                  </a:srgb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err="1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rxqs</a:t>
                </a:r>
                <a:endParaRPr lang="en-US" sz="40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E0B3779-3D72-C659-0D0C-EF039BDE32FD}"/>
                  </a:ext>
                </a:extLst>
              </p:cNvPr>
              <p:cNvSpPr txBox="1"/>
              <p:nvPr/>
            </p:nvSpPr>
            <p:spPr>
              <a:xfrm>
                <a:off x="27387415" y="11649400"/>
                <a:ext cx="2829621" cy="7078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4472C4">
                    <a:shade val="50000"/>
                  </a:srgb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Uplink-REP</a:t>
                </a: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3837630F-4177-B68E-3EEC-CD2909423FE5}"/>
                  </a:ext>
                </a:extLst>
              </p:cNvPr>
              <p:cNvGrpSpPr/>
              <p:nvPr/>
            </p:nvGrpSpPr>
            <p:grpSpPr>
              <a:xfrm>
                <a:off x="27424787" y="13443490"/>
                <a:ext cx="731520" cy="3698219"/>
                <a:chOff x="24139610" y="8570447"/>
                <a:chExt cx="1737910" cy="3698219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EB2E3DF2-4B7E-1CCB-EB00-4B2AA815F280}"/>
                    </a:ext>
                  </a:extLst>
                </p:cNvPr>
                <p:cNvSpPr/>
                <p:nvPr/>
              </p:nvSpPr>
              <p:spPr>
                <a:xfrm>
                  <a:off x="24139610" y="8570447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0306EA24-09A4-662C-5D57-B597896D5D0C}"/>
                    </a:ext>
                  </a:extLst>
                </p:cNvPr>
                <p:cNvSpPr/>
                <p:nvPr/>
              </p:nvSpPr>
              <p:spPr>
                <a:xfrm>
                  <a:off x="24139610" y="931540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C84D9BB-85A4-9A53-10CE-166A93657299}"/>
                    </a:ext>
                  </a:extLst>
                </p:cNvPr>
                <p:cNvSpPr/>
                <p:nvPr/>
              </p:nvSpPr>
              <p:spPr>
                <a:xfrm>
                  <a:off x="24139610" y="10058289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39D2B44A-407A-4A6A-EA46-A482D24F64E6}"/>
                    </a:ext>
                  </a:extLst>
                </p:cNvPr>
                <p:cNvSpPr/>
                <p:nvPr/>
              </p:nvSpPr>
              <p:spPr>
                <a:xfrm>
                  <a:off x="24139610" y="10797146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8AF8B58E-36EB-43AF-7F74-2CBE8700B3BC}"/>
                    </a:ext>
                  </a:extLst>
                </p:cNvPr>
                <p:cNvSpPr/>
                <p:nvPr/>
              </p:nvSpPr>
              <p:spPr>
                <a:xfrm>
                  <a:off x="24139610" y="1154892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741D01E1-9CB5-0D21-51B3-F91B6CAD0C3D}"/>
                  </a:ext>
                </a:extLst>
              </p:cNvPr>
              <p:cNvGrpSpPr/>
              <p:nvPr/>
            </p:nvGrpSpPr>
            <p:grpSpPr>
              <a:xfrm>
                <a:off x="28557115" y="13457893"/>
                <a:ext cx="731520" cy="3698219"/>
                <a:chOff x="24139610" y="8570447"/>
                <a:chExt cx="1737910" cy="3698219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52C018D1-103E-8C65-5117-30A7DC6D664F}"/>
                    </a:ext>
                  </a:extLst>
                </p:cNvPr>
                <p:cNvSpPr/>
                <p:nvPr/>
              </p:nvSpPr>
              <p:spPr>
                <a:xfrm>
                  <a:off x="24139610" y="8570447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4388DF4E-701C-8D2B-0E0E-DBA81ED6837C}"/>
                    </a:ext>
                  </a:extLst>
                </p:cNvPr>
                <p:cNvSpPr/>
                <p:nvPr/>
              </p:nvSpPr>
              <p:spPr>
                <a:xfrm>
                  <a:off x="24139610" y="931540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D35874CB-8B8F-FFAB-D424-938B199C7C46}"/>
                    </a:ext>
                  </a:extLst>
                </p:cNvPr>
                <p:cNvSpPr/>
                <p:nvPr/>
              </p:nvSpPr>
              <p:spPr>
                <a:xfrm>
                  <a:off x="24139610" y="10058289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D860FE4-9CF2-117F-58F0-30232C698763}"/>
                    </a:ext>
                  </a:extLst>
                </p:cNvPr>
                <p:cNvSpPr/>
                <p:nvPr/>
              </p:nvSpPr>
              <p:spPr>
                <a:xfrm>
                  <a:off x="24139610" y="10797146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B7C23921-D971-73C4-F024-A5F81DDFFDCC}"/>
                    </a:ext>
                  </a:extLst>
                </p:cNvPr>
                <p:cNvSpPr/>
                <p:nvPr/>
              </p:nvSpPr>
              <p:spPr>
                <a:xfrm>
                  <a:off x="24139610" y="1154892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7E9087A-91B8-3E8C-4267-819C9342054D}"/>
                  </a:ext>
                </a:extLst>
              </p:cNvPr>
              <p:cNvGrpSpPr/>
              <p:nvPr/>
            </p:nvGrpSpPr>
            <p:grpSpPr>
              <a:xfrm>
                <a:off x="31037873" y="13452973"/>
                <a:ext cx="731520" cy="3698219"/>
                <a:chOff x="24139610" y="8570447"/>
                <a:chExt cx="1737910" cy="3698219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7AE40E3A-1E2A-FDF3-4996-B1397FC35DF5}"/>
                    </a:ext>
                  </a:extLst>
                </p:cNvPr>
                <p:cNvSpPr/>
                <p:nvPr/>
              </p:nvSpPr>
              <p:spPr>
                <a:xfrm>
                  <a:off x="24139610" y="8570447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EDDC210C-5A3B-A310-8F97-EF114255052D}"/>
                    </a:ext>
                  </a:extLst>
                </p:cNvPr>
                <p:cNvSpPr/>
                <p:nvPr/>
              </p:nvSpPr>
              <p:spPr>
                <a:xfrm>
                  <a:off x="24139610" y="931540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398ADA86-2070-A51E-F061-013E68552BA1}"/>
                    </a:ext>
                  </a:extLst>
                </p:cNvPr>
                <p:cNvSpPr/>
                <p:nvPr/>
              </p:nvSpPr>
              <p:spPr>
                <a:xfrm>
                  <a:off x="24139610" y="10058289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B3209E5-773F-A31E-D496-CB810C220877}"/>
                    </a:ext>
                  </a:extLst>
                </p:cNvPr>
                <p:cNvSpPr/>
                <p:nvPr/>
              </p:nvSpPr>
              <p:spPr>
                <a:xfrm>
                  <a:off x="24139610" y="10797146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E54C458-B9C5-B3B0-D0A9-228ED5D0BC1C}"/>
                    </a:ext>
                  </a:extLst>
                </p:cNvPr>
                <p:cNvSpPr/>
                <p:nvPr/>
              </p:nvSpPr>
              <p:spPr>
                <a:xfrm>
                  <a:off x="24139610" y="1154892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8426570C-2D15-4F23-13B3-271A959C7E07}"/>
                  </a:ext>
                </a:extLst>
              </p:cNvPr>
              <p:cNvGrpSpPr/>
              <p:nvPr/>
            </p:nvGrpSpPr>
            <p:grpSpPr>
              <a:xfrm>
                <a:off x="32170201" y="13467376"/>
                <a:ext cx="731520" cy="3698219"/>
                <a:chOff x="24139610" y="8570447"/>
                <a:chExt cx="1737910" cy="3698219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31CE6B02-360E-A782-CE0F-1E3DDC6136E9}"/>
                    </a:ext>
                  </a:extLst>
                </p:cNvPr>
                <p:cNvSpPr/>
                <p:nvPr/>
              </p:nvSpPr>
              <p:spPr>
                <a:xfrm>
                  <a:off x="24139610" y="8570447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5729D46D-5967-69B5-E9D6-4318A201EFCC}"/>
                    </a:ext>
                  </a:extLst>
                </p:cNvPr>
                <p:cNvSpPr/>
                <p:nvPr/>
              </p:nvSpPr>
              <p:spPr>
                <a:xfrm>
                  <a:off x="24139610" y="931540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D6F0D032-C5D3-0EA2-1B63-566D78EAC561}"/>
                    </a:ext>
                  </a:extLst>
                </p:cNvPr>
                <p:cNvSpPr/>
                <p:nvPr/>
              </p:nvSpPr>
              <p:spPr>
                <a:xfrm>
                  <a:off x="24139610" y="10058289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47F61D9A-ACC1-7FFB-0045-EFC0B4F7D5E0}"/>
                    </a:ext>
                  </a:extLst>
                </p:cNvPr>
                <p:cNvSpPr/>
                <p:nvPr/>
              </p:nvSpPr>
              <p:spPr>
                <a:xfrm>
                  <a:off x="24139610" y="10797146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43CC69A2-3EE3-CD48-09B1-9D00D358E553}"/>
                    </a:ext>
                  </a:extLst>
                </p:cNvPr>
                <p:cNvSpPr/>
                <p:nvPr/>
              </p:nvSpPr>
              <p:spPr>
                <a:xfrm>
                  <a:off x="24139610" y="11548920"/>
                  <a:ext cx="1737910" cy="719746"/>
                </a:xfrm>
                <a:prstGeom prst="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8CB9FF9-5D17-7187-1958-0A8D447975C2}"/>
                  </a:ext>
                </a:extLst>
              </p:cNvPr>
              <p:cNvSpPr txBox="1"/>
              <p:nvPr/>
            </p:nvSpPr>
            <p:spPr>
              <a:xfrm>
                <a:off x="29476002" y="15045717"/>
                <a:ext cx="9076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...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42CD346-FEC8-E777-2DE8-85B9FC8728E6}"/>
                </a:ext>
              </a:extLst>
            </p:cNvPr>
            <p:cNvSpPr txBox="1"/>
            <p:nvPr/>
          </p:nvSpPr>
          <p:spPr>
            <a:xfrm>
              <a:off x="24818662" y="19355039"/>
              <a:ext cx="72544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Packets from all representors</a:t>
              </a:r>
            </a:p>
          </p:txBody>
        </p:sp>
        <p:sp>
          <p:nvSpPr>
            <p:cNvPr id="132" name="Right Arrow 131">
              <a:extLst>
                <a:ext uri="{FF2B5EF4-FFF2-40B4-BE49-F238E27FC236}">
                  <a16:creationId xmlns:a16="http://schemas.microsoft.com/office/drawing/2014/main" id="{95761F9C-03BB-82D6-6B5D-07B18C39570D}"/>
                </a:ext>
              </a:extLst>
            </p:cNvPr>
            <p:cNvSpPr/>
            <p:nvPr/>
          </p:nvSpPr>
          <p:spPr>
            <a:xfrm rot="16200000">
              <a:off x="27504145" y="18587176"/>
              <a:ext cx="742889" cy="565161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571C11FA-9261-5157-700B-0D77E1FB2A68}"/>
              </a:ext>
            </a:extLst>
          </p:cNvPr>
          <p:cNvSpPr txBox="1"/>
          <p:nvPr/>
        </p:nvSpPr>
        <p:spPr>
          <a:xfrm>
            <a:off x="1837360" y="19571259"/>
            <a:ext cx="113079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RFC: https://git-</a:t>
            </a:r>
            <a:r>
              <a:rPr lang="en-US" sz="3000" dirty="0" err="1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nbu.nvidia.com</a:t>
            </a:r>
            <a:r>
              <a:rPr lang="en-US" sz="30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/r/c/upstream/</a:t>
            </a:r>
            <a:r>
              <a:rPr lang="en-US" sz="3000" dirty="0" err="1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linux</a:t>
            </a:r>
            <a:r>
              <a:rPr lang="en-US" sz="30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/+/1099459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C33C390-0EBF-9588-2353-87B0F78E8CB2}"/>
              </a:ext>
            </a:extLst>
          </p:cNvPr>
          <p:cNvGrpSpPr/>
          <p:nvPr/>
        </p:nvGrpSpPr>
        <p:grpSpPr>
          <a:xfrm>
            <a:off x="22778810" y="3159446"/>
            <a:ext cx="13608426" cy="8018533"/>
            <a:chOff x="22852107" y="3228827"/>
            <a:chExt cx="13608426" cy="8018533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63E4DFED-1C6A-74DB-1940-AE02C4B46047}"/>
                </a:ext>
              </a:extLst>
            </p:cNvPr>
            <p:cNvGrpSpPr/>
            <p:nvPr/>
          </p:nvGrpSpPr>
          <p:grpSpPr>
            <a:xfrm>
              <a:off x="22852107" y="3228827"/>
              <a:ext cx="9950621" cy="7031093"/>
              <a:chOff x="24176736" y="4197739"/>
              <a:chExt cx="9950621" cy="703109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07129F5-D507-3E4A-030F-6BE19E3B9154}"/>
                  </a:ext>
                </a:extLst>
              </p:cNvPr>
              <p:cNvGrpSpPr/>
              <p:nvPr/>
            </p:nvGrpSpPr>
            <p:grpSpPr>
              <a:xfrm>
                <a:off x="24176736" y="4197739"/>
                <a:ext cx="2487168" cy="7031093"/>
                <a:chOff x="24176736" y="4197739"/>
                <a:chExt cx="2487168" cy="7031093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68CBFF0C-EEE5-3900-64B3-B3CBA33D6D81}"/>
                    </a:ext>
                  </a:extLst>
                </p:cNvPr>
                <p:cNvGrpSpPr/>
                <p:nvPr/>
              </p:nvGrpSpPr>
              <p:grpSpPr>
                <a:xfrm>
                  <a:off x="24443805" y="6065755"/>
                  <a:ext cx="731520" cy="3698219"/>
                  <a:chOff x="24139610" y="8570447"/>
                  <a:chExt cx="1737910" cy="3698219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A86A8E4C-288C-06F8-AC89-0B594854B3CA}"/>
                      </a:ext>
                    </a:extLst>
                  </p:cNvPr>
                  <p:cNvSpPr/>
                  <p:nvPr/>
                </p:nvSpPr>
                <p:spPr>
                  <a:xfrm>
                    <a:off x="24139610" y="8570447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7E1FA3AA-1FD1-6079-A914-CB5C56C6195F}"/>
                      </a:ext>
                    </a:extLst>
                  </p:cNvPr>
                  <p:cNvSpPr/>
                  <p:nvPr/>
                </p:nvSpPr>
                <p:spPr>
                  <a:xfrm>
                    <a:off x="24139610" y="931540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F67E467-CE16-102A-2F14-8F60D72CADB3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058289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35A4C63E-0E4F-5256-6000-0BE11DE895F5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797146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CE3B1C5-C415-FC5E-56B5-C85DB4647C2A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154892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097182E-2A70-EB92-9F30-9C93E0592DCF}"/>
                    </a:ext>
                  </a:extLst>
                </p:cNvPr>
                <p:cNvSpPr txBox="1"/>
                <p:nvPr/>
              </p:nvSpPr>
              <p:spPr>
                <a:xfrm>
                  <a:off x="24555950" y="10111035"/>
                  <a:ext cx="1806906" cy="7078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4472C4">
                      <a:shade val="50000"/>
                    </a:srgb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000" dirty="0" err="1">
                      <a:solidFill>
                        <a:schemeClr val="bg1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rxhash</a:t>
                  </a:r>
                  <a:endPara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16C0BF1B-3C20-EA96-FA76-E83B6F3169DE}"/>
                    </a:ext>
                  </a:extLst>
                </p:cNvPr>
                <p:cNvGrpSpPr/>
                <p:nvPr/>
              </p:nvGrpSpPr>
              <p:grpSpPr>
                <a:xfrm>
                  <a:off x="25576133" y="6080158"/>
                  <a:ext cx="731520" cy="3698219"/>
                  <a:chOff x="24139610" y="8570447"/>
                  <a:chExt cx="1737910" cy="3698219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43833A74-1E78-19DD-4712-DDC73DDBEDE1}"/>
                      </a:ext>
                    </a:extLst>
                  </p:cNvPr>
                  <p:cNvSpPr/>
                  <p:nvPr/>
                </p:nvSpPr>
                <p:spPr>
                  <a:xfrm>
                    <a:off x="24139610" y="8570447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51F2844C-57A5-0A5A-54C4-4BB752F1E7F4}"/>
                      </a:ext>
                    </a:extLst>
                  </p:cNvPr>
                  <p:cNvSpPr/>
                  <p:nvPr/>
                </p:nvSpPr>
                <p:spPr>
                  <a:xfrm>
                    <a:off x="24139610" y="931540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F82D1FBC-21C6-F462-90BC-062B582B63AB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058289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C26AAC57-419B-7191-A585-4C6FDE5CFD9B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797146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FBE9E163-271C-1F78-3916-91AA60802BA2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154892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E6F92F7-68B9-807E-5FF6-AB59CEA1BA55}"/>
                    </a:ext>
                  </a:extLst>
                </p:cNvPr>
                <p:cNvSpPr/>
                <p:nvPr/>
              </p:nvSpPr>
              <p:spPr>
                <a:xfrm>
                  <a:off x="24176736" y="5522976"/>
                  <a:ext cx="2487168" cy="57058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sz="4000" dirty="0" err="1">
                    <a:solidFill>
                      <a:schemeClr val="tx1"/>
                    </a:solidFill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1A268E3-59E2-6D94-40AD-BD8F348B7985}"/>
                    </a:ext>
                  </a:extLst>
                </p:cNvPr>
                <p:cNvSpPr/>
                <p:nvPr/>
              </p:nvSpPr>
              <p:spPr>
                <a:xfrm>
                  <a:off x="24176736" y="5157216"/>
                  <a:ext cx="2487168" cy="6035040"/>
                </a:xfrm>
                <a:prstGeom prst="rect">
                  <a:avLst/>
                </a:prstGeom>
                <a:noFill/>
                <a:ln>
                  <a:solidFill>
                    <a:srgbClr val="4472C4">
                      <a:shade val="5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sz="4000" dirty="0" err="1">
                    <a:solidFill>
                      <a:schemeClr val="tx1"/>
                    </a:solidFill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4EBA44B-DCBF-D78A-05A7-0AD6FBE618CA}"/>
                    </a:ext>
                  </a:extLst>
                </p:cNvPr>
                <p:cNvSpPr txBox="1"/>
                <p:nvPr/>
              </p:nvSpPr>
              <p:spPr>
                <a:xfrm>
                  <a:off x="24853052" y="5582261"/>
                  <a:ext cx="1212704" cy="7078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4472C4">
                      <a:shade val="50000"/>
                    </a:srgb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000" dirty="0" err="1">
                      <a:solidFill>
                        <a:schemeClr val="bg1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rxqs</a:t>
                  </a:r>
                  <a:endPara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C92D05C-841C-D437-B753-F336F3921BCD}"/>
                    </a:ext>
                  </a:extLst>
                </p:cNvPr>
                <p:cNvSpPr txBox="1"/>
                <p:nvPr/>
              </p:nvSpPr>
              <p:spPr>
                <a:xfrm>
                  <a:off x="24693197" y="4197739"/>
                  <a:ext cx="1454245" cy="7078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4472C4">
                      <a:shade val="50000"/>
                    </a:srgb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000" dirty="0">
                      <a:solidFill>
                        <a:schemeClr val="bg1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REP1</a:t>
                  </a: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9F7B6BC-7CF0-7641-D46E-AB6F52ABE986}"/>
                  </a:ext>
                </a:extLst>
              </p:cNvPr>
              <p:cNvGrpSpPr/>
              <p:nvPr/>
            </p:nvGrpSpPr>
            <p:grpSpPr>
              <a:xfrm>
                <a:off x="27392001" y="4197739"/>
                <a:ext cx="2487168" cy="7031093"/>
                <a:chOff x="24176736" y="4197739"/>
                <a:chExt cx="2487168" cy="7031093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92155853-A252-51B1-DF56-404D199E708B}"/>
                    </a:ext>
                  </a:extLst>
                </p:cNvPr>
                <p:cNvGrpSpPr/>
                <p:nvPr/>
              </p:nvGrpSpPr>
              <p:grpSpPr>
                <a:xfrm>
                  <a:off x="24443805" y="6065755"/>
                  <a:ext cx="731520" cy="3698219"/>
                  <a:chOff x="24139610" y="8570447"/>
                  <a:chExt cx="1737910" cy="3698219"/>
                </a:xfrm>
              </p:grpSpPr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7A85DA86-778D-1092-AB6A-5A360877BDFB}"/>
                      </a:ext>
                    </a:extLst>
                  </p:cNvPr>
                  <p:cNvSpPr/>
                  <p:nvPr/>
                </p:nvSpPr>
                <p:spPr>
                  <a:xfrm>
                    <a:off x="24139610" y="8570447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4BA8181-7694-44F9-9C72-A568337545EC}"/>
                      </a:ext>
                    </a:extLst>
                  </p:cNvPr>
                  <p:cNvSpPr/>
                  <p:nvPr/>
                </p:nvSpPr>
                <p:spPr>
                  <a:xfrm>
                    <a:off x="24139610" y="931540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B46301A9-0EA4-590C-8F1B-FEECF8D4009E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058289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ED263800-008F-261C-7CA2-A88F7FEA3487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797146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19C3B1-BD7E-51AB-31A3-E5F42A5CA12F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154892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57EE58F-CF6F-0739-11A6-7090F7A658DF}"/>
                    </a:ext>
                  </a:extLst>
                </p:cNvPr>
                <p:cNvSpPr txBox="1"/>
                <p:nvPr/>
              </p:nvSpPr>
              <p:spPr>
                <a:xfrm>
                  <a:off x="24555950" y="10111035"/>
                  <a:ext cx="1806906" cy="7078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4472C4">
                      <a:shade val="50000"/>
                    </a:srgb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000" dirty="0" err="1">
                      <a:solidFill>
                        <a:schemeClr val="bg1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rxhash</a:t>
                  </a:r>
                  <a:endPara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endParaRP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A60A07D2-5F8C-FD32-3A1C-7BF6C97A19E4}"/>
                    </a:ext>
                  </a:extLst>
                </p:cNvPr>
                <p:cNvGrpSpPr/>
                <p:nvPr/>
              </p:nvGrpSpPr>
              <p:grpSpPr>
                <a:xfrm>
                  <a:off x="25576133" y="6080158"/>
                  <a:ext cx="731520" cy="3698219"/>
                  <a:chOff x="24139610" y="8570447"/>
                  <a:chExt cx="1737910" cy="3698219"/>
                </a:xfrm>
              </p:grpSpPr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2D422E66-8654-C15D-1EB0-1DE6B4F92573}"/>
                      </a:ext>
                    </a:extLst>
                  </p:cNvPr>
                  <p:cNvSpPr/>
                  <p:nvPr/>
                </p:nvSpPr>
                <p:spPr>
                  <a:xfrm>
                    <a:off x="24139610" y="8570447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7B1815C9-9EF5-0464-D407-4D555E8098C7}"/>
                      </a:ext>
                    </a:extLst>
                  </p:cNvPr>
                  <p:cNvSpPr/>
                  <p:nvPr/>
                </p:nvSpPr>
                <p:spPr>
                  <a:xfrm>
                    <a:off x="24139610" y="931540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B116FA48-E52E-6139-D79B-DAD8A445D719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058289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7E2B1588-C6EC-6BE5-2946-C09B79CA2B4B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797146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E59AF0F-612E-40C3-797B-2BB70CEA863F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154892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93CCB65-6447-D2EE-9B95-BEFDACBD1793}"/>
                    </a:ext>
                  </a:extLst>
                </p:cNvPr>
                <p:cNvSpPr/>
                <p:nvPr/>
              </p:nvSpPr>
              <p:spPr>
                <a:xfrm>
                  <a:off x="24176736" y="5522976"/>
                  <a:ext cx="2487168" cy="57058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sz="4000" dirty="0" err="1">
                    <a:solidFill>
                      <a:schemeClr val="tx1"/>
                    </a:solidFill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2D92592-95EA-8A7F-2584-C6DD676CB432}"/>
                    </a:ext>
                  </a:extLst>
                </p:cNvPr>
                <p:cNvSpPr/>
                <p:nvPr/>
              </p:nvSpPr>
              <p:spPr>
                <a:xfrm>
                  <a:off x="24176736" y="5157216"/>
                  <a:ext cx="2487168" cy="6035040"/>
                </a:xfrm>
                <a:prstGeom prst="rect">
                  <a:avLst/>
                </a:prstGeom>
                <a:noFill/>
                <a:ln>
                  <a:solidFill>
                    <a:srgbClr val="4472C4">
                      <a:shade val="5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sz="4000" dirty="0" err="1">
                    <a:solidFill>
                      <a:schemeClr val="tx1"/>
                    </a:solidFill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B225D9F-61AF-4DF5-82FF-97A28C8265DB}"/>
                    </a:ext>
                  </a:extLst>
                </p:cNvPr>
                <p:cNvSpPr txBox="1"/>
                <p:nvPr/>
              </p:nvSpPr>
              <p:spPr>
                <a:xfrm>
                  <a:off x="24853052" y="5582261"/>
                  <a:ext cx="1212704" cy="7078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4472C4">
                      <a:shade val="50000"/>
                    </a:srgb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000" dirty="0" err="1">
                      <a:solidFill>
                        <a:schemeClr val="bg1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rxqs</a:t>
                  </a:r>
                  <a:endPara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9A2C038-69BB-5F7D-A24E-9709BEB91202}"/>
                    </a:ext>
                  </a:extLst>
                </p:cNvPr>
                <p:cNvSpPr txBox="1"/>
                <p:nvPr/>
              </p:nvSpPr>
              <p:spPr>
                <a:xfrm>
                  <a:off x="24693197" y="4197739"/>
                  <a:ext cx="1454245" cy="7078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4472C4">
                      <a:shade val="50000"/>
                    </a:srgb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000" dirty="0">
                      <a:solidFill>
                        <a:schemeClr val="bg1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REP2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DB7923E4-E06A-45C9-EA68-1E75252C4644}"/>
                  </a:ext>
                </a:extLst>
              </p:cNvPr>
              <p:cNvGrpSpPr/>
              <p:nvPr/>
            </p:nvGrpSpPr>
            <p:grpSpPr>
              <a:xfrm>
                <a:off x="31640189" y="4197739"/>
                <a:ext cx="2487168" cy="7031093"/>
                <a:chOff x="24176736" y="4197739"/>
                <a:chExt cx="2487168" cy="7031093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06A93846-208A-68CD-C33D-2F8A871A8FC2}"/>
                    </a:ext>
                  </a:extLst>
                </p:cNvPr>
                <p:cNvGrpSpPr/>
                <p:nvPr/>
              </p:nvGrpSpPr>
              <p:grpSpPr>
                <a:xfrm>
                  <a:off x="24443805" y="6065755"/>
                  <a:ext cx="731520" cy="3698219"/>
                  <a:chOff x="24139610" y="8570447"/>
                  <a:chExt cx="1737910" cy="3698219"/>
                </a:xfrm>
              </p:grpSpPr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59FCE398-FAC9-0788-1176-B248C185B099}"/>
                      </a:ext>
                    </a:extLst>
                  </p:cNvPr>
                  <p:cNvSpPr/>
                  <p:nvPr/>
                </p:nvSpPr>
                <p:spPr>
                  <a:xfrm>
                    <a:off x="24139610" y="8570447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42F14448-4BF3-E1FA-77E0-603B222E7AF9}"/>
                      </a:ext>
                    </a:extLst>
                  </p:cNvPr>
                  <p:cNvSpPr/>
                  <p:nvPr/>
                </p:nvSpPr>
                <p:spPr>
                  <a:xfrm>
                    <a:off x="24139610" y="931540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CD79DB2C-542A-CDAF-4668-AA0CC94FF84E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058289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584479D5-5FA1-24DA-B292-79CFB73A52E8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797146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756773BF-4BB8-7C84-8EC9-5422773CD486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154892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FE5E1BB-1C66-EC56-9AEA-C92AECE9E900}"/>
                    </a:ext>
                  </a:extLst>
                </p:cNvPr>
                <p:cNvSpPr txBox="1"/>
                <p:nvPr/>
              </p:nvSpPr>
              <p:spPr>
                <a:xfrm>
                  <a:off x="24555950" y="10111035"/>
                  <a:ext cx="1806906" cy="7078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4472C4">
                      <a:shade val="50000"/>
                    </a:srgb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000" dirty="0" err="1">
                      <a:solidFill>
                        <a:schemeClr val="bg1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rxhash</a:t>
                  </a:r>
                  <a:endPara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endParaRPr>
                </a:p>
              </p:txBody>
            </p: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1352ED31-AEF7-8BAC-CAE1-E1E7A955F54B}"/>
                    </a:ext>
                  </a:extLst>
                </p:cNvPr>
                <p:cNvGrpSpPr/>
                <p:nvPr/>
              </p:nvGrpSpPr>
              <p:grpSpPr>
                <a:xfrm>
                  <a:off x="25576133" y="6080158"/>
                  <a:ext cx="731520" cy="3698219"/>
                  <a:chOff x="24139610" y="8570447"/>
                  <a:chExt cx="1737910" cy="3698219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BE1953A7-5895-4C47-FE11-4C2F642BF8B1}"/>
                      </a:ext>
                    </a:extLst>
                  </p:cNvPr>
                  <p:cNvSpPr/>
                  <p:nvPr/>
                </p:nvSpPr>
                <p:spPr>
                  <a:xfrm>
                    <a:off x="24139610" y="8570447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76DF444B-8ED7-2549-AA7A-2ED5715CB1BA}"/>
                      </a:ext>
                    </a:extLst>
                  </p:cNvPr>
                  <p:cNvSpPr/>
                  <p:nvPr/>
                </p:nvSpPr>
                <p:spPr>
                  <a:xfrm>
                    <a:off x="24139610" y="931540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FFE3D8B3-86D1-7A0E-D1AE-257475503CCA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058289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9FCB4105-FAED-4D5E-5721-FE9B937DD334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0797146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8F1E26-B0EA-43EF-9668-7E2999B50FC4}"/>
                      </a:ext>
                    </a:extLst>
                  </p:cNvPr>
                  <p:cNvSpPr/>
                  <p:nvPr/>
                </p:nvSpPr>
                <p:spPr>
                  <a:xfrm>
                    <a:off x="24139610" y="11548920"/>
                    <a:ext cx="1737910" cy="719746"/>
                  </a:xfrm>
                  <a:prstGeom prst="rect">
                    <a:avLst/>
                  </a:prstGeom>
                  <a:solidFill>
                    <a:srgbClr val="5B9BD5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B184147-4D0D-FD7D-38CD-CAC3F355D2DF}"/>
                    </a:ext>
                  </a:extLst>
                </p:cNvPr>
                <p:cNvSpPr/>
                <p:nvPr/>
              </p:nvSpPr>
              <p:spPr>
                <a:xfrm>
                  <a:off x="24176736" y="5522976"/>
                  <a:ext cx="2487168" cy="57058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sz="4000" dirty="0" err="1">
                    <a:solidFill>
                      <a:schemeClr val="tx1"/>
                    </a:solidFill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48BA5EA0-4E48-74E4-10B0-56AD55B5BE21}"/>
                    </a:ext>
                  </a:extLst>
                </p:cNvPr>
                <p:cNvSpPr/>
                <p:nvPr/>
              </p:nvSpPr>
              <p:spPr>
                <a:xfrm>
                  <a:off x="24176736" y="5157216"/>
                  <a:ext cx="2487168" cy="6035040"/>
                </a:xfrm>
                <a:prstGeom prst="rect">
                  <a:avLst/>
                </a:prstGeom>
                <a:noFill/>
                <a:ln>
                  <a:solidFill>
                    <a:srgbClr val="4472C4">
                      <a:shade val="5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sz="4000" dirty="0" err="1">
                    <a:solidFill>
                      <a:schemeClr val="tx1"/>
                    </a:solidFill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DB58AAE-9C23-96E4-11D5-861603BDFF10}"/>
                    </a:ext>
                  </a:extLst>
                </p:cNvPr>
                <p:cNvSpPr txBox="1"/>
                <p:nvPr/>
              </p:nvSpPr>
              <p:spPr>
                <a:xfrm>
                  <a:off x="24853052" y="5582261"/>
                  <a:ext cx="1212704" cy="7078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4472C4">
                      <a:shade val="50000"/>
                    </a:srgb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000" dirty="0" err="1">
                      <a:solidFill>
                        <a:schemeClr val="bg1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rxqs</a:t>
                  </a:r>
                  <a:endPara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AE5AFC1-2921-2541-DBEE-E234FDC139CC}"/>
                    </a:ext>
                  </a:extLst>
                </p:cNvPr>
                <p:cNvSpPr txBox="1"/>
                <p:nvPr/>
              </p:nvSpPr>
              <p:spPr>
                <a:xfrm>
                  <a:off x="24702462" y="4197739"/>
                  <a:ext cx="1435714" cy="7078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4472C4">
                      <a:shade val="50000"/>
                    </a:srgb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000" dirty="0" err="1">
                      <a:solidFill>
                        <a:schemeClr val="bg1"/>
                      </a:solidFill>
                      <a:latin typeface="NVIDIA Sans" panose="020B0503020203020204" pitchFamily="34" charset="0"/>
                      <a:cs typeface="NVIDIA Sans" panose="020B0503020203020204" pitchFamily="34" charset="0"/>
                    </a:rPr>
                    <a:t>REPn</a:t>
                  </a:r>
                  <a:endPara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endParaRPr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11FB472-4E24-78CC-376E-C8C50236DDD0}"/>
                  </a:ext>
                </a:extLst>
              </p:cNvPr>
              <p:cNvSpPr txBox="1"/>
              <p:nvPr/>
            </p:nvSpPr>
            <p:spPr>
              <a:xfrm>
                <a:off x="30279977" y="7936992"/>
                <a:ext cx="9076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...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0F41BB-29AC-005E-951E-D0DA2F8D6DD6}"/>
                </a:ext>
              </a:extLst>
            </p:cNvPr>
            <p:cNvSpPr txBox="1"/>
            <p:nvPr/>
          </p:nvSpPr>
          <p:spPr>
            <a:xfrm>
              <a:off x="33069797" y="7143392"/>
              <a:ext cx="33907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u="sng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No </a:t>
              </a:r>
              <a:r>
                <a:rPr lang="en-US" sz="4000" u="sng" dirty="0" err="1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SharedRQ</a:t>
              </a:r>
              <a:endParaRPr lang="en-US" sz="4000" u="sng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endParaRP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630358ED-2F90-59AE-3687-2D69E7E025DE}"/>
                </a:ext>
              </a:extLst>
            </p:cNvPr>
            <p:cNvSpPr/>
            <p:nvPr/>
          </p:nvSpPr>
          <p:spPr>
            <a:xfrm rot="16200000">
              <a:off x="23720450" y="9948591"/>
              <a:ext cx="742889" cy="565161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37765CCC-8410-D55E-545E-6006E3F69767}"/>
                </a:ext>
              </a:extLst>
            </p:cNvPr>
            <p:cNvSpPr/>
            <p:nvPr/>
          </p:nvSpPr>
          <p:spPr>
            <a:xfrm rot="16200000">
              <a:off x="27046469" y="9925385"/>
              <a:ext cx="742889" cy="565161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42C2B2CB-9DB6-E699-40F0-404AC7996BA8}"/>
                </a:ext>
              </a:extLst>
            </p:cNvPr>
            <p:cNvSpPr/>
            <p:nvPr/>
          </p:nvSpPr>
          <p:spPr>
            <a:xfrm rot="16200000">
              <a:off x="31187698" y="9936052"/>
              <a:ext cx="742889" cy="565161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4E1292-029F-6A5D-B17D-D924AEE50924}"/>
                </a:ext>
              </a:extLst>
            </p:cNvPr>
            <p:cNvSpPr txBox="1"/>
            <p:nvPr/>
          </p:nvSpPr>
          <p:spPr>
            <a:xfrm>
              <a:off x="24345542" y="10539474"/>
              <a:ext cx="74531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Packets steered to its own TIR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B9D44EB-1C90-68C1-A3AF-BD24ABDD80D0}"/>
              </a:ext>
            </a:extLst>
          </p:cNvPr>
          <p:cNvSpPr txBox="1"/>
          <p:nvPr/>
        </p:nvSpPr>
        <p:spPr>
          <a:xfrm>
            <a:off x="33529729" y="15333821"/>
            <a:ext cx="2582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u="sng" dirty="0" err="1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SharedRQ</a:t>
            </a:r>
            <a:endParaRPr lang="en-US" sz="4000" u="sng" dirty="0">
              <a:solidFill>
                <a:schemeClr val="bg1"/>
              </a:solidFill>
              <a:latin typeface="NVIDIA Sans" panose="020B0503020203020204" pitchFamily="34" charset="0"/>
              <a:cs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8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4117-62D0-9AE7-8460-FF587A92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ICE driver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6CE25C-C408-ADEF-6218-3C4FC989F9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Both </a:t>
            </a:r>
            <a:r>
              <a:rPr lang="en-US" dirty="0" err="1"/>
              <a:t>repr’s</a:t>
            </a:r>
            <a:r>
              <a:rPr lang="en-US" dirty="0"/>
              <a:t> </a:t>
            </a:r>
            <a:r>
              <a:rPr lang="en-US" dirty="0" err="1"/>
              <a:t>rx</a:t>
            </a:r>
            <a:r>
              <a:rPr lang="en-US" dirty="0"/>
              <a:t> and </a:t>
            </a:r>
            <a:r>
              <a:rPr lang="en-US" dirty="0" err="1"/>
              <a:t>tx</a:t>
            </a:r>
            <a:r>
              <a:rPr lang="en-US" dirty="0"/>
              <a:t> are handled by PF </a:t>
            </a:r>
            <a:r>
              <a:rPr lang="en-US" dirty="0" err="1"/>
              <a:t>repr</a:t>
            </a:r>
            <a:endParaRPr lang="en-US" dirty="0"/>
          </a:p>
          <a:p>
            <a:r>
              <a:rPr lang="en-US" dirty="0"/>
              <a:t>Currently no ECPF, only runs on host PF (wait for IPU)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EDC3C4-2268-6EA7-F9CD-66E7D6460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TX</a:t>
            </a:r>
          </a:p>
          <a:p>
            <a:r>
              <a:rPr lang="en-US" dirty="0"/>
              <a:t>Goal: </a:t>
            </a:r>
            <a:r>
              <a:rPr lang="en-US" dirty="0" err="1"/>
              <a:t>repr’s</a:t>
            </a:r>
            <a:r>
              <a:rPr lang="en-US" dirty="0"/>
              <a:t> </a:t>
            </a:r>
            <a:r>
              <a:rPr lang="en-US" dirty="0" err="1"/>
              <a:t>tx</a:t>
            </a:r>
            <a:r>
              <a:rPr lang="en-US" dirty="0"/>
              <a:t> is sent to corresponding </a:t>
            </a:r>
            <a:r>
              <a:rPr lang="en-US" dirty="0" err="1"/>
              <a:t>vport’s</a:t>
            </a:r>
            <a:r>
              <a:rPr lang="en-US" dirty="0"/>
              <a:t> </a:t>
            </a:r>
            <a:r>
              <a:rPr lang="en-US" dirty="0" err="1"/>
              <a:t>rx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Idea</a:t>
            </a:r>
          </a:p>
          <a:p>
            <a:r>
              <a:rPr lang="en-US" dirty="0"/>
              <a:t>“bypass” the steering block, tell the hardware to send directly to LAN or </a:t>
            </a:r>
            <a:r>
              <a:rPr lang="en-US" dirty="0" err="1"/>
              <a:t>vport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Steps</a:t>
            </a:r>
          </a:p>
          <a:p>
            <a:r>
              <a:rPr lang="en-US" dirty="0" err="1"/>
              <a:t>Repr</a:t>
            </a:r>
            <a:r>
              <a:rPr lang="en-US" dirty="0"/>
              <a:t> call </a:t>
            </a:r>
            <a:r>
              <a:rPr lang="en-US" dirty="0" err="1"/>
              <a:t>ice_xmit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skb</a:t>
            </a:r>
            <a:r>
              <a:rPr lang="en-US" dirty="0"/>
              <a:t>-&gt;</a:t>
            </a:r>
            <a:r>
              <a:rPr lang="en-US" dirty="0" err="1"/>
              <a:t>dst</a:t>
            </a:r>
            <a:r>
              <a:rPr lang="en-US" dirty="0"/>
              <a:t> field to save </a:t>
            </a:r>
            <a:r>
              <a:rPr lang="en-US" dirty="0" err="1"/>
              <a:t>vport</a:t>
            </a:r>
            <a:r>
              <a:rPr lang="en-US" dirty="0"/>
              <a:t> id</a:t>
            </a:r>
          </a:p>
          <a:p>
            <a:r>
              <a:rPr lang="en-US" dirty="0"/>
              <a:t>Then </a:t>
            </a:r>
            <a:r>
              <a:rPr lang="en-US" dirty="0" err="1"/>
              <a:t>dev_queue_xmit</a:t>
            </a:r>
            <a:r>
              <a:rPr lang="en-US" dirty="0"/>
              <a:t>(</a:t>
            </a:r>
            <a:r>
              <a:rPr lang="en-US" dirty="0" err="1"/>
              <a:t>skb</a:t>
            </a:r>
            <a:r>
              <a:rPr lang="en-US" dirty="0"/>
              <a:t>)</a:t>
            </a:r>
          </a:p>
          <a:p>
            <a:r>
              <a:rPr lang="en-US" dirty="0"/>
              <a:t>Uplink </a:t>
            </a:r>
            <a:r>
              <a:rPr lang="en-US" dirty="0" err="1"/>
              <a:t>tx</a:t>
            </a:r>
            <a:r>
              <a:rPr lang="en-US" dirty="0"/>
              <a:t> </a:t>
            </a:r>
            <a:r>
              <a:rPr lang="en-US" dirty="0" err="1"/>
              <a:t>xmit</a:t>
            </a:r>
            <a:r>
              <a:rPr lang="en-US" dirty="0"/>
              <a:t> function set </a:t>
            </a:r>
            <a:r>
              <a:rPr lang="en-US" dirty="0" err="1"/>
              <a:t>vport</a:t>
            </a:r>
            <a:r>
              <a:rPr lang="en-US" dirty="0"/>
              <a:t> id in </a:t>
            </a:r>
            <a:r>
              <a:rPr lang="en-US" dirty="0" err="1"/>
              <a:t>tx</a:t>
            </a:r>
            <a:r>
              <a:rPr lang="en-US" dirty="0"/>
              <a:t> descriptor</a:t>
            </a:r>
          </a:p>
          <a:p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ice_xmit_frame_ring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() -&gt;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ice_eswitch_set_target_vsi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()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AF63AF-DB46-D7A4-267A-7B27B4557695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Before Michal’s patch, a special “control plane </a:t>
            </a:r>
            <a:r>
              <a:rPr lang="en-US" dirty="0" err="1"/>
              <a:t>vport</a:t>
            </a:r>
            <a:r>
              <a:rPr lang="en-US" dirty="0"/>
              <a:t>” is created, with N queues assigned for N </a:t>
            </a:r>
            <a:r>
              <a:rPr lang="en-US" dirty="0" err="1"/>
              <a:t>repr</a:t>
            </a:r>
            <a:endParaRPr lang="en-US" dirty="0"/>
          </a:p>
          <a:p>
            <a:r>
              <a:rPr lang="en-US" dirty="0"/>
              <a:t>With 1k SF, the control plane </a:t>
            </a:r>
            <a:r>
              <a:rPr lang="en-US" dirty="0" err="1"/>
              <a:t>vport</a:t>
            </a:r>
            <a:r>
              <a:rPr lang="en-US" dirty="0"/>
              <a:t> couldn’t create 1k queues -&gt; move to shared queue design with PF</a:t>
            </a:r>
          </a:p>
          <a:p>
            <a:endParaRPr lang="en-US" dirty="0"/>
          </a:p>
          <a:p>
            <a:r>
              <a:rPr lang="en-US" dirty="0"/>
              <a:t>RX</a:t>
            </a:r>
          </a:p>
          <a:p>
            <a:r>
              <a:rPr lang="en-US" dirty="0"/>
              <a:t>Slow-path traffic handles by PF</a:t>
            </a:r>
          </a:p>
          <a:p>
            <a:r>
              <a:rPr lang="en-US" dirty="0"/>
              <a:t>Steps:</a:t>
            </a:r>
          </a:p>
          <a:p>
            <a:r>
              <a:rPr lang="en-US" dirty="0"/>
              <a:t>Redirect to uplink rep by </a:t>
            </a:r>
            <a:r>
              <a:rPr lang="en-US" dirty="0" err="1"/>
              <a:t>seting</a:t>
            </a:r>
            <a:r>
              <a:rPr lang="en-US" dirty="0"/>
              <a:t> </a:t>
            </a:r>
            <a:r>
              <a:rPr lang="en-US" dirty="0" err="1"/>
              <a:t>rx</a:t>
            </a:r>
            <a:r>
              <a:rPr lang="en-US" dirty="0"/>
              <a:t> descriptor id to uplink</a:t>
            </a:r>
          </a:p>
          <a:p>
            <a:r>
              <a:rPr lang="en-US" dirty="0"/>
              <a:t>Maintain </a:t>
            </a:r>
            <a:r>
              <a:rPr lang="en-US" dirty="0" err="1"/>
              <a:t>xarray</a:t>
            </a:r>
            <a:r>
              <a:rPr lang="en-US" dirty="0"/>
              <a:t> for </a:t>
            </a:r>
            <a:r>
              <a:rPr lang="en-US" dirty="0" err="1"/>
              <a:t>vport</a:t>
            </a:r>
            <a:r>
              <a:rPr lang="en-US" dirty="0"/>
              <a:t> id to </a:t>
            </a:r>
            <a:r>
              <a:rPr lang="en-US" dirty="0" err="1"/>
              <a:t>repr</a:t>
            </a:r>
            <a:r>
              <a:rPr lang="en-US" dirty="0"/>
              <a:t> </a:t>
            </a:r>
            <a:r>
              <a:rPr lang="en-US" dirty="0" err="1"/>
              <a:t>netdev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11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6C5838-5B15-4295-A6AB-336C4403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Switchdev</a:t>
            </a:r>
            <a:r>
              <a:rPr lang="en-US" dirty="0"/>
              <a:t> Mode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864752-C98B-41D5-A8F0-CAAA5ACFFA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Slow-Path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C4E44C6-E88C-4CDE-9E6A-035AA5A6F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91" y="5001769"/>
            <a:ext cx="32260309" cy="13496542"/>
          </a:xfrm>
        </p:spPr>
        <p:txBody>
          <a:bodyPr/>
          <a:lstStyle/>
          <a:p>
            <a:r>
              <a:rPr lang="en-US" sz="5000" dirty="0"/>
              <a:t>Runs on host, or in </a:t>
            </a:r>
            <a:r>
              <a:rPr lang="en-US" sz="5000" dirty="0" err="1"/>
              <a:t>SmartNIC</a:t>
            </a:r>
            <a:r>
              <a:rPr lang="en-US" sz="5000" dirty="0"/>
              <a:t> embedded CPU</a:t>
            </a:r>
          </a:p>
          <a:p>
            <a:r>
              <a:rPr lang="en-US" sz="5000" dirty="0"/>
              <a:t>Each </a:t>
            </a:r>
            <a:r>
              <a:rPr lang="en-US" sz="5000" dirty="0" err="1"/>
              <a:t>vport</a:t>
            </a:r>
            <a:r>
              <a:rPr lang="en-US" sz="5000" dirty="0"/>
              <a:t> has its own representor port (</a:t>
            </a:r>
            <a:r>
              <a:rPr lang="en-US" sz="5000" dirty="0" err="1"/>
              <a:t>repr</a:t>
            </a:r>
            <a:r>
              <a:rPr lang="en-US" sz="5000" dirty="0"/>
              <a:t>)</a:t>
            </a:r>
          </a:p>
          <a:p>
            <a:r>
              <a:rPr lang="en-US" sz="5000" dirty="0" err="1"/>
              <a:t>Repr</a:t>
            </a:r>
            <a:r>
              <a:rPr lang="en-US" sz="5000" dirty="0"/>
              <a:t> is the control plane of the </a:t>
            </a:r>
            <a:r>
              <a:rPr lang="en-US" sz="5000" dirty="0" err="1"/>
              <a:t>vport</a:t>
            </a:r>
            <a:r>
              <a:rPr lang="en-US" sz="5000" dirty="0"/>
              <a:t> (representee)</a:t>
            </a:r>
          </a:p>
          <a:p>
            <a:r>
              <a:rPr lang="en-US" sz="5000" dirty="0" err="1"/>
              <a:t>Reprs</a:t>
            </a:r>
            <a:r>
              <a:rPr lang="en-US" sz="5000" dirty="0"/>
              <a:t> attach to OVS or Linux bridge</a:t>
            </a:r>
          </a:p>
          <a:p>
            <a:r>
              <a:rPr lang="en-US" sz="5000" dirty="0"/>
              <a:t>Handles first couple packets of a connection</a:t>
            </a:r>
          </a:p>
          <a:p>
            <a:r>
              <a:rPr lang="en-US" sz="5000" dirty="0"/>
              <a:t>Insert/delete/update rules into </a:t>
            </a:r>
            <a:r>
              <a:rPr lang="en-US" sz="5000" dirty="0" err="1"/>
              <a:t>switchdev</a:t>
            </a:r>
            <a:endParaRPr lang="en-US" sz="5000" dirty="0"/>
          </a:p>
          <a:p>
            <a:pPr marL="0" indent="0">
              <a:buNone/>
            </a:pPr>
            <a:endParaRPr lang="en-US" sz="5000" dirty="0"/>
          </a:p>
          <a:p>
            <a:pPr lvl="1"/>
            <a:endParaRPr lang="en-US" sz="5400" dirty="0"/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D4DD9B0D-9365-71F6-D6F3-756CA1A5F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7198" y="6187995"/>
            <a:ext cx="7699248" cy="11898837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BA3F1D1F-BB5E-51D1-4811-418113502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4318" y="5779377"/>
            <a:ext cx="9230591" cy="123074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80EF6E-216B-8345-917C-A921EA06B6C7}"/>
              </a:ext>
            </a:extLst>
          </p:cNvPr>
          <p:cNvSpPr txBox="1"/>
          <p:nvPr/>
        </p:nvSpPr>
        <p:spPr>
          <a:xfrm>
            <a:off x="31830938" y="7784813"/>
            <a:ext cx="2609753" cy="70788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000" u="sng" dirty="0">
                <a:solidFill>
                  <a:srgbClr val="FF0000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Slow-Path</a:t>
            </a:r>
          </a:p>
        </p:txBody>
      </p:sp>
    </p:spTree>
    <p:extLst>
      <p:ext uri="{BB962C8B-B14F-4D97-AF65-F5344CB8AC3E}">
        <p14:creationId xmlns:p14="http://schemas.microsoft.com/office/powerpoint/2010/main" val="99780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9380-B020-AF80-1730-3A19FAA6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Slow-Path Design Challenges</a:t>
            </a:r>
          </a:p>
        </p:txBody>
      </p:sp>
      <p:sp>
        <p:nvSpPr>
          <p:cNvPr id="9" name="Subtitle 9">
            <a:extLst>
              <a:ext uri="{FF2B5EF4-FFF2-40B4-BE49-F238E27FC236}">
                <a16:creationId xmlns:a16="http://schemas.microsoft.com/office/drawing/2014/main" id="{08A35618-83F6-3C42-97C2-869D67C1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4846320"/>
            <a:ext cx="31546800" cy="13651992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/>
              <a:t>When creating thousands of SFs/VFs with representors:</a:t>
            </a:r>
          </a:p>
          <a:p>
            <a:r>
              <a:rPr lang="en-US" sz="5400" dirty="0"/>
              <a:t>Each VF/SF has its own representor </a:t>
            </a:r>
            <a:r>
              <a:rPr lang="en-US" sz="5400" dirty="0" err="1"/>
              <a:t>netdev</a:t>
            </a:r>
            <a:r>
              <a:rPr lang="en-US" sz="5400" dirty="0"/>
              <a:t>, 1:1 mapping</a:t>
            </a:r>
          </a:p>
          <a:p>
            <a:r>
              <a:rPr lang="en-US" sz="5400" dirty="0"/>
              <a:t>Each representor </a:t>
            </a:r>
            <a:r>
              <a:rPr lang="en-US" sz="5400" dirty="0" err="1"/>
              <a:t>netdev</a:t>
            </a:r>
            <a:r>
              <a:rPr lang="en-US" sz="5400" dirty="0"/>
              <a:t> has its own RXQs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>
                <a:solidFill>
                  <a:srgbClr val="C00000"/>
                </a:solidFill>
              </a:rPr>
              <a:t>Challenges</a:t>
            </a:r>
          </a:p>
          <a:p>
            <a:r>
              <a:rPr lang="en-US" sz="5400" dirty="0"/>
              <a:t>NIC does not have enough hardware queues</a:t>
            </a:r>
          </a:p>
          <a:p>
            <a:pPr lvl="1"/>
            <a:r>
              <a:rPr lang="en-US" sz="5000" dirty="0"/>
              <a:t>ICE supports up to 1K queues</a:t>
            </a:r>
          </a:p>
          <a:p>
            <a:pPr lvl="1"/>
            <a:endParaRPr lang="en-US" sz="5000" dirty="0"/>
          </a:p>
          <a:p>
            <a:r>
              <a:rPr lang="en-US" sz="5400" dirty="0"/>
              <a:t>Consume too much memory</a:t>
            </a:r>
          </a:p>
          <a:p>
            <a:pPr lvl="1"/>
            <a:r>
              <a:rPr lang="en-US" sz="5000" dirty="0"/>
              <a:t>Memory is not enough on </a:t>
            </a:r>
            <a:r>
              <a:rPr lang="en-US" sz="5000" dirty="0" err="1"/>
              <a:t>BlueField</a:t>
            </a:r>
            <a:r>
              <a:rPr lang="en-US" sz="5000" dirty="0"/>
              <a:t> </a:t>
            </a:r>
            <a:r>
              <a:rPr lang="en-US" sz="5000" dirty="0" err="1"/>
              <a:t>SmartNIC</a:t>
            </a:r>
            <a:r>
              <a:rPr lang="en-US" sz="5000" dirty="0"/>
              <a:t> or IPU</a:t>
            </a:r>
          </a:p>
          <a:p>
            <a:endParaRPr lang="en-US" sz="5400" dirty="0"/>
          </a:p>
          <a:p>
            <a:endParaRPr lang="en-US" sz="5400" dirty="0"/>
          </a:p>
          <a:p>
            <a:endParaRPr lang="en-US" sz="54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E77FDC1-D7B0-D4D9-FDC5-63629CC18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E74C77-18AC-695F-F724-21F9E845EF62}"/>
              </a:ext>
            </a:extLst>
          </p:cNvPr>
          <p:cNvGrpSpPr/>
          <p:nvPr/>
        </p:nvGrpSpPr>
        <p:grpSpPr>
          <a:xfrm>
            <a:off x="19606846" y="16272423"/>
            <a:ext cx="13253331" cy="2225889"/>
            <a:chOff x="1760992" y="16798998"/>
            <a:chExt cx="13253331" cy="2225889"/>
          </a:xfrm>
        </p:grpSpPr>
        <p:pic>
          <p:nvPicPr>
            <p:cNvPr id="4" name="Picture 3" descr="A yellow face with a hand pointing to it&#10;&#10;Description automatically generated">
              <a:extLst>
                <a:ext uri="{FF2B5EF4-FFF2-40B4-BE49-F238E27FC236}">
                  <a16:creationId xmlns:a16="http://schemas.microsoft.com/office/drawing/2014/main" id="{407E9425-F04D-5C33-FFB8-4A81467D5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60992" y="16798998"/>
              <a:ext cx="2225889" cy="222588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3CBDF1-50EB-2EF3-A79A-C40140A199F2}"/>
                </a:ext>
              </a:extLst>
            </p:cNvPr>
            <p:cNvSpPr txBox="1"/>
            <p:nvPr/>
          </p:nvSpPr>
          <p:spPr>
            <a:xfrm>
              <a:off x="3986881" y="16982017"/>
              <a:ext cx="11027442" cy="169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2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Do we need a dedicated </a:t>
              </a:r>
              <a:r>
                <a:rPr lang="en-US" sz="5200" dirty="0" err="1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netdev</a:t>
              </a:r>
              <a:r>
                <a:rPr lang="en-US" sz="52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 for</a:t>
              </a:r>
            </a:p>
            <a:p>
              <a:pPr algn="ctr"/>
              <a:r>
                <a:rPr lang="en-US" sz="52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rPr>
                <a:t>just handling slow path traffic?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732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9380-B020-AF80-1730-3A19FAA6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Slow-Path Design Challenges</a:t>
            </a:r>
          </a:p>
        </p:txBody>
      </p:sp>
      <p:sp>
        <p:nvSpPr>
          <p:cNvPr id="9" name="Subtitle 9">
            <a:extLst>
              <a:ext uri="{FF2B5EF4-FFF2-40B4-BE49-F238E27FC236}">
                <a16:creationId xmlns:a16="http://schemas.microsoft.com/office/drawing/2014/main" id="{08A35618-83F6-3C42-97C2-869D67C1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4846320"/>
            <a:ext cx="31546800" cy="13651992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/>
              <a:t>When creating thousands of SFs/VFs with representors: </a:t>
            </a:r>
            <a:r>
              <a:rPr lang="en-US" sz="54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n-US" sz="5400" dirty="0">
                <a:solidFill>
                  <a:srgbClr val="C00000"/>
                </a:solidFill>
              </a:rPr>
              <a:t>Design-0: Dedicated </a:t>
            </a:r>
            <a:r>
              <a:rPr lang="en-US" sz="5400" dirty="0" err="1">
                <a:solidFill>
                  <a:srgbClr val="C00000"/>
                </a:solidFill>
              </a:rPr>
              <a:t>Repr</a:t>
            </a:r>
            <a:r>
              <a:rPr lang="en-US" sz="5400" dirty="0">
                <a:solidFill>
                  <a:srgbClr val="C00000"/>
                </a:solidFill>
              </a:rPr>
              <a:t> </a:t>
            </a:r>
            <a:r>
              <a:rPr lang="en-US" sz="5400" dirty="0" err="1">
                <a:solidFill>
                  <a:srgbClr val="C00000"/>
                </a:solidFill>
              </a:rPr>
              <a:t>netdev</a:t>
            </a:r>
            <a:endParaRPr lang="en-US" sz="5400" dirty="0">
              <a:solidFill>
                <a:srgbClr val="C00000"/>
              </a:solidFill>
            </a:endParaRPr>
          </a:p>
          <a:p>
            <a:r>
              <a:rPr lang="en-US" sz="5400" dirty="0"/>
              <a:t>Each VF/SF has its own representor </a:t>
            </a:r>
            <a:r>
              <a:rPr lang="en-US" sz="5400" dirty="0" err="1"/>
              <a:t>netdev</a:t>
            </a:r>
            <a:r>
              <a:rPr lang="en-US" sz="5400" dirty="0"/>
              <a:t>, 1:1 mapping</a:t>
            </a:r>
          </a:p>
          <a:p>
            <a:r>
              <a:rPr lang="en-US" sz="5400" dirty="0"/>
              <a:t>Each representor </a:t>
            </a:r>
            <a:r>
              <a:rPr lang="en-US" sz="5400" dirty="0" err="1"/>
              <a:t>netdev</a:t>
            </a:r>
            <a:r>
              <a:rPr lang="en-US" sz="5400" dirty="0"/>
              <a:t> has its own RXQs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>
                <a:solidFill>
                  <a:srgbClr val="C00000"/>
                </a:solidFill>
              </a:rPr>
              <a:t>Challenges</a:t>
            </a:r>
          </a:p>
          <a:p>
            <a:r>
              <a:rPr lang="en-US" sz="5400" dirty="0"/>
              <a:t>NIC does not have enough hardware queues </a:t>
            </a:r>
            <a:r>
              <a:rPr lang="en-US" sz="5400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sz="5400" dirty="0">
                <a:solidFill>
                  <a:srgbClr val="C00000"/>
                </a:solidFill>
              </a:rPr>
              <a:t> Design-1: Shared RXQ of PF</a:t>
            </a:r>
            <a:endParaRPr lang="en-US" sz="5400" dirty="0"/>
          </a:p>
          <a:p>
            <a:pPr lvl="1"/>
            <a:r>
              <a:rPr lang="en-US" sz="5000" dirty="0"/>
              <a:t>Intel ICE supports up to 1K queues</a:t>
            </a:r>
          </a:p>
          <a:p>
            <a:pPr lvl="1"/>
            <a:endParaRPr lang="en-US" sz="5000" dirty="0"/>
          </a:p>
          <a:p>
            <a:r>
              <a:rPr lang="en-US" sz="5400" dirty="0"/>
              <a:t>Consume too much memory </a:t>
            </a:r>
            <a:r>
              <a:rPr lang="en-US" sz="5400" dirty="0">
                <a:solidFill>
                  <a:srgbClr val="C00000"/>
                </a:solidFill>
                <a:sym typeface="Wingdings" pitchFamily="2" charset="2"/>
              </a:rPr>
              <a:t> Design-2: Adjustable RXQ (new)</a:t>
            </a:r>
            <a:endParaRPr lang="en-US" sz="5400" dirty="0"/>
          </a:p>
          <a:p>
            <a:pPr lvl="1"/>
            <a:r>
              <a:rPr lang="en-US" sz="5000" dirty="0"/>
              <a:t>Memory is not enough on </a:t>
            </a:r>
            <a:r>
              <a:rPr lang="en-US" sz="5000" dirty="0" err="1"/>
              <a:t>BlueField</a:t>
            </a:r>
            <a:r>
              <a:rPr lang="en-US" sz="5000" dirty="0"/>
              <a:t> </a:t>
            </a:r>
            <a:r>
              <a:rPr lang="en-US" sz="5000" dirty="0" err="1"/>
              <a:t>SmartNIC</a:t>
            </a:r>
            <a:r>
              <a:rPr lang="en-US" sz="5000" dirty="0"/>
              <a:t> or IPU</a:t>
            </a:r>
          </a:p>
          <a:p>
            <a:endParaRPr lang="en-US" sz="5400" dirty="0"/>
          </a:p>
          <a:p>
            <a:endParaRPr lang="en-US" sz="5400" dirty="0"/>
          </a:p>
          <a:p>
            <a:endParaRPr lang="en-US" sz="54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E77FDC1-D7B0-D4D9-FDC5-63629CC18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4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A7C3-9F12-EA4E-3306-201A4DCB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Design1: Shared RXQ of PF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F63B7-A1B4-366A-4105-392C28E2E6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Solve the Hardware Queues Limitation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1FD1D-8DEC-3AA8-C386-016ECFAFC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000" dirty="0"/>
              <a:t>Don’t allocate any RXQs for representors</a:t>
            </a:r>
          </a:p>
          <a:p>
            <a:r>
              <a:rPr lang="en-US" sz="5000" dirty="0"/>
              <a:t>Redirect all representor’s traffic to PF or uplink representor</a:t>
            </a:r>
          </a:p>
          <a:p>
            <a:r>
              <a:rPr lang="en-US" sz="5000" dirty="0"/>
              <a:t>PF reconstruct the original packet’s information, ex: </a:t>
            </a:r>
            <a:r>
              <a:rPr lang="en-US" sz="5000" dirty="0" err="1"/>
              <a:t>vport</a:t>
            </a:r>
            <a:r>
              <a:rPr lang="en-US" sz="5000" dirty="0"/>
              <a:t> id</a:t>
            </a:r>
          </a:p>
          <a:p>
            <a:r>
              <a:rPr lang="en-US" sz="5000" b="1" dirty="0"/>
              <a:t>Huge memory and queue saving</a:t>
            </a:r>
          </a:p>
          <a:p>
            <a:r>
              <a:rPr lang="en-US" sz="5000" dirty="0"/>
              <a:t>TX can also reuse/redirect to PF’s TX queue</a:t>
            </a:r>
          </a:p>
          <a:p>
            <a:r>
              <a:rPr lang="en-US" sz="5000" dirty="0"/>
              <a:t>Used by ice, </a:t>
            </a:r>
            <a:r>
              <a:rPr lang="en-US" sz="5000" dirty="0" err="1"/>
              <a:t>nfp</a:t>
            </a:r>
            <a:r>
              <a:rPr lang="en-US" sz="5000" dirty="0"/>
              <a:t>, </a:t>
            </a:r>
            <a:r>
              <a:rPr lang="en-US" sz="5000" dirty="0" err="1"/>
              <a:t>sfc</a:t>
            </a:r>
            <a:r>
              <a:rPr lang="en-US" sz="5000" dirty="0"/>
              <a:t>, mlx5(not upstream)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2F3F8CC-CFCD-78FA-EDCB-E23B25C29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0665" y="11672316"/>
            <a:ext cx="11693235" cy="793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2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E3A8-70DD-7382-A59D-F87CE8A2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Design1: Fairness Issue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D251E-6AB2-3414-C0D4-BE084E2917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Sharing causes Starving!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294C-08CA-212F-DEB4-21D3B005B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5000" dirty="0"/>
              <a:t>Assume traffic all goes into slow-path</a:t>
            </a:r>
          </a:p>
          <a:p>
            <a:r>
              <a:rPr lang="en-US" sz="5000" dirty="0"/>
              <a:t>VM1 runs DPDK-</a:t>
            </a:r>
            <a:r>
              <a:rPr lang="en-US" sz="5000" dirty="0" err="1"/>
              <a:t>pktgen</a:t>
            </a:r>
            <a:endParaRPr lang="en-US" sz="5000" dirty="0"/>
          </a:p>
          <a:p>
            <a:r>
              <a:rPr lang="en-US" sz="5000" dirty="0"/>
              <a:t>VM2 runs ping</a:t>
            </a:r>
          </a:p>
          <a:p>
            <a:r>
              <a:rPr lang="en-US" sz="5000" dirty="0"/>
              <a:t>All the buffers of RXQs of PF are used by VM1</a:t>
            </a:r>
          </a:p>
          <a:p>
            <a:r>
              <a:rPr lang="en-US" sz="5000" dirty="0"/>
              <a:t>VM2 get </a:t>
            </a:r>
            <a:r>
              <a:rPr lang="en-US" sz="5000" dirty="0">
                <a:solidFill>
                  <a:srgbClr val="C00000"/>
                </a:solidFill>
              </a:rPr>
              <a:t>zero</a:t>
            </a:r>
            <a:r>
              <a:rPr lang="en-US" sz="5000" dirty="0"/>
              <a:t> slow-path bandwidth </a:t>
            </a:r>
            <a:r>
              <a:rPr lang="en-US" sz="5000" dirty="0">
                <a:sym typeface="Wingdings" pitchFamily="2" charset="2"/>
              </a:rPr>
              <a:t></a:t>
            </a:r>
            <a:endParaRPr lang="en-US" sz="5000" dirty="0"/>
          </a:p>
          <a:p>
            <a:r>
              <a:rPr lang="en-US" sz="5000" dirty="0"/>
              <a:t>Why not use </a:t>
            </a:r>
            <a:r>
              <a:rPr lang="en-US" sz="5000" dirty="0" err="1"/>
              <a:t>tc</a:t>
            </a:r>
            <a:r>
              <a:rPr lang="en-US" sz="5000" dirty="0"/>
              <a:t> policing/shaping? Backpressure?</a:t>
            </a:r>
          </a:p>
          <a:p>
            <a:endParaRPr lang="en-US" sz="5000" dirty="0"/>
          </a:p>
          <a:p>
            <a:endParaRPr lang="en-US" sz="5000" dirty="0"/>
          </a:p>
          <a:p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6D561A1-ED97-0610-FF2F-99DBCC90B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4329" y="4364461"/>
            <a:ext cx="9590035" cy="15299277"/>
          </a:xfrm>
          <a:prstGeom prst="rect">
            <a:avLst/>
          </a:prstGeom>
        </p:spPr>
      </p:pic>
      <p:sp>
        <p:nvSpPr>
          <p:cNvPr id="5" name="Up-Down Arrow 4">
            <a:extLst>
              <a:ext uri="{FF2B5EF4-FFF2-40B4-BE49-F238E27FC236}">
                <a16:creationId xmlns:a16="http://schemas.microsoft.com/office/drawing/2014/main" id="{B7CB6A64-FAC1-5158-9174-ADE2BB902B5E}"/>
              </a:ext>
            </a:extLst>
          </p:cNvPr>
          <p:cNvSpPr/>
          <p:nvPr/>
        </p:nvSpPr>
        <p:spPr>
          <a:xfrm>
            <a:off x="21730447" y="8417860"/>
            <a:ext cx="1828800" cy="5082988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CD3D272C-0E49-6B56-B166-AE2653AF6D59}"/>
              </a:ext>
            </a:extLst>
          </p:cNvPr>
          <p:cNvSpPr/>
          <p:nvPr/>
        </p:nvSpPr>
        <p:spPr>
          <a:xfrm>
            <a:off x="25710775" y="8417860"/>
            <a:ext cx="321099" cy="5082988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8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9380-B020-AF80-1730-3A19FAA6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Slow-Path Design Challenges</a:t>
            </a:r>
          </a:p>
        </p:txBody>
      </p:sp>
      <p:sp>
        <p:nvSpPr>
          <p:cNvPr id="9" name="Subtitle 9">
            <a:extLst>
              <a:ext uri="{FF2B5EF4-FFF2-40B4-BE49-F238E27FC236}">
                <a16:creationId xmlns:a16="http://schemas.microsoft.com/office/drawing/2014/main" id="{08A35618-83F6-3C42-97C2-869D67C1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4846320"/>
            <a:ext cx="31546800" cy="13651992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chemeClr val="tx1">
                    <a:lumMod val="85000"/>
                  </a:schemeClr>
                </a:solidFill>
              </a:rPr>
              <a:t>When creating thousands of SFs/VFs with representors: </a:t>
            </a:r>
            <a:r>
              <a:rPr lang="en-US" sz="5400" dirty="0">
                <a:solidFill>
                  <a:schemeClr val="tx1">
                    <a:lumMod val="85000"/>
                  </a:schemeClr>
                </a:solidFill>
                <a:sym typeface="Wingdings" pitchFamily="2" charset="2"/>
              </a:rPr>
              <a:t> </a:t>
            </a:r>
            <a:r>
              <a:rPr lang="en-US" sz="5400" dirty="0">
                <a:solidFill>
                  <a:schemeClr val="tx1">
                    <a:lumMod val="85000"/>
                  </a:schemeClr>
                </a:solidFill>
              </a:rPr>
              <a:t>Design-0: Dedicated </a:t>
            </a:r>
            <a:r>
              <a:rPr lang="en-US" sz="5400" dirty="0" err="1">
                <a:solidFill>
                  <a:schemeClr val="tx1">
                    <a:lumMod val="85000"/>
                  </a:schemeClr>
                </a:solidFill>
              </a:rPr>
              <a:t>Repr</a:t>
            </a:r>
            <a:r>
              <a:rPr lang="en-US" sz="5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tx1">
                    <a:lumMod val="85000"/>
                  </a:schemeClr>
                </a:solidFill>
              </a:rPr>
              <a:t>netdev</a:t>
            </a:r>
            <a:endParaRPr lang="en-US" sz="54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5400" dirty="0">
                <a:solidFill>
                  <a:schemeClr val="tx1">
                    <a:lumMod val="85000"/>
                  </a:schemeClr>
                </a:solidFill>
              </a:rPr>
              <a:t>Each VF/SF has its own representor </a:t>
            </a:r>
            <a:r>
              <a:rPr lang="en-US" sz="5400" dirty="0" err="1">
                <a:solidFill>
                  <a:schemeClr val="tx1">
                    <a:lumMod val="85000"/>
                  </a:schemeClr>
                </a:solidFill>
              </a:rPr>
              <a:t>netdev</a:t>
            </a:r>
            <a:r>
              <a:rPr lang="en-US" sz="5400" dirty="0">
                <a:solidFill>
                  <a:schemeClr val="tx1">
                    <a:lumMod val="85000"/>
                  </a:schemeClr>
                </a:solidFill>
              </a:rPr>
              <a:t>, 1:1 mapping</a:t>
            </a:r>
          </a:p>
          <a:p>
            <a:r>
              <a:rPr lang="en-US" sz="5400" dirty="0">
                <a:solidFill>
                  <a:schemeClr val="tx1">
                    <a:lumMod val="85000"/>
                  </a:schemeClr>
                </a:solidFill>
              </a:rPr>
              <a:t>Each representor </a:t>
            </a:r>
            <a:r>
              <a:rPr lang="en-US" sz="5400" dirty="0" err="1">
                <a:solidFill>
                  <a:schemeClr val="tx1">
                    <a:lumMod val="85000"/>
                  </a:schemeClr>
                </a:solidFill>
              </a:rPr>
              <a:t>netdev</a:t>
            </a:r>
            <a:r>
              <a:rPr lang="en-US" sz="5400" dirty="0">
                <a:solidFill>
                  <a:schemeClr val="tx1">
                    <a:lumMod val="85000"/>
                  </a:schemeClr>
                </a:solidFill>
              </a:rPr>
              <a:t> has its own RXQs</a:t>
            </a:r>
          </a:p>
          <a:p>
            <a:pPr marL="0" indent="0">
              <a:buNone/>
            </a:pPr>
            <a:endParaRPr lang="en-US" sz="5400" dirty="0">
              <a:solidFill>
                <a:schemeClr val="tx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sz="5400" dirty="0">
                <a:solidFill>
                  <a:schemeClr val="tx1">
                    <a:lumMod val="85000"/>
                  </a:schemeClr>
                </a:solidFill>
              </a:rPr>
              <a:t>Challenges</a:t>
            </a:r>
          </a:p>
          <a:p>
            <a:r>
              <a:rPr lang="en-US" sz="5400" dirty="0">
                <a:solidFill>
                  <a:schemeClr val="tx1">
                    <a:lumMod val="85000"/>
                  </a:schemeClr>
                </a:solidFill>
              </a:rPr>
              <a:t>NIC does not have enough hardware queues </a:t>
            </a:r>
            <a:r>
              <a:rPr lang="en-US" sz="5400" dirty="0">
                <a:solidFill>
                  <a:schemeClr val="tx1">
                    <a:lumMod val="85000"/>
                  </a:schemeClr>
                </a:solidFill>
                <a:sym typeface="Wingdings" pitchFamily="2" charset="2"/>
              </a:rPr>
              <a:t></a:t>
            </a:r>
            <a:r>
              <a:rPr lang="en-US" sz="5400" dirty="0">
                <a:solidFill>
                  <a:schemeClr val="tx1">
                    <a:lumMod val="85000"/>
                  </a:schemeClr>
                </a:solidFill>
              </a:rPr>
              <a:t> Design-1: Shared RXQ of PF</a:t>
            </a:r>
          </a:p>
          <a:p>
            <a:pPr lvl="1"/>
            <a:r>
              <a:rPr lang="en-US" sz="5000" dirty="0">
                <a:solidFill>
                  <a:schemeClr val="tx1">
                    <a:lumMod val="85000"/>
                  </a:schemeClr>
                </a:solidFill>
              </a:rPr>
              <a:t>Intel ICE supports up to 1K queues</a:t>
            </a:r>
          </a:p>
          <a:p>
            <a:pPr lvl="1"/>
            <a:endParaRPr lang="en-US" sz="5000" dirty="0"/>
          </a:p>
          <a:p>
            <a:r>
              <a:rPr lang="en-US" sz="5400" dirty="0"/>
              <a:t>Consume too much memory </a:t>
            </a:r>
            <a:r>
              <a:rPr lang="en-US" sz="5400" dirty="0">
                <a:solidFill>
                  <a:srgbClr val="C00000"/>
                </a:solidFill>
                <a:sym typeface="Wingdings" pitchFamily="2" charset="2"/>
              </a:rPr>
              <a:t> Design-2: Adjustable RXQ (new)</a:t>
            </a:r>
            <a:endParaRPr lang="en-US" sz="5400" dirty="0"/>
          </a:p>
          <a:p>
            <a:pPr lvl="1"/>
            <a:r>
              <a:rPr lang="en-US" sz="5000" dirty="0"/>
              <a:t>Memory is not enough on </a:t>
            </a:r>
            <a:r>
              <a:rPr lang="en-US" sz="5000" dirty="0" err="1"/>
              <a:t>BlueField</a:t>
            </a:r>
            <a:r>
              <a:rPr lang="en-US" sz="5000" dirty="0"/>
              <a:t> </a:t>
            </a:r>
            <a:r>
              <a:rPr lang="en-US" sz="5000" dirty="0" err="1"/>
              <a:t>SmartNIC</a:t>
            </a:r>
            <a:r>
              <a:rPr lang="en-US" sz="5000" dirty="0"/>
              <a:t> or IPU</a:t>
            </a:r>
          </a:p>
          <a:p>
            <a:endParaRPr lang="en-US" sz="5400" dirty="0"/>
          </a:p>
          <a:p>
            <a:endParaRPr lang="en-US" sz="5400" dirty="0"/>
          </a:p>
          <a:p>
            <a:endParaRPr lang="en-US" sz="54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E77FDC1-D7B0-D4D9-FDC5-63629CC18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9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9380-B020-AF80-1730-3A19FAA6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(1/2)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EEAED-6CB9-714E-2BE3-A07F925D70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much memory a mlx5 representor </a:t>
            </a:r>
            <a:r>
              <a:rPr lang="en-US" dirty="0" err="1"/>
              <a:t>netdev</a:t>
            </a:r>
            <a:r>
              <a:rPr lang="en-US" dirty="0"/>
              <a:t> consumes?</a:t>
            </a:r>
          </a:p>
        </p:txBody>
      </p:sp>
      <p:sp>
        <p:nvSpPr>
          <p:cNvPr id="9" name="Subtitle 9">
            <a:extLst>
              <a:ext uri="{FF2B5EF4-FFF2-40B4-BE49-F238E27FC236}">
                <a16:creationId xmlns:a16="http://schemas.microsoft.com/office/drawing/2014/main" id="{08A35618-83F6-3C42-97C2-869D67C1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4846320"/>
            <a:ext cx="31546800" cy="13651992"/>
          </a:xfrm>
        </p:spPr>
        <p:txBody>
          <a:bodyPr/>
          <a:lstStyle/>
          <a:p>
            <a:r>
              <a:rPr lang="en-US" sz="5400" dirty="0"/>
              <a:t>Create 200 SF-rep</a:t>
            </a:r>
          </a:p>
          <a:p>
            <a:endParaRPr lang="en-US" sz="5400" dirty="0"/>
          </a:p>
          <a:p>
            <a:endParaRPr lang="en-US" sz="5400" dirty="0"/>
          </a:p>
          <a:p>
            <a:endParaRPr lang="en-US" sz="5400" dirty="0"/>
          </a:p>
          <a:p>
            <a:r>
              <a:rPr lang="en-US" sz="5400" dirty="0"/>
              <a:t>Setup RXQs and UP:</a:t>
            </a:r>
          </a:p>
          <a:p>
            <a:pPr lvl="1"/>
            <a:endParaRPr lang="en-US" sz="5400" dirty="0"/>
          </a:p>
          <a:p>
            <a:endParaRPr lang="en-US" sz="5800" dirty="0"/>
          </a:p>
          <a:p>
            <a:endParaRPr lang="en-US" sz="5800" dirty="0"/>
          </a:p>
          <a:p>
            <a:pPr marL="0" indent="0">
              <a:buNone/>
            </a:pPr>
            <a:endParaRPr lang="en-US" sz="5800" dirty="0"/>
          </a:p>
          <a:p>
            <a:r>
              <a:rPr lang="en-US" sz="5800" dirty="0"/>
              <a:t>Get memory differences</a:t>
            </a:r>
          </a:p>
          <a:p>
            <a:pPr marL="914400" lvl="1" indent="0">
              <a:buNone/>
            </a:pPr>
            <a:endParaRPr lang="en-US" sz="5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DA4B0-9602-45D1-81A8-DAF8B4BA9FA6}"/>
              </a:ext>
            </a:extLst>
          </p:cNvPr>
          <p:cNvSpPr txBox="1"/>
          <p:nvPr/>
        </p:nvSpPr>
        <p:spPr>
          <a:xfrm>
            <a:off x="4254507" y="5983605"/>
            <a:ext cx="24954267" cy="240065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{100..200}; do</a:t>
            </a:r>
          </a:p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devlink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port add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pci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/0000:08:00.0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flavour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pcisf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pfnum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sfnum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5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5E80EE-20E3-C887-12AE-3A9AE23FF446}"/>
              </a:ext>
            </a:extLst>
          </p:cNvPr>
          <p:cNvSpPr txBox="1"/>
          <p:nvPr/>
        </p:nvSpPr>
        <p:spPr>
          <a:xfrm>
            <a:off x="4254505" y="10471987"/>
            <a:ext cx="22041421" cy="393954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{100..200}; do</a:t>
            </a:r>
          </a:p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ethtool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-L $dev combined 1  // number of channel/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rxq</a:t>
            </a:r>
            <a:endParaRPr lang="en-US" sz="5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ethtool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-G $dev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1024     // RXQ depth</a:t>
            </a:r>
          </a:p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link set dev $dev up</a:t>
            </a:r>
          </a:p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8FFFA-283F-1FE8-EC2E-DA87B6F816B1}"/>
              </a:ext>
            </a:extLst>
          </p:cNvPr>
          <p:cNvSpPr txBox="1"/>
          <p:nvPr/>
        </p:nvSpPr>
        <p:spPr>
          <a:xfrm>
            <a:off x="4254506" y="16117062"/>
            <a:ext cx="21152751" cy="317009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sar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–r 1 </a:t>
            </a:r>
          </a:p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04:51:08 PM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kbmemfree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5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kbavail</a:t>
            </a:r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r>
              <a:rPr lang="en-US" sz="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04:51:09 PM  31179532  31321476</a:t>
            </a:r>
          </a:p>
          <a:p>
            <a:endParaRPr lang="en-US" sz="5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11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theme/theme1.xml><?xml version="1.0" encoding="utf-8"?>
<a:theme xmlns:a="http://schemas.openxmlformats.org/drawingml/2006/main" name="Title Only">
  <a:themeElements>
    <a:clrScheme name="Custom 15">
      <a:dk1>
        <a:srgbClr val="FFFFFF"/>
      </a:dk1>
      <a:lt1>
        <a:srgbClr val="000000"/>
      </a:lt1>
      <a:dk2>
        <a:srgbClr val="76B900"/>
      </a:dk2>
      <a:lt2>
        <a:srgbClr val="CDCDCD"/>
      </a:lt2>
      <a:accent1>
        <a:srgbClr val="008564"/>
      </a:accent1>
      <a:accent2>
        <a:srgbClr val="5D1682"/>
      </a:accent2>
      <a:accent3>
        <a:srgbClr val="890C58"/>
      </a:accent3>
      <a:accent4>
        <a:srgbClr val="5E5E5E"/>
      </a:accent4>
      <a:accent5>
        <a:srgbClr val="8C8C8C"/>
      </a:accent5>
      <a:accent6>
        <a:srgbClr val="0071C5"/>
      </a:accent6>
      <a:hlink>
        <a:srgbClr val="76B900"/>
      </a:hlink>
      <a:folHlink>
        <a:srgbClr val="76B900"/>
      </a:folHlink>
    </a:clrScheme>
    <a:fontScheme name="NVIDIA Sans">
      <a:majorFont>
        <a:latin typeface="NVIDIA Sans Medium"/>
        <a:ea typeface=""/>
        <a:cs typeface=""/>
      </a:majorFont>
      <a:minorFont>
        <a:latin typeface="NVIDIA Sans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lnSpc>
            <a:spcPct val="90000"/>
          </a:lnSpc>
          <a:defRPr sz="4000" dirty="0" err="1">
            <a:solidFill>
              <a:schemeClr val="tx1"/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4000" dirty="0" err="1" smtClean="0">
            <a:solidFill>
              <a:schemeClr val="bg1"/>
            </a:solidFill>
            <a:latin typeface="NVIDIA Sans" panose="020B0503020203020204" pitchFamily="34" charset="0"/>
            <a:cs typeface="NVIDIA Sans" panose="020B0503020203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VIDIA_Sans_Corp_Template_LIGHT_v2_NewKV.pptx" id="{2CB1BC51-CEBF-4125-BC6C-FB23D6874A8C}" vid="{0B679A5A-A7BB-445D-B89B-5017F75035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NVIDIA Sans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NVIDIA Sans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D8A66332A4B643BA3F21C52B2B93D0" ma:contentTypeVersion="4" ma:contentTypeDescription="Create a new document." ma:contentTypeScope="" ma:versionID="38ed2f3a81a7288e18bd24b64660e287">
  <xsd:schema xmlns:xsd="http://www.w3.org/2001/XMLSchema" xmlns:xs="http://www.w3.org/2001/XMLSchema" xmlns:p="http://schemas.microsoft.com/office/2006/metadata/properties" xmlns:ns2="7a9fe218-95ae-41b4-8786-2f7d21b2ee85" targetNamespace="http://schemas.microsoft.com/office/2006/metadata/properties" ma:root="true" ma:fieldsID="fecbddacaa4284b59b976dd5104d4fec" ns2:_="">
    <xsd:import namespace="7a9fe218-95ae-41b4-8786-2f7d21b2ee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9fe218-95ae-41b4-8786-2f7d21b2ee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B9875C-F0AA-4479-8543-0B7C3C6A93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9fe218-95ae-41b4-8786-2f7d21b2ee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4C7E1E-6C20-440E-941A-535F1A24C014}">
  <ds:schemaRefs>
    <ds:schemaRef ds:uri="http://www.w3.org/XML/1998/namespace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7a9fe218-95ae-41b4-8786-2f7d21b2ee85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65AC8C1-8675-4762-89BF-D102E51271A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43083d15-7273-40c1-b7db-39efd9ccc17a}" enabled="0" method="" siteId="{43083d15-7273-40c1-b7db-39efd9cc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Title Only</Template>
  <TotalTime>16506</TotalTime>
  <Words>3390</Words>
  <Application>Microsoft Macintosh PowerPoint</Application>
  <PresentationFormat>Custom</PresentationFormat>
  <Paragraphs>437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-apple-system</vt:lpstr>
      <vt:lpstr>NimbusRomNo9L</vt:lpstr>
      <vt:lpstr>var(--font-fk-grotesk)</vt:lpstr>
      <vt:lpstr>Aptos</vt:lpstr>
      <vt:lpstr>Calibri</vt:lpstr>
      <vt:lpstr>Consolas</vt:lpstr>
      <vt:lpstr>NVIDIA Sans</vt:lpstr>
      <vt:lpstr>NVIDIA Sans Light</vt:lpstr>
      <vt:lpstr>NVIDIA Sans Medium</vt:lpstr>
      <vt:lpstr>Roboto Mono</vt:lpstr>
      <vt:lpstr>Times</vt:lpstr>
      <vt:lpstr>Trebuchet MS</vt:lpstr>
      <vt:lpstr>Wingdings</vt:lpstr>
      <vt:lpstr>Title Only</vt:lpstr>
      <vt:lpstr>PowerPoint Presentation</vt:lpstr>
      <vt:lpstr>Switchdev Mode</vt:lpstr>
      <vt:lpstr>Switchdev Mode</vt:lpstr>
      <vt:lpstr>Slow-Path Design Challenges</vt:lpstr>
      <vt:lpstr>Slow-Path Design Challenges</vt:lpstr>
      <vt:lpstr>Design1: Shared RXQ of PF</vt:lpstr>
      <vt:lpstr>Design1: Fairness Issue</vt:lpstr>
      <vt:lpstr>Slow-Path Design Challenges</vt:lpstr>
      <vt:lpstr>Experiment (1/2)</vt:lpstr>
      <vt:lpstr>Experiment (2/2)</vt:lpstr>
      <vt:lpstr>MLX5 Representor Memory Consumption</vt:lpstr>
      <vt:lpstr>Background: RXQ Buffer Pre-allocation</vt:lpstr>
      <vt:lpstr>Quick Evaluation (1/2)</vt:lpstr>
      <vt:lpstr>Design2: Adjustable RXQ</vt:lpstr>
      <vt:lpstr>Design2: Dedicated Repr netdev with Adjustable RXQ</vt:lpstr>
      <vt:lpstr>Quick Evaluation (2/2)</vt:lpstr>
      <vt:lpstr>Design2+: Adjustable RXQ with Shared Page Pool</vt:lpstr>
      <vt:lpstr>Fairness with Shared Page Pool</vt:lpstr>
      <vt:lpstr>New Devlink Attribute: spool-mode</vt:lpstr>
      <vt:lpstr>PowerPoint Presentation</vt:lpstr>
      <vt:lpstr>Evaluation-1: Static RXQ, 64 - 2048</vt:lpstr>
      <vt:lpstr>Evaluation-2: Static RXQ vs Adjustable RXQ</vt:lpstr>
      <vt:lpstr>Conclusion and Future Work</vt:lpstr>
      <vt:lpstr>PowerPoint Presentation</vt:lpstr>
      <vt:lpstr>PowerPoint Presentation</vt:lpstr>
      <vt:lpstr>OFED: Uplink Rep’s RQ for all other RQs</vt:lpstr>
      <vt:lpstr>Scaling uplink REP’s rx Queues</vt:lpstr>
      <vt:lpstr>Intel ICE driver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Tu</dc:creator>
  <cp:lastModifiedBy>William Tu</cp:lastModifiedBy>
  <cp:revision>834</cp:revision>
  <dcterms:created xsi:type="dcterms:W3CDTF">2024-06-06T18:09:14Z</dcterms:created>
  <dcterms:modified xsi:type="dcterms:W3CDTF">2024-07-16T14:15:41Z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0x010100AFD8A66332A4B643BA3F21C52B2B93D0</vt:lpwstr>
  </property>
</Properties>
</file>