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257" r:id="rId4"/>
    <p:sldId id="258" r:id="rId5"/>
    <p:sldId id="259" r:id="rId6"/>
    <p:sldId id="261" r:id="rId7"/>
    <p:sldId id="260" r:id="rId8"/>
    <p:sldId id="550145305" r:id="rId9"/>
    <p:sldId id="550145277"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6"/>
    <p:restoredTop sz="94702"/>
  </p:normalViewPr>
  <p:slideViewPr>
    <p:cSldViewPr snapToGrid="0">
      <p:cViewPr varScale="1">
        <p:scale>
          <a:sx n="133" d="100"/>
          <a:sy n="133" d="100"/>
        </p:scale>
        <p:origin x="24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DE5B-5D5B-F84E-88C8-D6BC282A347E}" type="datetimeFigureOut">
              <a:rPr lang="en-US" smtClean="0"/>
              <a:t>7/1/24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FC0F-06F2-D046-BF31-BA28E9D87148}" type="slidenum">
              <a:rPr lang="en-US" smtClean="0"/>
              <a:t>‹#›</a:t>
            </a:fld>
            <a:endParaRPr lang="en-US"/>
          </a:p>
        </p:txBody>
      </p:sp>
    </p:spTree>
    <p:extLst>
      <p:ext uri="{BB962C8B-B14F-4D97-AF65-F5344CB8AC3E}">
        <p14:creationId xmlns:p14="http://schemas.microsoft.com/office/powerpoint/2010/main" val="307681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pitchFamily="2" charset="0"/>
              </a:rPr>
              <a:t>In this paper we consider a version, simply called </a:t>
            </a:r>
            <a:r>
              <a:rPr lang="en-US" sz="1800" i="1" dirty="0">
                <a:effectLst/>
                <a:latin typeface="Times" pitchFamily="2" charset="0"/>
              </a:rPr>
              <a:t>pushout </a:t>
            </a:r>
            <a:r>
              <a:rPr lang="en-US" sz="1800" dirty="0">
                <a:effectLst/>
                <a:latin typeface="Times" pitchFamily="2" charset="0"/>
              </a:rPr>
              <a:t>(PO), in which a cell that arrives to find the buffer full pushes out the cell at the head of the longest queue. While the incoming cell usurps the physical space of the discarded cell, the incoming cell does not take over the discarded cell’s position in its logical output port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F42766-3A27-6846-B8DE-9161ADEFE94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80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Parav</a:t>
            </a:r>
            <a:endParaRPr lang="en-US" dirty="0"/>
          </a:p>
          <a:p>
            <a:pPr rtl="0"/>
            <a:r>
              <a:rPr lang="en-US" dirty="0"/>
              <a:t>I think of following.</a:t>
            </a:r>
          </a:p>
          <a:p>
            <a:pPr rtl="0">
              <a:buFont typeface="+mj-lt"/>
              <a:buAutoNum type="arabicPeriod"/>
            </a:pPr>
            <a:r>
              <a:rPr lang="en-US" dirty="0"/>
              <a:t>All switches operating using </a:t>
            </a:r>
            <a:r>
              <a:rPr lang="en-US" dirty="0" err="1"/>
              <a:t>outputing</a:t>
            </a:r>
            <a:r>
              <a:rPr lang="en-US" dirty="0"/>
              <a:t> queuing method, </a:t>
            </a:r>
            <a:r>
              <a:rPr lang="en-US" dirty="0" err="1"/>
              <a:t>i.e</a:t>
            </a:r>
            <a:r>
              <a:rPr lang="en-US" dirty="0"/>
              <a:t> based on the output queue, it dequeues and switches the packet. In our case, a </a:t>
            </a:r>
            <a:r>
              <a:rPr lang="en-US" dirty="0" err="1"/>
              <a:t>netdev</a:t>
            </a:r>
            <a:r>
              <a:rPr lang="en-US" dirty="0"/>
              <a:t> </a:t>
            </a:r>
            <a:r>
              <a:rPr lang="en-US" dirty="0" err="1"/>
              <a:t>rxq</a:t>
            </a:r>
            <a:r>
              <a:rPr lang="en-US" dirty="0"/>
              <a:t> to be dequeued based on the output port. So each RQ resembles the output queue.</a:t>
            </a:r>
          </a:p>
          <a:p>
            <a:pPr rtl="0">
              <a:buFont typeface="+mj-lt"/>
              <a:buAutoNum type="arabicPeriod"/>
            </a:pPr>
            <a:r>
              <a:rPr lang="en-US" dirty="0"/>
              <a:t>above #1 gives us the fairness in processing packets regardless of their burst of packets from one or multiple VMs.</a:t>
            </a:r>
          </a:p>
          <a:p>
            <a:pPr rtl="0">
              <a:buFont typeface="+mj-lt"/>
              <a:buAutoNum type="arabicPeriod"/>
            </a:pPr>
            <a:r>
              <a:rPr lang="en-US" dirty="0"/>
              <a:t>TIR creation should be optimized to support the needed scale</a:t>
            </a:r>
          </a:p>
          <a:p>
            <a:pPr rtl="0">
              <a:buFont typeface="+mj-lt"/>
              <a:buAutoNum type="arabicPeriod"/>
            </a:pPr>
            <a:r>
              <a:rPr lang="en-US" dirty="0"/>
              <a:t>A meter on the RMP or RQ ensures that a burst does not starve other VMs. (buffer fairness)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3AD357-0C40-4436-9D38-C47D60C1C9C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838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1F0-CEB5-731E-3C94-1C4ACD932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A726C-9B7F-BEA7-6519-736C52325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4BF5F-1B24-C719-37F2-2D14E098D741}"/>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4DBB928F-05B1-916C-5A1D-9C5942B66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4B59-D227-A8EC-D016-B8F4B65EA272}"/>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89170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F6-F398-E314-A34E-0A02D2AFC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E3E6E-8ACF-B874-335C-A810C577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F57D-75F5-291C-7FB1-C7F1A48E7CA8}"/>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3A424D0E-7D13-0CD1-13F3-2B84FD83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71753-7C30-17C2-1783-729B72E8A2C4}"/>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970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534B-D715-DB9E-95BE-CFFEA9576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B10D2-2319-6306-D97B-07722501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7D84-3BAC-3503-7D1E-9462679197C5}"/>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10C06E46-6A86-6EC5-2D5B-7FA9E4C30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E28F-1276-5F01-DE24-E7C70C14D0F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40525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504337" y="994526"/>
            <a:ext cx="6427405" cy="1645920"/>
          </a:xfrm>
        </p:spPr>
        <p:txBody>
          <a:bodyPr anchor="b">
            <a:normAutofit/>
          </a:bodyPr>
          <a:lstStyle>
            <a:lvl1pPr algn="l">
              <a:defRPr sz="2933"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504337" y="2647242"/>
            <a:ext cx="6427405" cy="567944"/>
          </a:xfrm>
          <a:prstGeom prst="rect">
            <a:avLst/>
          </a:prstGeom>
        </p:spPr>
        <p:txBody>
          <a:bodyPr>
            <a:normAutofit/>
          </a:bodyPr>
          <a:lstStyle>
            <a:lvl1pPr marL="0" indent="0" algn="l">
              <a:buNone/>
              <a:defRPr sz="1467" b="0" cap="none" baseline="0">
                <a:solidFill>
                  <a:schemeClr val="bg1"/>
                </a:solidFill>
                <a:latin typeface="NVIDIA Sans" panose="020B0503020203020204" pitchFamily="34" charset="0"/>
                <a:cs typeface="NVIDIA Sans" panose="020B0503020203020204" pitchFamily="34" charset="0"/>
              </a:defRPr>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dirty="0"/>
              <a:t>Click to Add Subtitle/Name/Date</a:t>
            </a:r>
          </a:p>
        </p:txBody>
      </p:sp>
    </p:spTree>
    <p:extLst>
      <p:ext uri="{BB962C8B-B14F-4D97-AF65-F5344CB8AC3E}">
        <p14:creationId xmlns:p14="http://schemas.microsoft.com/office/powerpoint/2010/main" val="93553078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57611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5000307" y="3518841"/>
            <a:ext cx="3673430" cy="2497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32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1029141" y="3518841"/>
            <a:ext cx="3674174" cy="2621507"/>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5317265" y="3713813"/>
            <a:ext cx="3091011" cy="850276"/>
          </a:xfrm>
          <a:prstGeom prst="rect">
            <a:avLst/>
          </a:prstGeom>
        </p:spPr>
        <p:txBody>
          <a:bodyPr/>
          <a:lstStyle>
            <a:lvl1pPr marL="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5317265" y="4576671"/>
            <a:ext cx="3091011" cy="850276"/>
          </a:xfrm>
          <a:prstGeom prst="rect">
            <a:avLst/>
          </a:prstGeom>
        </p:spPr>
        <p:txBody>
          <a:bodyPr/>
          <a:lstStyle>
            <a:lvl1pPr marL="0" indent="0">
              <a:buClr>
                <a:schemeClr val="tx2"/>
              </a:buClr>
              <a:buFontTx/>
              <a:buNone/>
              <a:defRPr sz="3200" b="0">
                <a:solidFill>
                  <a:schemeClr val="bg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239075658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8142407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847960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2003513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6812757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12895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10AB-94CA-892C-3AE1-9866D6CC6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192C8-7BE7-8222-3915-640599FC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A3BC2-EEF9-C221-1738-DF19372986EF}"/>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006E4E4F-EAF6-BBC7-5D18-98556CC9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52DAF-5DF2-6977-5EE5-6F6F0217943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068436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1835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6376416"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6376416"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7433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6376416"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78842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6501471"/>
            <a:ext cx="776856" cy="360979"/>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6303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10896600" y="6111238"/>
            <a:ext cx="1295400" cy="746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6720946" y="0"/>
            <a:ext cx="5471054" cy="6857999"/>
          </a:xfrm>
          <a:prstGeom prst="rect">
            <a:avLst/>
          </a:prstGeom>
          <a:solidFill>
            <a:schemeClr val="tx1">
              <a:lumMod val="95000"/>
            </a:schemeClr>
          </a:solidFill>
          <a:ln w="9525">
            <a:noFill/>
          </a:ln>
        </p:spPr>
        <p:txBody>
          <a:bodyPr tIns="731520" anchor="ctr"/>
          <a:lstStyle/>
          <a:p>
            <a:pPr lvl="0" indent="0" algn="ctr" defTabSz="914309">
              <a:lnSpc>
                <a:spcPct val="90000"/>
              </a:lnSpc>
              <a:spcBef>
                <a:spcPts val="1000"/>
              </a:spcBef>
              <a:buFontTx/>
              <a:buNone/>
            </a:pPr>
            <a:endParaRPr lang="en-US" sz="1333"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6501471"/>
            <a:ext cx="776856" cy="360979"/>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7395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865632"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26724699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865632" y="2868051"/>
            <a:ext cx="4059935" cy="1121898"/>
          </a:xfrm>
        </p:spPr>
        <p:txBody>
          <a:bodyPr anchor="ct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6501471"/>
            <a:ext cx="776856" cy="360979"/>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9278938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865632" y="2276531"/>
            <a:ext cx="4047744" cy="1121898"/>
          </a:xfrm>
        </p:spPr>
        <p:txBody>
          <a:bodyPr anchor="b">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865632" y="3427707"/>
            <a:ext cx="4047744"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46599764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2020883" y="1616604"/>
            <a:ext cx="8150234"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2020883" y="5687987"/>
            <a:ext cx="81502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2020883" y="5917189"/>
            <a:ext cx="81502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292643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6451600" y="2306656"/>
            <a:ext cx="5194532"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0879955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DF9-E39D-FE61-0107-3A026C8E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650C-FDB7-8CE4-346B-8A3D3CDEA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724D3-7F90-0915-0956-462A93168B92}"/>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7BF2CF0B-5D98-334F-43CC-22CD638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7FA13-53B3-06E5-DD25-3CF1D3F53C8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211010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6197600"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6197602" y="5687987"/>
            <a:ext cx="544875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6197602" y="5917189"/>
            <a:ext cx="544875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89019497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545868"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3686117"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6197602"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9337851"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545868" y="5687987"/>
            <a:ext cx="294409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545868" y="5917189"/>
            <a:ext cx="294409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6197602" y="5687987"/>
            <a:ext cx="2944215"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6197602" y="5917189"/>
            <a:ext cx="2944215"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6768149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8049491"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4297679"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545868"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551037"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551037"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4297680"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4297680"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8044324" y="5687987"/>
            <a:ext cx="35967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8044324" y="5917189"/>
            <a:ext cx="35967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0663894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6173586"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3357418"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545869" y="1616604"/>
            <a:ext cx="2656377"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8989753" y="1616604"/>
            <a:ext cx="2656378"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3362444" y="5687987"/>
            <a:ext cx="265596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543509" y="5687987"/>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3362444" y="5917189"/>
            <a:ext cx="265596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543509" y="5917189"/>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6175843" y="5687987"/>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6175843" y="5917189"/>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8992013" y="5687987"/>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8992013" y="5917189"/>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186999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6173586"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2421773"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2425529"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2425529"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6177851"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6177851"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3459954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430088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552281"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805324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556035"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556035"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4301870"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4301870"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8054192"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8054192"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3061066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4778357" y="5686374"/>
            <a:ext cx="265176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1962191" y="5686374"/>
            <a:ext cx="265677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4778357" y="5909019"/>
            <a:ext cx="265176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1962191" y="5909019"/>
            <a:ext cx="265677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1962191"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477835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759452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7594525" y="5686374"/>
            <a:ext cx="265048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7594525" y="5909019"/>
            <a:ext cx="265048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0849043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54586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336203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6178202"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8989354"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3362444"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543509" y="5686374"/>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3362444"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543509" y="5915576"/>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6175843"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6175843"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8992013" y="5686374"/>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8992013" y="5915576"/>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53452841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3927370"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1679140"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3927370"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1679140"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167372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392657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8428719"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6177470"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6177470"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6175873"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843580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843580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0989857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2794098"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545868"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2794098"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545868"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54586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2798714"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730086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504419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504419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504801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7302536"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7302536"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955370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9548294" y="5701190"/>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9548294" y="5930392"/>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19512178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F04-A1B4-2EEC-CF39-FF93B1719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C84F-BDB7-E253-5268-1F6B345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5DA90-EA25-0A0D-480D-409C6316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76EF9-AF85-3926-6C8D-D4EBC354AE0C}"/>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6" name="Footer Placeholder 5">
            <a:extLst>
              <a:ext uri="{FF2B5EF4-FFF2-40B4-BE49-F238E27FC236}">
                <a16:creationId xmlns:a16="http://schemas.microsoft.com/office/drawing/2014/main" id="{06079DAC-C6BD-759A-B085-8EAB9AAB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39BF-8E8C-2C43-6FE3-D4E2DBA1CFF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68280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99859606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29453334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lang="en-US" sz="2800" b="1" dirty="0">
                <a:solidFill>
                  <a:schemeClr val="bg1"/>
                </a:solidFill>
                <a:latin typeface="+mn-lt"/>
              </a:defRPr>
            </a:lvl1pPr>
          </a:lstStyle>
          <a:p>
            <a:pPr marL="285721" lvl="0" indent="-285721" algn="ctr"/>
            <a:r>
              <a:rPr lang="en-US" dirty="0"/>
              <a:t>Click to add video</a:t>
            </a:r>
          </a:p>
        </p:txBody>
      </p:sp>
    </p:spTree>
    <p:extLst>
      <p:ext uri="{BB962C8B-B14F-4D97-AF65-F5344CB8AC3E}">
        <p14:creationId xmlns:p14="http://schemas.microsoft.com/office/powerpoint/2010/main" val="24839779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3776425"/>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874973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20385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4172373"/>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368300"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368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368300"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368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27177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2717799"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27177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2717799"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5054598"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5054598"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5054598"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5054598"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74040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7404100"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74040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7404100"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9766301"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9766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9766301"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9766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4693729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2052918" y="4478187"/>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2052918" y="1902070"/>
            <a:ext cx="8086165" cy="243567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5799204" y="4061509"/>
            <a:ext cx="612668" cy="1564403"/>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2052918"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6340779"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2052918" y="1265603"/>
            <a:ext cx="8086165" cy="1564403"/>
            <a:chOff x="6158753" y="6234204"/>
            <a:chExt cx="24258494" cy="4693206"/>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368997" y="6234204"/>
              <a:ext cx="1838004" cy="4693206"/>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82186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2052918" y="3959443"/>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2052918" y="2351184"/>
            <a:ext cx="8086165" cy="146774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2052918" y="1755688"/>
            <a:ext cx="8086165" cy="3398331"/>
            <a:chOff x="6158753" y="6264684"/>
            <a:chExt cx="24258494" cy="10194995"/>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368996" y="6264684"/>
              <a:ext cx="1866618" cy="10194995"/>
              <a:chOff x="17368996" y="5634063"/>
              <a:chExt cx="1866618" cy="10194995"/>
            </a:xfrm>
          </p:grpSpPr>
          <p:sp>
            <p:nvSpPr>
              <p:cNvPr id="39" name="TextBox 38">
                <a:extLst>
                  <a:ext uri="{FF2B5EF4-FFF2-40B4-BE49-F238E27FC236}">
                    <a16:creationId xmlns:a16="http://schemas.microsoft.com/office/drawing/2014/main" id="{31D0B919-1FC7-23E4-68BE-05C833FAB722}"/>
                  </a:ext>
                </a:extLst>
              </p:cNvPr>
              <p:cNvSpPr txBox="1"/>
              <p:nvPr/>
            </p:nvSpPr>
            <p:spPr>
              <a:xfrm>
                <a:off x="17368996" y="5634063"/>
                <a:ext cx="1838007"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397610" y="11135848"/>
                <a:ext cx="1838004"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492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5716902" cy="6858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5716902"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5734873" y="1798320"/>
            <a:ext cx="188976" cy="5059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1570839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491289" y="621745"/>
            <a:ext cx="6158896" cy="1981200"/>
          </a:xfrm>
          <a:prstGeom prst="rect">
            <a:avLst/>
          </a:prstGeom>
        </p:spPr>
        <p:txBody>
          <a:bodyPr anchor="b"/>
          <a:lstStyle>
            <a:lvl1pPr marL="0" indent="0" algn="l">
              <a:spcBef>
                <a:spcPts val="0"/>
              </a:spcBef>
              <a:buFontTx/>
              <a:buNone/>
              <a:defRPr lang="en-US" sz="3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854178" indent="0">
              <a:buFontTx/>
              <a:buNone/>
              <a:defRPr lang="en-US" sz="2666" b="1" kern="0" cap="all" baseline="0" dirty="0" smtClean="0">
                <a:solidFill>
                  <a:schemeClr val="tx1"/>
                </a:solidFill>
                <a:latin typeface="NVIDIA Sans" panose="020B0503020203020204" pitchFamily="34" charset="0"/>
                <a:ea typeface="+mj-ea"/>
                <a:cs typeface="+mj-cs"/>
              </a:defRPr>
            </a:lvl2pPr>
            <a:lvl3pPr marL="1627699" indent="0">
              <a:buFontTx/>
              <a:buNone/>
              <a:defRPr lang="en-US" sz="2666" b="1" kern="0" cap="all" baseline="0" dirty="0" smtClean="0">
                <a:solidFill>
                  <a:schemeClr val="tx1"/>
                </a:solidFill>
                <a:latin typeface="NVIDIA Sans" panose="020B0503020203020204" pitchFamily="34" charset="0"/>
                <a:ea typeface="+mj-ea"/>
                <a:cs typeface="+mj-cs"/>
              </a:defRPr>
            </a:lvl3pPr>
            <a:lvl4pPr marL="2311012" indent="0">
              <a:buFontTx/>
              <a:buNone/>
              <a:defRPr lang="en-US" sz="2666" b="1" kern="0" cap="all" baseline="0" dirty="0" smtClean="0">
                <a:solidFill>
                  <a:schemeClr val="tx1"/>
                </a:solidFill>
                <a:latin typeface="NVIDIA Sans" panose="020B0503020203020204" pitchFamily="34" charset="0"/>
                <a:ea typeface="+mj-ea"/>
                <a:cs typeface="+mj-cs"/>
              </a:defRPr>
            </a:lvl4pPr>
            <a:lvl5pPr marL="2823521" indent="0">
              <a:buFontTx/>
              <a:buNone/>
              <a:defRPr lang="en-US" sz="2666"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0" y="0"/>
            <a:ext cx="188976" cy="2499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4947159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030-97D9-4A23-24BF-56935F577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29D6E-D4C4-D373-6236-A2A204E83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FFFE9-5CE7-A8D2-8A1F-E0DB1C931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FF1A6-C413-25C0-6A67-60687896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BB83C-98E9-22B5-650B-5C084DD8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1A0D2-A6A5-1A68-F182-C179B5396900}"/>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8" name="Footer Placeholder 7">
            <a:extLst>
              <a:ext uri="{FF2B5EF4-FFF2-40B4-BE49-F238E27FC236}">
                <a16:creationId xmlns:a16="http://schemas.microsoft.com/office/drawing/2014/main" id="{6BCD6626-62AB-3526-8ADE-B5DAB55BA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D35C8-627B-41F4-227D-8CC9B4A8AF0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81104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12192000" cy="6858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2544753" y="3590667"/>
            <a:ext cx="7577959" cy="1825395"/>
          </a:xfrm>
          <a:prstGeom prst="rect">
            <a:avLst/>
          </a:prstGeom>
        </p:spPr>
        <p:txBody>
          <a:bodyPr/>
          <a:lstStyle>
            <a:lvl1pPr marL="0" indent="0" algn="l">
              <a:lnSpc>
                <a:spcPct val="90000"/>
              </a:lnSpc>
              <a:spcBef>
                <a:spcPts val="0"/>
              </a:spcBef>
              <a:buFontTx/>
              <a:buNone/>
              <a:defRPr sz="1467" cap="none" baseline="0">
                <a:solidFill>
                  <a:schemeClr val="tx1"/>
                </a:solidFill>
                <a:latin typeface="NVIDIA Sans Medium" panose="020B0603020203020204" pitchFamily="34" charset="0"/>
                <a:cs typeface="NVIDIA Sans Medium" panose="020B06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2544754" y="3008254"/>
            <a:ext cx="7577959" cy="584755"/>
          </a:xfrm>
          <a:prstGeom prst="rect">
            <a:avLst/>
          </a:prstGeom>
        </p:spPr>
        <p:txBody>
          <a:bodyPr/>
          <a:lstStyle>
            <a:lvl1pPr algn="l">
              <a:defRPr sz="4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2397714" y="2082682"/>
            <a:ext cx="785753" cy="785752"/>
          </a:xfrm>
          <a:prstGeom prst="rect">
            <a:avLst/>
          </a:prstGeom>
        </p:spPr>
      </p:pic>
    </p:spTree>
    <p:extLst>
      <p:ext uri="{BB962C8B-B14F-4D97-AF65-F5344CB8AC3E}">
        <p14:creationId xmlns:p14="http://schemas.microsoft.com/office/powerpoint/2010/main" val="9861136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Tree>
    <p:extLst>
      <p:ext uri="{BB962C8B-B14F-4D97-AF65-F5344CB8AC3E}">
        <p14:creationId xmlns:p14="http://schemas.microsoft.com/office/powerpoint/2010/main" val="78110428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553720" y="579121"/>
            <a:ext cx="11084560" cy="656590"/>
          </a:xfrm>
        </p:spPr>
        <p:txBody>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7"/>
            <a:ext cx="11054080" cy="4104175"/>
          </a:xfrm>
        </p:spPr>
        <p:txBody>
          <a:bodyPr/>
          <a:lstStyle>
            <a:lvl1pPr marL="0" indent="0">
              <a:buClr>
                <a:schemeClr val="bg2"/>
              </a:buClr>
              <a:buSzPct val="100000"/>
              <a:buFontTx/>
              <a:buNone/>
              <a:defRPr sz="1600">
                <a:solidFill>
                  <a:schemeClr val="accent4"/>
                </a:solidFill>
              </a:defRPr>
            </a:lvl1pPr>
            <a:lvl2pPr marL="634949" indent="0">
              <a:buClr>
                <a:schemeClr val="bg2"/>
              </a:buClr>
              <a:buSzPct val="100000"/>
              <a:buFontTx/>
              <a:buNone/>
              <a:defRPr sz="1333">
                <a:solidFill>
                  <a:schemeClr val="accent4"/>
                </a:solidFill>
              </a:defRPr>
            </a:lvl2pPr>
            <a:lvl3pPr marL="1209931" indent="0">
              <a:buClr>
                <a:schemeClr val="bg2"/>
              </a:buClr>
              <a:buSzPct val="100000"/>
              <a:buFontTx/>
              <a:buNone/>
              <a:defRPr sz="1200">
                <a:solidFill>
                  <a:schemeClr val="accent4"/>
                </a:solidFill>
              </a:defRPr>
            </a:lvl3pPr>
            <a:lvl4pPr marL="1971870" indent="-253980">
              <a:buClr>
                <a:schemeClr val="bg2"/>
              </a:buClr>
              <a:buFont typeface="Wingdings" panose="05000000000000000000" pitchFamily="2" charset="2"/>
              <a:buChar char="§"/>
              <a:defRPr sz="2000">
                <a:solidFill>
                  <a:schemeClr val="tx1"/>
                </a:solidFill>
              </a:defRPr>
            </a:lvl4pPr>
            <a:lvl5pPr marL="2352839" indent="-25398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209041"/>
            <a:ext cx="11084560" cy="583848"/>
          </a:xfrm>
        </p:spPr>
        <p:txBody>
          <a:bodyPr/>
          <a:lstStyle>
            <a:lvl1pPr marL="0" indent="0" algn="ctr">
              <a:buFontTx/>
              <a:buNone/>
              <a:defRPr sz="2000" b="0">
                <a:solidFill>
                  <a:schemeClr val="tx2"/>
                </a:solidFill>
                <a:latin typeface="Trebuchet MS" panose="020B0603020202020204" pitchFamily="34" charset="0"/>
              </a:defRPr>
            </a:lvl1pPr>
            <a:lvl2pPr marL="634949" indent="0" algn="ctr">
              <a:buFontTx/>
              <a:buNone/>
              <a:defRPr sz="3111">
                <a:solidFill>
                  <a:schemeClr val="tx2"/>
                </a:solidFill>
                <a:latin typeface="Trebuchet MS" panose="020B0603020202020204" pitchFamily="34" charset="0"/>
              </a:defRPr>
            </a:lvl2pPr>
            <a:lvl3pPr marL="1209931" indent="0" algn="ctr">
              <a:buFontTx/>
              <a:buNone/>
              <a:defRPr sz="3111">
                <a:solidFill>
                  <a:schemeClr val="tx2"/>
                </a:solidFill>
                <a:latin typeface="Trebuchet MS" panose="020B0603020202020204" pitchFamily="34" charset="0"/>
              </a:defRPr>
            </a:lvl3pPr>
            <a:lvl4pPr marL="1717890" indent="0" algn="ctr">
              <a:buFontTx/>
              <a:buNone/>
              <a:defRPr sz="3111">
                <a:solidFill>
                  <a:schemeClr val="tx2"/>
                </a:solidFill>
                <a:latin typeface="Trebuchet MS" panose="020B0603020202020204" pitchFamily="34" charset="0"/>
              </a:defRPr>
            </a:lvl4pPr>
            <a:lvl5pPr marL="2098860"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10964549" y="6477645"/>
            <a:ext cx="1227452" cy="380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752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F1F-94A0-FBAA-76E2-89527A08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5678-1763-E022-EDCA-8B93CAA9044D}"/>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4" name="Footer Placeholder 3">
            <a:extLst>
              <a:ext uri="{FF2B5EF4-FFF2-40B4-BE49-F238E27FC236}">
                <a16:creationId xmlns:a16="http://schemas.microsoft.com/office/drawing/2014/main" id="{D3D3CE02-B812-A568-CE72-69AC1204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71316-0337-64B9-E8AD-6B310F3DA70E}"/>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0078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0FD-6B0E-E742-C440-0E35677D2ED0}"/>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3" name="Footer Placeholder 2">
            <a:extLst>
              <a:ext uri="{FF2B5EF4-FFF2-40B4-BE49-F238E27FC236}">
                <a16:creationId xmlns:a16="http://schemas.microsoft.com/office/drawing/2014/main" id="{FBD54EAE-FB1D-03E1-F683-2188206E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4E890-3A5F-5C4C-4E59-CE7800D642D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2886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32-2357-6379-B3D6-AD0637498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BB9A-7706-9F0B-7062-1EC6A05F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3A887-9DE1-3D33-5732-0641FBF4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8142-42C4-8C98-723F-CD6B850B86B8}"/>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6" name="Footer Placeholder 5">
            <a:extLst>
              <a:ext uri="{FF2B5EF4-FFF2-40B4-BE49-F238E27FC236}">
                <a16:creationId xmlns:a16="http://schemas.microsoft.com/office/drawing/2014/main" id="{0AA4AEC4-7305-6AB1-5981-94B5F635D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52B8-C4A3-6497-7524-C61D9B4129E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8096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9CD-9FDD-F7B6-A62E-C683747C5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31810-83F4-4971-67FD-104E4CA55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3352D-A1A1-414A-3298-0B8460EE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7860-8064-FB1F-8C84-72229F8D1E0D}"/>
              </a:ext>
            </a:extLst>
          </p:cNvPr>
          <p:cNvSpPr>
            <a:spLocks noGrp="1"/>
          </p:cNvSpPr>
          <p:nvPr>
            <p:ph type="dt" sz="half" idx="10"/>
          </p:nvPr>
        </p:nvSpPr>
        <p:spPr/>
        <p:txBody>
          <a:bodyPr/>
          <a:lstStyle/>
          <a:p>
            <a:fld id="{1E7953D9-2557-2445-9A3D-2952E9A21483}" type="datetimeFigureOut">
              <a:rPr lang="en-US" smtClean="0"/>
              <a:t>7/1/24</a:t>
            </a:fld>
            <a:endParaRPr lang="en-US"/>
          </a:p>
        </p:txBody>
      </p:sp>
      <p:sp>
        <p:nvSpPr>
          <p:cNvPr id="6" name="Footer Placeholder 5">
            <a:extLst>
              <a:ext uri="{FF2B5EF4-FFF2-40B4-BE49-F238E27FC236}">
                <a16:creationId xmlns:a16="http://schemas.microsoft.com/office/drawing/2014/main" id="{B99D233C-B2FC-45F9-D56E-36180E0B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A88-B5BF-6E0A-0360-41B6941BF658}"/>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6409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CF89-4833-5033-95B0-C02720A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3FD0-24D2-4A71-A1FC-9B304C02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4727-17DA-F2C6-38D0-3963B47C3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953D9-2557-2445-9A3D-2952E9A21483}" type="datetimeFigureOut">
              <a:rPr lang="en-US" smtClean="0"/>
              <a:t>7/1/24</a:t>
            </a:fld>
            <a:endParaRPr lang="en-US"/>
          </a:p>
        </p:txBody>
      </p:sp>
      <p:sp>
        <p:nvSpPr>
          <p:cNvPr id="5" name="Footer Placeholder 4">
            <a:extLst>
              <a:ext uri="{FF2B5EF4-FFF2-40B4-BE49-F238E27FC236}">
                <a16:creationId xmlns:a16="http://schemas.microsoft.com/office/drawing/2014/main" id="{E6D66EBB-88BC-E93C-0006-A350161EA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1EAC7-5B96-6BEA-8E9E-7BE6C2F6D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950B8-0B36-3243-B55B-E7C52E5B812A}" type="slidenum">
              <a:rPr lang="en-US" smtClean="0"/>
              <a:t>‹#›</a:t>
            </a:fld>
            <a:endParaRPr lang="en-US"/>
          </a:p>
        </p:txBody>
      </p:sp>
    </p:spTree>
    <p:extLst>
      <p:ext uri="{BB962C8B-B14F-4D97-AF65-F5344CB8AC3E}">
        <p14:creationId xmlns:p14="http://schemas.microsoft.com/office/powerpoint/2010/main" val="276825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8382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11353800" y="6501472"/>
            <a:ext cx="838200" cy="357594"/>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234168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txStyles>
    <p:titleStyle>
      <a:lvl1pPr algn="ctr" defTabSz="914309" rtl="0" eaLnBrk="1" latinLnBrk="0" hangingPunct="1">
        <a:lnSpc>
          <a:spcPct val="90000"/>
        </a:lnSpc>
        <a:spcBef>
          <a:spcPct val="0"/>
        </a:spcBef>
        <a:buNone/>
        <a:defRPr sz="24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228577" indent="-228577" algn="l" defTabSz="914309" rtl="0" eaLnBrk="1" latinLnBrk="0" hangingPunct="1">
        <a:lnSpc>
          <a:spcPct val="90000"/>
        </a:lnSpc>
        <a:spcBef>
          <a:spcPts val="1000"/>
        </a:spcBef>
        <a:buFont typeface="NVIDIA Sans" panose="020B0503020203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NVIDIA Sans" panose="020B0503020203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NVIDIA Sans" panose="020B0503020203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A4E-B155-CBCB-8E6F-350D688CBA9E}"/>
              </a:ext>
            </a:extLst>
          </p:cNvPr>
          <p:cNvSpPr>
            <a:spLocks noGrp="1"/>
          </p:cNvSpPr>
          <p:nvPr>
            <p:ph type="ctrTitle"/>
          </p:nvPr>
        </p:nvSpPr>
        <p:spPr/>
        <p:txBody>
          <a:bodyPr/>
          <a:lstStyle/>
          <a:p>
            <a:r>
              <a:rPr lang="en-US" dirty="0" err="1"/>
              <a:t>Netdev</a:t>
            </a:r>
            <a:r>
              <a:rPr lang="en-US"/>
              <a:t> conference 0x18</a:t>
            </a:r>
          </a:p>
        </p:txBody>
      </p:sp>
      <p:sp>
        <p:nvSpPr>
          <p:cNvPr id="3" name="Subtitle 2">
            <a:extLst>
              <a:ext uri="{FF2B5EF4-FFF2-40B4-BE49-F238E27FC236}">
                <a16:creationId xmlns:a16="http://schemas.microsoft.com/office/drawing/2014/main" id="{192313A5-2B9C-5A83-3DB4-452F0DB7A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37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89E44BC-B77A-7C91-19EC-95C2A48B3E51}"/>
              </a:ext>
            </a:extLst>
          </p:cNvPr>
          <p:cNvSpPr/>
          <p:nvPr/>
        </p:nvSpPr>
        <p:spPr>
          <a:xfrm>
            <a:off x="5787655" y="3743162"/>
            <a:ext cx="2849717" cy="188923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150973" y="3945486"/>
            <a:ext cx="2397211" cy="188923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468418" y="4446041"/>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switchdev</a:t>
            </a:r>
            <a:endParaRPr lang="en-US"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3970287" y="5276358"/>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468418" y="415963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537846" y="415437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9" name="Rounded Rectangle 8">
            <a:extLst>
              <a:ext uri="{FF2B5EF4-FFF2-40B4-BE49-F238E27FC236}">
                <a16:creationId xmlns:a16="http://schemas.microsoft.com/office/drawing/2014/main" id="{F4CE8F7A-3F3B-1FFE-8E4F-314B4FD7121F}"/>
              </a:ext>
            </a:extLst>
          </p:cNvPr>
          <p:cNvSpPr/>
          <p:nvPr/>
        </p:nvSpPr>
        <p:spPr>
          <a:xfrm>
            <a:off x="5896344" y="4237148"/>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OVS / Linux Bridge</a:t>
            </a:r>
          </a:p>
        </p:txBody>
      </p:sp>
      <p:sp>
        <p:nvSpPr>
          <p:cNvPr id="10" name="Rounded Rectangle 9">
            <a:extLst>
              <a:ext uri="{FF2B5EF4-FFF2-40B4-BE49-F238E27FC236}">
                <a16:creationId xmlns:a16="http://schemas.microsoft.com/office/drawing/2014/main" id="{D91DC31B-EB00-3408-64C5-A08F579FE36E}"/>
              </a:ext>
            </a:extLst>
          </p:cNvPr>
          <p:cNvSpPr/>
          <p:nvPr/>
        </p:nvSpPr>
        <p:spPr>
          <a:xfrm>
            <a:off x="7678703" y="4500223"/>
            <a:ext cx="835572" cy="4177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 </a:t>
            </a:r>
            <a:r>
              <a:rPr lang="en-US" sz="1400" dirty="0" err="1"/>
              <a:t>repr</a:t>
            </a:r>
            <a:endParaRPr lang="en-US" sz="1400" dirty="0"/>
          </a:p>
        </p:txBody>
      </p:sp>
      <p:sp>
        <p:nvSpPr>
          <p:cNvPr id="11" name="Rounded Rectangle 10">
            <a:extLst>
              <a:ext uri="{FF2B5EF4-FFF2-40B4-BE49-F238E27FC236}">
                <a16:creationId xmlns:a16="http://schemas.microsoft.com/office/drawing/2014/main" id="{D8C13A7E-AD03-6D5C-BD86-735E5225706D}"/>
              </a:ext>
            </a:extLst>
          </p:cNvPr>
          <p:cNvSpPr/>
          <p:nvPr/>
        </p:nvSpPr>
        <p:spPr>
          <a:xfrm>
            <a:off x="5896344" y="3950742"/>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2" name="Rounded Rectangle 11">
            <a:extLst>
              <a:ext uri="{FF2B5EF4-FFF2-40B4-BE49-F238E27FC236}">
                <a16:creationId xmlns:a16="http://schemas.microsoft.com/office/drawing/2014/main" id="{3D4A5475-B20B-4B0A-3264-75B21E926C34}"/>
              </a:ext>
            </a:extLst>
          </p:cNvPr>
          <p:cNvSpPr/>
          <p:nvPr/>
        </p:nvSpPr>
        <p:spPr>
          <a:xfrm>
            <a:off x="6965772" y="3945486"/>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4712617" y="277227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5813578" y="277227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4586493" y="1801378"/>
            <a:ext cx="945930"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VM/Container</a:t>
            </a:r>
          </a:p>
        </p:txBody>
      </p:sp>
      <p:sp>
        <p:nvSpPr>
          <p:cNvPr id="17" name="Rounded Rectangle 16">
            <a:extLst>
              <a:ext uri="{FF2B5EF4-FFF2-40B4-BE49-F238E27FC236}">
                <a16:creationId xmlns:a16="http://schemas.microsoft.com/office/drawing/2014/main" id="{16C87CD5-ED9C-D600-A7D1-73F953E2FC3C}"/>
              </a:ext>
            </a:extLst>
          </p:cNvPr>
          <p:cNvSpPr/>
          <p:nvPr/>
        </p:nvSpPr>
        <p:spPr>
          <a:xfrm>
            <a:off x="5667746" y="1801378"/>
            <a:ext cx="945930"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827084" y="3063932"/>
            <a:ext cx="1244199" cy="1095703"/>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1A0FAEB-005E-5D3C-90AE-C38214DE4BB7}"/>
              </a:ext>
            </a:extLst>
          </p:cNvPr>
          <p:cNvCxnSpPr>
            <a:cxnSpLocks/>
            <a:stCxn id="12" idx="0"/>
            <a:endCxn id="14" idx="2"/>
          </p:cNvCxnSpPr>
          <p:nvPr/>
        </p:nvCxnSpPr>
        <p:spPr>
          <a:xfrm flipH="1" flipV="1">
            <a:off x="6172244" y="3063932"/>
            <a:ext cx="1152194" cy="881554"/>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7223666-EBF8-F8D0-FF40-3648CBA0F63A}"/>
              </a:ext>
            </a:extLst>
          </p:cNvPr>
          <p:cNvCxnSpPr>
            <a:cxnSpLocks/>
            <a:endCxn id="28" idx="2"/>
          </p:cNvCxnSpPr>
          <p:nvPr/>
        </p:nvCxnSpPr>
        <p:spPr>
          <a:xfrm flipV="1">
            <a:off x="6782269" y="5353871"/>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ounded Rectangle 27">
            <a:extLst>
              <a:ext uri="{FF2B5EF4-FFF2-40B4-BE49-F238E27FC236}">
                <a16:creationId xmlns:a16="http://schemas.microsoft.com/office/drawing/2014/main" id="{3B10B41D-AE49-35C6-0629-15CF019DD9C4}"/>
              </a:ext>
            </a:extLst>
          </p:cNvPr>
          <p:cNvSpPr/>
          <p:nvPr/>
        </p:nvSpPr>
        <p:spPr>
          <a:xfrm>
            <a:off x="6423603" y="506220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298730" y="5568020"/>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72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391174"/>
            <a:ext cx="2546914" cy="1870812"/>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710486"/>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710486"/>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739594"/>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002148"/>
            <a:ext cx="10506" cy="1095703"/>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002148"/>
            <a:ext cx="17325" cy="1090447"/>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728896"/>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2985216"/>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835572" cy="4177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 </a:t>
            </a:r>
            <a:r>
              <a:rPr lang="en-US" sz="1400" dirty="0" err="1"/>
              <a:t>repr</a:t>
            </a:r>
            <a:endParaRPr lang="en-US" sz="14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483429"/>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8418075" y="5360405"/>
            <a:ext cx="583814" cy="338554"/>
          </a:xfrm>
          <a:prstGeom prst="rect">
            <a:avLst/>
          </a:prstGeom>
          <a:noFill/>
        </p:spPr>
        <p:txBody>
          <a:bodyPr wrap="none" rtlCol="0">
            <a:spAutoFit/>
          </a:bodyPr>
          <a:lstStyle/>
          <a:p>
            <a:r>
              <a:rPr lang="en-US" sz="1600" dirty="0"/>
              <a:t>DPU</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196061" y="1531630"/>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196061" y="1813178"/>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794481" y="1359172"/>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3374" y="2416477"/>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Tree>
    <p:extLst>
      <p:ext uri="{BB962C8B-B14F-4D97-AF65-F5344CB8AC3E}">
        <p14:creationId xmlns:p14="http://schemas.microsoft.com/office/powerpoint/2010/main" val="49462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955259" y="4125790"/>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4" name="Rounded Rectangle 13">
            <a:extLst>
              <a:ext uri="{FF2B5EF4-FFF2-40B4-BE49-F238E27FC236}">
                <a16:creationId xmlns:a16="http://schemas.microsoft.com/office/drawing/2014/main" id="{CE9DFE42-196A-E6E6-29AE-2CCBB39BACD9}"/>
              </a:ext>
            </a:extLst>
          </p:cNvPr>
          <p:cNvSpPr/>
          <p:nvPr/>
        </p:nvSpPr>
        <p:spPr>
          <a:xfrm>
            <a:off x="5939768" y="320607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cxnSp>
        <p:nvCxnSpPr>
          <p:cNvPr id="16" name="Straight Connector 15">
            <a:extLst>
              <a:ext uri="{FF2B5EF4-FFF2-40B4-BE49-F238E27FC236}">
                <a16:creationId xmlns:a16="http://schemas.microsoft.com/office/drawing/2014/main" id="{529999F8-139E-8534-1EAE-0C47DA09CBF3}"/>
              </a:ext>
            </a:extLst>
          </p:cNvPr>
          <p:cNvCxnSpPr>
            <a:cxnSpLocks/>
          </p:cNvCxnSpPr>
          <p:nvPr/>
        </p:nvCxnSpPr>
        <p:spPr>
          <a:xfrm flipV="1">
            <a:off x="631392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CD5E337-699E-D3BB-8464-A8B73B10AAC5}"/>
              </a:ext>
            </a:extLst>
          </p:cNvPr>
          <p:cNvSpPr txBox="1"/>
          <p:nvPr/>
        </p:nvSpPr>
        <p:spPr>
          <a:xfrm>
            <a:off x="5718640" y="3625785"/>
            <a:ext cx="554960" cy="307777"/>
          </a:xfrm>
          <a:prstGeom prst="rect">
            <a:avLst/>
          </a:prstGeom>
          <a:noFill/>
        </p:spPr>
        <p:txBody>
          <a:bodyPr wrap="none" rtlCol="0">
            <a:spAutoFit/>
          </a:bodyPr>
          <a:lstStyle/>
          <a:p>
            <a:r>
              <a:rPr lang="en-US" sz="1400" dirty="0"/>
              <a:t>miss</a:t>
            </a:r>
          </a:p>
        </p:txBody>
      </p:sp>
      <p:sp>
        <p:nvSpPr>
          <p:cNvPr id="19" name="TextBox 18">
            <a:extLst>
              <a:ext uri="{FF2B5EF4-FFF2-40B4-BE49-F238E27FC236}">
                <a16:creationId xmlns:a16="http://schemas.microsoft.com/office/drawing/2014/main" id="{B0EF0CA5-8BE1-AA9F-DE3C-6B2C87B6FC90}"/>
              </a:ext>
            </a:extLst>
          </p:cNvPr>
          <p:cNvSpPr txBox="1"/>
          <p:nvPr/>
        </p:nvSpPr>
        <p:spPr>
          <a:xfrm>
            <a:off x="5848173" y="2525505"/>
            <a:ext cx="900524" cy="307777"/>
          </a:xfrm>
          <a:prstGeom prst="rect">
            <a:avLst/>
          </a:prstGeom>
          <a:noFill/>
        </p:spPr>
        <p:txBody>
          <a:bodyPr wrap="square" rtlCol="0">
            <a:spAutoFit/>
          </a:bodyPr>
          <a:lstStyle/>
          <a:p>
            <a:r>
              <a:rPr lang="en-US" sz="1400" dirty="0"/>
              <a:t>VM send</a:t>
            </a:r>
          </a:p>
        </p:txBody>
      </p:sp>
      <p:cxnSp>
        <p:nvCxnSpPr>
          <p:cNvPr id="20" name="Straight Connector 19">
            <a:extLst>
              <a:ext uri="{FF2B5EF4-FFF2-40B4-BE49-F238E27FC236}">
                <a16:creationId xmlns:a16="http://schemas.microsoft.com/office/drawing/2014/main" id="{9BBC5139-9DA8-F141-D779-412F7F57830B}"/>
              </a:ext>
            </a:extLst>
          </p:cNvPr>
          <p:cNvCxnSpPr>
            <a:cxnSpLocks/>
            <a:stCxn id="14" idx="0"/>
            <a:endCxn id="19" idx="2"/>
          </p:cNvCxnSpPr>
          <p:nvPr/>
        </p:nvCxnSpPr>
        <p:spPr>
          <a:xfrm flipV="1">
            <a:off x="6298434" y="2833282"/>
            <a:ext cx="1" cy="37279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3098634-9BFB-47D3-FC5F-3E955AE1F6C3}"/>
              </a:ext>
            </a:extLst>
          </p:cNvPr>
          <p:cNvSpPr txBox="1"/>
          <p:nvPr/>
        </p:nvSpPr>
        <p:spPr>
          <a:xfrm>
            <a:off x="633297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AA2FA901-92B3-F91B-382A-433C1EFB4F76}"/>
              </a:ext>
            </a:extLst>
          </p:cNvPr>
          <p:cNvSpPr txBox="1"/>
          <p:nvPr/>
        </p:nvSpPr>
        <p:spPr>
          <a:xfrm>
            <a:off x="631392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F8B0AD5B-4340-99CB-7A6C-534550760D04}"/>
              </a:ext>
            </a:extLst>
          </p:cNvPr>
          <p:cNvSpPr/>
          <p:nvPr/>
        </p:nvSpPr>
        <p:spPr>
          <a:xfrm>
            <a:off x="7062239" y="412579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28" name="Rounded Rectangle 27">
            <a:extLst>
              <a:ext uri="{FF2B5EF4-FFF2-40B4-BE49-F238E27FC236}">
                <a16:creationId xmlns:a16="http://schemas.microsoft.com/office/drawing/2014/main" id="{6076CDB8-3200-BAD4-9206-0BC5299F704C}"/>
              </a:ext>
            </a:extLst>
          </p:cNvPr>
          <p:cNvSpPr/>
          <p:nvPr/>
        </p:nvSpPr>
        <p:spPr>
          <a:xfrm>
            <a:off x="7046748" y="3206077"/>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cxnSp>
        <p:nvCxnSpPr>
          <p:cNvPr id="29" name="Straight Connector 28">
            <a:extLst>
              <a:ext uri="{FF2B5EF4-FFF2-40B4-BE49-F238E27FC236}">
                <a16:creationId xmlns:a16="http://schemas.microsoft.com/office/drawing/2014/main" id="{AE1E0126-E096-5973-0A6D-957EDE11E879}"/>
              </a:ext>
            </a:extLst>
          </p:cNvPr>
          <p:cNvCxnSpPr>
            <a:cxnSpLocks/>
          </p:cNvCxnSpPr>
          <p:nvPr/>
        </p:nvCxnSpPr>
        <p:spPr>
          <a:xfrm flipV="1">
            <a:off x="742090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4C9BC3F-6D1E-EC44-A044-9839E3F4EC41}"/>
              </a:ext>
            </a:extLst>
          </p:cNvPr>
          <p:cNvSpPr txBox="1"/>
          <p:nvPr/>
        </p:nvSpPr>
        <p:spPr>
          <a:xfrm>
            <a:off x="6929161" y="2532585"/>
            <a:ext cx="952505" cy="307777"/>
          </a:xfrm>
          <a:prstGeom prst="rect">
            <a:avLst/>
          </a:prstGeom>
          <a:noFill/>
        </p:spPr>
        <p:txBody>
          <a:bodyPr wrap="none" rtlCol="0">
            <a:spAutoFit/>
          </a:bodyPr>
          <a:lstStyle/>
          <a:p>
            <a:r>
              <a:rPr lang="en-US" sz="1400" dirty="0"/>
              <a:t>DPU send</a:t>
            </a:r>
          </a:p>
        </p:txBody>
      </p:sp>
      <p:cxnSp>
        <p:nvCxnSpPr>
          <p:cNvPr id="32" name="Straight Connector 31">
            <a:extLst>
              <a:ext uri="{FF2B5EF4-FFF2-40B4-BE49-F238E27FC236}">
                <a16:creationId xmlns:a16="http://schemas.microsoft.com/office/drawing/2014/main" id="{9F72F0C7-9D11-A2C3-D193-C5552CF19CA9}"/>
              </a:ext>
            </a:extLst>
          </p:cNvPr>
          <p:cNvCxnSpPr>
            <a:cxnSpLocks/>
            <a:stCxn id="28" idx="0"/>
            <a:endCxn id="31" idx="2"/>
          </p:cNvCxnSpPr>
          <p:nvPr/>
        </p:nvCxnSpPr>
        <p:spPr>
          <a:xfrm flipV="1">
            <a:off x="7405414" y="2840362"/>
            <a:ext cx="0" cy="36571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760E2C-62CD-1D21-D010-82D5B0F0A295}"/>
              </a:ext>
            </a:extLst>
          </p:cNvPr>
          <p:cNvSpPr txBox="1"/>
          <p:nvPr/>
        </p:nvSpPr>
        <p:spPr>
          <a:xfrm>
            <a:off x="743995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34" name="TextBox 33">
            <a:extLst>
              <a:ext uri="{FF2B5EF4-FFF2-40B4-BE49-F238E27FC236}">
                <a16:creationId xmlns:a16="http://schemas.microsoft.com/office/drawing/2014/main" id="{B548456C-D9E8-1C4B-98E3-A2A5BAB49EB2}"/>
              </a:ext>
            </a:extLst>
          </p:cNvPr>
          <p:cNvSpPr txBox="1"/>
          <p:nvPr/>
        </p:nvSpPr>
        <p:spPr>
          <a:xfrm>
            <a:off x="742090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008033" cy="369332"/>
          </a:xfrm>
          <a:prstGeom prst="rect">
            <a:avLst/>
          </a:prstGeom>
          <a:noFill/>
        </p:spPr>
        <p:txBody>
          <a:bodyPr wrap="none" rtlCol="0">
            <a:spAutoFit/>
          </a:bodyPr>
          <a:lstStyle/>
          <a:p>
            <a:r>
              <a:rPr lang="en-US" dirty="0" err="1"/>
              <a:t>pipe.pdf</a:t>
            </a:r>
            <a:endParaRPr lang="en-US" dirty="0"/>
          </a:p>
        </p:txBody>
      </p:sp>
    </p:spTree>
    <p:extLst>
      <p:ext uri="{BB962C8B-B14F-4D97-AF65-F5344CB8AC3E}">
        <p14:creationId xmlns:p14="http://schemas.microsoft.com/office/powerpoint/2010/main" val="56968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066661" y="4742085"/>
            <a:ext cx="2214999" cy="34192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RX Steering</a:t>
            </a:r>
          </a:p>
        </p:txBody>
      </p:sp>
      <p:sp>
        <p:nvSpPr>
          <p:cNvPr id="27" name="Rounded Rectangle 26">
            <a:extLst>
              <a:ext uri="{FF2B5EF4-FFF2-40B4-BE49-F238E27FC236}">
                <a16:creationId xmlns:a16="http://schemas.microsoft.com/office/drawing/2014/main" id="{F8B0AD5B-4340-99CB-7A6C-534550760D04}"/>
              </a:ext>
            </a:extLst>
          </p:cNvPr>
          <p:cNvSpPr/>
          <p:nvPr/>
        </p:nvSpPr>
        <p:spPr>
          <a:xfrm>
            <a:off x="4870387" y="4167176"/>
            <a:ext cx="1007689"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PF/</a:t>
            </a:r>
            <a:r>
              <a:rPr lang="en-US" sz="1400" dirty="0" err="1"/>
              <a:t>ul</a:t>
            </a:r>
            <a:r>
              <a:rPr lang="en-US" sz="1400" dirty="0"/>
              <a:t>-rep</a:t>
            </a: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359668" cy="369332"/>
          </a:xfrm>
          <a:prstGeom prst="rect">
            <a:avLst/>
          </a:prstGeom>
          <a:noFill/>
        </p:spPr>
        <p:txBody>
          <a:bodyPr wrap="none" rtlCol="0">
            <a:spAutoFit/>
          </a:bodyPr>
          <a:lstStyle/>
          <a:p>
            <a:r>
              <a:rPr lang="en-US" dirty="0"/>
              <a:t>design1.pdf</a:t>
            </a:r>
          </a:p>
        </p:txBody>
      </p:sp>
      <p:sp>
        <p:nvSpPr>
          <p:cNvPr id="3" name="Rounded Rectangle 2">
            <a:extLst>
              <a:ext uri="{FF2B5EF4-FFF2-40B4-BE49-F238E27FC236}">
                <a16:creationId xmlns:a16="http://schemas.microsoft.com/office/drawing/2014/main" id="{75698F78-A5D2-EEC5-C4AF-C0AB3427D9C1}"/>
              </a:ext>
            </a:extLst>
          </p:cNvPr>
          <p:cNvSpPr/>
          <p:nvPr/>
        </p:nvSpPr>
        <p:spPr>
          <a:xfrm>
            <a:off x="6046881" y="4178576"/>
            <a:ext cx="602210"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rep1</a:t>
            </a:r>
          </a:p>
        </p:txBody>
      </p:sp>
      <p:sp>
        <p:nvSpPr>
          <p:cNvPr id="4" name="Rounded Rectangle 3">
            <a:extLst>
              <a:ext uri="{FF2B5EF4-FFF2-40B4-BE49-F238E27FC236}">
                <a16:creationId xmlns:a16="http://schemas.microsoft.com/office/drawing/2014/main" id="{9F73A902-96F4-73D0-20DF-4E8B46A93E6C}"/>
              </a:ext>
            </a:extLst>
          </p:cNvPr>
          <p:cNvSpPr/>
          <p:nvPr/>
        </p:nvSpPr>
        <p:spPr>
          <a:xfrm>
            <a:off x="6922994" y="418737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rep-N</a:t>
            </a:r>
          </a:p>
        </p:txBody>
      </p:sp>
      <p:cxnSp>
        <p:nvCxnSpPr>
          <p:cNvPr id="5" name="Straight Connector 4">
            <a:extLst>
              <a:ext uri="{FF2B5EF4-FFF2-40B4-BE49-F238E27FC236}">
                <a16:creationId xmlns:a16="http://schemas.microsoft.com/office/drawing/2014/main" id="{8D3295C9-0C85-8739-C62A-E9AD1E2502D8}"/>
              </a:ext>
            </a:extLst>
          </p:cNvPr>
          <p:cNvCxnSpPr>
            <a:cxnSpLocks/>
          </p:cNvCxnSpPr>
          <p:nvPr/>
        </p:nvCxnSpPr>
        <p:spPr>
          <a:xfrm>
            <a:off x="6539921" y="506070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EE3CB55-5DA5-D051-5FBF-A4282A511974}"/>
              </a:ext>
            </a:extLst>
          </p:cNvPr>
          <p:cNvSpPr txBox="1"/>
          <p:nvPr/>
        </p:nvSpPr>
        <p:spPr>
          <a:xfrm>
            <a:off x="5007688" y="5101431"/>
            <a:ext cx="1472519" cy="276999"/>
          </a:xfrm>
          <a:prstGeom prst="rect">
            <a:avLst/>
          </a:prstGeom>
          <a:noFill/>
        </p:spPr>
        <p:txBody>
          <a:bodyPr wrap="none" rtlCol="0">
            <a:spAutoFit/>
          </a:bodyPr>
          <a:lstStyle/>
          <a:p>
            <a:r>
              <a:rPr lang="en-US" sz="1200" dirty="0"/>
              <a:t>All slow-path traffic</a:t>
            </a:r>
          </a:p>
        </p:txBody>
      </p:sp>
      <p:cxnSp>
        <p:nvCxnSpPr>
          <p:cNvPr id="10" name="Straight Connector 9">
            <a:extLst>
              <a:ext uri="{FF2B5EF4-FFF2-40B4-BE49-F238E27FC236}">
                <a16:creationId xmlns:a16="http://schemas.microsoft.com/office/drawing/2014/main" id="{F8514FBA-2E0F-FC74-7A28-0B8D2C3DA1EA}"/>
              </a:ext>
            </a:extLst>
          </p:cNvPr>
          <p:cNvCxnSpPr>
            <a:cxnSpLocks/>
          </p:cNvCxnSpPr>
          <p:nvPr/>
        </p:nvCxnSpPr>
        <p:spPr>
          <a:xfrm>
            <a:off x="5322771" y="4479035"/>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90B00C-ECA6-F3A0-2AD4-B887D2CCA810}"/>
              </a:ext>
            </a:extLst>
          </p:cNvPr>
          <p:cNvCxnSpPr>
            <a:cxnSpLocks/>
          </p:cNvCxnSpPr>
          <p:nvPr/>
        </p:nvCxnSpPr>
        <p:spPr>
          <a:xfrm>
            <a:off x="6335735" y="4444712"/>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8CB2B0-19AB-E9D5-35FF-8769399E1087}"/>
              </a:ext>
            </a:extLst>
          </p:cNvPr>
          <p:cNvCxnSpPr>
            <a:cxnSpLocks/>
          </p:cNvCxnSpPr>
          <p:nvPr/>
        </p:nvCxnSpPr>
        <p:spPr>
          <a:xfrm>
            <a:off x="7144708" y="445883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678356-4878-3386-E2E8-954A98E8EE76}"/>
              </a:ext>
            </a:extLst>
          </p:cNvPr>
          <p:cNvSpPr txBox="1"/>
          <p:nvPr/>
        </p:nvSpPr>
        <p:spPr>
          <a:xfrm>
            <a:off x="6966455" y="4490822"/>
            <a:ext cx="292068" cy="307777"/>
          </a:xfrm>
          <a:prstGeom prst="rect">
            <a:avLst/>
          </a:prstGeom>
          <a:noFill/>
        </p:spPr>
        <p:txBody>
          <a:bodyPr wrap="none" rtlCol="0">
            <a:spAutoFit/>
          </a:bodyPr>
          <a:lstStyle/>
          <a:p>
            <a:r>
              <a:rPr lang="en-US" sz="1400" b="1" dirty="0">
                <a:solidFill>
                  <a:srgbClr val="C00000"/>
                </a:solidFill>
              </a:rPr>
              <a:t>X</a:t>
            </a:r>
          </a:p>
        </p:txBody>
      </p:sp>
      <p:sp>
        <p:nvSpPr>
          <p:cNvPr id="21" name="TextBox 20">
            <a:extLst>
              <a:ext uri="{FF2B5EF4-FFF2-40B4-BE49-F238E27FC236}">
                <a16:creationId xmlns:a16="http://schemas.microsoft.com/office/drawing/2014/main" id="{035FBBED-07FA-016F-C1E7-97EC52AA61CF}"/>
              </a:ext>
            </a:extLst>
          </p:cNvPr>
          <p:cNvSpPr txBox="1"/>
          <p:nvPr/>
        </p:nvSpPr>
        <p:spPr>
          <a:xfrm>
            <a:off x="6149681" y="4470238"/>
            <a:ext cx="292068" cy="307777"/>
          </a:xfrm>
          <a:prstGeom prst="rect">
            <a:avLst/>
          </a:prstGeom>
          <a:noFill/>
        </p:spPr>
        <p:txBody>
          <a:bodyPr wrap="none" rtlCol="0">
            <a:spAutoFit/>
          </a:bodyPr>
          <a:lstStyle/>
          <a:p>
            <a:r>
              <a:rPr lang="en-US" sz="1400" b="1" dirty="0">
                <a:solidFill>
                  <a:srgbClr val="C00000"/>
                </a:solidFill>
              </a:rPr>
              <a:t>X</a:t>
            </a:r>
          </a:p>
        </p:txBody>
      </p:sp>
      <p:cxnSp>
        <p:nvCxnSpPr>
          <p:cNvPr id="22" name="Straight Connector 21">
            <a:extLst>
              <a:ext uri="{FF2B5EF4-FFF2-40B4-BE49-F238E27FC236}">
                <a16:creationId xmlns:a16="http://schemas.microsoft.com/office/drawing/2014/main" id="{B86400CE-CCE8-5FC5-3091-90A21E64EEEB}"/>
              </a:ext>
            </a:extLst>
          </p:cNvPr>
          <p:cNvCxnSpPr>
            <a:cxnSpLocks/>
          </p:cNvCxnSpPr>
          <p:nvPr/>
        </p:nvCxnSpPr>
        <p:spPr>
          <a:xfrm>
            <a:off x="5436669" y="4470238"/>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047EB7-F7F0-1548-70BB-9A0EED1D53FF}"/>
              </a:ext>
            </a:extLst>
          </p:cNvPr>
          <p:cNvCxnSpPr>
            <a:cxnSpLocks/>
          </p:cNvCxnSpPr>
          <p:nvPr/>
        </p:nvCxnSpPr>
        <p:spPr>
          <a:xfrm>
            <a:off x="5562174" y="4477940"/>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12455343-DA35-E6D5-433C-BCB7414CAC40}"/>
              </a:ext>
            </a:extLst>
          </p:cNvPr>
          <p:cNvSpPr/>
          <p:nvPr/>
        </p:nvSpPr>
        <p:spPr>
          <a:xfrm>
            <a:off x="4870387" y="3706850"/>
            <a:ext cx="2681676" cy="255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Linux Network Stack</a:t>
            </a:r>
          </a:p>
        </p:txBody>
      </p:sp>
      <p:cxnSp>
        <p:nvCxnSpPr>
          <p:cNvPr id="30" name="Straight Connector 29">
            <a:extLst>
              <a:ext uri="{FF2B5EF4-FFF2-40B4-BE49-F238E27FC236}">
                <a16:creationId xmlns:a16="http://schemas.microsoft.com/office/drawing/2014/main" id="{DDB3E96D-B390-A488-B452-836F6F13528E}"/>
              </a:ext>
            </a:extLst>
          </p:cNvPr>
          <p:cNvCxnSpPr>
            <a:cxnSpLocks/>
            <a:endCxn id="27" idx="0"/>
          </p:cNvCxnSpPr>
          <p:nvPr/>
        </p:nvCxnSpPr>
        <p:spPr>
          <a:xfrm>
            <a:off x="5374232" y="3939138"/>
            <a:ext cx="0" cy="228038"/>
          </a:xfrm>
          <a:prstGeom prst="line">
            <a:avLst/>
          </a:prstGeom>
          <a:ln w="44450">
            <a:prstDash val="solid"/>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38CB8A5-D402-9640-E3D4-116758D76AEB}"/>
              </a:ext>
            </a:extLst>
          </p:cNvPr>
          <p:cNvSpPr txBox="1"/>
          <p:nvPr/>
        </p:nvSpPr>
        <p:spPr>
          <a:xfrm>
            <a:off x="6632664" y="4187373"/>
            <a:ext cx="332142" cy="307777"/>
          </a:xfrm>
          <a:prstGeom prst="rect">
            <a:avLst/>
          </a:prstGeom>
          <a:noFill/>
        </p:spPr>
        <p:txBody>
          <a:bodyPr wrap="none" rtlCol="0">
            <a:spAutoFit/>
          </a:bodyPr>
          <a:lstStyle/>
          <a:p>
            <a:r>
              <a:rPr lang="en-US" sz="1400" dirty="0"/>
              <a:t>…</a:t>
            </a:r>
          </a:p>
        </p:txBody>
      </p:sp>
    </p:spTree>
    <p:extLst>
      <p:ext uri="{BB962C8B-B14F-4D97-AF65-F5344CB8AC3E}">
        <p14:creationId xmlns:p14="http://schemas.microsoft.com/office/powerpoint/2010/main" val="288216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D068C-E93A-8896-E116-448E08A4A615}"/>
              </a:ext>
            </a:extLst>
          </p:cNvPr>
          <p:cNvGrpSpPr/>
          <p:nvPr/>
        </p:nvGrpSpPr>
        <p:grpSpPr>
          <a:xfrm rot="5400000">
            <a:off x="8125950" y="2397252"/>
            <a:ext cx="243840" cy="1232740"/>
            <a:chOff x="24139610" y="8570447"/>
            <a:chExt cx="1737910" cy="3698219"/>
          </a:xfrm>
        </p:grpSpPr>
        <p:sp>
          <p:nvSpPr>
            <p:cNvPr id="4" name="Rectangle 3">
              <a:extLst>
                <a:ext uri="{FF2B5EF4-FFF2-40B4-BE49-F238E27FC236}">
                  <a16:creationId xmlns:a16="http://schemas.microsoft.com/office/drawing/2014/main" id="{BFE969D1-A6A5-E40B-AEC3-02AC06EAC4A2}"/>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8044980-6BE9-7595-D95E-9DA577BC292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F48723A-020E-3488-2FE4-03E8A69E1CFD}"/>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2F26059-CD34-E276-A6CF-CEB209042391}"/>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023E7CE-D1A4-7CB4-B1C8-5B74E9412D3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ight Arrow 17">
            <a:extLst>
              <a:ext uri="{FF2B5EF4-FFF2-40B4-BE49-F238E27FC236}">
                <a16:creationId xmlns:a16="http://schemas.microsoft.com/office/drawing/2014/main" id="{6A6A23C6-C096-DCCA-E78F-EA6B7F811DD6}"/>
              </a:ext>
            </a:extLst>
          </p:cNvPr>
          <p:cNvSpPr/>
          <p:nvPr/>
        </p:nvSpPr>
        <p:spPr>
          <a:xfrm>
            <a:off x="6820995" y="2919427"/>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9" name="Right Arrow 18">
            <a:extLst>
              <a:ext uri="{FF2B5EF4-FFF2-40B4-BE49-F238E27FC236}">
                <a16:creationId xmlns:a16="http://schemas.microsoft.com/office/drawing/2014/main" id="{4026F8FD-43F1-90E3-5CB2-FCA4CFD7D68E}"/>
              </a:ext>
            </a:extLst>
          </p:cNvPr>
          <p:cNvSpPr/>
          <p:nvPr/>
        </p:nvSpPr>
        <p:spPr>
          <a:xfrm>
            <a:off x="8952741" y="2925611"/>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cxnSp>
        <p:nvCxnSpPr>
          <p:cNvPr id="21" name="Straight Connector 20">
            <a:extLst>
              <a:ext uri="{FF2B5EF4-FFF2-40B4-BE49-F238E27FC236}">
                <a16:creationId xmlns:a16="http://schemas.microsoft.com/office/drawing/2014/main" id="{B3F9A413-635A-6B72-5E9D-14CFB649E072}"/>
              </a:ext>
            </a:extLst>
          </p:cNvPr>
          <p:cNvCxnSpPr>
            <a:cxnSpLocks/>
          </p:cNvCxnSpPr>
          <p:nvPr/>
        </p:nvCxnSpPr>
        <p:spPr>
          <a:xfrm flipV="1">
            <a:off x="8744282"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4AB3918-923C-3163-2EEE-DF2B59D55955}"/>
              </a:ext>
            </a:extLst>
          </p:cNvPr>
          <p:cNvSpPr/>
          <p:nvPr/>
        </p:nvSpPr>
        <p:spPr>
          <a:xfrm>
            <a:off x="8615923" y="3425265"/>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sp>
        <p:nvSpPr>
          <p:cNvPr id="25" name="Rectangle 24">
            <a:extLst>
              <a:ext uri="{FF2B5EF4-FFF2-40B4-BE49-F238E27FC236}">
                <a16:creationId xmlns:a16="http://schemas.microsoft.com/office/drawing/2014/main" id="{58AFDA8F-2086-3D25-C557-0A70D5E99132}"/>
              </a:ext>
            </a:extLst>
          </p:cNvPr>
          <p:cNvSpPr/>
          <p:nvPr/>
        </p:nvSpPr>
        <p:spPr>
          <a:xfrm rot="5400000">
            <a:off x="7389623"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33474D9-E958-AE6D-E751-833966EF0D81}"/>
              </a:ext>
            </a:extLst>
          </p:cNvPr>
          <p:cNvSpPr/>
          <p:nvPr/>
        </p:nvSpPr>
        <p:spPr>
          <a:xfrm rot="5400000">
            <a:off x="7139032"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F344EAF7-3C8E-D5F2-C455-919346BFA5E3}"/>
              </a:ext>
            </a:extLst>
          </p:cNvPr>
          <p:cNvSpPr/>
          <p:nvPr/>
        </p:nvSpPr>
        <p:spPr>
          <a:xfrm>
            <a:off x="7862369" y="3425264"/>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cxnSp>
        <p:nvCxnSpPr>
          <p:cNvPr id="28" name="Straight Connector 27">
            <a:extLst>
              <a:ext uri="{FF2B5EF4-FFF2-40B4-BE49-F238E27FC236}">
                <a16:creationId xmlns:a16="http://schemas.microsoft.com/office/drawing/2014/main" id="{17E84403-3DFA-01CD-EBCA-4A7D5C831EA6}"/>
              </a:ext>
            </a:extLst>
          </p:cNvPr>
          <p:cNvCxnSpPr>
            <a:cxnSpLocks/>
          </p:cNvCxnSpPr>
          <p:nvPr/>
        </p:nvCxnSpPr>
        <p:spPr>
          <a:xfrm flipV="1">
            <a:off x="8002049"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90C9D8F-3FE1-C0C4-590B-9D78AB1FE5C7}"/>
              </a:ext>
            </a:extLst>
          </p:cNvPr>
          <p:cNvSpPr txBox="1"/>
          <p:nvPr/>
        </p:nvSpPr>
        <p:spPr>
          <a:xfrm>
            <a:off x="8296250" y="3328263"/>
            <a:ext cx="311304" cy="276999"/>
          </a:xfrm>
          <a:prstGeom prst="rect">
            <a:avLst/>
          </a:prstGeom>
          <a:noFill/>
        </p:spPr>
        <p:txBody>
          <a:bodyPr wrap="none" rtlCol="0">
            <a:spAutoFit/>
          </a:bodyPr>
          <a:lstStyle/>
          <a:p>
            <a:r>
              <a:rPr lang="en-US" sz="1200" dirty="0"/>
              <a:t>…</a:t>
            </a:r>
          </a:p>
        </p:txBody>
      </p:sp>
      <p:sp>
        <p:nvSpPr>
          <p:cNvPr id="30" name="TextBox 29">
            <a:extLst>
              <a:ext uri="{FF2B5EF4-FFF2-40B4-BE49-F238E27FC236}">
                <a16:creationId xmlns:a16="http://schemas.microsoft.com/office/drawing/2014/main" id="{CD107F51-3843-5375-032B-2FF21CC7CFCE}"/>
              </a:ext>
            </a:extLst>
          </p:cNvPr>
          <p:cNvSpPr txBox="1"/>
          <p:nvPr/>
        </p:nvSpPr>
        <p:spPr>
          <a:xfrm>
            <a:off x="9110133" y="3380957"/>
            <a:ext cx="890500" cy="276999"/>
          </a:xfrm>
          <a:prstGeom prst="rect">
            <a:avLst/>
          </a:prstGeom>
          <a:noFill/>
        </p:spPr>
        <p:txBody>
          <a:bodyPr wrap="none" rtlCol="0">
            <a:spAutoFit/>
          </a:bodyPr>
          <a:lstStyle/>
          <a:p>
            <a:r>
              <a:rPr lang="en-US" sz="1200" dirty="0" err="1"/>
              <a:t>rxq</a:t>
            </a:r>
            <a:r>
              <a:rPr lang="en-US" sz="1200" dirty="0"/>
              <a:t> buffers</a:t>
            </a:r>
          </a:p>
        </p:txBody>
      </p:sp>
      <p:sp>
        <p:nvSpPr>
          <p:cNvPr id="31" name="TextBox 30">
            <a:extLst>
              <a:ext uri="{FF2B5EF4-FFF2-40B4-BE49-F238E27FC236}">
                <a16:creationId xmlns:a16="http://schemas.microsoft.com/office/drawing/2014/main" id="{16105D42-8CE4-2969-E4E6-5D9DA97EBBA1}"/>
              </a:ext>
            </a:extLst>
          </p:cNvPr>
          <p:cNvSpPr txBox="1"/>
          <p:nvPr/>
        </p:nvSpPr>
        <p:spPr>
          <a:xfrm>
            <a:off x="9161222" y="2875120"/>
            <a:ext cx="663964" cy="276999"/>
          </a:xfrm>
          <a:prstGeom prst="rect">
            <a:avLst/>
          </a:prstGeom>
          <a:noFill/>
        </p:spPr>
        <p:txBody>
          <a:bodyPr wrap="none" rtlCol="0">
            <a:spAutoFit/>
          </a:bodyPr>
          <a:lstStyle/>
          <a:p>
            <a:r>
              <a:rPr lang="en-US" sz="1200" dirty="0"/>
              <a:t>NAPI </a:t>
            </a:r>
            <a:r>
              <a:rPr lang="en-US" sz="1200" dirty="0" err="1"/>
              <a:t>rx</a:t>
            </a:r>
            <a:endParaRPr lang="en-US" sz="1200" dirty="0"/>
          </a:p>
        </p:txBody>
      </p:sp>
      <p:sp>
        <p:nvSpPr>
          <p:cNvPr id="32" name="TextBox 31">
            <a:extLst>
              <a:ext uri="{FF2B5EF4-FFF2-40B4-BE49-F238E27FC236}">
                <a16:creationId xmlns:a16="http://schemas.microsoft.com/office/drawing/2014/main" id="{688A5B1B-27AF-14C2-AFF4-73CC640A3497}"/>
              </a:ext>
            </a:extLst>
          </p:cNvPr>
          <p:cNvSpPr txBox="1"/>
          <p:nvPr/>
        </p:nvSpPr>
        <p:spPr>
          <a:xfrm>
            <a:off x="6380750" y="3013619"/>
            <a:ext cx="711028" cy="276999"/>
          </a:xfrm>
          <a:prstGeom prst="rect">
            <a:avLst/>
          </a:prstGeom>
          <a:noFill/>
        </p:spPr>
        <p:txBody>
          <a:bodyPr wrap="none" rtlCol="0">
            <a:spAutoFit/>
          </a:bodyPr>
          <a:lstStyle/>
          <a:p>
            <a:r>
              <a:rPr lang="en-US" sz="1200" dirty="0"/>
              <a:t>packets</a:t>
            </a:r>
          </a:p>
        </p:txBody>
      </p:sp>
      <p:cxnSp>
        <p:nvCxnSpPr>
          <p:cNvPr id="39" name="Straight Connector 38">
            <a:extLst>
              <a:ext uri="{FF2B5EF4-FFF2-40B4-BE49-F238E27FC236}">
                <a16:creationId xmlns:a16="http://schemas.microsoft.com/office/drawing/2014/main" id="{E2C651D9-6605-B987-A9DB-67D47FFFA6A6}"/>
              </a:ext>
            </a:extLst>
          </p:cNvPr>
          <p:cNvCxnSpPr>
            <a:cxnSpLocks/>
          </p:cNvCxnSpPr>
          <p:nvPr/>
        </p:nvCxnSpPr>
        <p:spPr>
          <a:xfrm flipH="1">
            <a:off x="7140994" y="2725163"/>
            <a:ext cx="1723246"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D1F054-E9B9-AD2D-96C3-E08B6D76745E}"/>
              </a:ext>
            </a:extLst>
          </p:cNvPr>
          <p:cNvSpPr txBox="1"/>
          <p:nvPr/>
        </p:nvSpPr>
        <p:spPr>
          <a:xfrm>
            <a:off x="7467288" y="2560480"/>
            <a:ext cx="1121525" cy="276999"/>
          </a:xfrm>
          <a:prstGeom prst="rect">
            <a:avLst/>
          </a:prstGeom>
          <a:solidFill>
            <a:schemeClr val="bg1"/>
          </a:solidFill>
        </p:spPr>
        <p:txBody>
          <a:bodyPr wrap="none" rtlCol="0">
            <a:spAutoFit/>
          </a:bodyPr>
          <a:lstStyle/>
          <a:p>
            <a:r>
              <a:rPr lang="en-US" sz="1200" dirty="0"/>
              <a:t>max </a:t>
            </a:r>
            <a:r>
              <a:rPr lang="en-US" sz="1200" dirty="0" err="1"/>
              <a:t>rxq</a:t>
            </a:r>
            <a:r>
              <a:rPr lang="en-US" sz="1200" dirty="0"/>
              <a:t> depth</a:t>
            </a:r>
          </a:p>
        </p:txBody>
      </p:sp>
      <p:sp>
        <p:nvSpPr>
          <p:cNvPr id="41" name="TextBox 40">
            <a:extLst>
              <a:ext uri="{FF2B5EF4-FFF2-40B4-BE49-F238E27FC236}">
                <a16:creationId xmlns:a16="http://schemas.microsoft.com/office/drawing/2014/main" id="{7D8BBA20-8DC2-2D1B-7FB9-BE7C387A9E5F}"/>
              </a:ext>
            </a:extLst>
          </p:cNvPr>
          <p:cNvSpPr txBox="1"/>
          <p:nvPr/>
        </p:nvSpPr>
        <p:spPr>
          <a:xfrm>
            <a:off x="847023" y="837398"/>
            <a:ext cx="490327" cy="369332"/>
          </a:xfrm>
          <a:prstGeom prst="rect">
            <a:avLst/>
          </a:prstGeom>
          <a:noFill/>
        </p:spPr>
        <p:txBody>
          <a:bodyPr wrap="none" rtlCol="0">
            <a:spAutoFit/>
          </a:bodyPr>
          <a:lstStyle/>
          <a:p>
            <a:r>
              <a:rPr lang="en-US" dirty="0" err="1"/>
              <a:t>rxq</a:t>
            </a:r>
            <a:endParaRPr lang="en-US" dirty="0"/>
          </a:p>
        </p:txBody>
      </p:sp>
      <p:grpSp>
        <p:nvGrpSpPr>
          <p:cNvPr id="46" name="Group 45">
            <a:extLst>
              <a:ext uri="{FF2B5EF4-FFF2-40B4-BE49-F238E27FC236}">
                <a16:creationId xmlns:a16="http://schemas.microsoft.com/office/drawing/2014/main" id="{BA1E5B1B-5060-4C8A-C1EA-52EDB8C6172D}"/>
              </a:ext>
            </a:extLst>
          </p:cNvPr>
          <p:cNvGrpSpPr/>
          <p:nvPr/>
        </p:nvGrpSpPr>
        <p:grpSpPr>
          <a:xfrm>
            <a:off x="8007104" y="2176589"/>
            <a:ext cx="1604362" cy="276999"/>
            <a:chOff x="10094651" y="2695411"/>
            <a:chExt cx="1604362" cy="276999"/>
          </a:xfrm>
        </p:grpSpPr>
        <p:sp>
          <p:nvSpPr>
            <p:cNvPr id="42" name="Rectangle 41">
              <a:extLst>
                <a:ext uri="{FF2B5EF4-FFF2-40B4-BE49-F238E27FC236}">
                  <a16:creationId xmlns:a16="http://schemas.microsoft.com/office/drawing/2014/main" id="{5460C49D-A31B-D71E-8833-0E0166832925}"/>
                </a:ext>
              </a:extLst>
            </p:cNvPr>
            <p:cNvSpPr/>
            <p:nvPr/>
          </p:nvSpPr>
          <p:spPr>
            <a:xfrm rot="5400000">
              <a:off x="10095540" y="2747447"/>
              <a:ext cx="143367" cy="145146"/>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63C7DACF-DF98-81CF-CAA1-8E5047CC8896}"/>
                </a:ext>
              </a:extLst>
            </p:cNvPr>
            <p:cNvSpPr txBox="1"/>
            <p:nvPr/>
          </p:nvSpPr>
          <p:spPr>
            <a:xfrm>
              <a:off x="10235279" y="2695411"/>
              <a:ext cx="1463734" cy="276999"/>
            </a:xfrm>
            <a:prstGeom prst="rect">
              <a:avLst/>
            </a:prstGeom>
            <a:noFill/>
          </p:spPr>
          <p:txBody>
            <a:bodyPr wrap="none" rtlCol="0">
              <a:spAutoFit/>
            </a:bodyPr>
            <a:lstStyle/>
            <a:p>
              <a:r>
                <a:rPr lang="en-US" sz="1200" dirty="0"/>
                <a:t>No buffer allocated</a:t>
              </a:r>
            </a:p>
          </p:txBody>
        </p:sp>
      </p:grpSp>
      <p:grpSp>
        <p:nvGrpSpPr>
          <p:cNvPr id="47" name="Group 46">
            <a:extLst>
              <a:ext uri="{FF2B5EF4-FFF2-40B4-BE49-F238E27FC236}">
                <a16:creationId xmlns:a16="http://schemas.microsoft.com/office/drawing/2014/main" id="{373D6CB6-F04D-B9A8-B089-1FD893D36C54}"/>
              </a:ext>
            </a:extLst>
          </p:cNvPr>
          <p:cNvGrpSpPr/>
          <p:nvPr/>
        </p:nvGrpSpPr>
        <p:grpSpPr>
          <a:xfrm>
            <a:off x="6457990" y="2176588"/>
            <a:ext cx="1366007" cy="276999"/>
            <a:chOff x="10120455" y="3068727"/>
            <a:chExt cx="1366007" cy="276999"/>
          </a:xfrm>
        </p:grpSpPr>
        <p:sp>
          <p:nvSpPr>
            <p:cNvPr id="44" name="Rectangle 43">
              <a:extLst>
                <a:ext uri="{FF2B5EF4-FFF2-40B4-BE49-F238E27FC236}">
                  <a16:creationId xmlns:a16="http://schemas.microsoft.com/office/drawing/2014/main" id="{960BEB07-7D7C-9057-AA8D-69F934723906}"/>
                </a:ext>
              </a:extLst>
            </p:cNvPr>
            <p:cNvSpPr/>
            <p:nvPr/>
          </p:nvSpPr>
          <p:spPr>
            <a:xfrm rot="5400000">
              <a:off x="10121343" y="3134655"/>
              <a:ext cx="143369" cy="145145"/>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6CABEDD-DCF1-0F65-986D-2668CD95C69B}"/>
                </a:ext>
              </a:extLst>
            </p:cNvPr>
            <p:cNvSpPr txBox="1"/>
            <p:nvPr/>
          </p:nvSpPr>
          <p:spPr>
            <a:xfrm>
              <a:off x="10242339" y="3068727"/>
              <a:ext cx="1244123" cy="276999"/>
            </a:xfrm>
            <a:prstGeom prst="rect">
              <a:avLst/>
            </a:prstGeom>
            <a:noFill/>
          </p:spPr>
          <p:txBody>
            <a:bodyPr wrap="none" rtlCol="0">
              <a:spAutoFit/>
            </a:bodyPr>
            <a:lstStyle/>
            <a:p>
              <a:r>
                <a:rPr lang="en-US" sz="1200" dirty="0"/>
                <a:t>Buffer allocated</a:t>
              </a:r>
            </a:p>
          </p:txBody>
        </p:sp>
      </p:grpSp>
    </p:spTree>
    <p:extLst>
      <p:ext uri="{BB962C8B-B14F-4D97-AF65-F5344CB8AC3E}">
        <p14:creationId xmlns:p14="http://schemas.microsoft.com/office/powerpoint/2010/main" val="37202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2A66F-50AF-FB23-BB97-28B08BD6736E}"/>
              </a:ext>
            </a:extLst>
          </p:cNvPr>
          <p:cNvSpPr txBox="1"/>
          <p:nvPr/>
        </p:nvSpPr>
        <p:spPr>
          <a:xfrm>
            <a:off x="7046222" y="6157800"/>
            <a:ext cx="514577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pitchFamily="2" charset="0"/>
                <a:ea typeface="+mn-ea"/>
                <a:cs typeface="+mn-cs"/>
              </a:rPr>
              <a:t>Paper: Dynamic Queue Length Thresholds for Shared-Memory Packet Switches </a:t>
            </a:r>
            <a:endParaRPr kumimoji="0" lang="en-US" sz="1100" b="0" i="0" u="none" strike="noStrike" kern="1200" cap="none" spc="0" normalizeH="0" baseline="0" noProof="0" dirty="0">
              <a:ln>
                <a:noFill/>
              </a:ln>
              <a:solidFill>
                <a:srgbClr val="000000"/>
              </a:solidFill>
              <a:effectLst/>
              <a:uLnTx/>
              <a:uFillTx/>
              <a:latin typeface="NVIDIA Sans"/>
              <a:ea typeface="+mn-ea"/>
              <a:cs typeface="+mn-cs"/>
            </a:endParaRPr>
          </a:p>
        </p:txBody>
      </p:sp>
      <p:sp>
        <p:nvSpPr>
          <p:cNvPr id="7" name="Rectangle 6">
            <a:extLst>
              <a:ext uri="{FF2B5EF4-FFF2-40B4-BE49-F238E27FC236}">
                <a16:creationId xmlns:a16="http://schemas.microsoft.com/office/drawing/2014/main" id="{EFFA0B1A-E107-DEEA-2011-543EE9F649DC}"/>
              </a:ext>
            </a:extLst>
          </p:cNvPr>
          <p:cNvSpPr/>
          <p:nvPr/>
        </p:nvSpPr>
        <p:spPr>
          <a:xfrm>
            <a:off x="3246781" y="2987498"/>
            <a:ext cx="3186783" cy="1787534"/>
          </a:xfrm>
          <a:prstGeom prst="rect">
            <a:avLst/>
          </a:prstGeom>
          <a:solidFill>
            <a:schemeClr val="tx1">
              <a:lumMod val="9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E20BDE08-0D12-6E5D-611B-4952B048104F}"/>
              </a:ext>
            </a:extLst>
          </p:cNvPr>
          <p:cNvGrpSpPr/>
          <p:nvPr/>
        </p:nvGrpSpPr>
        <p:grpSpPr>
          <a:xfrm>
            <a:off x="5371766" y="3155140"/>
            <a:ext cx="656665" cy="261610"/>
            <a:chOff x="6985000" y="4827977"/>
            <a:chExt cx="656665" cy="261610"/>
          </a:xfrm>
        </p:grpSpPr>
        <p:sp>
          <p:nvSpPr>
            <p:cNvPr id="36" name="Rectangle 35">
              <a:extLst>
                <a:ext uri="{FF2B5EF4-FFF2-40B4-BE49-F238E27FC236}">
                  <a16:creationId xmlns:a16="http://schemas.microsoft.com/office/drawing/2014/main" id="{9F75737E-0483-445B-7773-0D50DDC4700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666382D-0AD5-E1A2-40DC-BC062916CE65}"/>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017986F-E807-8D80-8A6E-2546BCA5B6FB}"/>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02B0F3AF-0028-EA9F-3A51-F260CBF59B3D}"/>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6F94F2-AEB7-36BD-6D40-F5F5A45932A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0ADF079-D478-2142-4E56-306938089317}"/>
              </a:ext>
            </a:extLst>
          </p:cNvPr>
          <p:cNvGrpSpPr/>
          <p:nvPr/>
        </p:nvGrpSpPr>
        <p:grpSpPr>
          <a:xfrm>
            <a:off x="5371766" y="3591706"/>
            <a:ext cx="656665" cy="261610"/>
            <a:chOff x="6985000" y="4827977"/>
            <a:chExt cx="656665" cy="261610"/>
          </a:xfrm>
        </p:grpSpPr>
        <p:sp>
          <p:nvSpPr>
            <p:cNvPr id="42" name="Rectangle 41">
              <a:extLst>
                <a:ext uri="{FF2B5EF4-FFF2-40B4-BE49-F238E27FC236}">
                  <a16:creationId xmlns:a16="http://schemas.microsoft.com/office/drawing/2014/main" id="{B9914A51-51AF-0AC3-53A3-AD96C11FC65A}"/>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256080B-D272-5B03-02E9-3BA4D6A4C6A4}"/>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FED6624-6995-13C7-48E4-5A53492E54A3}"/>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A39D360-C7A8-7B83-F297-C2A5FF0F623E}"/>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0C3E41-CDD6-B901-68B2-EE0A0AB97ED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62C24B3-A297-BF4D-7D32-4BBF86EBA870}"/>
              </a:ext>
            </a:extLst>
          </p:cNvPr>
          <p:cNvGrpSpPr/>
          <p:nvPr/>
        </p:nvGrpSpPr>
        <p:grpSpPr>
          <a:xfrm>
            <a:off x="5371766" y="4287038"/>
            <a:ext cx="656665" cy="261610"/>
            <a:chOff x="6985000" y="4827977"/>
            <a:chExt cx="656665" cy="261610"/>
          </a:xfrm>
        </p:grpSpPr>
        <p:sp>
          <p:nvSpPr>
            <p:cNvPr id="48" name="Rectangle 47">
              <a:extLst>
                <a:ext uri="{FF2B5EF4-FFF2-40B4-BE49-F238E27FC236}">
                  <a16:creationId xmlns:a16="http://schemas.microsoft.com/office/drawing/2014/main" id="{788D8244-8B22-3B44-7356-4A6A04791C64}"/>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D91C1A50-9C47-4476-4064-85E3D3E926A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8F9966E-D660-823A-F74D-49D7D9472738}"/>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DED7F34A-5617-A96B-213C-045A8C516D1B}"/>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EB0A7A-D113-9A16-BB0D-5D2EA41813B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1B30687-B991-F1FD-A486-D12017EA7AF8}"/>
              </a:ext>
            </a:extLst>
          </p:cNvPr>
          <p:cNvSpPr txBox="1"/>
          <p:nvPr/>
        </p:nvSpPr>
        <p:spPr>
          <a:xfrm rot="5400000">
            <a:off x="5634883" y="3889470"/>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55" name="Rectangle 54">
            <a:extLst>
              <a:ext uri="{FF2B5EF4-FFF2-40B4-BE49-F238E27FC236}">
                <a16:creationId xmlns:a16="http://schemas.microsoft.com/office/drawing/2014/main" id="{794BE955-A6FF-C76D-2105-041B02470541}"/>
              </a:ext>
            </a:extLst>
          </p:cNvPr>
          <p:cNvSpPr/>
          <p:nvPr/>
        </p:nvSpPr>
        <p:spPr>
          <a:xfrm>
            <a:off x="3353462" y="3431206"/>
            <a:ext cx="1334977" cy="843160"/>
          </a:xfrm>
          <a:prstGeom prst="rect">
            <a:avLst/>
          </a:prstGeom>
          <a:solidFill>
            <a:schemeClr val="accent6">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Kernel shared page pool</a:t>
            </a:r>
          </a:p>
        </p:txBody>
      </p:sp>
      <p:cxnSp>
        <p:nvCxnSpPr>
          <p:cNvPr id="57" name="Straight Arrow Connector 56">
            <a:extLst>
              <a:ext uri="{FF2B5EF4-FFF2-40B4-BE49-F238E27FC236}">
                <a16:creationId xmlns:a16="http://schemas.microsoft.com/office/drawing/2014/main" id="{2AB34859-642F-BAC4-61F8-BA43448D0D2B}"/>
              </a:ext>
            </a:extLst>
          </p:cNvPr>
          <p:cNvCxnSpPr/>
          <p:nvPr/>
        </p:nvCxnSpPr>
        <p:spPr>
          <a:xfrm flipV="1">
            <a:off x="4793883" y="3332835"/>
            <a:ext cx="577883" cy="437661"/>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DD2D6B-3FB3-D6E6-BFFD-D749A4B5A7CA}"/>
              </a:ext>
            </a:extLst>
          </p:cNvPr>
          <p:cNvCxnSpPr>
            <a:cxnSpLocks/>
          </p:cNvCxnSpPr>
          <p:nvPr/>
        </p:nvCxnSpPr>
        <p:spPr>
          <a:xfrm flipV="1">
            <a:off x="4793883" y="3770496"/>
            <a:ext cx="560950" cy="140134"/>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D466B9E-888A-44D3-29BA-BC356A7D4757}"/>
              </a:ext>
            </a:extLst>
          </p:cNvPr>
          <p:cNvCxnSpPr>
            <a:cxnSpLocks/>
          </p:cNvCxnSpPr>
          <p:nvPr/>
        </p:nvCxnSpPr>
        <p:spPr>
          <a:xfrm>
            <a:off x="4793883" y="4064117"/>
            <a:ext cx="560950" cy="385028"/>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B9DCD8-C414-27B7-82B5-842B27A000C9}"/>
              </a:ext>
            </a:extLst>
          </p:cNvPr>
          <p:cNvSpPr txBox="1"/>
          <p:nvPr/>
        </p:nvSpPr>
        <p:spPr>
          <a:xfrm>
            <a:off x="6116088" y="3154207"/>
            <a:ext cx="804516"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6" name="TextBox 5">
            <a:extLst>
              <a:ext uri="{FF2B5EF4-FFF2-40B4-BE49-F238E27FC236}">
                <a16:creationId xmlns:a16="http://schemas.microsoft.com/office/drawing/2014/main" id="{40A85846-89D7-4A0B-D0CC-512309625E8D}"/>
              </a:ext>
            </a:extLst>
          </p:cNvPr>
          <p:cNvSpPr txBox="1"/>
          <p:nvPr/>
        </p:nvSpPr>
        <p:spPr>
          <a:xfrm>
            <a:off x="6116088" y="3576317"/>
            <a:ext cx="804516"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8" name="TextBox 7">
            <a:extLst>
              <a:ext uri="{FF2B5EF4-FFF2-40B4-BE49-F238E27FC236}">
                <a16:creationId xmlns:a16="http://schemas.microsoft.com/office/drawing/2014/main" id="{ECDF214D-08FD-CD9C-8E34-216D27DE47A6}"/>
              </a:ext>
            </a:extLst>
          </p:cNvPr>
          <p:cNvSpPr txBox="1"/>
          <p:nvPr/>
        </p:nvSpPr>
        <p:spPr>
          <a:xfrm>
            <a:off x="6132118" y="4279343"/>
            <a:ext cx="825355"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devN</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9" name="TextBox 8">
            <a:extLst>
              <a:ext uri="{FF2B5EF4-FFF2-40B4-BE49-F238E27FC236}">
                <a16:creationId xmlns:a16="http://schemas.microsoft.com/office/drawing/2014/main" id="{35433B3A-7F50-2D04-C575-5DF6FC501C3B}"/>
              </a:ext>
            </a:extLst>
          </p:cNvPr>
          <p:cNvSpPr txBox="1"/>
          <p:nvPr/>
        </p:nvSpPr>
        <p:spPr>
          <a:xfrm>
            <a:off x="3924735" y="4532887"/>
            <a:ext cx="1683474"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shared_page_pool_alloc</a:t>
            </a: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2" name="TextBox 11">
            <a:extLst>
              <a:ext uri="{FF2B5EF4-FFF2-40B4-BE49-F238E27FC236}">
                <a16:creationId xmlns:a16="http://schemas.microsoft.com/office/drawing/2014/main" id="{ECAD96DC-563B-3863-B77D-F30BD9303B07}"/>
              </a:ext>
            </a:extLst>
          </p:cNvPr>
          <p:cNvSpPr txBox="1"/>
          <p:nvPr/>
        </p:nvSpPr>
        <p:spPr>
          <a:xfrm>
            <a:off x="6840251" y="2874088"/>
            <a:ext cx="1051314" cy="461665"/>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Driver NAPI </a:t>
            </a:r>
          </a:p>
          <a:p>
            <a:pPr algn="ctr"/>
            <a:r>
              <a:rPr lang="en-US" sz="1200" dirty="0">
                <a:solidFill>
                  <a:schemeClr val="bg1"/>
                </a:solidFill>
                <a:latin typeface="NVIDIA Sans" panose="020B0503020203020204" pitchFamily="34" charset="0"/>
                <a:cs typeface="NVIDIA Sans" panose="020B0503020203020204" pitchFamily="34" charset="0"/>
              </a:rPr>
              <a:t>refill logic</a:t>
            </a:r>
          </a:p>
        </p:txBody>
      </p:sp>
      <p:sp>
        <p:nvSpPr>
          <p:cNvPr id="13" name="TextBox 12">
            <a:extLst>
              <a:ext uri="{FF2B5EF4-FFF2-40B4-BE49-F238E27FC236}">
                <a16:creationId xmlns:a16="http://schemas.microsoft.com/office/drawing/2014/main" id="{EFC6FCCB-E158-B1E1-B94C-6EF112397E92}"/>
              </a:ext>
            </a:extLst>
          </p:cNvPr>
          <p:cNvSpPr txBox="1"/>
          <p:nvPr/>
        </p:nvSpPr>
        <p:spPr>
          <a:xfrm>
            <a:off x="3144949" y="2735588"/>
            <a:ext cx="628698" cy="276999"/>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kernel</a:t>
            </a:r>
          </a:p>
        </p:txBody>
      </p:sp>
      <p:sp>
        <p:nvSpPr>
          <p:cNvPr id="14" name="TextBox 13">
            <a:extLst>
              <a:ext uri="{FF2B5EF4-FFF2-40B4-BE49-F238E27FC236}">
                <a16:creationId xmlns:a16="http://schemas.microsoft.com/office/drawing/2014/main" id="{DAD9CA24-E2E8-B6E8-11AC-F74FCF5BFFC9}"/>
              </a:ext>
            </a:extLst>
          </p:cNvPr>
          <p:cNvSpPr txBox="1"/>
          <p:nvPr/>
        </p:nvSpPr>
        <p:spPr>
          <a:xfrm>
            <a:off x="1500958" y="1810829"/>
            <a:ext cx="1492973" cy="276999"/>
          </a:xfrm>
          <a:prstGeom prst="rect">
            <a:avLst/>
          </a:prstGeom>
          <a:noFill/>
        </p:spPr>
        <p:txBody>
          <a:bodyPr wrap="none" rtlCol="0">
            <a:spAutoFit/>
          </a:bodyPr>
          <a:lstStyle/>
          <a:p>
            <a:pPr algn="ctr"/>
            <a:r>
              <a:rPr lang="en-US" sz="1200" dirty="0" err="1">
                <a:solidFill>
                  <a:schemeClr val="bg1"/>
                </a:solidFill>
                <a:latin typeface="NVIDIA Sans" panose="020B0503020203020204" pitchFamily="34" charset="0"/>
                <a:cs typeface="NVIDIA Sans" panose="020B0503020203020204" pitchFamily="34" charset="0"/>
              </a:rPr>
              <a:t>shared_page_pool</a:t>
            </a:r>
            <a:endParaRPr lang="en-US" sz="1200" dirty="0">
              <a:solidFill>
                <a:schemeClr val="bg1"/>
              </a:solidFill>
              <a:latin typeface="NVIDIA Sans" panose="020B0503020203020204" pitchFamily="34" charset="0"/>
              <a:cs typeface="NVIDIA Sans" panose="020B0503020203020204" pitchFamily="34" charset="0"/>
            </a:endParaRPr>
          </a:p>
        </p:txBody>
      </p:sp>
      <p:sp>
        <p:nvSpPr>
          <p:cNvPr id="16" name="Title 15">
            <a:extLst>
              <a:ext uri="{FF2B5EF4-FFF2-40B4-BE49-F238E27FC236}">
                <a16:creationId xmlns:a16="http://schemas.microsoft.com/office/drawing/2014/main" id="{2A056FE9-25C8-D62F-902E-510F898050B3}"/>
              </a:ext>
            </a:extLst>
          </p:cNvPr>
          <p:cNvSpPr>
            <a:spLocks noGrp="1"/>
          </p:cNvSpPr>
          <p:nvPr>
            <p:ph type="title"/>
          </p:nvPr>
        </p:nvSpPr>
        <p:spPr/>
        <p:txBody>
          <a:bodyPr/>
          <a:lstStyle/>
          <a:p>
            <a:endParaRPr lang="en-US"/>
          </a:p>
        </p:txBody>
      </p:sp>
      <p:sp>
        <p:nvSpPr>
          <p:cNvPr id="18" name="Text Placeholder 17">
            <a:extLst>
              <a:ext uri="{FF2B5EF4-FFF2-40B4-BE49-F238E27FC236}">
                <a16:creationId xmlns:a16="http://schemas.microsoft.com/office/drawing/2014/main" id="{E59AC13E-BAA5-68E9-A20A-8CBB090595B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543687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BC7A-9A31-C90B-87B2-9B8D5F3D1D85}"/>
              </a:ext>
            </a:extLst>
          </p:cNvPr>
          <p:cNvSpPr>
            <a:spLocks noGrp="1"/>
          </p:cNvSpPr>
          <p:nvPr>
            <p:ph type="title"/>
          </p:nvPr>
        </p:nvSpPr>
        <p:spPr/>
        <p:txBody>
          <a:bodyPr/>
          <a:lstStyle/>
          <a:p>
            <a:r>
              <a:rPr lang="en-US" dirty="0"/>
              <a:t>Pain Point: Lots of pre-allocated memory</a:t>
            </a:r>
          </a:p>
        </p:txBody>
      </p:sp>
      <p:sp>
        <p:nvSpPr>
          <p:cNvPr id="3" name="Text Placeholder 2">
            <a:extLst>
              <a:ext uri="{FF2B5EF4-FFF2-40B4-BE49-F238E27FC236}">
                <a16:creationId xmlns:a16="http://schemas.microsoft.com/office/drawing/2014/main" id="{A7C657B5-2149-8161-FAC0-1D8DCE3D5EE4}"/>
              </a:ext>
            </a:extLst>
          </p:cNvPr>
          <p:cNvSpPr>
            <a:spLocks noGrp="1"/>
          </p:cNvSpPr>
          <p:nvPr>
            <p:ph type="body" sz="quarter" idx="10"/>
          </p:nvPr>
        </p:nvSpPr>
        <p:spPr/>
        <p:txBody>
          <a:bodyPr/>
          <a:lstStyle/>
          <a:p>
            <a:r>
              <a:rPr lang="en-US" dirty="0"/>
              <a:t>Targeting 1K SFs</a:t>
            </a:r>
          </a:p>
        </p:txBody>
      </p:sp>
      <p:sp>
        <p:nvSpPr>
          <p:cNvPr id="4" name="Content Placeholder 3">
            <a:extLst>
              <a:ext uri="{FF2B5EF4-FFF2-40B4-BE49-F238E27FC236}">
                <a16:creationId xmlns:a16="http://schemas.microsoft.com/office/drawing/2014/main" id="{C21EE86A-EFBC-3611-8F0C-041DBC40EDBB}"/>
              </a:ext>
            </a:extLst>
          </p:cNvPr>
          <p:cNvSpPr>
            <a:spLocks noGrp="1"/>
          </p:cNvSpPr>
          <p:nvPr>
            <p:ph idx="1"/>
          </p:nvPr>
        </p:nvSpPr>
        <p:spPr>
          <a:xfrm>
            <a:off x="849477" y="1892595"/>
            <a:ext cx="7198518" cy="4389445"/>
          </a:xfrm>
        </p:spPr>
        <p:txBody>
          <a:bodyPr/>
          <a:lstStyle/>
          <a:p>
            <a:pPr marL="0" indent="0">
              <a:buNone/>
            </a:pPr>
            <a:r>
              <a:rPr lang="en-US" dirty="0">
                <a:solidFill>
                  <a:srgbClr val="C00000"/>
                </a:solidFill>
              </a:rPr>
              <a:t>Background</a:t>
            </a:r>
          </a:p>
          <a:p>
            <a:r>
              <a:rPr lang="en-US" dirty="0"/>
              <a:t>Each network device has its own receive queue (</a:t>
            </a:r>
            <a:r>
              <a:rPr lang="en-US" dirty="0" err="1"/>
              <a:t>rxq</a:t>
            </a:r>
            <a:r>
              <a:rPr lang="en-US" dirty="0"/>
              <a:t>) and buffers</a:t>
            </a:r>
          </a:p>
          <a:p>
            <a:r>
              <a:rPr lang="en-US" dirty="0"/>
              <a:t>Each device’s queue pre-allocates 4MB DMA memory</a:t>
            </a:r>
          </a:p>
          <a:p>
            <a:r>
              <a:rPr lang="en-US" dirty="0"/>
              <a:t>Typically 16 cores system, each device will have 16 </a:t>
            </a:r>
            <a:r>
              <a:rPr lang="en-US" dirty="0" err="1"/>
              <a:t>rxqs</a:t>
            </a:r>
            <a:endParaRPr lang="en-US" dirty="0"/>
          </a:p>
          <a:p>
            <a:r>
              <a:rPr lang="en-US" dirty="0"/>
              <a:t>1k devices has total 16k </a:t>
            </a:r>
            <a:r>
              <a:rPr lang="en-US" dirty="0" err="1"/>
              <a:t>rxqs</a:t>
            </a:r>
            <a:r>
              <a:rPr lang="en-US" dirty="0"/>
              <a:t>, total pre-allocated 64GB</a:t>
            </a:r>
          </a:p>
          <a:p>
            <a:r>
              <a:rPr lang="en-US" dirty="0">
                <a:sym typeface="Wingdings" pitchFamily="2" charset="2"/>
              </a:rPr>
              <a:t> </a:t>
            </a:r>
            <a:r>
              <a:rPr lang="en-US" dirty="0"/>
              <a:t>RX buffers are idle/unused when no traffic or no burst of traffic</a:t>
            </a:r>
          </a:p>
          <a:p>
            <a:endParaRPr lang="en-US" dirty="0"/>
          </a:p>
          <a:p>
            <a:pPr marL="0" indent="0">
              <a:buNone/>
            </a:pPr>
            <a:r>
              <a:rPr lang="en-US" dirty="0">
                <a:solidFill>
                  <a:srgbClr val="C00000"/>
                </a:solidFill>
              </a:rPr>
              <a:t>Idea</a:t>
            </a:r>
            <a:r>
              <a:rPr lang="en-US" dirty="0"/>
              <a:t>: make RX buffers pool share across all devices!</a:t>
            </a:r>
          </a:p>
          <a:p>
            <a:r>
              <a:rPr lang="en-US" dirty="0"/>
              <a:t>But ”sharing”: just getting the same amount of </a:t>
            </a:r>
            <a:r>
              <a:rPr lang="en-US" dirty="0" err="1"/>
              <a:t>rxq</a:t>
            </a:r>
            <a:r>
              <a:rPr lang="en-US" dirty="0"/>
              <a:t> buffer from a shared pool , doesn’t save memory!</a:t>
            </a:r>
          </a:p>
          <a:p>
            <a:endParaRPr lang="en-US" dirty="0"/>
          </a:p>
        </p:txBody>
      </p:sp>
      <p:grpSp>
        <p:nvGrpSpPr>
          <p:cNvPr id="5" name="Group 4">
            <a:extLst>
              <a:ext uri="{FF2B5EF4-FFF2-40B4-BE49-F238E27FC236}">
                <a16:creationId xmlns:a16="http://schemas.microsoft.com/office/drawing/2014/main" id="{68CBFF0C-EEE5-3900-64B3-B3CBA33D6D81}"/>
              </a:ext>
            </a:extLst>
          </p:cNvPr>
          <p:cNvGrpSpPr/>
          <p:nvPr/>
        </p:nvGrpSpPr>
        <p:grpSpPr>
          <a:xfrm>
            <a:off x="8125950" y="2397252"/>
            <a:ext cx="243840" cy="1232740"/>
            <a:chOff x="24139610" y="8570447"/>
            <a:chExt cx="1737910" cy="3698219"/>
          </a:xfrm>
        </p:grpSpPr>
        <p:sp>
          <p:nvSpPr>
            <p:cNvPr id="6" name="Rectangle 5">
              <a:extLst>
                <a:ext uri="{FF2B5EF4-FFF2-40B4-BE49-F238E27FC236}">
                  <a16:creationId xmlns:a16="http://schemas.microsoft.com/office/drawing/2014/main" id="{A86A8E4C-288C-06F8-AC89-0B594854B3CA}"/>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E1FA3AA-1FD1-6079-A914-CB5C56C6195F}"/>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F67E467-CE16-102A-2F14-8F60D72CADB3}"/>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5A4C63E-0E4F-5256-6000-0BE11DE895F5}"/>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E3B1C5-C415-FC5E-56B5-C85DB4647C2A}"/>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6C0BF1B-3C20-EA96-FA76-E83B6F3169DE}"/>
              </a:ext>
            </a:extLst>
          </p:cNvPr>
          <p:cNvGrpSpPr/>
          <p:nvPr/>
        </p:nvGrpSpPr>
        <p:grpSpPr>
          <a:xfrm>
            <a:off x="8503393" y="2402053"/>
            <a:ext cx="243840" cy="1232740"/>
            <a:chOff x="24139610" y="8570447"/>
            <a:chExt cx="1737910" cy="3698219"/>
          </a:xfrm>
        </p:grpSpPr>
        <p:sp>
          <p:nvSpPr>
            <p:cNvPr id="20" name="Rectangle 19">
              <a:extLst>
                <a:ext uri="{FF2B5EF4-FFF2-40B4-BE49-F238E27FC236}">
                  <a16:creationId xmlns:a16="http://schemas.microsoft.com/office/drawing/2014/main" id="{43833A74-1E78-19DD-4712-DDC73DDBEDE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1F2844C-57A5-0A5A-54C4-4BB752F1E7F4}"/>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82D1FBC-21C6-F462-90BC-062B582B63AB}"/>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6AAC57-419B-7191-A585-4C6FDE5CFD9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E9E163-271C-1F78-3916-91AA60802BA2}"/>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E6F92F7-68B9-807E-5FF6-AB59CEA1BA55}"/>
              </a:ext>
            </a:extLst>
          </p:cNvPr>
          <p:cNvSpPr/>
          <p:nvPr/>
        </p:nvSpPr>
        <p:spPr>
          <a:xfrm>
            <a:off x="8036927" y="2216326"/>
            <a:ext cx="829056"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27" name="TextBox 26">
            <a:extLst>
              <a:ext uri="{FF2B5EF4-FFF2-40B4-BE49-F238E27FC236}">
                <a16:creationId xmlns:a16="http://schemas.microsoft.com/office/drawing/2014/main" id="{B4EBA44B-DCBF-D78A-05A7-0AD6FBE618CA}"/>
              </a:ext>
            </a:extLst>
          </p:cNvPr>
          <p:cNvSpPr txBox="1"/>
          <p:nvPr/>
        </p:nvSpPr>
        <p:spPr>
          <a:xfrm>
            <a:off x="8474345" y="1437902"/>
            <a:ext cx="525208"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28" name="TextBox 27">
            <a:extLst>
              <a:ext uri="{FF2B5EF4-FFF2-40B4-BE49-F238E27FC236}">
                <a16:creationId xmlns:a16="http://schemas.microsoft.com/office/drawing/2014/main" id="{0C92D05C-841C-D437-B753-F336F3921BCD}"/>
              </a:ext>
            </a:extLst>
          </p:cNvPr>
          <p:cNvSpPr txBox="1"/>
          <p:nvPr/>
        </p:nvSpPr>
        <p:spPr>
          <a:xfrm>
            <a:off x="8165959" y="1774580"/>
            <a:ext cx="570990"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a:t>
            </a:r>
          </a:p>
        </p:txBody>
      </p:sp>
      <p:grpSp>
        <p:nvGrpSpPr>
          <p:cNvPr id="47" name="Group 46">
            <a:extLst>
              <a:ext uri="{FF2B5EF4-FFF2-40B4-BE49-F238E27FC236}">
                <a16:creationId xmlns:a16="http://schemas.microsoft.com/office/drawing/2014/main" id="{59F7B6BC-7CF0-7641-D46E-AB6F52ABE986}"/>
              </a:ext>
            </a:extLst>
          </p:cNvPr>
          <p:cNvGrpSpPr/>
          <p:nvPr/>
        </p:nvGrpSpPr>
        <p:grpSpPr>
          <a:xfrm>
            <a:off x="9108682" y="1774580"/>
            <a:ext cx="829056" cy="2343698"/>
            <a:chOff x="24176736" y="4197739"/>
            <a:chExt cx="2487168" cy="7031093"/>
          </a:xfrm>
        </p:grpSpPr>
        <p:grpSp>
          <p:nvGrpSpPr>
            <p:cNvPr id="48" name="Group 47">
              <a:extLst>
                <a:ext uri="{FF2B5EF4-FFF2-40B4-BE49-F238E27FC236}">
                  <a16:creationId xmlns:a16="http://schemas.microsoft.com/office/drawing/2014/main" id="{92155853-A252-51B1-DF56-404D199E708B}"/>
                </a:ext>
              </a:extLst>
            </p:cNvPr>
            <p:cNvGrpSpPr/>
            <p:nvPr/>
          </p:nvGrpSpPr>
          <p:grpSpPr>
            <a:xfrm>
              <a:off x="24443805" y="6065755"/>
              <a:ext cx="731520" cy="3698219"/>
              <a:chOff x="24139610" y="8570447"/>
              <a:chExt cx="1737910" cy="3698219"/>
            </a:xfrm>
          </p:grpSpPr>
          <p:sp>
            <p:nvSpPr>
              <p:cNvPr id="60" name="Rectangle 59">
                <a:extLst>
                  <a:ext uri="{FF2B5EF4-FFF2-40B4-BE49-F238E27FC236}">
                    <a16:creationId xmlns:a16="http://schemas.microsoft.com/office/drawing/2014/main" id="{7A85DA86-778D-1092-AB6A-5A360877BDFB}"/>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4BA8181-7694-44F9-9C72-A568337545EC}"/>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46301A9-0EA4-590C-8F1B-FEECF8D4009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ED263800-008F-261C-7CA2-A88F7FEA3487}"/>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019C3B1-BD7E-51AB-31A3-E5F42A5CA12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A60A07D2-5F8C-FD32-3A1C-7BF6C97A19E4}"/>
                </a:ext>
              </a:extLst>
            </p:cNvPr>
            <p:cNvGrpSpPr/>
            <p:nvPr/>
          </p:nvGrpSpPr>
          <p:grpSpPr>
            <a:xfrm>
              <a:off x="25576133" y="6080158"/>
              <a:ext cx="731520" cy="3698219"/>
              <a:chOff x="24139610" y="8570447"/>
              <a:chExt cx="1737910" cy="3698219"/>
            </a:xfrm>
          </p:grpSpPr>
          <p:sp>
            <p:nvSpPr>
              <p:cNvPr id="55" name="Rectangle 54">
                <a:extLst>
                  <a:ext uri="{FF2B5EF4-FFF2-40B4-BE49-F238E27FC236}">
                    <a16:creationId xmlns:a16="http://schemas.microsoft.com/office/drawing/2014/main" id="{2D422E66-8654-C15D-1EB0-1DE6B4F92573}"/>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B1815C9-9EF5-0464-D407-4D555E8098C7}"/>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116FA48-E52E-6139-D79B-DAD8A445D719}"/>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E2B1588-C6EC-6BE5-2946-C09B79CA2B4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E59AF0F-612E-40C3-797B-2BB70CEA863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50">
              <a:extLst>
                <a:ext uri="{FF2B5EF4-FFF2-40B4-BE49-F238E27FC236}">
                  <a16:creationId xmlns:a16="http://schemas.microsoft.com/office/drawing/2014/main" id="{893CCB65-6447-D2EE-9B95-BEFDACBD1793}"/>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2" name="Rectangle 51">
              <a:extLst>
                <a:ext uri="{FF2B5EF4-FFF2-40B4-BE49-F238E27FC236}">
                  <a16:creationId xmlns:a16="http://schemas.microsoft.com/office/drawing/2014/main" id="{62D92592-95EA-8A7F-2584-C6DD676CB432}"/>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3" name="TextBox 52">
              <a:extLst>
                <a:ext uri="{FF2B5EF4-FFF2-40B4-BE49-F238E27FC236}">
                  <a16:creationId xmlns:a16="http://schemas.microsoft.com/office/drawing/2014/main" id="{7B225D9F-61AF-4DF5-82FF-97A28C8265DB}"/>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54" name="TextBox 53">
              <a:extLst>
                <a:ext uri="{FF2B5EF4-FFF2-40B4-BE49-F238E27FC236}">
                  <a16:creationId xmlns:a16="http://schemas.microsoft.com/office/drawing/2014/main" id="{69A2C038-69BB-5F7D-A24E-9709BEB91202}"/>
                </a:ext>
              </a:extLst>
            </p:cNvPr>
            <p:cNvSpPr txBox="1"/>
            <p:nvPr/>
          </p:nvSpPr>
          <p:spPr>
            <a:xfrm>
              <a:off x="24433704" y="4197739"/>
              <a:ext cx="1973232"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a:t>
              </a:r>
            </a:p>
          </p:txBody>
        </p:sp>
      </p:grpSp>
      <p:grpSp>
        <p:nvGrpSpPr>
          <p:cNvPr id="65" name="Group 64">
            <a:extLst>
              <a:ext uri="{FF2B5EF4-FFF2-40B4-BE49-F238E27FC236}">
                <a16:creationId xmlns:a16="http://schemas.microsoft.com/office/drawing/2014/main" id="{DB7923E4-E06A-45C9-EA68-1E75252C4644}"/>
              </a:ext>
            </a:extLst>
          </p:cNvPr>
          <p:cNvGrpSpPr/>
          <p:nvPr/>
        </p:nvGrpSpPr>
        <p:grpSpPr>
          <a:xfrm>
            <a:off x="10524744" y="1774580"/>
            <a:ext cx="829056" cy="2343698"/>
            <a:chOff x="24176736" y="4197739"/>
            <a:chExt cx="2487168" cy="7031093"/>
          </a:xfrm>
        </p:grpSpPr>
        <p:grpSp>
          <p:nvGrpSpPr>
            <p:cNvPr id="66" name="Group 65">
              <a:extLst>
                <a:ext uri="{FF2B5EF4-FFF2-40B4-BE49-F238E27FC236}">
                  <a16:creationId xmlns:a16="http://schemas.microsoft.com/office/drawing/2014/main" id="{06A93846-208A-68CD-C33D-2F8A871A8FC2}"/>
                </a:ext>
              </a:extLst>
            </p:cNvPr>
            <p:cNvGrpSpPr/>
            <p:nvPr/>
          </p:nvGrpSpPr>
          <p:grpSpPr>
            <a:xfrm>
              <a:off x="24443805" y="6065755"/>
              <a:ext cx="731520" cy="3698219"/>
              <a:chOff x="24139610" y="8570447"/>
              <a:chExt cx="1737910" cy="3698219"/>
            </a:xfrm>
          </p:grpSpPr>
          <p:sp>
            <p:nvSpPr>
              <p:cNvPr id="78" name="Rectangle 77">
                <a:extLst>
                  <a:ext uri="{FF2B5EF4-FFF2-40B4-BE49-F238E27FC236}">
                    <a16:creationId xmlns:a16="http://schemas.microsoft.com/office/drawing/2014/main" id="{59FCE398-FAC9-0788-1176-B248C185B099}"/>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42F14448-4BF3-E1FA-77E0-603B222E7AF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CD79DB2C-542A-CDAF-4668-AA0CC94FF84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84479D5-5FA1-24DA-B292-79CFB73A52E8}"/>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56773BF-4BB8-7C84-8EC9-5422773CD486}"/>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1352ED31-AEF7-8BAC-CAE1-E1E7A955F54B}"/>
                </a:ext>
              </a:extLst>
            </p:cNvPr>
            <p:cNvGrpSpPr/>
            <p:nvPr/>
          </p:nvGrpSpPr>
          <p:grpSpPr>
            <a:xfrm>
              <a:off x="25576133" y="6080158"/>
              <a:ext cx="731520" cy="3698219"/>
              <a:chOff x="24139610" y="8570447"/>
              <a:chExt cx="1737910" cy="3698219"/>
            </a:xfrm>
          </p:grpSpPr>
          <p:sp>
            <p:nvSpPr>
              <p:cNvPr id="73" name="Rectangle 72">
                <a:extLst>
                  <a:ext uri="{FF2B5EF4-FFF2-40B4-BE49-F238E27FC236}">
                    <a16:creationId xmlns:a16="http://schemas.microsoft.com/office/drawing/2014/main" id="{BE1953A7-5895-4C47-FE11-4C2F642BF8B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6DF444B-8ED7-2549-AA7A-2ED5715CB1BA}"/>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FE3D8B3-86D1-7A0E-D1AE-257475503CCA}"/>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9FCB4105-FAED-4D5E-5721-FE9B937DD334}"/>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D8F1E26-B0EA-43EF-9668-7E2999B50FC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68">
              <a:extLst>
                <a:ext uri="{FF2B5EF4-FFF2-40B4-BE49-F238E27FC236}">
                  <a16:creationId xmlns:a16="http://schemas.microsoft.com/office/drawing/2014/main" id="{5B184147-4D0D-FD7D-38CD-CAC3F355D2DF}"/>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0" name="Rectangle 69">
              <a:extLst>
                <a:ext uri="{FF2B5EF4-FFF2-40B4-BE49-F238E27FC236}">
                  <a16:creationId xmlns:a16="http://schemas.microsoft.com/office/drawing/2014/main" id="{48BA5EA0-4E48-74E4-10B0-56AD55B5BE21}"/>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1" name="TextBox 70">
              <a:extLst>
                <a:ext uri="{FF2B5EF4-FFF2-40B4-BE49-F238E27FC236}">
                  <a16:creationId xmlns:a16="http://schemas.microsoft.com/office/drawing/2014/main" id="{6DB58AAE-9C23-96E4-11D5-861603BDFF10}"/>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2" name="TextBox 71">
              <a:extLst>
                <a:ext uri="{FF2B5EF4-FFF2-40B4-BE49-F238E27FC236}">
                  <a16:creationId xmlns:a16="http://schemas.microsoft.com/office/drawing/2014/main" id="{CAE5AFC1-2921-2541-DBEE-E234FDC139CC}"/>
                </a:ext>
              </a:extLst>
            </p:cNvPr>
            <p:cNvSpPr txBox="1"/>
            <p:nvPr/>
          </p:nvSpPr>
          <p:spPr>
            <a:xfrm>
              <a:off x="24422643" y="4197739"/>
              <a:ext cx="199535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Dev-n</a:t>
              </a:r>
            </a:p>
          </p:txBody>
        </p:sp>
      </p:grpSp>
      <p:sp>
        <p:nvSpPr>
          <p:cNvPr id="83" name="TextBox 82">
            <a:extLst>
              <a:ext uri="{FF2B5EF4-FFF2-40B4-BE49-F238E27FC236}">
                <a16:creationId xmlns:a16="http://schemas.microsoft.com/office/drawing/2014/main" id="{911FB472-4E24-78CC-376E-C8C50236DDD0}"/>
              </a:ext>
            </a:extLst>
          </p:cNvPr>
          <p:cNvSpPr txBox="1"/>
          <p:nvPr/>
        </p:nvSpPr>
        <p:spPr>
          <a:xfrm>
            <a:off x="10071340" y="3020998"/>
            <a:ext cx="302548" cy="2974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3" name="Right Arrow 12">
            <a:extLst>
              <a:ext uri="{FF2B5EF4-FFF2-40B4-BE49-F238E27FC236}">
                <a16:creationId xmlns:a16="http://schemas.microsoft.com/office/drawing/2014/main" id="{37765CCC-8410-D55E-545E-6006E3F69767}"/>
              </a:ext>
            </a:extLst>
          </p:cNvPr>
          <p:cNvSpPr/>
          <p:nvPr/>
        </p:nvSpPr>
        <p:spPr>
          <a:xfrm rot="16200000">
            <a:off x="9435047" y="4006766"/>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4" name="Right Arrow 13">
            <a:extLst>
              <a:ext uri="{FF2B5EF4-FFF2-40B4-BE49-F238E27FC236}">
                <a16:creationId xmlns:a16="http://schemas.microsoft.com/office/drawing/2014/main" id="{42C2B2CB-9DB6-E699-40F0-404AC7996BA8}"/>
              </a:ext>
            </a:extLst>
          </p:cNvPr>
          <p:cNvSpPr/>
          <p:nvPr/>
        </p:nvSpPr>
        <p:spPr>
          <a:xfrm rot="16200000">
            <a:off x="10815457" y="4010322"/>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5" name="TextBox 14">
            <a:extLst>
              <a:ext uri="{FF2B5EF4-FFF2-40B4-BE49-F238E27FC236}">
                <a16:creationId xmlns:a16="http://schemas.microsoft.com/office/drawing/2014/main" id="{D34E1292-029F-6A5D-B17D-D924AEE50924}"/>
              </a:ext>
            </a:extLst>
          </p:cNvPr>
          <p:cNvSpPr txBox="1"/>
          <p:nvPr/>
        </p:nvSpPr>
        <p:spPr>
          <a:xfrm>
            <a:off x="9245188" y="4381706"/>
            <a:ext cx="815736" cy="2974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Packets</a:t>
            </a:r>
          </a:p>
        </p:txBody>
      </p:sp>
    </p:spTree>
    <p:extLst>
      <p:ext uri="{BB962C8B-B14F-4D97-AF65-F5344CB8AC3E}">
        <p14:creationId xmlns:p14="http://schemas.microsoft.com/office/powerpoint/2010/main" val="202418241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CB7C-AA13-229D-3E7C-6AD6B7A426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29D7C2-B3DB-7139-E3AD-A40E355630FB}"/>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31188C9F-BC62-6116-625D-8028E673B69A}"/>
              </a:ext>
            </a:extLst>
          </p:cNvPr>
          <p:cNvGrpSpPr/>
          <p:nvPr/>
        </p:nvGrpSpPr>
        <p:grpSpPr>
          <a:xfrm>
            <a:off x="7717277" y="3243997"/>
            <a:ext cx="656665" cy="261610"/>
            <a:chOff x="6985000" y="4827977"/>
            <a:chExt cx="656665" cy="261610"/>
          </a:xfrm>
        </p:grpSpPr>
        <p:sp>
          <p:nvSpPr>
            <p:cNvPr id="5" name="Rectangle 4">
              <a:extLst>
                <a:ext uri="{FF2B5EF4-FFF2-40B4-BE49-F238E27FC236}">
                  <a16:creationId xmlns:a16="http://schemas.microsoft.com/office/drawing/2014/main" id="{43FF7F3C-97BC-F130-A0FF-6AE2E0392D5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1BFC69AA-6CF2-6D32-5A9F-18179CF913F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7" name="Rectangle 6">
              <a:extLst>
                <a:ext uri="{FF2B5EF4-FFF2-40B4-BE49-F238E27FC236}">
                  <a16:creationId xmlns:a16="http://schemas.microsoft.com/office/drawing/2014/main" id="{42A253E6-9521-5422-7874-BE213F2751D7}"/>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cxnSp>
          <p:nvCxnSpPr>
            <p:cNvPr id="8" name="Straight Connector 7">
              <a:extLst>
                <a:ext uri="{FF2B5EF4-FFF2-40B4-BE49-F238E27FC236}">
                  <a16:creationId xmlns:a16="http://schemas.microsoft.com/office/drawing/2014/main" id="{C03085CF-A6FE-C8D9-DDA6-D19E739D4B64}"/>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3A29C-1D8C-602B-AAC7-B27541DC20B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181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2087</TotalTime>
  <Words>437</Words>
  <Application>Microsoft Macintosh PowerPoint</Application>
  <PresentationFormat>Widescreen</PresentationFormat>
  <Paragraphs>109</Paragraphs>
  <Slides>9</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Aptos</vt:lpstr>
      <vt:lpstr>Aptos Display</vt:lpstr>
      <vt:lpstr>Arial</vt:lpstr>
      <vt:lpstr>Calibri</vt:lpstr>
      <vt:lpstr>NVIDIA Sans</vt:lpstr>
      <vt:lpstr>NVIDIA Sans Light</vt:lpstr>
      <vt:lpstr>NVIDIA Sans Medium</vt:lpstr>
      <vt:lpstr>Roboto Mono</vt:lpstr>
      <vt:lpstr>Times</vt:lpstr>
      <vt:lpstr>Trebuchet MS</vt:lpstr>
      <vt:lpstr>Wingdings</vt:lpstr>
      <vt:lpstr>Office Theme</vt:lpstr>
      <vt:lpstr>Title Only</vt:lpstr>
      <vt:lpstr>Netdev conference 0x18</vt:lpstr>
      <vt:lpstr>PowerPoint Presentation</vt:lpstr>
      <vt:lpstr>PowerPoint Presentation</vt:lpstr>
      <vt:lpstr>PowerPoint Presentation</vt:lpstr>
      <vt:lpstr>PowerPoint Presentation</vt:lpstr>
      <vt:lpstr>PowerPoint Presentation</vt:lpstr>
      <vt:lpstr>PowerPoint Presentation</vt:lpstr>
      <vt:lpstr>Pain Point: Lots of pre-allocated memory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Tu</dc:creator>
  <cp:lastModifiedBy>William Tu</cp:lastModifiedBy>
  <cp:revision>86</cp:revision>
  <dcterms:created xsi:type="dcterms:W3CDTF">2024-06-20T13:07:43Z</dcterms:created>
  <dcterms:modified xsi:type="dcterms:W3CDTF">2024-07-02T01:07:47Z</dcterms:modified>
</cp:coreProperties>
</file>