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5" r:id="rId3"/>
    <p:sldId id="258" r:id="rId4"/>
    <p:sldId id="362" r:id="rId5"/>
    <p:sldId id="359" r:id="rId6"/>
    <p:sldId id="360" r:id="rId7"/>
    <p:sldId id="363" r:id="rId8"/>
    <p:sldId id="364" r:id="rId9"/>
    <p:sldId id="366" r:id="rId10"/>
    <p:sldId id="354" r:id="rId11"/>
    <p:sldId id="355" r:id="rId12"/>
    <p:sldId id="291" r:id="rId13"/>
    <p:sldId id="327" r:id="rId14"/>
    <p:sldId id="260" r:id="rId15"/>
    <p:sldId id="326" r:id="rId16"/>
    <p:sldId id="352" r:id="rId17"/>
    <p:sldId id="334" r:id="rId18"/>
    <p:sldId id="3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7:53:21.647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1 1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8:43:28.62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1 144 8027,'48'-29'0,"-1"0"0,31-19 0,-70 41 0,-1-1 0,1 4 0,-1-3 0,1 7 0,-1-7 0,1 6 0,-1-2 0,1 3 0,-1 3 0,-2 1 0,-2 4 0,-3 3 0,1 0 0,1 1 0,-1-1 0,6-1 0,-2 0 0,-1 0 0,1-2 0,0 3 0,3 1 0,-3 2 0,0 1 0,0-2 0,2-1 0,1-2 0,-3 3 0,0-3 0,-4 0 0,6 1 0,-3 1 0,1-1 0,0-1 0,-2-1 0,2-2 0,-3 1 0,3-1 0,-3 1 0,5 3 0,-7 0 0,7 1 0,-6 2 0,2-5 0,-3 2 0,0-4 0,0 1 0,4-1 0,-7 4 0,2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8:45:07.13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 4229 8027,'-4'-95'0,"1"20"0,3 45 0,-1 4 0,-2 1 0,2 6 0,-1-1 0,1-1 0,1-4 0,0 0 0,0 2 0,0 4 0,0 2 0,0-3 0,0 2 0,0-2 0,0 5 0,0 1 0,0 1 0,0 2 0,0 0 0,0 4 0,0-1 0,0-3 0,0-4 0,0 3 0,0-6 0,0 7 0,0-4 0,0 0 0,0 3 0,0-2 0,0 2 0,0-3 0,0 3 0,0-3 0,0 0 0,0 3 0,0-3 0,0 4 0,0-2 0,0 4 0,0-9 0,0 6 0,0-6 0,0 6 0,1-4 0,1 3 0,2-2 0,1 0 0,0-2 0,-3-1 0,2 1 0,-4-1 0,0 1 0,3 5 0,-2 0 0,1 2 0,-1 2 0,0-6 0,1 1 0,-1-4 0,2 0 0,0-1 0,0 3 0,-1-2 0,-2-1 0,3 0 0,-1 3 0,3-2 0,-2-1 0,0 3 0,-1 3 0,-1-1 0,6-5 0,-3 2 0,4-6 0,-3 7 0,0 0 0,-3 3 0,3 5 0,-2-1 0,2 1 0,0-1 0,2 1 0,-3-1 0,6 1 0,-3-1 0,2 1 0,-1-1 0,-1 1 0,1-1 0,-1-2 0,1 0 0,2 0 0,0 2 0,3 0 0,-3-2 0,2 2 0,-2-2 0,1 2 0,-1 3 0,-1-2 0,4 2 0,-3-1 0,2-2 0,-2 2 0,3 1 0,-3-2 0,2 2 0,-2-2 0,7 0 0,-4 0 0,4 2 0,-3 1 0,-2 4 0,-2 0 0,3-3 0,-3 2 0,2-1 0,1 1 0,2 1 0,0 0 0,0 0 0,0 0 0,3 0 0,-1 0 0,-2 0 0,-2 0 0,-3 0 0,2 0 0,1 0 0,2 0 0,1 0 0,1 0 0,0 0 0,3 0 0,-3 0 0,1 0 0,0 0 0,-1 0 0,0 0 0,0-3 0,0 1 0,-1-1 0,2 0 0,-2 2 0,-1-1 0,-2 0 0,2 0 0,-1 1 0,3-2 0,-1 2 0,-1-2 0,0 2 0,0-1 0,1 1 0,2 1 0,-3 0 0,3 0 0,-2-3 0,-1 1 0,0-1 0,0 3 0,0 0 0,0 0 0,0 0 0,0 0 0,3 0 0,0 0 0,1 0 0,-1 0 0,2 0 0,0 0 0,3 0 0,-1 0 0,1 0 0,-1 0 0,1 0 0,0 0 0,2 0 0,0 0 0,2 0 0,-2 0 0,3 0 0,0 0 0,2 0 0,0 0 0,0 0 0,3-2 0,2-1 0,2-2 0,1 3 0,-1-1 0,1 3 0,-4-2 0,-1-1 0,-2 1 0,-1 2 0,-1 0 0,-1 0 0,-3 0 0,-2 0 0,0 0 0,-1 0 0,1 0 0,0 0 0,-1 0 0,1 0 0,-1 0 0,1 0 0,-1 0 0,3 0 0,1 0 0,-1 0 0,1 0 0,-2 0 0,3 0 0,1 0 0,2 0 0,-2 0 0,-1 0 0,-2 0 0,3 0 0,-4 1 0,1 1 0,-2-1 0,-3 1 0,1-1 0,-3 0 0,1 2 0,-1-3 0,2 3 0,-3-1 0,0 0 0,-3 0 0,2 3 0,-3-3 0,4 3 0,0-3 0,1 1 0,-2 0 0,1-1 0,-1 4 0,-1-4 0,0 3 0,0-3 0,0 3 0,0-2 0,0 2 0,0-3 0,0 4 0,0-4 0,0 3 0,0-2 0,0 0 0,0-1 0,1 0 0,-1 3 0,0-3 0,0 1 0,0 1 0,0-3 0,0 4 0,0-3 0,2 1 0,1-3 0,0 3 0,-3-1 0,0 1 0,2-3 0,1 0 0,-3 0 0,-3 0 0,-2 0 0,6 0 0,-1 0 0,0 0 0,-3 0 0,1 0 0,2 0 0,-3 0 0,1 0 0,-1 0 0,3 0 0,0 0 0,3 0 0,0 0 0,-2 0 0,0 0 0,-1 0 0,0-4 0,0-1 0,0 1 0,0-1 0,0 0 0,-3-2 0,1-1 0,-3 1 0,3-1 0,-3 0 0,0 1 0,-2-1 0,0 1 0,2-1 0,-2 0 0,2-2 0,0-1 0,0-1 0,-2-3 0,2 3 0,1-2 0,-1-1 0,3 0 0,0 0 0,-1-1 0,-1 2 0,0 2 0,2-3 0,-3 3 0,2-1 0,-2 0 0,0 0 0,-2 3 0,-1-4 0,1 2 0,2-2 0,0 2 0,1-2 0,-1 1 0,-1-4 0,4 0 0,-3-1 0,2 3 0,-3-1 0,1-1 0,0 0 0,0-3 0,-2 2 0,2-2 0,-2 1 0,0-1 0,-1-1 0,1 4 0,-1-4 0,1 1 0,-3-2 0,0-1 0,-1 3 0,2 1 0,-1 1 0,-2 0 0,2 3 0,-3 0 0,3 0 0,-2 0 0,2 0 0,-3 2 0,3 1 0,-2-1 0,2-2 0,-3 0 0,3 0 0,-2 0 0,2 0 0,-3 0 0,3 0 0,-3 0 0,2-3 0,-1 1 0,-3-1 0,3 3 0,0 3 0,0-1 0,-1 1 0,-2-3 0,0-1 0,0-2 0,4 2 0,-4-5 0,3 4 0,-2-1 0,-1 3 0,2 3 0,1-1 0,-1 0 0,-2-5 0,3 2 0,-1-1 0,2 1 0,-2 1 0,0 0 0,3 0 0,-3 0 0,0 0 0,1 0 0,0-1 0,2 1 0,-3 0 0,1 0 0,-3-3 0,0-2 0,1 3 0,0 0 0,2 1 0,-1-2 0,-2 1 0,0 1 0,0-2 0,0 2 0,0 1 0,0 0 0,0 0 0,3 0 0,-1 0 0,1 0 0,-3-3 0,1 0 0,1 1 0,-1-1 0,2 6 0,-3-3 0,0 3 0,0-2 0,0 2 0,0 1 0,4-7 0,-3 6 0,1-6 0,-1 5 0,-1 0 0,0 0 0,0-5 0,0 5 0,0-2 0,0 5 0,0-4 0,0 1 0,0-1 0,0-4 0,0 1 0,0 2 0,0 2 0,0 1 0,0-7 0,0 0 0,0-3 0,0 2 0,0 2 0,0 3 0,0 0 0,0 0 0,0 0 0,0 3 0,0 1 0,0 0 0,0 0 0,0-4 0,0-1 0,0 4 0,0-1 0,-1 3 0,-1-2 0,1-1 0,-2-2 0,2 0 0,1 0 0,-3 0 0,2-3 0,-2 2 0,3 1 0,-3 7 0,-2 5 0,-2 3 0,-1 3 0,4 2 0,-2-1 0,1 6 0,-2-5 0,-1 9 0,-2-6 0,0 2 0,0-1 0,3 2 0,-1-3 0,1 2 0,-1-2 0,1 0 0,-1-1 0,1 1 0,-1-1 0,1 1 0,-3 0 0,-1 2 0,-2 1 0,1 2 0,0 1 0,-1-2 0,4 0 0,-1 1 0,2-4 0,0 1 0,3-2 0,0 0 0,3-1 0,-3 1 0,3-1 0,-5 1 0,6-1 0,-5-2 0,1 0 0,-2-3 0,0 5 0,-1-3 0,-6 7 0,18-13 0,-1 0 0,12-9 0,0 0 0,-10 3 0,0 1 0,0-1 0,2 4 0,1-6 0,-1 5 0,-3-9 0,3 9 0,-6-5 0,6 6 0,-3-4 0,3 1 0,-3-1 0,3 4 0,-3-3 0,1 3 0,1-4 0,-2 4 0,1-2 0,-2 1 0,0-2 0,1 0 0,1-4 0,1 2 0,-2-2 0,4 0 0,-1 3 0,1-3 0,0 4 0,-1-1 0,1-3 0,-1 3 0,1-3 0,-1 4 0,1-1 0,-4 0 0,3 4 0,-3-2 0,-3 8 0,1 2 0,-2 1 0,8 2 0,-3-4 0,8-2 0,-8 3 0,6-4 0,-4 0 0,1 3 0,-1-2 0,1 5 0,-4-1 0,3-1 0,-6 6 0,5-8 0,-1 8 0,2-4 0,1 4 0,-1 0 0,1-2 0,-1-3 0,1 0 0,-3 0 0,0 2 0,0-2 0,2 0 0,3 0 0,0 3 0,0-3 0,-2 0 0,0 0 0,2 2 0,-1 1 0,1 0 0,-2-3 0,0 0 0,-1-4 0,1 6 0,-1-3 0,4 4 0,-3-1 0,3-3 0,-7 3 0,6-6 0,-5 6 0,6-7 0,-6 7 0,1-6 0,-2 6 0,4-7 0,-1 7 0,1-6 0,3 2 0,-3 4 0,-1-2 0,-7 5 0,-7-1 0,-21 21 0,-8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7:54:47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3959 24575,'20'3'0,"-2"-2"0,-10 3 0,3-4 0,0 0 0,1 0 0,9 4 0,-8-3 0,29 4 0,-16-5 0,17 0 0,0 0 0,-20 0 0,18 0 0,-31 0 0,17 0 0,-16 0 0,10 0 0,-10 0 0,4 0 0,-3 0 0,9 0 0,-11 0 0,8 0 0,-7 0 0,-3 0 0,3 3 0,-3-2 0,3 2 0,0-3 0,1 0 0,9 0 0,-7 4 0,4 0 0,-7 0 0,-3-1 0,-1-3 0,1 0 0,3 0 0,0 4 0,1-3 0,3 2 0,-7-3 0,3 0 0,-4 0 0,4 0 0,1 0 0,10 0 0,-5 0 0,11 4 0,-4-2 0,19 9 0,-10-10 0,3 6 0,-7 2 0,-16-7 0,5 7 0,-11-9 0,11 0 0,2 4 0,4-3 0,-6 4 0,3-5 0,-7 3 0,14-2 0,-4 2 0,6-3 0,-7 4 0,19-3 0,-26 2 0,37 10 0,-40-10 0,28 19 0,-31-19 0,7 5 0,-6-8 0,-2 0 0,2 0 0,-4 4 0,4-3 0,1 9 0,10-9 0,-5 6 0,24 0 0,11-6 0,22 14 0,13-13-473,0 13 473,0-13 0,-32 12 0,12-12 0,-28 11 0,-3-11 0,4 4 0,-29-6 473,6 0-473,-9 0 0,3 0 0,-3 0 0,6 4 0,18-3 0,-6 2 0,10 0 0,6-2 0,-3 3 0,7-4 0,22 0 0,-19 0 0,22 0 0,1 0 0,-11 0 0,23 0 0,-9 0 0,12 0 0,-25 0 0,6 0 0,-35 0 0,3 0 0,-14 0 0,-7 0 0,0-4 0,33-12 0,-29 5 0,28-8 0,-29 10 0,6-4 0,-1-1 0,-1 0 0,6-13 0,-10 15 0,10-15 0,-16 15 0,2-3 0,0-7 0,15-7 0,-11-3 0,12-4 0,-4-1 0,-9 12 0,7-3 0,3-11 0,-13 11 0,19-20 0,-17 18 0,-2 7 0,9-18 0,-9 21 0,5-22 0,-7 19 0,-3-1 0,0 6 0,-2 7 0,1 0 0,-1-1 0,-2-3 0,5 0 0,-5 0 0,2 3 0,0-2 0,-3 2 0,0 0 0,7-2 0,-10 6 0,9-7 0,-9 7 0,6-6 0,-2-5 0,0 6 0,3-8 0,-1 9 0,5-23 0,5 9 0,-2-10 0,-4 14 0,0 0 0,-6 5 0,23-37 0,-15 31 0,15-31 0,-17 18 0,2 10 0,0-16 0,18 1 0,-17 13 0,23-30 0,-27 38 0,13-21 0,-18 27 0,7-3 0,-11 6 0,6-1 0,17-28 0,-11 19 0,17-37 0,-5 25 0,2-37 0,19 2 0,-11-6 0,4 2 0,-14 26 0,-6 10 0,-5 8 0,-6 14 0,1-3 0,-2 9 0,1-3 0,5-7 0,6-18 0,16-23 0,-10-3 0,-4 15 0,0-2-341,-1-3 0,-1 0 341,-1 5 0,1 1 0,16-38 0,-14 48 0,-15 17 0,4 8 0,-6 0 0,10-7 0,-6 1 682,9-24-682,-12 14 0,21-22 0,-17 17 0,12 6 0,-13 8 0,-3 1 0,0 3 0,22-32 0,-18 29 0,19-22 0,-20 21 0,6-6 0,-4 4 0,3-1 0,-9 9 0,3 0 0,-3 1 0,9-6 0,-4 7 0,1-8 0,3 0 0,-8 8 0,5-7 0,-3 6 0,-7 2 0,7-5 0,-3 6 0,7-7 0,-6 7 0,5-3 0,-5 3 0,3-9 0,0 7 0,1-8 0,-2 11 0,-2-1 0,1 0 0,15-15 0,-10 11 0,13-12 0,-16 13 0,3 3 0,-3-6 0,6 5 0,-5-2 0,5 4 0,-6-1 0,7-3 0,-7 3 0,13-9 0,-11 8 0,36-31 0,-22 24 0,36-29 0,-1 14 0,3-1 0,22-18 0,-42 25 0,25-13 0,-41 23 0,17-8 0,-19 10 0,4-2 0,-4 2 0,-1 4 0,31-11 0,-31 12 0,24-10 0,-12 10 0,-19 0 0,25 1 0,-28-4 0,16 5 0,19-9 0,14 1 0,-13 8 0,2 2 0,39-4 0,10 8-678,-44 0 1,1 0 677,2 0 0,1 0 0,-1 0 0,1 0-217,4 0 0,-3 0 217,17 0 0,-7 0 0,-16 0 0,-31 0 0,9 0 1324,-24 0-1324,2 0 465,-4 0-465,11 0 0,27 0 0,17 0 0,-8-1 0,5 2-815,6 12 1,2 3 814,7-4 0,0 2 0,-8 6 0,0 1 0,4 0 0,-2-3-391,-14-8 1,-2 1 390,6 6 0,0 2 0,-8-6 0,0 1 0,-1 5 0,1-1 0,2-4 0,-1 0 0,39 19 0,-18-17 0,-36-2 0,-18-6 1561,3-3-1561,-7 3 849,4 1-849,-3 2 0,-7-6 0,3 5 0,6-5 0,-6 3 0,6 1 0,-6 1 0,1 2 0,0 0 0,2-1 0,-2-3 0,-4-1 0,2 1 0,-6-1 0,4 1 0,3 3 0,3 7 0,18 23 0,-4 6 0,22 30 0,-18-16 0,7 11 0,-14-26 0,14 22 0,-21-38 0,9 17 0,-15 0 0,2-17 0,9 38 0,-3-10 0,8 4 0,-4 10 0,-3-26 0,-2-4 0,-7-18 0,-1 4 0,-3-14 0,9 26 0,-5-16 0,10 31 0,-7-22 0,2 10 0,-2-13 0,10 13 0,10 8 0,-13-10 0,26 30 0,-36-48 0,16 24 0,-11-12 0,-2-9 0,1 7 0,-4-15 0,-7-1 0,6-3 0,5 14 0,-3-4 0,4-1 0,-7 6 0,2-12 0,2 11 0,-5-14 0,4 7 0,-5-13 0,5 13 0,16 17 0,-8-10 0,13 18 0,-12-10 0,21 15 0,-9-8 0,39 13 0,-19-18 0,24 14 0,-26-14 0,-11-6 0,-19-18 0,0 3 0,-6-5 0,26 12 0,-26-11 0,42 24 0,-44-24 0,25 14 0,-21-14 0,-4-4 0,7 5 0,15 13 0,-8-9 0,10 11 0,-11-19 0,-13 0 0,7-5 0,-5 6 0,5-7 0,20 23 0,-13-15 0,12 16 0,-6-7 0,-7-10 0,16 8 0,12-6 0,-18-7 0,18 11 0,-31-15 0,-2 11 0,-1-8 0,41 25 0,3-3 0,-17-9 0,4 1-263,-2 3 0,-1-1 263,41 1 0,-2 5 0,-30-14 0,-22-12 0,-7 12 0,-16-7 0,5 4 0,0-3 526,-8-5-526,30 9 0,-23-10 0,36 19 0,-33-14 0,22 8 0,-19-6 0,7-7 0,0 8 0,26-8 0,-20 4 0,45-5 0,-32 0 0,35 15 0,-22-4 0,-10 6 0,-11-11 0,-24-6 0,12 0 0,-16 0 0,27 0 0,-26 0 0,26 0 0,-20 5 0,10-4 0,-6 3 0,4-4 0,-11 0 0,12 0 0,-16 0 0,5 0 0,-1 0 0,16 0 0,26 0 0,-17 0 0,25 0 0,-47 0 0,14 0 0,-22 0 0,-1 0 0,-4 0 0,4 0 0,-2 0 0,2 0 0,-4 0 0,11 0 0,-8 0 0,8 0 0,-7 0 0,-3 0 0,3 0 0,-4 0 0,4 0 0,-2 0 0,2 0 0,-4 0 0,4 0 0,8 0 0,4 0 0,20 0 0,-16 0 0,4 0 0,-17 0 0,-5 0 0,1 0 0,-2 0 0,3 0 0,-3 0 0,3 0 0,-3 0 0,3 0 0,-3 0 0,7 0 0,-4 0 0,1 0 0,-1 0 0,-3 4 0,2-4 0,2 4 0,0-4 0,2 0 0,-5 0 0,2 0 0,-4 0 0,11 0 0,-8 0 0,8 0 0,-7 0 0,0 7 0,11-6 0,-5 6 0,11-7 0,-11 0 0,12 0 0,-16 0 0,5 0 0,-11 0 0,-2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7:54:50.1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0 24575,'16'4'0,"2"0"0,6 20 0,-5-13 0,5 13 0,-9-16 0,-7-1 0,6 1 0,-5-1 0,5 1 0,-2 3 0,0-3 0,-1 3 0,-4-3 0,1-4 0,15 19 0,-11-15 0,12 16 0,-13-13 0,-3-3 0,3 3 0,-2 7 0,-1-8 0,0 7 0,0-9 0,-1 0 0,1-1 0,0 1 0,-1-1 0,1 1 0,-1 3 0,-3-3 0,7 7 0,-10-7 0,9 3 0,-5 0 0,2-3 0,1 0 0,-1-1 0,1-3 0,-4 3 0,-1 11 0,-12 2 0,-6 23 0,-23 28 0,15-25 0,-16 16 0,28-50 0,-6 5 0,9-6 0,1 1 0,-4-1 0,2 0 0,-2-3 0,0 7 0,6-7 0,-5 3 0,9-3 0,-5-1 0,2 1 0,-7-1 0,2 1 0,-2 0 0,4-1 0,-4 1 0,2-1 0,-2 1 0,4-1 0,3 1 0,-3 0 0,3-1 0,-4 1 0,1-1 0,-1 1 0,-1 9 0,1-10 0,0 10 0,0-16 0,-3 6 0,-7 2 0,1 4 0,-1 1 0,7-3 0,3-7 0,-3-1 0,3-3 0,-3 0 0,7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7:55:18.40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24575,'19'0'0,"6"0"0,-11 0 0,7 0 0,-10 0 0,4 0 0,-3 0 0,3 0 0,-7 0 0,3 0 0,0 0 0,1 0 0,3 0 0,7 0 0,1 0 0,1 0 0,-6 0 0,-7 0 0,0 0 0,-3 0 0,3 0 0,-3 0 0,3 0 0,-3 0 0,6 0 0,5 0 0,-6 0 0,5 0 0,-7 0 0,-3 0 0,3 0 0,7 0 0,-5 0 0,16 0 0,-12 0 0,24 7 0,-21-5 0,14 4 0,-22-6 0,-1 0 0,-3 0 0,3 0 0,-3 0 0,6 0 0,5 0 0,-2 0 0,4 0 0,-5 0 0,5 0 0,-4 0 0,12 0 0,-12 0 0,11 0 0,-4 0 0,6 0 0,-7 0 0,6 0 0,-16 0 0,5 0 0,0 5 0,-8-4 0,7 3 0,13-4 0,-16 0 0,39 13 0,-17-10 0,22 17 0,14-18 0,-23 4 0,31-6 0,-30 0 0,34 0 0,-35 0 0,-1 0 0,-19 0 0,-5 0 0,6 5 0,-7-4 0,18 3 0,-14-4 0,16 5 0,0 9 0,-20-6 0,30 5 0,-17-13 0,3 3 0,15-2 0,-15 2 0,20-3 0,-20 0 0,15 7 0,-15-6 0,1 6 0,14-7 0,-28 0 0,17 4 0,0-3 0,3 4 0,0 4 0,22 1 0,-19 1 0,22-4 0,-25-2 0,10-4 0,-10 10 0,0-9 0,22 4 0,-31-6 0,18 0 0,-12 0 0,-16 0 0,14 0 0,-18 5 0,7 0 0,-9 1 0,6 3 0,-13-8 0,27 3 0,-21-4 0,21 0 0,-5 0 0,-2 0 0,21 0 0,4 0 0,15 0 0,13 0-1076,13 0 1076,-42 0 0,0 0 0,-5 0 0,0 0 0,10 0 0,-1 0 0,-10 0 0,-1 0-199,1 0 1,-1 0 198,49 0 0,-1 0 0,-8 0-484,-29 0 1,1 0 483,30 0 0,-36 0 0,-1 0 0,31 0-33,0 0 33,-25 0 0,19 0 998,-32 0-998,22 0 0,0 0 0,4 0 0,12 0 0,-13 0 0,10 0 0,-22 0 398,9 0-398,1 0 0,2 0 0,13 0 77,-31 0 1,1 0-78,36 0 0,-36 0 0,-1 0 0,31 0 0,-25 0 0,-10 0 0,2 0 0,27 0 0,-19 0 0,4 0 0,5 0 0,0 0-827,-4 0 0,1 0 827,17 0 0,0 0 0,-11 0 0,0 0 0,12 0 0,-1 0 0,-17 0 0,-1 0-405,5 4 0,-3 1 405,-17-4 0,-1 0 0,5 3 0,0 1 0,2-5 0,0 0 0,1 0 0,1 0 0,10 0 0,1 0 0,-4 0 0,-2 0 0,1 0 0,0 0-562,5 0 1,-1 0 561,-4 0 0,0 0 0,0 0 0,0 0 0,4 0 0,1 0 0,-5 0 0,0 0 0,0 0 0,0 0 0,-2 0 0,0 0 0,-6 0 0,0 0 0,6 0 0,0 0 32,-11 0 1,0 0-33,10 0 0,-1 0 0,-10 0 0,-1 0 0,6-1 0,2 2 0,5 3 0,0 1 0,-10-4 0,-2 0 0,5 4 0,-1-1 1512,31-4-1512,-25 0 0,31 0 211,-15 0-211,-27 0 0,1 0 0,48 0 1062,-39 0-1062,20 0 0,-32 0 0,48 0 0,-32 0 0,31 0 0,-9 0-374,4 0 374,-24 0 0,4 0-741,-11 0 0,2 0 741,22 0 0,3 0 0,-13 0 0,0 0 0,5 0 0,-1 0 0,-11 0 0,-2 0 108,-6 0 1,-2 0-109,30 0 171,-16 13-171,-32-9 1078,15 9-1078,-34-13 1610,34 0-1610,-15 0 439,7 0-439,10 0 0,-10 0 0,0 0 0,-3 0 0,-13 0 0,-7 0 0,6 0 0,-6 0 0,1 0 0,-2 0 0,-10 0 0,2 0 0,-6 0 0,3 0 0,-3 0 0,-1 0 0,4 0 0,-2 0 0,2 0 0,6 0 0,-7 0 0,18 0 0,-18-4 0,8 3 0,-7-5 0,-3 5 0,3-3 0,-3 4 0,-1 0 0,4-3 0,-2 2 0,1-2 0,-2 3 0,10 0 0,-5-7 0,2 5 0,-8-4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7:55:20.28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24575,'24'0'0,"1"0"0,6 13 0,-15-9 0,25 9 0,-31-13 0,11 3 0,-9-2 0,3 6 0,0 0 0,0 5 0,7 1 0,-5 1 0,1-4 0,-4 4 0,11 11 0,0-5 0,5 6 0,-8-10 0,-7-7 0,-4 1 0,10 4 0,-10-5 0,10 4 0,-13-9 0,3 3 0,0 0 0,1 5 0,3-4 0,-4 3 0,10-2 0,-10 0 0,6 1 0,-6-7 0,1 1 0,0 0 0,-1 7 0,-16 7 0,-1-1 0,-20 37 0,-8-7 0,-10 31 0,-16-9 0,9-10 0,9-17 0,1-1 0,23-23 0,-8 17 0,11-18 0,9 5 0,-4-7 0,9 7 0,-5-9 0,5 5 0,-9-7 0,8-3 0,-5 3 0,7-3 0,-3-1 0,2-3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6:21:3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8:39:49.57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 4252 8027,'-9'-81'0,"3"8"0,6 33 0,0 5 0,0-11 0,0 8 0,0-2 0,0 1 0,0 2 0,0 5 0,0 2 0,0 2 0,0 1 0,0-2 0,0 4 0,0-2 0,0 2 0,0 0 0,0 3 0,0 2 0,0 1 0,0 4 0,0 0 0,0-3 0,0 2 0,0 1 0,0 1 0,3 3 0,2-2 0,2 2 0,0 1 0,1 1 0,-1-5 0,1-1 0,-4-1 0,3-6 0,-7 4 0,3-2 0,-2 1 0,0 3 0,1 1 0,-1 0 0,1 5 0,-1 2 0,2-6 0,-1 1 0,2 2 0,-2-2 0,-1 3 0,1-2 0,2 2 0,-2-3 0,2 4 0,-2-1 0,0 1 0,3 2 0,-3-1 0,3-2 0,-2-3 0,3 2 0,-3-6 0,3 2 0,-1-1 0,-1 3 0,1 0 0,2 1 0,-4-6 0,2 1 0,2-1 0,-3 0 0,3 2 0,-2-2 0,1 6 0,-2-2 0,1 1 0,2 0 0,-2 0 0,-1-1 0,1 1 0,-1 2 0,1-2 0,2 4 0,-2-1 0,-1-1 0,1 1 0,0-3 0,2 0 0,1 2 0,-1-2 0,1 0 0,-1-2 0,-2 0 0,1 3 0,-1-1 0,2 1 0,0-3 0,1 0 0,-1 0 0,2-1 0,1-2 0,-2 1 0,2-3 0,1 4 0,-1-2 0,3 1 0,-3 0 0,2 0 0,-2-3 0,5 0 0,0-3 0,1-2 0,4 0 0,-3-2 0,3 2 0,-2-1 0,2 1 0,-3 2 0,0 0 0,2 1 0,-2 2 0,0-2 0,1 0 0,0-1 0,2 3 0,-3 0 0,1 1 0,-3-1 0,0-1 0,0 3 0,2-2 0,-2 2 0,1-2 0,-3-1 0,1 2 0,1-1 0,-1 0 0,-1-2 0,1-1 0,-1 0 0,1 1 0,1-1 0,1 1 0,2-1 0,-2 1 0,4-1 0,-3 0 0,1 1 0,-1 3 0,-2 1 0,4 3 0,-7 2 0,4 0 0,-4 3 0,3 1 0,0 0 0,0-1 0,-3 1 0,1-1 0,-1 2 0,0 0 0,2 1 0,-1-1 0,1 1 0,1-1 0,0 1 0,0-1 0,0-2 0,0 0 0,0-3 0,0 0 0,3-1 0,0-1 0,2-3 0,-3 1 0,1-1 0,-3 3 0,0-2 0,0-1 0,0 1 0,0 2 0,3-3 0,-1 0 0,0 2 0,-1-1 0,2-1 0,-1 2 0,3-4 0,0 2 0,2-2 0,1 2 0,0-2 0,2 3 0,0-3 0,3 0 0,0-3 0,1 1 0,1-1 0,-1 1 0,-1-1 0,-2 3 0,-4 0 0,1 3 0,0 0 0,-2 1 0,-1 1 0,1 0 0,-3 0 0,0-1 0,-3 1 0,0 3 0,0-1 0,1 3 0,1-2 0,0-1 0,3-2 0,1 0 0,0 3 0,2-1 0,-1 1 0,-2 0 0,2 0 0,-2 2 0,-1 2 0,1-2 0,0-1 0,2 1 0,1 0 0,0 2 0,-1 0 0,1-2 0,-1 1 0,1-1 0,0 2 0,-1 1 0,-2 2 0,0 0 0,-2 0 0,2-3 0,-1 3 0,1 0 0,4 0 0,-1-3 0,2 3 0,0 0 0,2 0 0,3-2 0,0 2 0,0 0 0,0-1 0,4 2 0,1-1 0,1 1 0,-1-1 0,1-2 0,-4 2 0,1-2 0,-3 0 0,-1 2 0,-1 0 0,1 1 0,-1-2 0,-2 1 0,2 2 0,0-2 0,2 3 0,2-1 0,1 3 0,2 0 0,-2 0 0,0-2 0,0-1 0,-1 1 0,3 2 0,-3 0 0,3 0 0,-4-3 0,-1 0 0,0 1 0,-5 2 0,-1 0 0,-2-1 0,-1-1 0,-1 1 0,-2-2 0,2 2 0,-2 1 0,-1 0 0,-2 0 0,0 0 0,0 0 0,0 0 0,3 0 0,-1 0 0,1 0 0,-3 0 0,0 0 0,0 0 0,0-2 0,0-1 0,0 1 0,0 2 0,3-3 0,-1 1 0,1-1 0,-3 3 0,0 0 0,0 0 0,0 0 0,0 0 0,0 0 0,3 0 0,-1 0 0,1 0 0,-3 0 0,0 0 0,0 0 0,1 0 0,2 0 0,-3 0 0,3 0 0,1 0 0,1 0 0,3 0 0,2-3 0,-1 2 0,4-1 0,-1 1 0,3 1 0,1 0 0,-1 0 0,0 0 0,0 0 0,0 0 0,0 0 0,0 0 0,0 0 0,0-3 0,0 1 0,1 0 0,-1 1 0,0 1 0,0 0 0,0-3 0,2 2 0,1-1 0,3 1 0,-1 1 0,2 0 0,1 0 0,-1-1 0,1-1 0,-1 1 0,1-2 0,-1 2 0,-2-2 0,-2 2 0,-3-1 0,0 1 0,0 1 0,-3 0 0,-2 0 0,-1 0 0,-2 0 0,1 0 0,0 0 0,-1 0 0,1 0 0,-1 0 0,1 0 0,0 0 0,1 0 0,2 0 0,1 0 0,-2 0 0,4 0 0,-2 0 0,0 2 0,1 1 0,-2-1 0,2-2 0,-2 1 0,-4 2 0,-2-2 0,0 1 0,0 0 0,0 0 0,1-1 0,-4 2 0,4-3 0,-1 0 0,-1 1 0,2 2 0,-4-2 0,3 1 0,-3-1 0,0-1 0,3 1 0,0 1 0,-1-1 0,1 2 0,1-3 0,0 3 0,-1-1 0,2 1 0,-2-3 0,1 2 0,2 1 0,2 2 0,0-3 0,3 3 0,-3-2 0,2 2 0,-2-2 0,3 2 0,-3-3 0,3 3 0,0-2 0,1-1 0,1-2 0,3 3 0,0-1 0,5 1 0,0-3 0,1 0 0,-1 0 0,-1 2 0,1 1 0,-1-1 0,-2-2 0,-2 0 0,-3 0 0,0 0 0,0 0 0,-3 0 0,-1 0 0,-3 0 0,-2 0 0,-1 0 0,2 0 0,-2 0 0,-1 3 0,-2-1 0,-1 1 0,3-3 0,-4 0 0,0 3 0,-4-2 0,0 2 0,1-3 0,0 0 0,-2-3 0,-12 2 0,-3-2 0,-17 16 0,-1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8:39:51.89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58 189 8027,'-10'-70'0,"3"25"0,0 24 0,1 14 0,1-1 0,-1 1 0,5-1 0,-2 1 0,-4-1 0,5 1 0,-1 6 0,7 5 0,4 5 0,-1 1 0,1 0 0,-1 0 0,1 7 0,3-4 0,1 4 0,2-1 0,-1-1 0,0 0 0,-2 0 0,2 0 0,0-2 0,-3-1 0,0-2 0,-2 0 0,-1-2 0,1 0 0,-1-1 0,1 3 0,-1 0 0,1 3 0,-1-3 0,-2 0 0,0-3 0,0 2 0,3 1 0,-1-1 0,1 3 0,3 1 0,1 2 0,0-2 0,1-1 0,-4 0 0,1 0 0,1-1 0,-1-3 0,2 2 0,-2 0 0,3 1 0,-3-1 0,1-2 0,-1 2 0,-2-2 0,2 0 0,-1-1 0,-2-2 0,1 1 0,-1-1 0,-2 2 0,0 1 0,0-1 0,3 1 0,2-1 0,3 1 0,1 2 0,1 0 0,-2 2 0,-1-2 0,-3 0 0,2-2 0,-3-1 0,-1-2 0,-2 5 0,-2-5 0,-6 2 0,-2 0 0,-2-6 0,-1 4 0,1-3 0,-1 7 0,1-1 0,-1 1 0,-5-1 0,-2-1 0,-3 4 0,1 2 0,0 1 0,-3 1 0,-3 2 0,-2 1 0,0-1 0,3-1 0,2-1 0,0 0 0,3-1 0,-1-2 0,5-1 0,0-3 0,4-1 0,-1 1 0,2-1 0,-3 4 0,3-2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8:43:27.16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257 4853 8027,'-13'-66'0,"6"18"0,3 21 0,2 7 0,1 3 0,-1-3 0,-3 0 0,0-3 0,-1 0 0,-2 1 0,1-1 0,-4 1 0,2-2 0,-1-1 0,2 1 0,0-3 0,-2 1 0,1-2 0,-2-1 0,4-5 0,-1 0 0,1 2 0,0-4 0,1 3 0,1-1 0,0 2 0,-2-1 0,0 2 0,2 1 0,-2 0 0,2 0 0,1 0 0,-1 0 0,2 0 0,-2 0 0,4-3 0,-2 0 0,0-3 0,0 1 0,1-1 0,2-2 0,-3 0 0,1 1 0,0-1 0,1 0 0,-1 4 0,-1 2 0,2 1 0,0 1 0,1-1 0,0 1 0,0 3 0,0-1 0,0 1 0,0-3 0,0-1 0,0 4 0,0-1 0,0 4 0,0-1 0,0 2 0,0 0 0,0 0 0,0 1 0,0-1 0,0 1 0,0 2 0,0 0 0,0 3 0,0-1 0,0 5 0,0 0 0,0 1 0,0-3 0,0 0 0,0 0 0,0 0 0,0 0 0,0 0 0,0-1 0,0 1 0,0 0 0,0 0 0,0 0 0,0 0 0,0 0 0,0-2 0,0-1 0,0 1 0,0 1 0,0 1 0,0 0 0,0 0 0,0 0 0,0 0 0,0 0 0,0 0 0,0-2 0,0-1 0,0 3 0,0 2 0,0 3 0,0-2 0,0 2 0,0-3 0,0 3 0,0-2 0,1 2 0,1-3 0,-1 4 0,2-9 0,0 6 0,-1-6 0,1-1 0,-3 1 0,0-2 0,0 1 0,0 4 0,1 0 0,1 0 0,-1-2 0,2-1 0,-2-2 0,2 2 0,-2-2 0,1 3 0,-1-1 0,-1 3 0,0 0 0,0 0 0,0 0 0,0 0 0,0 0 0,0 0 0,0-1 0,0-2 0,2 3 0,1-3 0,0 1 0,-3 0 0,0 1 0,0-2 0,0 2 0,0 1 0,0 0 0,0 3 0,0-1 0,0 3 0,3-2 0,-2 2 0,1-3 0,-1 3 0,-1-2 0,0 1 0,0-1 0,2-1 0,1-2 0,0 3 0,-3-1 0,0 1 0,0-3 0,0-3 0,0 1 0,0-3 0,0 2 0,0-2 0,0 2 0,0 1 0,0 2 0,0 0 0,0-1 0,3-2 0,-2 2 0,1-1 0,-1 1 0,-1 1 0,3-3 0,-1 1 0,1-2 0,-3 2 0,2 1 0,1-2 0,2 3 0,-3 0 0,4-3 0,-1 0 0,-2 1 0,3-1 0,-3 1 0,0-1 0,0 3 0,-3 3 0,3-1 0,1 0 0,-2-3 0,3 1 0,-3-2 0,0 4 0,0 2 0,0-2 0,0 3 0,3-2 0,-1-3 0,1-3 0,2 3 0,-2 2 0,-1 3 0,1-2 0,-2 0 0,2 0 0,-4-3 0,6 0 0,-3 0 0,1-4 0,0 4 0,-2 3 0,2 2 0,-3 2 0,3 0 0,-2 1 0,2-1 0,-1 0 0,1-2 0,2 2 0,-3-10 0,3 1 0,-2 1 0,0 1 0,-1 2 0,1-2 0,2 3 0,-2-1 0,2 1 0,0 0 0,-2-3 0,0 3 0,0 0 0,3 0 0,-1 0 0,1-1 0,0-1 0,-1 2 0,1-2 0,-1 2 0,1-2 0,-1 4 0,1 0 0,-1 0 0,1 1 0,-1-1 0,1 2 0,-1 0 0,1 3 0,-1 0 0,1-1 0,-1 0 0,1-2 0,2 3 0,0 0 0,0 3 0,-3-4 0,3 4 0,1-3 0,-1 3 0,-3-3 0,3 2 0,0-2 0,1 3 0,-1-4 0,-2 4 0,2-3 0,-1 2 0,-2-2 0,4 4 0,0-3 0,2 1 0,-3 2 0,0-3 0,1 1 0,-1 3 0,0-7 0,-1 6 0,5-5 0,-2 1 0,3-2 0,-3 0 0,1 2 0,-3-2 0,2 2 0,1 1 0,2-1 0,0 3 0,0-3 0,0 2 0,0-2 0,2 3 0,-2-3 0,2 3 0,-5 0 0,2 1 0,4-2 0,-1 1 0,4-1 0,-4 3 0,-2 0 0,-2 0 0,-3 0 0,2 0 0,-2 0 0,3 0 0,-4 0 0,5 0 0,-1 0 0,-2 0 0,2 0 0,-3 0 0,3 0 0,-1 0 0,3 0 0,0 3 0,0 2 0,0 0 0,0 0 0,0 0 0,0 2 0,-2 1 0,0-1 0,-1 1 0,3-1 0,-2 1 0,-1-1 0,1 1 0,2-1 0,0 1 0,-3-1 0,1 1 0,0 0 0,2 2 0,-3 0 0,1 2 0,-1 1 0,3 5 0,0-1 0,0 3 0,0-3 0,0 3 0,0-3 0,0 1 0,0-5 0,-3 0 0,2-3 0,-4 2 0,0-2 0,-3 3 0,1-3 0,-1 2 0,1 0 0,-1 1 0,1 1 0,-1-2 0,1 0 0,-1 1 0,1 0 0,0 1 0,2 1 0,-1 4 0,1 1 0,-2 2 0,0 3 0,0 2 0,2 3 0,-2 0 0,2 0 0,-1 0 0,-2-3 0,1 2 0,-1-4 0,1 0 0,-1-3 0,-2 1 0,0-1 0,0 1 0,3 0 0,-1-3 0,-2 0 0,1-3 0,-1 3 0,0-4 0,0-1 0,-1 0 0,1-2 0,-3 1 0,2 1 0,1 0 0,1 3 0,-1-1 0,2 3 0,-2-2 0,2 3 0,0-1 0,-2 1 0,0-1 0,-1 2 0,1-2 0,1-1 0,-3 1 0,2-3 0,-3 0 0,3-1 0,-2-1 0,0-1 0,0-1 0,0 1 0,2-1 0,1-2 0,-4 2 0,3-3 0,-2 2 0,2-2 0,-3 3 0,4-3 0,-1 3 0,2-1 0,0 3 0,-2 0 0,1 1 0,-1 2 0,2 1 0,1 3 0,-1 2 0,1 1 0,-1-1 0,1 4 0,-1-3 0,1 2 0,-1 0 0,1 1 0,-1 1 0,1-1 0,-1-2 0,1 2 0,-1-4 0,1 1 0,0 1 0,2-1 0,-1 0 0,1-2 0,-2-1 0,0 1 0,-1-4 0,1-1 0,-1 0 0,0 1 0,-2 0 0,1-2 0,-1 3 0,2-2 0,1 2 0,-1 0 0,1 3 0,-1 0 0,1 2 0,-1-4 0,1 2 0,-1-3 0,1 0 0,0 1 0,-1-4 0,1 2 0,-1-2 0,1-3 0,-1 1 0,1 0 0,-1 3 0,1 0 0,-1-3 0,2 2 0,1 1 0,-2 0 0,2 0 0,1-2 0,-1 1 0,1 1 0,-2 0 0,1-1 0,0-1 0,-2-1 0,-1 0 0,1 0 0,-1-3 0,1 1 0,-1-1 0,1 0 0,-1 2 0,1-1 0,-1-1 0,1 0 0,-1 1 0,1 2 0,-1-1 0,1-2 0,-1 2 0,1-4 0,-1 3 0,1 0 0,-1-1 0,1 0 0,2-2 0,0 3 0,0-4 0,-2 2 0,-1 0 0,1-3 0,-1 2 0,1-2 0,-1 0 0,1-3 0,-1 0 0,1 0 0,2 2 0,0 1 0,0-1 0,-3-2 0,1 0 0,-1-2 0,1 2 0,-1-2 0,1 2 0,0-3 0,-1 3 0,1-2 0,-1 1 0,4-2 0,1 5 0,3-6 0,0 5 0,0-5 0,-1 3 0,-1-1 0,1-2 0,-3 2 0,1-3 0,2 0 0,-2 0 0,3 0 0,0 0 0,-3 0 0,2 0 0,-2 0 0,3 0 0,-3 0 0,1 0 0,-3 0 0,3 0 0,-4 0 0,5 0 0,-1 0 0,1 0 0,1 0 0,-4 0 0,7 0 0,-5 0 0,4-1 0,-4-1 0,-2 1 0,-1-6 0,1 6 0,2-4 0,-2 2 0,-4-2 0,1 2 0,-1-1 0,1-1 0,3-3 0,-1 3 0,3 0 0,-2 0 0,0-3 0,1 1 0,2-1 0,-2 1 0,0-1 0,-2 1 0,-2 2 0,2 0 0,1 0 0,-1-3 0,3 0 0,-3-2 0,3 1 0,0-1 0,1 2 0,1 0 0,-1 0 0,-1-2 0,1 2 0,-1-2 0,-2 1 0,2-1 0,-4 1 0,1-1 0,1 2 0,-1 0 0,0-2 0,-3 0 0,2 2 0,0 1 0,1-1 0,0-1 0,-2 1 0,0-2 0,2 0 0,-2-2 0,2 1 0,-1-1 0,-2 2 0,1-4 0,-1 2 0,1 0 0,-1 0 0,3-1 0,0-2 0,0 0 0,-2 0 0,-1 0 0,1 0 0,2-3 0,0 1 0,1-2 0,-1 2 0,-2 1 0,2-2 0,1 0 0,-1 1 0,0-4 0,-2 4 0,0-2 0,1 3 0,1-2 0,0 1 0,-2 2 0,-1 0 0,1 0 0,0-1 0,-1 1 0,1 0 0,-1-3 0,1 1 0,-1-3 0,1 1 0,-1-1 0,3-1 0,0 3 0,0-2 0,-2 3 0,-1-3 0,1 2 0,2 0 0,0 0 0,0 2 0,-3-1 0,3-2 0,0 2 0,1-1 0,-4 3 0,1 0 0,-1 0 0,1-1 0,-1 0 0,1-2 0,-1 0 0,1 3 0,-1 0 0,1 0 0,-1-1 0,1 1 0,-1-2 0,1 4 0,-1 0 0,1 0 0,-1-1 0,1 2 0,-1-2 0,1 2 0,-3-2 0,0 1 0,0-1 0,3-1 0,-3 0 0,0 0 0,0 0 0,2 0 0,1-1 0,-1 1 0,1 0 0,-1-3 0,1 2 0,-1-1 0,2 0 0,1-1 0,-2 2 0,2-1 0,-2 1 0,2-2 0,1 1 0,-1-1 0,-3 3 0,1-2 0,2-1 0,-1-3 0,1 1 0,2-4 0,0-1 0,1-1 0,0 1 0,1 1 0,-1-1 0,-2 0 0,2 3 0,-1-2 0,0 3 0,2 0 0,-1-2 0,1 1 0,1 2 0,0-1 0,0 4 0,-2-1 0,-1 3 0,-2 1 0,0 2 0,-2 2 0,2-1 0,0 1 0,0-3 0,-2 3 0,-1-2 0,1 2 0,-1-3 0,1 3 0,-1-3 0,1 3 0,-1-2 0,1 2 0,-1-4 0,1 2 0,-1 0 0,-2 0 0,1 2 0,-1 0 0,2 0 0,0 0 0,-2-1 0,1 1 0,-1 0 0,-1-1 0,1 1 0,-3 2 0,5-3 0,-3 0 0,4-1 0,-3 1 0,0 1 0,-3 2 0,3 0 0,-3 1 0,4-4 0,-1 2 0,2-5 0,1 6 0,-1-7 0,-2 7 0,1 1 0,-5-3 0,6 5 0,-6-6 0,-5 0 0,-1 6 0,-9-2 0,2 10 0,-3-1 0,3 4 0,-1-1 0,3-1 0,-3 1 0,3-2 0,-2 2 0,3 0 0,-2 2 0,0-3 0,3 3 0,-2-2 0,-2 2 0,0 0 0,-3 1 0,3-1 0,-1 1 0,3 0 0,-3-1 0,3 1 0,-2-1 0,2 1 0,-3-1 0,1 1 0,-3-1 0,1 1 0,1-1 0,-1 1 0,1-1 0,0 1 0,0-1 0,-1 1 0,2-1 0,0 1 0,-1-1 0,4 1 0,-1-1 0,2 1 0,4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8614F-78F4-9F43-AA34-14BCA969097B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E68FD-8256-8C43-A9DA-7D54E76D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is how the existing kernel work, then next slide this is how the </a:t>
            </a:r>
            <a:r>
              <a:rPr lang="en-US" baseline="0" dirty="0" err="1"/>
              <a:t>bpf</a:t>
            </a:r>
            <a:r>
              <a:rPr lang="en-US" baseline="0" dirty="0"/>
              <a:t> program work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Ovs</a:t>
            </a:r>
            <a:r>
              <a:rPr lang="en-US" baseline="0" dirty="0"/>
              <a:t> </a:t>
            </a:r>
            <a:r>
              <a:rPr lang="en-US" baseline="0" dirty="0" err="1"/>
              <a:t>dp</a:t>
            </a:r>
            <a:r>
              <a:rPr lang="en-US" baseline="0" dirty="0"/>
              <a:t> consists of three components, parse, lookup and actions</a:t>
            </a:r>
          </a:p>
          <a:p>
            <a:r>
              <a:rPr lang="en-US" baseline="0" dirty="0"/>
              <a:t>previous approach</a:t>
            </a:r>
          </a:p>
          <a:p>
            <a:endParaRPr lang="en-US" baseline="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Potential Benefits</a:t>
            </a:r>
          </a:p>
          <a:p>
            <a:pPr lvl="1"/>
            <a:r>
              <a:rPr lang="en-US" dirty="0"/>
              <a:t>Extend new OVS features quickly</a:t>
            </a:r>
          </a:p>
          <a:p>
            <a:pPr lvl="1"/>
            <a:r>
              <a:rPr lang="en-US" dirty="0"/>
              <a:t>Reduce the maintenance and compatibility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68FD-8256-8C43-A9DA-7D54E76DD2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Linux kernel 4.9-rc3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4FA0-D4FE-C449-8608-9F50F0FE2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1D5EE-5517-2C43-A0B3-3E4F51F6B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49E2-58ED-7349-9298-797B65E5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6AD0-FB49-014B-903C-55A25EE1A71C}" type="datetime1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282C-5704-1B45-BEDB-4A908360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1619-8C30-0C40-BFEC-6FD8EF93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0F8-5028-CB44-A826-604CC94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066A0-DEBF-DE44-8F68-93E3F791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4A29-ECBC-5949-8F70-C5F437AB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DDCF-EC31-C74E-ACB7-B34F568D8924}" type="datetime1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4D20-6B61-8843-9545-51F1D43F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30F7-27A6-1F49-918F-66746AC9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2E00C-965D-B343-AA64-EEDC13152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444A1-39B9-9B4E-A73F-5CD9566D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D4E7-93E8-D84F-9A49-A8F73B5A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7ACD-BDC0-8C4F-BB5C-EC991146147F}" type="datetime1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CEE5-BB88-8B41-BED8-1F022B33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F1DA-B1C6-8C41-A75C-09F8A311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3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2FD4-EE6C-6A43-A4C1-68524BF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305D-66D8-4444-8A79-E64B965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CDD36-421A-D14C-B901-8D9B1814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2AE-7382-B846-B6BC-49F75938E2EF}" type="datetime1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6EAC-FDED-6B4A-9259-3D546B91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F3F4-3AA4-DD4D-AE52-820961B6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B411-8C8C-904A-A1CE-0FA5D933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39FB-DAD4-474F-BE0D-83C03234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7777-80B5-8045-8F01-4441F39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F1E5-D448-904B-BDA0-A7A4FD286EF5}" type="datetime1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1DD3-1567-524D-AF53-919F2BF3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C932-70C8-B344-B93A-2A11E9E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4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24F4-4DDC-AC4C-B0C9-0C5EE24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B91E-33B8-7E4F-A574-865021E9E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79F4-6D7A-D042-BD01-EC269E39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1A8F-1A12-F049-A648-45386BA0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C13C-93DD-B441-8844-58807B32BE05}" type="datetime1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B4DB-B7B5-944C-8909-286F823D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D06E5-A0B3-5947-BD83-842C7A99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0BA-4C2C-E142-903B-3183603A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32CA-425F-6645-94B7-5C52791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80CD-330A-7E45-AA99-DB2FB0BA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F0E66-619F-604C-9CB7-CDBE94B22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503A2-8A99-CD48-A5B1-29CF5BDEC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802D5-76F4-F44D-B544-772F7C46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66C-F99F-8548-9A23-8379B6EB99D6}" type="datetime1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A1678-E813-6543-918C-254D7F62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67BA7-0BA1-B642-9BF7-D19524FA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937D-E9C2-F544-95F7-B8A5DD7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5F294-F925-AD42-8A7B-57E6C7AF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AEAA-8D1C-0D4B-A6E9-41373E95DC82}" type="datetime1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8735-0DE4-404F-B72E-A74E19BD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B8A6A-C7AD-2444-800B-C2E36E0D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60649-7A5B-074A-8BA7-9FA17AB4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D366-0813-9B43-86BD-68AB6899038C}" type="datetime1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E9A3D-D975-BD43-8F6B-350C3A0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EAD27-E40B-0B4E-8C7E-85CB154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B95F-78D9-F74D-9CA6-F2DDD0B3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04E7-B097-FD44-A420-972D1867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C602-8FBC-034F-8A54-465416328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782B-5FD6-4740-903B-1BD06CA3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A0BA-4BC8-0841-8E10-7076B3D64134}" type="datetime1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C99C-00C9-C445-AD85-62704D6A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D4F7F-24D6-7A48-9559-04882F38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A551-4BB7-F244-93FA-D7929D55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827BB-38BD-EC4F-B049-1FF8210C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1A275-EC82-C544-AD20-4ED03B39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A6E30-3A7F-0F44-9F22-8636DF38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A020-A3FB-CE48-A76F-2FC4E9C54D07}" type="datetime1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2282-43D6-0347-8A8A-7D2D8F8B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68295-8417-0F45-880E-A7F1FC6C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BF28C-C16F-D640-B4F9-B08562F2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59F6-799A-EC42-B679-BBD61960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F274-94E9-EC4B-8188-3E6511A2B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CA9D-0EAA-E846-9319-E40ABB44B347}" type="datetime1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48A3-44E7-A849-9DCD-A667B9437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B266-9501-9241-A2D7-55CEC7BE4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6AB8-AEA9-1244-9281-6F330FBE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penvswitch/ovs.git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switch/ov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2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customXml" Target="../ink/ink1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1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illiamtu/sigcomm21-ovs-artifacts" TargetMode="Externa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7.png"/><Relationship Id="rId4" Type="http://schemas.openxmlformats.org/officeDocument/2006/relationships/customXml" Target="../ink/ink9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FEDE-77CE-2B43-8CBB-BADFA5075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710" y="1041400"/>
            <a:ext cx="11256579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Revisiting the Open </a:t>
            </a:r>
            <a:r>
              <a:rPr lang="en-US" sz="4800" b="1" dirty="0" err="1">
                <a:solidFill>
                  <a:srgbClr val="002060"/>
                </a:solidFill>
              </a:rPr>
              <a:t>vSwitch</a:t>
            </a:r>
            <a:r>
              <a:rPr lang="en-US" sz="4800" b="1" dirty="0">
                <a:solidFill>
                  <a:srgbClr val="002060"/>
                </a:solidFill>
              </a:rPr>
              <a:t> </a:t>
            </a:r>
            <a:r>
              <a:rPr lang="en-US" sz="4800" b="1" dirty="0" err="1">
                <a:solidFill>
                  <a:srgbClr val="002060"/>
                </a:solidFill>
              </a:rPr>
              <a:t>Dataplane</a:t>
            </a:r>
            <a:br>
              <a:rPr lang="en-US" sz="4800" b="1" dirty="0">
                <a:solidFill>
                  <a:srgbClr val="002060"/>
                </a:solidFill>
              </a:rPr>
            </a:br>
            <a:r>
              <a:rPr lang="en-US" sz="4800" b="1" dirty="0">
                <a:solidFill>
                  <a:srgbClr val="002060"/>
                </a:solidFill>
              </a:rPr>
              <a:t>Ten Years Later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6270-8CF9-DA46-B921-0DFEE67CC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79122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William Tu</a:t>
            </a:r>
            <a:r>
              <a:rPr lang="en-US" baseline="30000" dirty="0"/>
              <a:t>*</a:t>
            </a:r>
            <a:r>
              <a:rPr lang="en-US" dirty="0"/>
              <a:t>, Yi-Hung Wei</a:t>
            </a:r>
            <a:r>
              <a:rPr lang="en-US" sz="2000" baseline="30000" dirty="0"/>
              <a:t>*</a:t>
            </a:r>
            <a:r>
              <a:rPr lang="en-US" dirty="0"/>
              <a:t>, Gianni </a:t>
            </a:r>
            <a:r>
              <a:rPr lang="en-US" dirty="0" err="1"/>
              <a:t>Antichi</a:t>
            </a:r>
            <a:r>
              <a:rPr lang="en-US" baseline="30000" dirty="0"/>
              <a:t>+</a:t>
            </a:r>
            <a:r>
              <a:rPr lang="en-US" dirty="0"/>
              <a:t>, Ben Pfaff</a:t>
            </a:r>
            <a:r>
              <a:rPr lang="en-US" sz="2000" baseline="30000" dirty="0"/>
              <a:t>*</a:t>
            </a:r>
          </a:p>
          <a:p>
            <a:r>
              <a:rPr lang="en-US" dirty="0"/>
              <a:t>VMware, US</a:t>
            </a:r>
            <a:r>
              <a:rPr lang="en-US" baseline="30000" dirty="0"/>
              <a:t>*</a:t>
            </a:r>
          </a:p>
          <a:p>
            <a:r>
              <a:rPr lang="en-US" dirty="0"/>
              <a:t>Queen Mary University of London, UK</a:t>
            </a:r>
            <a:r>
              <a:rPr lang="en-US" baseline="30000" dirty="0"/>
              <a:t>+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ACM SIGCOMM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EE00-2E00-2E45-8DEB-CF6402EC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Open vSwitch">
            <a:extLst>
              <a:ext uri="{FF2B5EF4-FFF2-40B4-BE49-F238E27FC236}">
                <a16:creationId xmlns:a16="http://schemas.microsoft.com/office/drawing/2014/main" id="{82FD4693-2566-8D4F-AE1D-A645EC44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460" y="275458"/>
            <a:ext cx="958680" cy="6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7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539E-F825-3B43-AC8B-1DDA5F07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   Lesson Learned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BC975-2B08-D04C-AE97-96FE8376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9E568-26C0-E44C-875B-6A081AF22156}"/>
              </a:ext>
            </a:extLst>
          </p:cNvPr>
          <p:cNvSpPr/>
          <p:nvPr/>
        </p:nvSpPr>
        <p:spPr>
          <a:xfrm>
            <a:off x="1948405" y="3833483"/>
            <a:ext cx="99378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stem Font Regular"/>
              <a:buChar char="✅"/>
            </a:pPr>
            <a:r>
              <a:rPr lang="en-US" sz="2800" dirty="0"/>
              <a:t>  Easier patching, development and troubleshooting</a:t>
            </a:r>
          </a:p>
          <a:p>
            <a:pPr>
              <a:buFont typeface="System Font Regular"/>
              <a:buChar char="✅"/>
            </a:pPr>
            <a:endParaRPr lang="en-US" sz="2800" dirty="0"/>
          </a:p>
          <a:p>
            <a:pPr>
              <a:buFont typeface="System Font Regular"/>
              <a:buChar char="✅"/>
            </a:pPr>
            <a:r>
              <a:rPr lang="en-US" sz="2800" dirty="0"/>
              <a:t>  Easier packaging and validation using CI/CD</a:t>
            </a:r>
          </a:p>
          <a:p>
            <a:pPr>
              <a:buFont typeface="System Font Regular"/>
              <a:buChar char="✅"/>
            </a:pPr>
            <a:endParaRPr lang="en-US" sz="2800" dirty="0"/>
          </a:p>
          <a:p>
            <a:pPr>
              <a:buFont typeface="System Font Regular"/>
              <a:buChar char="✅"/>
            </a:pPr>
            <a:r>
              <a:rPr lang="en-US" sz="2800" dirty="0"/>
              <a:t>  A better cross-platform design</a:t>
            </a:r>
          </a:p>
        </p:txBody>
      </p:sp>
      <p:pic>
        <p:nvPicPr>
          <p:cNvPr id="7" name="Picture 4" descr="bob, bob minion, despicable me, minion icon">
            <a:extLst>
              <a:ext uri="{FF2B5EF4-FFF2-40B4-BE49-F238E27FC236}">
                <a16:creationId xmlns:a16="http://schemas.microsoft.com/office/drawing/2014/main" id="{E9270BFF-90AC-0D4C-BAD7-11EBFA41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96" y="3367244"/>
            <a:ext cx="967169" cy="115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espicable me, minion, stuart, stuart minion icon">
            <a:extLst>
              <a:ext uri="{FF2B5EF4-FFF2-40B4-BE49-F238E27FC236}">
                <a16:creationId xmlns:a16="http://schemas.microsoft.com/office/drawing/2014/main" id="{BE190E84-9CE8-734B-A008-3B538DAB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96" y="1742255"/>
            <a:ext cx="1036609" cy="103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0DBAA6-F711-EA47-A547-F80B8209C5F0}"/>
              </a:ext>
            </a:extLst>
          </p:cNvPr>
          <p:cNvSpPr/>
          <p:nvPr/>
        </p:nvSpPr>
        <p:spPr>
          <a:xfrm>
            <a:off x="1948405" y="2107380"/>
            <a:ext cx="99378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stem Font Regular"/>
              <a:buChar char="❎"/>
            </a:pPr>
            <a:r>
              <a:rPr lang="en-US" sz="2800" dirty="0"/>
              <a:t>  AF_XDP is not always the fastest option</a:t>
            </a:r>
          </a:p>
          <a:p>
            <a:pPr lvl="1"/>
            <a:endParaRPr lang="en-US" sz="2800" dirty="0"/>
          </a:p>
          <a:p>
            <a:pPr>
              <a:buFont typeface="System Font Regular"/>
              <a:buChar char="❎"/>
            </a:pPr>
            <a:r>
              <a:rPr lang="en-US" sz="2800" dirty="0"/>
              <a:t>  AF_XDP is not yet available for Windows</a:t>
            </a:r>
          </a:p>
        </p:txBody>
      </p:sp>
    </p:spTree>
    <p:extLst>
      <p:ext uri="{BB962C8B-B14F-4D97-AF65-F5344CB8AC3E}">
        <p14:creationId xmlns:p14="http://schemas.microsoft.com/office/powerpoint/2010/main" val="30096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86546-1DDE-9149-B8C9-F785DB4D0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Try it out!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2400" dirty="0">
                <a:latin typeface="Avenir Light" panose="020B0402020203020204" pitchFamily="34" charset="77"/>
              </a:rPr>
              <a:t>$git clone </a:t>
            </a:r>
            <a:r>
              <a:rPr lang="en-US" sz="2400" dirty="0">
                <a:latin typeface="Avenir Light" panose="020B0402020203020204" pitchFamily="34" charset="77"/>
                <a:hlinkClick r:id="rId2"/>
              </a:rPr>
              <a:t>https://github.com/openvswitch/ovs.git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B266C6-F750-4843-B0EE-4994BBC37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5DFD-9EAF-984B-9599-CCD0E348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2" descr="Open vSwitch">
            <a:extLst>
              <a:ext uri="{FF2B5EF4-FFF2-40B4-BE49-F238E27FC236}">
                <a16:creationId xmlns:a16="http://schemas.microsoft.com/office/drawing/2014/main" id="{E6188D37-3D91-1644-9E80-1516B94E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50" y="4204505"/>
            <a:ext cx="958680" cy="6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2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Development/Bugfix 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8465" y="2532250"/>
            <a:ext cx="1501492" cy="8940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New  Datapath Feature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9614" y="2622444"/>
            <a:ext cx="1501492" cy="7136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Latest Linux Kernel 5.14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99955" y="2622444"/>
            <a:ext cx="1909725" cy="7136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Backport / Maintenance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729957" y="2979255"/>
            <a:ext cx="2229657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6461106" y="2979255"/>
            <a:ext cx="1738849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43831" y="1896552"/>
            <a:ext cx="133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Linux Kernel</a:t>
            </a:r>
          </a:p>
          <a:p>
            <a:r>
              <a:rPr lang="en-US" dirty="0">
                <a:solidFill>
                  <a:prstClr val="black"/>
                </a:solidFill>
              </a:rPr>
              <a:t>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74DD9-EC19-4A4E-BD17-627B9C1791CB}"/>
              </a:ext>
            </a:extLst>
          </p:cNvPr>
          <p:cNvSpPr txBox="1"/>
          <p:nvPr/>
        </p:nvSpPr>
        <p:spPr>
          <a:xfrm>
            <a:off x="8430694" y="1976113"/>
            <a:ext cx="1678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OVS Out-of-tree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987B0-B7D8-7540-BBA2-FBEC1C6C0CF2}"/>
              </a:ext>
            </a:extLst>
          </p:cNvPr>
          <p:cNvSpPr txBox="1"/>
          <p:nvPr/>
        </p:nvSpPr>
        <p:spPr>
          <a:xfrm>
            <a:off x="3183917" y="2289074"/>
            <a:ext cx="1421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Upstream</a:t>
            </a:r>
          </a:p>
          <a:p>
            <a:r>
              <a:rPr lang="en-US" dirty="0"/>
              <a:t>(days/weeks)</a:t>
            </a:r>
          </a:p>
        </p:txBody>
      </p:sp>
      <p:pic>
        <p:nvPicPr>
          <p:cNvPr id="3074" name="Picture 2" descr="Ubuntu Logo | Symbol, History, PNG (3840*2160)">
            <a:extLst>
              <a:ext uri="{FF2B5EF4-FFF2-40B4-BE49-F238E27FC236}">
                <a16:creationId xmlns:a16="http://schemas.microsoft.com/office/drawing/2014/main" id="{C94CFC09-88DD-7843-A0F2-A6085A36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90" y="4523988"/>
            <a:ext cx="235655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r - Red Hat Enterprise Linux Logo Clipart (#434585) - PinClipart #1840747  - PNG Images - PNGio">
            <a:extLst>
              <a:ext uri="{FF2B5EF4-FFF2-40B4-BE49-F238E27FC236}">
                <a16:creationId xmlns:a16="http://schemas.microsoft.com/office/drawing/2014/main" id="{8CBFC9BA-924A-3F48-8512-86473DE5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42" y="4397811"/>
            <a:ext cx="2580873" cy="14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C48B9D9-3681-A94C-BF63-77B2E55C5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09" y="4719223"/>
            <a:ext cx="2667218" cy="7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049D12FD-6455-B24D-A9BB-F40690E20F71}"/>
              </a:ext>
            </a:extLst>
          </p:cNvPr>
          <p:cNvSpPr/>
          <p:nvPr/>
        </p:nvSpPr>
        <p:spPr>
          <a:xfrm>
            <a:off x="5305711" y="3731116"/>
            <a:ext cx="809296" cy="666695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071C4-60D4-A545-A043-50892F8C4D08}"/>
              </a:ext>
            </a:extLst>
          </p:cNvPr>
          <p:cNvSpPr txBox="1"/>
          <p:nvPr/>
        </p:nvSpPr>
        <p:spPr>
          <a:xfrm>
            <a:off x="2841382" y="3787467"/>
            <a:ext cx="246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with new kernel</a:t>
            </a:r>
          </a:p>
          <a:p>
            <a:r>
              <a:rPr lang="en-US" dirty="0"/>
              <a:t>(months/years)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D121F8AB-873E-1B48-8DDA-47CA35753EF8}"/>
              </a:ext>
            </a:extLst>
          </p:cNvPr>
          <p:cNvSpPr/>
          <p:nvPr/>
        </p:nvSpPr>
        <p:spPr>
          <a:xfrm>
            <a:off x="8750169" y="3731115"/>
            <a:ext cx="809296" cy="666695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B20053-9F15-4446-AF79-6DDFA39F1B79}"/>
              </a:ext>
            </a:extLst>
          </p:cNvPr>
          <p:cNvSpPr txBox="1"/>
          <p:nvPr/>
        </p:nvSpPr>
        <p:spPr>
          <a:xfrm>
            <a:off x="7290084" y="3797561"/>
            <a:ext cx="139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feature </a:t>
            </a:r>
          </a:p>
          <a:p>
            <a:r>
              <a:rPr lang="en-US" dirty="0"/>
              <a:t>works 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B900B-A41F-914C-BDF9-46E55E6F8A07}"/>
              </a:ext>
            </a:extLst>
          </p:cNvPr>
          <p:cNvSpPr txBox="1"/>
          <p:nvPr/>
        </p:nvSpPr>
        <p:spPr>
          <a:xfrm>
            <a:off x="462455" y="6400800"/>
            <a:ext cx="39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/about/release-cycle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D1EBA-1123-C741-80A5-1130AB7E1FF6}"/>
              </a:ext>
            </a:extLst>
          </p:cNvPr>
          <p:cNvSpPr txBox="1"/>
          <p:nvPr/>
        </p:nvSpPr>
        <p:spPr>
          <a:xfrm>
            <a:off x="1550927" y="5582443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Ex: 20.04 runs 5.11 kernel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ED14C5-113A-F24C-A0D6-BA536FFF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7CAE-6164-8447-B9EE-6C1F7E10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Out-of-tree Kernel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3804-C5EB-0A47-B766-75A7355A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52" y="1791208"/>
            <a:ext cx="5709745" cy="4351338"/>
          </a:xfrm>
        </p:spPr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datapath</a:t>
            </a:r>
            <a:r>
              <a:rPr lang="en-US" dirty="0"/>
              <a:t> feature requires </a:t>
            </a:r>
          </a:p>
          <a:p>
            <a:pPr lvl="1"/>
            <a:r>
              <a:rPr lang="en-US" dirty="0"/>
              <a:t>Catch up latest kernel (Backports)</a:t>
            </a:r>
          </a:p>
          <a:p>
            <a:pPr lvl="1"/>
            <a:r>
              <a:rPr lang="en-US" dirty="0"/>
              <a:t>Add the code about new feature</a:t>
            </a:r>
          </a:p>
          <a:p>
            <a:r>
              <a:rPr lang="en-US" dirty="0"/>
              <a:t>Hard to validate its correctness</a:t>
            </a:r>
          </a:p>
          <a:p>
            <a:r>
              <a:rPr lang="en-US" dirty="0"/>
              <a:t>Enterprise customer not allow 3</a:t>
            </a:r>
            <a:r>
              <a:rPr lang="en-US" baseline="30000" dirty="0"/>
              <a:t>rd</a:t>
            </a:r>
            <a:r>
              <a:rPr lang="en-US" dirty="0"/>
              <a:t> party module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7F942-CE6F-8C43-82EF-A830A515C6E3}"/>
              </a:ext>
            </a:extLst>
          </p:cNvPr>
          <p:cNvSpPr txBox="1"/>
          <p:nvPr/>
        </p:nvSpPr>
        <p:spPr>
          <a:xfrm>
            <a:off x="6251352" y="4806508"/>
            <a:ext cx="5407249" cy="110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Takeaway #2: An “out-of-tree” kernel module </a:t>
            </a:r>
          </a:p>
          <a:p>
            <a:r>
              <a:rPr lang="en-US" sz="2200" dirty="0"/>
              <a:t>does not fix problems caused by a split </a:t>
            </a:r>
          </a:p>
          <a:p>
            <a:r>
              <a:rPr lang="en-US" sz="2200" dirty="0"/>
              <a:t>user/kernel software switch design.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76911-8C34-BF4A-9235-8218D564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791208"/>
            <a:ext cx="5426676" cy="45523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D6B5-67E3-BA41-B835-FAEFD5B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7769-2CCD-E44A-9BD4-C0DF0023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Kernel-by-Pass and </a:t>
            </a:r>
            <a:r>
              <a:rPr lang="en-US" b="1" dirty="0" err="1">
                <a:solidFill>
                  <a:srgbClr val="002060"/>
                </a:solidFill>
              </a:rPr>
              <a:t>eBPF</a:t>
            </a:r>
            <a:r>
              <a:rPr lang="en-US" b="1" dirty="0">
                <a:solidFill>
                  <a:srgbClr val="002060"/>
                </a:solidFill>
              </a:rPr>
              <a:t>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804D-9402-B240-9D90-BB35A4FC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076" y="1825625"/>
            <a:ext cx="56887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DPDK</a:t>
            </a:r>
          </a:p>
          <a:p>
            <a:r>
              <a:rPr lang="en-US" dirty="0"/>
              <a:t>Huge performance benefits</a:t>
            </a:r>
          </a:p>
          <a:p>
            <a:r>
              <a:rPr lang="en-US" dirty="0"/>
              <a:t>Simplify upgrade and feature dev.</a:t>
            </a:r>
          </a:p>
          <a:p>
            <a:r>
              <a:rPr lang="en-US" dirty="0"/>
              <a:t>Not compatible with existing tools due to </a:t>
            </a:r>
            <a:r>
              <a:rPr lang="en-US" dirty="0" err="1"/>
              <a:t>userspace</a:t>
            </a:r>
            <a:r>
              <a:rPr lang="en-US" dirty="0"/>
              <a:t> driver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OVS </a:t>
            </a:r>
            <a:r>
              <a:rPr lang="en-US" dirty="0" err="1"/>
              <a:t>eBPF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sz="2000" dirty="0"/>
              <a:t>[1]</a:t>
            </a:r>
          </a:p>
          <a:p>
            <a:r>
              <a:rPr lang="en-US" dirty="0"/>
              <a:t>Solve the maintainability issue</a:t>
            </a:r>
          </a:p>
          <a:p>
            <a:r>
              <a:rPr lang="en-US" dirty="0"/>
              <a:t>Limited feature support</a:t>
            </a:r>
          </a:p>
          <a:p>
            <a:r>
              <a:rPr lang="en-US" dirty="0"/>
              <a:t>Some performance penalty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2D9DA-8C19-5946-B261-8D9B06B5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1" y="1825625"/>
            <a:ext cx="4495800" cy="3771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2C75E-3EDB-BF41-A03F-9802764691BC}"/>
              </a:ext>
            </a:extLst>
          </p:cNvPr>
          <p:cNvSpPr txBox="1"/>
          <p:nvPr/>
        </p:nvSpPr>
        <p:spPr>
          <a:xfrm>
            <a:off x="718751" y="6176963"/>
            <a:ext cx="430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[1] Building an extensible Open </a:t>
            </a:r>
            <a:r>
              <a:rPr lang="en-US" sz="1600" dirty="0" err="1"/>
              <a:t>vSwitch</a:t>
            </a:r>
            <a:r>
              <a:rPr lang="en-US" sz="1600" dirty="0"/>
              <a:t> </a:t>
            </a:r>
            <a:r>
              <a:rPr lang="en-US" sz="1600" dirty="0" err="1"/>
              <a:t>datapath</a:t>
            </a:r>
            <a:r>
              <a:rPr lang="en-US" sz="16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DA66-3918-E046-BE47-97FFF9B3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6612-73EC-1642-A6DB-BF491479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4843-6871-254F-BF9F-AB388A87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shared our experience in supporting and running OVS</a:t>
            </a:r>
          </a:p>
          <a:p>
            <a:pPr lvl="1"/>
            <a:r>
              <a:rPr lang="en-US" dirty="0"/>
              <a:t>Maintenance, operation, deployment, performance.</a:t>
            </a:r>
          </a:p>
          <a:p>
            <a:endParaRPr lang="en-US" dirty="0"/>
          </a:p>
          <a:p>
            <a:r>
              <a:rPr lang="en-US" dirty="0"/>
              <a:t>Revisit the design decision made 10 years ago</a:t>
            </a:r>
          </a:p>
          <a:p>
            <a:pPr lvl="1"/>
            <a:r>
              <a:rPr lang="en-US" dirty="0"/>
              <a:t>A split user/kernel model, out-of-tree module</a:t>
            </a:r>
          </a:p>
          <a:p>
            <a:pPr lvl="1"/>
            <a:endParaRPr lang="en-US" dirty="0"/>
          </a:p>
          <a:p>
            <a:r>
              <a:rPr lang="en-US" dirty="0"/>
              <a:t>The evolution of OVS </a:t>
            </a:r>
            <a:r>
              <a:rPr lang="en-US" dirty="0" err="1"/>
              <a:t>dataplane</a:t>
            </a:r>
            <a:r>
              <a:rPr lang="en-US" dirty="0"/>
              <a:t> and our new design</a:t>
            </a:r>
          </a:p>
          <a:p>
            <a:pPr lvl="1"/>
            <a:r>
              <a:rPr lang="en-US" dirty="0"/>
              <a:t>Kernel by-pass technologies DPDK and AF_XDP</a:t>
            </a:r>
          </a:p>
          <a:p>
            <a:pPr lvl="1"/>
            <a:endParaRPr lang="en-US" dirty="0"/>
          </a:p>
          <a:p>
            <a:r>
              <a:rPr lang="en-US" dirty="0"/>
              <a:t>All source code are up-streamed!</a:t>
            </a:r>
          </a:p>
          <a:p>
            <a:pPr lvl="1"/>
            <a:r>
              <a:rPr lang="en-US" dirty="0">
                <a:hlinkClick r:id="rId2"/>
              </a:rPr>
              <a:t>https://github.com/openvswitch/ovs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13B1-1F1D-064A-999C-71573D82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EDC6-022B-934A-95C3-C5C4672E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365125"/>
            <a:ext cx="1190822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Performance of VM (cross-host) and Container (within-host</a:t>
            </a:r>
            <a:r>
              <a:rPr lang="en-US" sz="3800" dirty="0"/>
              <a:t>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0D04EF6-2F01-6144-9564-CF386A6C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949" y="4257675"/>
            <a:ext cx="6731000" cy="22352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3518A9-4CDA-C04A-B242-6C354962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5" y="1690688"/>
            <a:ext cx="6604000" cy="238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1EE7A2-2C4F-F34A-8FDB-70CE58866A9A}"/>
              </a:ext>
            </a:extLst>
          </p:cNvPr>
          <p:cNvSpPr txBox="1"/>
          <p:nvPr/>
        </p:nvSpPr>
        <p:spPr>
          <a:xfrm>
            <a:off x="7304690" y="2358283"/>
            <a:ext cx="463203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Outcome #1.1</a:t>
            </a:r>
          </a:p>
          <a:p>
            <a:r>
              <a:rPr lang="en-US" dirty="0"/>
              <a:t>OVS AF_XDP outperforms in-kernel OVS by 2.4x</a:t>
            </a:r>
          </a:p>
          <a:p>
            <a:r>
              <a:rPr lang="en-US" dirty="0"/>
              <a:t>within a host, rising to about 3x across host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619D-4EF5-184A-BDAA-40A250B809E7}"/>
              </a:ext>
            </a:extLst>
          </p:cNvPr>
          <p:cNvSpPr txBox="1"/>
          <p:nvPr/>
        </p:nvSpPr>
        <p:spPr>
          <a:xfrm>
            <a:off x="483145" y="4956030"/>
            <a:ext cx="4193957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Outcome #1.2</a:t>
            </a:r>
          </a:p>
          <a:p>
            <a:r>
              <a:rPr lang="en-US" dirty="0"/>
              <a:t>For containers, in-kernel OVS remains faster than AF_XDP for TCP workloads due to checksum and TSO support.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B5D62D-9E62-E644-A0B2-5EB45C88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72" y="18661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Testbed and Performance Evaluation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838201" y="3552686"/>
            <a:ext cx="9970826" cy="294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Configurations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Kernel</a:t>
            </a:r>
            <a:r>
              <a:rPr lang="en-US" sz="2400" dirty="0"/>
              <a:t>: OVS connects to VMs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tap</a:t>
            </a:r>
            <a:r>
              <a:rPr lang="en-US" sz="2400" dirty="0"/>
              <a:t> devices and to container with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veth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DPDK</a:t>
            </a:r>
            <a:r>
              <a:rPr lang="en-US" sz="2400" dirty="0"/>
              <a:t>: OVS with DPDK mlx5 driver, connects to VMs with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vhostuser</a:t>
            </a:r>
            <a:r>
              <a:rPr lang="en-US" sz="2400" dirty="0"/>
              <a:t> and containers with DPDK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AF_PACKET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AF_XDP</a:t>
            </a:r>
            <a:r>
              <a:rPr lang="en-US" sz="2400" dirty="0"/>
              <a:t>: OVS with AF_XDP, connects to VM with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vhostuser</a:t>
            </a:r>
            <a:r>
              <a:rPr lang="en-US" sz="2400" dirty="0"/>
              <a:t> and containers using </a:t>
            </a:r>
            <a:r>
              <a:rPr lang="en-US" sz="2400" dirty="0" err="1"/>
              <a:t>vhostuser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XDP</a:t>
            </a:r>
            <a:r>
              <a:rPr lang="en-US" sz="2400" dirty="0"/>
              <a:t> program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081515" y="2020970"/>
            <a:ext cx="250437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12-core Intel Xeon 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E5 2620 2.4GHz 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32GB memory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DPDK packet generator</a:t>
            </a:r>
          </a:p>
        </p:txBody>
      </p:sp>
      <p:pic>
        <p:nvPicPr>
          <p:cNvPr id="46" name="Picture 45" descr="MC9004348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2959" y="1433132"/>
            <a:ext cx="838200" cy="8382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188065" y="2454459"/>
            <a:ext cx="176099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Connect-X 6Dx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T-REX traffic gen </a:t>
            </a:r>
          </a:p>
        </p:txBody>
      </p:sp>
      <p:pic>
        <p:nvPicPr>
          <p:cNvPr id="48" name="Picture 47" descr="nic.jpe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948" y="1845475"/>
            <a:ext cx="1170805" cy="714191"/>
          </a:xfrm>
          <a:prstGeom prst="rect">
            <a:avLst/>
          </a:prstGeom>
        </p:spPr>
      </p:pic>
      <p:pic>
        <p:nvPicPr>
          <p:cNvPr id="49" name="Picture 48" descr="MC9004348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275" y="1433132"/>
            <a:ext cx="838200" cy="838200"/>
          </a:xfrm>
          <a:prstGeom prst="rect">
            <a:avLst/>
          </a:prstGeom>
        </p:spPr>
      </p:pic>
      <p:pic>
        <p:nvPicPr>
          <p:cNvPr id="50" name="Picture 49" descr="nic.jpe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8611" y="1845475"/>
            <a:ext cx="1170805" cy="714191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556407" y="1910091"/>
            <a:ext cx="979368" cy="1288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vswitch-cro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67" y="2410792"/>
            <a:ext cx="973180" cy="42068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695747" y="2793535"/>
            <a:ext cx="3138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+ Datapath configurations</a:t>
            </a:r>
          </a:p>
        </p:txBody>
      </p:sp>
      <p:sp>
        <p:nvSpPr>
          <p:cNvPr id="65" name="Freeform 64"/>
          <p:cNvSpPr/>
          <p:nvPr/>
        </p:nvSpPr>
        <p:spPr>
          <a:xfrm>
            <a:off x="7695747" y="1845475"/>
            <a:ext cx="553460" cy="378739"/>
          </a:xfrm>
          <a:custGeom>
            <a:avLst/>
            <a:gdLst>
              <a:gd name="connsiteX0" fmla="*/ 0 w 971567"/>
              <a:gd name="connsiteY0" fmla="*/ 0 h 628650"/>
              <a:gd name="connsiteX1" fmla="*/ 971550 w 971567"/>
              <a:gd name="connsiteY1" fmla="*/ 328613 h 628650"/>
              <a:gd name="connsiteX2" fmla="*/ 28575 w 971567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67" h="628650">
                <a:moveTo>
                  <a:pt x="0" y="0"/>
                </a:moveTo>
                <a:cubicBezTo>
                  <a:pt x="483393" y="111919"/>
                  <a:pt x="966787" y="223838"/>
                  <a:pt x="971550" y="328613"/>
                </a:cubicBezTo>
                <a:cubicBezTo>
                  <a:pt x="976313" y="433388"/>
                  <a:pt x="28575" y="628650"/>
                  <a:pt x="28575" y="62865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17</a:t>
            </a:fld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563005" y="1469659"/>
            <a:ext cx="132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25Gbps Link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32082" y="162929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71709" y="2410703"/>
            <a:ext cx="11473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Connect-X</a:t>
            </a: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6Dx</a:t>
            </a:r>
          </a:p>
        </p:txBody>
      </p:sp>
    </p:spTree>
    <p:extLst>
      <p:ext uri="{BB962C8B-B14F-4D97-AF65-F5344CB8AC3E}">
        <p14:creationId xmlns:p14="http://schemas.microsoft.com/office/powerpoint/2010/main" val="229183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BCC4-2178-D349-8EA2-24A10979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44" y="219703"/>
            <a:ext cx="12181489" cy="13375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Latency/trans. rate between one host and VM/container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9715F-89EC-2B46-A754-7BC133927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256" y="1830186"/>
            <a:ext cx="5943600" cy="42581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06747-37C6-A546-BE9D-EF73F3BB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4" y="1822936"/>
            <a:ext cx="5785856" cy="4145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2A468A-B3DA-8C4E-B689-3F04AB7707D1}"/>
              </a:ext>
            </a:extLst>
          </p:cNvPr>
          <p:cNvSpPr txBox="1"/>
          <p:nvPr/>
        </p:nvSpPr>
        <p:spPr>
          <a:xfrm>
            <a:off x="2656806" y="1557254"/>
            <a:ext cx="23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Setup across Hosts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2EB89-7C16-0247-AC43-D8C0D411CB6E}"/>
              </a:ext>
            </a:extLst>
          </p:cNvPr>
          <p:cNvSpPr txBox="1"/>
          <p:nvPr/>
        </p:nvSpPr>
        <p:spPr>
          <a:xfrm>
            <a:off x="7929966" y="1565768"/>
            <a:ext cx="298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Setup within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08507-BE18-EA4B-93A2-C4B65C0850DC}"/>
              </a:ext>
            </a:extLst>
          </p:cNvPr>
          <p:cNvSpPr txBox="1"/>
          <p:nvPr/>
        </p:nvSpPr>
        <p:spPr>
          <a:xfrm>
            <a:off x="1650124" y="6088287"/>
            <a:ext cx="804944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Outcome#3: OVS with AF_XDP performs better than Kernel across host for VM case,</a:t>
            </a:r>
          </a:p>
          <a:p>
            <a:r>
              <a:rPr lang="en-US" dirty="0"/>
              <a:t>                       and similar to DPDK for virtual network both across and within hosts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C923F3-D9D1-E24D-99B1-E542A5C0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912" y="6129901"/>
            <a:ext cx="867329" cy="576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What is Open </a:t>
            </a:r>
            <a:r>
              <a:rPr lang="en-US" b="1" dirty="0" err="1">
                <a:solidFill>
                  <a:srgbClr val="002060"/>
                </a:solidFill>
              </a:rPr>
              <a:t>vSwitch</a:t>
            </a:r>
            <a:r>
              <a:rPr lang="en-US" b="1" dirty="0">
                <a:solidFill>
                  <a:srgbClr val="002060"/>
                </a:solidFill>
              </a:rPr>
              <a:t> (OVS)?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95060" y="4241225"/>
            <a:ext cx="768078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21900" y="1959022"/>
            <a:ext cx="2079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SDN Controller</a:t>
            </a:r>
          </a:p>
        </p:txBody>
      </p:sp>
      <p:sp>
        <p:nvSpPr>
          <p:cNvPr id="27" name="Up-Down Arrow 26"/>
          <p:cNvSpPr/>
          <p:nvPr/>
        </p:nvSpPr>
        <p:spPr>
          <a:xfrm>
            <a:off x="5038906" y="2363162"/>
            <a:ext cx="251114" cy="4841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5036020" y="5725534"/>
            <a:ext cx="251114" cy="4841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C64D6-DD13-F246-8D5F-BBF5B9C2B641}"/>
              </a:ext>
            </a:extLst>
          </p:cNvPr>
          <p:cNvSpPr txBox="1"/>
          <p:nvPr/>
        </p:nvSpPr>
        <p:spPr>
          <a:xfrm>
            <a:off x="907748" y="1304304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open-source software switch runs on multiple platforms</a:t>
            </a:r>
          </a:p>
        </p:txBody>
      </p:sp>
      <p:pic>
        <p:nvPicPr>
          <p:cNvPr id="1026" name="Picture 2" descr="object-storage-ca-ymq-1.vexxhost.net/swift/v1/6...">
            <a:extLst>
              <a:ext uri="{FF2B5EF4-FFF2-40B4-BE49-F238E27FC236}">
                <a16:creationId xmlns:a16="http://schemas.microsoft.com/office/drawing/2014/main" id="{75C994D0-C140-AB48-A3ED-EF559E3D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035" y="1551441"/>
            <a:ext cx="1771745" cy="8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mware. Nsx | Marius Sandbu">
            <a:extLst>
              <a:ext uri="{FF2B5EF4-FFF2-40B4-BE49-F238E27FC236}">
                <a16:creationId xmlns:a16="http://schemas.microsoft.com/office/drawing/2014/main" id="{8E11E4AD-81C6-5741-9BB8-C4E3BE51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541" y="2494708"/>
            <a:ext cx="1709239" cy="89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Shift - Wikipedia">
            <a:extLst>
              <a:ext uri="{FF2B5EF4-FFF2-40B4-BE49-F238E27FC236}">
                <a16:creationId xmlns:a16="http://schemas.microsoft.com/office/drawing/2014/main" id="{15DC2782-F00F-E442-B23C-D2294FD0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50" y="3453226"/>
            <a:ext cx="1190914" cy="12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closer look at Antrea, the new CNI for vSphere with Tanzu guest clusters  - CormacHogan.com">
            <a:extLst>
              <a:ext uri="{FF2B5EF4-FFF2-40B4-BE49-F238E27FC236}">
                <a16:creationId xmlns:a16="http://schemas.microsoft.com/office/drawing/2014/main" id="{CF44BBEA-79C3-A84F-86A9-0BCEFCA9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00" y="4807450"/>
            <a:ext cx="2761821" cy="9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gitalOcean - Wikipedia">
            <a:extLst>
              <a:ext uri="{FF2B5EF4-FFF2-40B4-BE49-F238E27FC236}">
                <a16:creationId xmlns:a16="http://schemas.microsoft.com/office/drawing/2014/main" id="{AC78D4CE-23E2-8D4B-9966-E4E53300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931" y="151208"/>
            <a:ext cx="1383957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E5DF046-DD7E-5D44-828D-83FF474F950C}"/>
              </a:ext>
            </a:extLst>
          </p:cNvPr>
          <p:cNvGrpSpPr/>
          <p:nvPr/>
        </p:nvGrpSpPr>
        <p:grpSpPr>
          <a:xfrm>
            <a:off x="838200" y="2944197"/>
            <a:ext cx="7888553" cy="2641610"/>
            <a:chOff x="838200" y="2944197"/>
            <a:chExt cx="7888553" cy="2641610"/>
          </a:xfrm>
        </p:grpSpPr>
        <p:sp>
          <p:nvSpPr>
            <p:cNvPr id="12" name="TextBox 11"/>
            <p:cNvSpPr txBox="1"/>
            <p:nvPr/>
          </p:nvSpPr>
          <p:spPr>
            <a:xfrm>
              <a:off x="886870" y="4545840"/>
              <a:ext cx="1717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</a:rPr>
                <a:t>Fast Path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3429000"/>
              <a:ext cx="21454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</a:rPr>
                <a:t>Slow Path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91201" y="4633101"/>
              <a:ext cx="3211562" cy="95270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</a:rPr>
                <a:t>OVS Datapath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591201" y="2944197"/>
              <a:ext cx="3211562" cy="93522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ysClr val="windowText" lastClr="000000"/>
                  </a:solidFill>
                </a:rPr>
                <a:t>ovs-vswitchd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Up-Down Arrow 99"/>
            <p:cNvSpPr/>
            <p:nvPr/>
          </p:nvSpPr>
          <p:spPr>
            <a:xfrm>
              <a:off x="5038906" y="3999134"/>
              <a:ext cx="251114" cy="48418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C0F608-7FC1-9F4F-A524-B79A41E79F91}"/>
                </a:ext>
              </a:extLst>
            </p:cNvPr>
            <p:cNvSpPr/>
            <p:nvPr/>
          </p:nvSpPr>
          <p:spPr>
            <a:xfrm>
              <a:off x="7280210" y="3037753"/>
              <a:ext cx="1446543" cy="748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VMs or</a:t>
              </a:r>
            </a:p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Containers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FFE9C7-279D-2844-BF10-4F21BAA3DE1C}"/>
              </a:ext>
            </a:extLst>
          </p:cNvPr>
          <p:cNvSpPr txBox="1"/>
          <p:nvPr/>
        </p:nvSpPr>
        <p:spPr>
          <a:xfrm>
            <a:off x="238141" y="6359981"/>
            <a:ext cx="4486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NSDI’15: The Design and Implementation of Open </a:t>
            </a:r>
            <a:r>
              <a:rPr lang="en-US" sz="1400" dirty="0" err="1"/>
              <a:t>vSwitch</a:t>
            </a:r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201C0-385F-B14B-8017-DEF52D35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2</a:t>
            </a:fld>
            <a:endParaRPr lang="en-US"/>
          </a:p>
        </p:txBody>
      </p:sp>
      <p:pic>
        <p:nvPicPr>
          <p:cNvPr id="22" name="Picture 2" descr="Open vSwitch">
            <a:extLst>
              <a:ext uri="{FF2B5EF4-FFF2-40B4-BE49-F238E27FC236}">
                <a16:creationId xmlns:a16="http://schemas.microsoft.com/office/drawing/2014/main" id="{112B65D3-DB34-1244-91DA-70A1129F5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09" y="2483282"/>
            <a:ext cx="958680" cy="6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CC8C35-E8D9-B84D-95F1-46C937292532}"/>
              </a:ext>
            </a:extLst>
          </p:cNvPr>
          <p:cNvSpPr/>
          <p:nvPr/>
        </p:nvSpPr>
        <p:spPr>
          <a:xfrm>
            <a:off x="3436363" y="2783750"/>
            <a:ext cx="3555082" cy="2941773"/>
          </a:xfrm>
          <a:prstGeom prst="roundRect">
            <a:avLst>
              <a:gd name="adj" fmla="val 6704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B7053-F4A3-8E41-B6DD-A9CAE6DC8EBF}"/>
              </a:ext>
            </a:extLst>
          </p:cNvPr>
          <p:cNvSpPr txBox="1"/>
          <p:nvPr/>
        </p:nvSpPr>
        <p:spPr>
          <a:xfrm>
            <a:off x="9223882" y="5893257"/>
            <a:ext cx="28712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And many research projects!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28767AA-D459-D448-B373-1E8ED02C70E2}"/>
                  </a:ext>
                </a:extLst>
              </p14:cNvPr>
              <p14:cNvContentPartPr/>
              <p14:nvPr/>
            </p14:nvContentPartPr>
            <p14:xfrm>
              <a:off x="2829837" y="-9820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28767AA-D459-D448-B373-1E8ED02C70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7197" y="-475843"/>
                <a:ext cx="126000" cy="75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DC7A7F5-9FC9-3F45-B814-2982F99C9D5E}"/>
              </a:ext>
            </a:extLst>
          </p:cNvPr>
          <p:cNvGrpSpPr/>
          <p:nvPr/>
        </p:nvGrpSpPr>
        <p:grpSpPr>
          <a:xfrm>
            <a:off x="2592237" y="3723917"/>
            <a:ext cx="5254200" cy="1531440"/>
            <a:chOff x="2592237" y="3723917"/>
            <a:chExt cx="5254200" cy="15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98E74F-216A-5E46-AAEE-50717B4F63F6}"/>
                    </a:ext>
                  </a:extLst>
                </p14:cNvPr>
                <p14:cNvContentPartPr/>
                <p14:nvPr/>
              </p14:nvContentPartPr>
              <p14:xfrm>
                <a:off x="2592237" y="3723917"/>
                <a:ext cx="5232600" cy="152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98E74F-216A-5E46-AAEE-50717B4F63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6237" y="3688277"/>
                  <a:ext cx="530424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BE24CB-8A9E-3D4B-BB7D-A9E80BE3586B}"/>
                    </a:ext>
                  </a:extLst>
                </p14:cNvPr>
                <p14:cNvContentPartPr/>
                <p14:nvPr/>
              </p14:nvContentPartPr>
              <p14:xfrm>
                <a:off x="7664997" y="4884557"/>
                <a:ext cx="181440" cy="37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BE24CB-8A9E-3D4B-BB7D-A9E80BE358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28997" y="4848557"/>
                  <a:ext cx="25308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05D98B-074C-1842-850C-7870C842D96D}"/>
              </a:ext>
            </a:extLst>
          </p:cNvPr>
          <p:cNvGrpSpPr/>
          <p:nvPr/>
        </p:nvGrpSpPr>
        <p:grpSpPr>
          <a:xfrm>
            <a:off x="2748837" y="5347157"/>
            <a:ext cx="5142600" cy="356400"/>
            <a:chOff x="2748837" y="5347157"/>
            <a:chExt cx="514260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543219-83F3-2144-AFF0-CC048181E8CB}"/>
                    </a:ext>
                  </a:extLst>
                </p14:cNvPr>
                <p14:cNvContentPartPr/>
                <p14:nvPr/>
              </p14:nvContentPartPr>
              <p14:xfrm>
                <a:off x="2748837" y="5398637"/>
                <a:ext cx="5110560" cy="11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543219-83F3-2144-AFF0-CC048181E8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3197" y="5362637"/>
                  <a:ext cx="518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897D9C-4D00-764A-8962-A20B9A09DB41}"/>
                    </a:ext>
                  </a:extLst>
                </p14:cNvPr>
                <p14:cNvContentPartPr/>
                <p14:nvPr/>
              </p14:nvContentPartPr>
              <p14:xfrm>
                <a:off x="7660677" y="5347157"/>
                <a:ext cx="230760" cy="35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897D9C-4D00-764A-8962-A20B9A09D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037" y="5311157"/>
                  <a:ext cx="302400" cy="42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6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3B88-1200-6643-BCA6-70B58577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Classic OVS design (A Split User/Kernel)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73EE09-0899-BC41-B820-21A2E1E0F299}"/>
              </a:ext>
            </a:extLst>
          </p:cNvPr>
          <p:cNvCxnSpPr>
            <a:cxnSpLocks/>
          </p:cNvCxnSpPr>
          <p:nvPr/>
        </p:nvCxnSpPr>
        <p:spPr>
          <a:xfrm>
            <a:off x="8012338" y="3706572"/>
            <a:ext cx="362606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A56E65-4345-0A4A-8F6E-F519087072DC}"/>
              </a:ext>
            </a:extLst>
          </p:cNvPr>
          <p:cNvSpPr/>
          <p:nvPr/>
        </p:nvSpPr>
        <p:spPr>
          <a:xfrm>
            <a:off x="8126554" y="4121262"/>
            <a:ext cx="3211562" cy="9527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OVS Kernel Module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35076-4946-5244-93D4-CCDA29496A54}"/>
              </a:ext>
            </a:extLst>
          </p:cNvPr>
          <p:cNvSpPr/>
          <p:nvPr/>
        </p:nvSpPr>
        <p:spPr>
          <a:xfrm>
            <a:off x="8126554" y="2432358"/>
            <a:ext cx="3211562" cy="9352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ysClr val="windowText" lastClr="000000"/>
                </a:solidFill>
              </a:rPr>
              <a:t>ovs-vswitchd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D4DAEB0F-D88A-C84A-A475-CA8C7919F4A6}"/>
              </a:ext>
            </a:extLst>
          </p:cNvPr>
          <p:cNvSpPr/>
          <p:nvPr/>
        </p:nvSpPr>
        <p:spPr>
          <a:xfrm>
            <a:off x="9574259" y="3487295"/>
            <a:ext cx="251114" cy="4841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893C4079-A904-AC44-838F-ED9CECD4CC64}"/>
              </a:ext>
            </a:extLst>
          </p:cNvPr>
          <p:cNvSpPr/>
          <p:nvPr/>
        </p:nvSpPr>
        <p:spPr>
          <a:xfrm>
            <a:off x="9574259" y="1851323"/>
            <a:ext cx="251114" cy="4841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11FB4-282E-0744-A19B-0D0C8F9E354C}"/>
              </a:ext>
            </a:extLst>
          </p:cNvPr>
          <p:cNvSpPr txBox="1"/>
          <p:nvPr/>
        </p:nvSpPr>
        <p:spPr>
          <a:xfrm>
            <a:off x="10991434" y="3290265"/>
            <a:ext cx="129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Userspace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Kernel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38094A-392C-264F-ADF7-48F325183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594" y="5648008"/>
            <a:ext cx="867329" cy="576423"/>
          </a:xfrm>
          <a:prstGeom prst="rect">
            <a:avLst/>
          </a:prstGeom>
        </p:spPr>
      </p:pic>
      <p:sp>
        <p:nvSpPr>
          <p:cNvPr id="14" name="Up-Down Arrow 13">
            <a:extLst>
              <a:ext uri="{FF2B5EF4-FFF2-40B4-BE49-F238E27FC236}">
                <a16:creationId xmlns:a16="http://schemas.microsoft.com/office/drawing/2014/main" id="{A4DCFFCD-38B6-4A41-9D9E-4161EA2FAF90}"/>
              </a:ext>
            </a:extLst>
          </p:cNvPr>
          <p:cNvSpPr/>
          <p:nvPr/>
        </p:nvSpPr>
        <p:spPr>
          <a:xfrm>
            <a:off x="9592112" y="5223754"/>
            <a:ext cx="251114" cy="4841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0D98BA-2629-484D-B301-63A11CFD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3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B28899-F7A1-F14B-9724-550B6F6D5873}"/>
              </a:ext>
            </a:extLst>
          </p:cNvPr>
          <p:cNvGrpSpPr/>
          <p:nvPr/>
        </p:nvGrpSpPr>
        <p:grpSpPr>
          <a:xfrm>
            <a:off x="0" y="1335970"/>
            <a:ext cx="7764193" cy="1787783"/>
            <a:chOff x="0" y="1425421"/>
            <a:chExt cx="7764193" cy="17877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4D0797-9F7B-384F-996B-44FC61683E3F}"/>
                </a:ext>
              </a:extLst>
            </p:cNvPr>
            <p:cNvSpPr txBox="1"/>
            <p:nvPr/>
          </p:nvSpPr>
          <p:spPr>
            <a:xfrm>
              <a:off x="744386" y="1828209"/>
              <a:ext cx="7019807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Performance</a:t>
              </a:r>
            </a:p>
            <a:p>
              <a:r>
                <a:rPr lang="en-US" sz="2800" dirty="0"/>
                <a:t>Before DPDK/</a:t>
              </a:r>
              <a:r>
                <a:rPr lang="en-US" sz="2800" dirty="0" err="1"/>
                <a:t>netmap</a:t>
              </a:r>
              <a:r>
                <a:rPr lang="en-US" sz="2800" dirty="0"/>
                <a:t>, most performant way to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do packet I/O at that time.</a:t>
              </a:r>
            </a:p>
          </p:txBody>
        </p:sp>
        <p:pic>
          <p:nvPicPr>
            <p:cNvPr id="23" name="Picture 2" descr="despicable me, minion, stuart, stuart minion icon">
              <a:extLst>
                <a:ext uri="{FF2B5EF4-FFF2-40B4-BE49-F238E27FC236}">
                  <a16:creationId xmlns:a16="http://schemas.microsoft.com/office/drawing/2014/main" id="{3B00400B-786F-9E40-B64F-34750F467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25421"/>
              <a:ext cx="1095285" cy="109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CB28C4-AC42-2E40-9D9C-6E1836DC89AA}"/>
              </a:ext>
            </a:extLst>
          </p:cNvPr>
          <p:cNvGrpSpPr/>
          <p:nvPr/>
        </p:nvGrpSpPr>
        <p:grpSpPr>
          <a:xfrm>
            <a:off x="-28234" y="2978898"/>
            <a:ext cx="7739773" cy="1773675"/>
            <a:chOff x="-28234" y="2978898"/>
            <a:chExt cx="7739773" cy="17736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D29A6A-CA5A-D647-AC6E-C9F6724BED04}"/>
                </a:ext>
              </a:extLst>
            </p:cNvPr>
            <p:cNvSpPr txBox="1"/>
            <p:nvPr/>
          </p:nvSpPr>
          <p:spPr>
            <a:xfrm>
              <a:off x="744386" y="3367578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Maintainability</a:t>
              </a:r>
            </a:p>
            <a:p>
              <a:r>
                <a:rPr lang="en-US" sz="2800" dirty="0"/>
                <a:t>Developer needs permission from Linux kernel community and OVS community.</a:t>
              </a:r>
            </a:p>
          </p:txBody>
        </p:sp>
        <p:pic>
          <p:nvPicPr>
            <p:cNvPr id="24" name="Picture 2" descr="despicable me, minion, stuart, stuart minion icon">
              <a:extLst>
                <a:ext uri="{FF2B5EF4-FFF2-40B4-BE49-F238E27FC236}">
                  <a16:creationId xmlns:a16="http://schemas.microsoft.com/office/drawing/2014/main" id="{A7D816F4-C5CD-EB4D-990A-1DD4E9AE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234" y="2978898"/>
              <a:ext cx="1095285" cy="109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AA2D6B-33B5-4A48-9E7C-8EFBFD08F85B}"/>
              </a:ext>
            </a:extLst>
          </p:cNvPr>
          <p:cNvGrpSpPr/>
          <p:nvPr/>
        </p:nvGrpSpPr>
        <p:grpSpPr>
          <a:xfrm>
            <a:off x="-10764" y="4676111"/>
            <a:ext cx="7722303" cy="1799507"/>
            <a:chOff x="-10764" y="4576721"/>
            <a:chExt cx="7722303" cy="17995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D46032-17D7-0D4C-B494-B44879FEF75A}"/>
                </a:ext>
              </a:extLst>
            </p:cNvPr>
            <p:cNvSpPr txBox="1"/>
            <p:nvPr/>
          </p:nvSpPr>
          <p:spPr>
            <a:xfrm>
              <a:off x="744386" y="4991233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Operability</a:t>
              </a:r>
            </a:p>
            <a:p>
              <a:r>
                <a:rPr lang="en-US" sz="2800" dirty="0"/>
                <a:t>OVS upgrade or bug fixes need to be on both components and rebooting is required.</a:t>
              </a:r>
            </a:p>
          </p:txBody>
        </p:sp>
        <p:pic>
          <p:nvPicPr>
            <p:cNvPr id="25" name="Picture 2" descr="despicable me, minion, stuart, stuart minion icon">
              <a:extLst>
                <a:ext uri="{FF2B5EF4-FFF2-40B4-BE49-F238E27FC236}">
                  <a16:creationId xmlns:a16="http://schemas.microsoft.com/office/drawing/2014/main" id="{E52D3E18-B462-FF44-8945-360C49765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64" y="4576721"/>
              <a:ext cx="1095285" cy="109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8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81D3-EB4D-9443-8C5C-570AF6C6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51"/>
            <a:ext cx="10515600" cy="913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OVS </a:t>
            </a:r>
            <a:r>
              <a:rPr lang="en-US" b="1" dirty="0" err="1">
                <a:solidFill>
                  <a:srgbClr val="002060"/>
                </a:solidFill>
              </a:rPr>
              <a:t>eBPF</a:t>
            </a:r>
            <a:r>
              <a:rPr lang="en-US" b="1" dirty="0">
                <a:solidFill>
                  <a:srgbClr val="002060"/>
                </a:solidFill>
              </a:rPr>
              <a:t> Datapath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17B76-5CA5-7D4A-8EC0-7A07D209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7BC2C-2717-9B4D-8E04-819180936286}"/>
              </a:ext>
            </a:extLst>
          </p:cNvPr>
          <p:cNvSpPr/>
          <p:nvPr/>
        </p:nvSpPr>
        <p:spPr>
          <a:xfrm>
            <a:off x="7633680" y="3471148"/>
            <a:ext cx="4019811" cy="2008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343871-87A3-6542-8F9C-ECF66BEF5EBF}"/>
              </a:ext>
            </a:extLst>
          </p:cNvPr>
          <p:cNvCxnSpPr>
            <a:cxnSpLocks/>
          </p:cNvCxnSpPr>
          <p:nvPr/>
        </p:nvCxnSpPr>
        <p:spPr>
          <a:xfrm>
            <a:off x="7633680" y="3458132"/>
            <a:ext cx="4019811" cy="42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7A3E89-41D2-884C-A305-EA768F23A430}"/>
              </a:ext>
            </a:extLst>
          </p:cNvPr>
          <p:cNvSpPr txBox="1"/>
          <p:nvPr/>
        </p:nvSpPr>
        <p:spPr>
          <a:xfrm>
            <a:off x="7579256" y="3493795"/>
            <a:ext cx="1490488" cy="39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Kernel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01EA8-BD32-3941-A36B-E3F3BDE270A0}"/>
              </a:ext>
            </a:extLst>
          </p:cNvPr>
          <p:cNvSpPr txBox="1"/>
          <p:nvPr/>
        </p:nvSpPr>
        <p:spPr>
          <a:xfrm>
            <a:off x="7580790" y="3027585"/>
            <a:ext cx="1233794" cy="39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Userspace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7AE7EA-566F-C44F-9341-AD506951622B}"/>
              </a:ext>
            </a:extLst>
          </p:cNvPr>
          <p:cNvCxnSpPr>
            <a:cxnSpLocks/>
          </p:cNvCxnSpPr>
          <p:nvPr/>
        </p:nvCxnSpPr>
        <p:spPr>
          <a:xfrm flipV="1">
            <a:off x="7748172" y="6261378"/>
            <a:ext cx="48743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FBAA48-F0BA-1248-BDD5-608A6CC70F5A}"/>
              </a:ext>
            </a:extLst>
          </p:cNvPr>
          <p:cNvSpPr txBox="1"/>
          <p:nvPr/>
        </p:nvSpPr>
        <p:spPr>
          <a:xfrm>
            <a:off x="8235602" y="6083728"/>
            <a:ext cx="1050719" cy="35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path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B39C15-5842-5F4F-9957-3A1C7697520D}"/>
              </a:ext>
            </a:extLst>
          </p:cNvPr>
          <p:cNvCxnSpPr>
            <a:cxnSpLocks/>
          </p:cNvCxnSpPr>
          <p:nvPr/>
        </p:nvCxnSpPr>
        <p:spPr>
          <a:xfrm flipV="1">
            <a:off x="7745397" y="6007180"/>
            <a:ext cx="48743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2EDF75-2BE1-0D4C-9B4C-2D392CFB92A5}"/>
              </a:ext>
            </a:extLst>
          </p:cNvPr>
          <p:cNvSpPr txBox="1"/>
          <p:nvPr/>
        </p:nvSpPr>
        <p:spPr>
          <a:xfrm>
            <a:off x="8232829" y="5829529"/>
            <a:ext cx="1283696" cy="35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path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0EABCB-DBB2-114D-8920-C1E894C9EBB9}"/>
              </a:ext>
            </a:extLst>
          </p:cNvPr>
          <p:cNvSpPr/>
          <p:nvPr/>
        </p:nvSpPr>
        <p:spPr>
          <a:xfrm>
            <a:off x="8637964" y="5087011"/>
            <a:ext cx="1979241" cy="357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Driver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AB4F36-0784-7F47-847C-E9421E5DB047}"/>
              </a:ext>
            </a:extLst>
          </p:cNvPr>
          <p:cNvSpPr txBox="1"/>
          <p:nvPr/>
        </p:nvSpPr>
        <p:spPr>
          <a:xfrm>
            <a:off x="8295949" y="5523873"/>
            <a:ext cx="2651037" cy="39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OVS with </a:t>
            </a:r>
            <a:r>
              <a:rPr lang="en-US" sz="1600" b="1" dirty="0" err="1"/>
              <a:t>eBPF</a:t>
            </a:r>
            <a:r>
              <a:rPr lang="en-US" sz="1600" b="1" dirty="0"/>
              <a:t> Datapath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D46531-8546-0C47-BA78-2B21C48E5983}"/>
              </a:ext>
            </a:extLst>
          </p:cNvPr>
          <p:cNvSpPr txBox="1"/>
          <p:nvPr/>
        </p:nvSpPr>
        <p:spPr>
          <a:xfrm>
            <a:off x="9712979" y="2299430"/>
            <a:ext cx="1160624" cy="677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rtnetlink, </a:t>
            </a:r>
          </a:p>
          <a:p>
            <a:r>
              <a:rPr lang="en-US" sz="1600" dirty="0"/>
              <a:t>syscall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29BC80-75BF-D643-90B5-97882D2D879F}"/>
              </a:ext>
            </a:extLst>
          </p:cNvPr>
          <p:cNvSpPr/>
          <p:nvPr/>
        </p:nvSpPr>
        <p:spPr>
          <a:xfrm>
            <a:off x="8626368" y="1144261"/>
            <a:ext cx="1979239" cy="1039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CB5BE3-B951-5842-A80C-8F2DE947D28D}"/>
              </a:ext>
            </a:extLst>
          </p:cNvPr>
          <p:cNvSpPr/>
          <p:nvPr/>
        </p:nvSpPr>
        <p:spPr>
          <a:xfrm>
            <a:off x="9273233" y="3204232"/>
            <a:ext cx="696471" cy="392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eth0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19324-9D8B-A94A-907E-AA29D0AC1FB4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H="1" flipV="1">
            <a:off x="9615988" y="2183342"/>
            <a:ext cx="5481" cy="10208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F6C7EB-CB8A-B243-BC86-2538E2BD3BAF}"/>
              </a:ext>
            </a:extLst>
          </p:cNvPr>
          <p:cNvCxnSpPr>
            <a:cxnSpLocks/>
          </p:cNvCxnSpPr>
          <p:nvPr/>
        </p:nvCxnSpPr>
        <p:spPr>
          <a:xfrm>
            <a:off x="9516525" y="3596488"/>
            <a:ext cx="0" cy="4795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0B9E6-05AB-C74A-BFDE-5FA3D59017D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621468" y="4823121"/>
            <a:ext cx="6116" cy="2638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6A178-3CC2-084D-9D6E-80AF4D3996C9}"/>
              </a:ext>
            </a:extLst>
          </p:cNvPr>
          <p:cNvSpPr/>
          <p:nvPr/>
        </p:nvSpPr>
        <p:spPr>
          <a:xfrm>
            <a:off x="8381215" y="4075996"/>
            <a:ext cx="2480507" cy="747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E3CA40-E9F5-7842-B2D6-2E1BD7F45A28}"/>
              </a:ext>
            </a:extLst>
          </p:cNvPr>
          <p:cNvSpPr/>
          <p:nvPr/>
        </p:nvSpPr>
        <p:spPr>
          <a:xfrm>
            <a:off x="10181885" y="1664285"/>
            <a:ext cx="1170390" cy="560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OVS </a:t>
            </a:r>
            <a:r>
              <a:rPr lang="en-US" sz="1700" dirty="0" err="1">
                <a:solidFill>
                  <a:schemeClr val="tx1"/>
                </a:solidFill>
              </a:rPr>
              <a:t>eBPF</a:t>
            </a:r>
            <a:endParaRPr lang="en-US" sz="1700" dirty="0">
              <a:solidFill>
                <a:schemeClr val="tx1"/>
              </a:solidFill>
            </a:endParaRPr>
          </a:p>
          <a:p>
            <a:pPr algn="ctr"/>
            <a:r>
              <a:rPr lang="en-US" sz="1700" dirty="0">
                <a:solidFill>
                  <a:schemeClr val="tx1"/>
                </a:solidFill>
              </a:rPr>
              <a:t>Datapath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6646E3-F5C3-A54B-89C4-47511BB8F3DA}"/>
              </a:ext>
            </a:extLst>
          </p:cNvPr>
          <p:cNvSpPr txBox="1"/>
          <p:nvPr/>
        </p:nvSpPr>
        <p:spPr>
          <a:xfrm>
            <a:off x="8422685" y="4074237"/>
            <a:ext cx="1327171" cy="74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  <a:p>
            <a:r>
              <a:rPr lang="en-US" dirty="0"/>
              <a:t>Stack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0FD7F-AE35-B24F-87B6-15A60290CCAF}"/>
              </a:ext>
            </a:extLst>
          </p:cNvPr>
          <p:cNvCxnSpPr>
            <a:cxnSpLocks/>
          </p:cNvCxnSpPr>
          <p:nvPr/>
        </p:nvCxnSpPr>
        <p:spPr>
          <a:xfrm flipV="1">
            <a:off x="9712979" y="3585066"/>
            <a:ext cx="0" cy="500546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13934A-F3BF-D148-9FD2-484CAAC27AD2}"/>
              </a:ext>
            </a:extLst>
          </p:cNvPr>
          <p:cNvGrpSpPr/>
          <p:nvPr/>
        </p:nvGrpSpPr>
        <p:grpSpPr>
          <a:xfrm>
            <a:off x="536857" y="1437333"/>
            <a:ext cx="6967153" cy="1770122"/>
            <a:chOff x="873593" y="1095212"/>
            <a:chExt cx="6967153" cy="177012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0537A7-138F-8646-BF91-64C919FDA0F8}"/>
                </a:ext>
              </a:extLst>
            </p:cNvPr>
            <p:cNvSpPr txBox="1"/>
            <p:nvPr/>
          </p:nvSpPr>
          <p:spPr>
            <a:xfrm>
              <a:off x="873593" y="1480339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Performance</a:t>
              </a:r>
            </a:p>
            <a:p>
              <a:r>
                <a:rPr lang="en-US" sz="2800" dirty="0"/>
                <a:t>10-20% performance degradation, depending on the implementations.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61" name="Picture 2" descr="despicable me, minion, stuart, stuart minion icon">
              <a:extLst>
                <a:ext uri="{FF2B5EF4-FFF2-40B4-BE49-F238E27FC236}">
                  <a16:creationId xmlns:a16="http://schemas.microsoft.com/office/drawing/2014/main" id="{34E0C217-5D76-4F4B-8A1E-A72D8EDCE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558" y="1095212"/>
              <a:ext cx="1095285" cy="109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31D3FC1-FDEF-F644-9C3E-C04F2AB1C1BB}"/>
              </a:ext>
            </a:extLst>
          </p:cNvPr>
          <p:cNvGrpSpPr/>
          <p:nvPr/>
        </p:nvGrpSpPr>
        <p:grpSpPr>
          <a:xfrm>
            <a:off x="505187" y="3027585"/>
            <a:ext cx="6967153" cy="1727445"/>
            <a:chOff x="873593" y="2677258"/>
            <a:chExt cx="6967153" cy="172744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3DB78B-B8E2-5041-B31F-FE5D1978590D}"/>
                </a:ext>
              </a:extLst>
            </p:cNvPr>
            <p:cNvSpPr txBox="1"/>
            <p:nvPr/>
          </p:nvSpPr>
          <p:spPr>
            <a:xfrm>
              <a:off x="873593" y="3019708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Maintainability</a:t>
              </a:r>
            </a:p>
            <a:p>
              <a:r>
                <a:rPr lang="en-US" sz="2800" dirty="0"/>
                <a:t>Developer only needs to work with OVS and OVS community to add new features.</a:t>
              </a:r>
            </a:p>
          </p:txBody>
        </p:sp>
        <p:pic>
          <p:nvPicPr>
            <p:cNvPr id="62" name="Picture 4" descr="bob, bob minion, despicable me, minion icon">
              <a:extLst>
                <a:ext uri="{FF2B5EF4-FFF2-40B4-BE49-F238E27FC236}">
                  <a16:creationId xmlns:a16="http://schemas.microsoft.com/office/drawing/2014/main" id="{03D7EB43-625E-AC47-A094-A21DE525F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466" y="2677258"/>
              <a:ext cx="93247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DF23A-F2FF-0F4F-AFE6-49DFF62ECC9F}"/>
              </a:ext>
            </a:extLst>
          </p:cNvPr>
          <p:cNvGrpSpPr/>
          <p:nvPr/>
        </p:nvGrpSpPr>
        <p:grpSpPr>
          <a:xfrm>
            <a:off x="496184" y="4591396"/>
            <a:ext cx="7048498" cy="1746422"/>
            <a:chOff x="844053" y="4591396"/>
            <a:chExt cx="7048498" cy="17464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E7B4BD-7117-C244-B659-9753FD69E072}"/>
                </a:ext>
              </a:extLst>
            </p:cNvPr>
            <p:cNvSpPr txBox="1"/>
            <p:nvPr/>
          </p:nvSpPr>
          <p:spPr>
            <a:xfrm>
              <a:off x="844053" y="4952823"/>
              <a:ext cx="7048498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Operability</a:t>
              </a:r>
            </a:p>
            <a:p>
              <a:r>
                <a:rPr lang="en-US" sz="2800" dirty="0"/>
                <a:t>OVS upgrade or bug fixes done by replacing the new </a:t>
              </a:r>
              <a:r>
                <a:rPr lang="en-US" sz="2800" dirty="0" err="1"/>
                <a:t>eBPF</a:t>
              </a:r>
              <a:r>
                <a:rPr lang="en-US" sz="2800" dirty="0"/>
                <a:t> </a:t>
              </a:r>
              <a:r>
                <a:rPr lang="en-US" sz="2800" dirty="0" err="1"/>
                <a:t>datapath</a:t>
              </a:r>
              <a:r>
                <a:rPr lang="en-US" sz="2800" dirty="0"/>
                <a:t>. Tools remains working.</a:t>
              </a:r>
            </a:p>
          </p:txBody>
        </p:sp>
        <p:pic>
          <p:nvPicPr>
            <p:cNvPr id="64" name="Picture 4" descr="bob, bob minion, despicable me, minion icon">
              <a:extLst>
                <a:ext uri="{FF2B5EF4-FFF2-40B4-BE49-F238E27FC236}">
                  <a16:creationId xmlns:a16="http://schemas.microsoft.com/office/drawing/2014/main" id="{50E07A38-4E6E-9240-8F46-DE741219D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213" y="4591396"/>
              <a:ext cx="93247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B26E0BA-1814-B64B-9576-AD16FD38ACEE}"/>
              </a:ext>
            </a:extLst>
          </p:cNvPr>
          <p:cNvSpPr/>
          <p:nvPr/>
        </p:nvSpPr>
        <p:spPr>
          <a:xfrm>
            <a:off x="10181885" y="1109198"/>
            <a:ext cx="1170390" cy="5684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ovs-vswitchd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B8A0C-7E4D-094E-9126-1859B50E8CFA}"/>
              </a:ext>
            </a:extLst>
          </p:cNvPr>
          <p:cNvSpPr txBox="1"/>
          <p:nvPr/>
        </p:nvSpPr>
        <p:spPr>
          <a:xfrm>
            <a:off x="425482" y="6523977"/>
            <a:ext cx="457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ACM OSR’17: Building an extensible Open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datapath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4098 L -0.00039 0.36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E0C7-7898-944B-8BB0-45141BC5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OVS-DPDK: </a:t>
            </a:r>
            <a:r>
              <a:rPr lang="en-US" b="1" dirty="0" err="1"/>
              <a:t>Userspace</a:t>
            </a:r>
            <a:r>
              <a:rPr lang="en-US" b="1" dirty="0"/>
              <a:t> Datapath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5D426-48E3-A447-A9D4-613529B3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5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68519D-5FF2-7B4C-A64C-7B1EE76ED6BC}"/>
              </a:ext>
            </a:extLst>
          </p:cNvPr>
          <p:cNvGrpSpPr/>
          <p:nvPr/>
        </p:nvGrpSpPr>
        <p:grpSpPr>
          <a:xfrm>
            <a:off x="457237" y="1393327"/>
            <a:ext cx="6967153" cy="1779925"/>
            <a:chOff x="457237" y="1393327"/>
            <a:chExt cx="6967153" cy="177992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6BAE7E-64BE-ED46-9E5B-5F94F599FAC1}"/>
                </a:ext>
              </a:extLst>
            </p:cNvPr>
            <p:cNvSpPr txBox="1"/>
            <p:nvPr/>
          </p:nvSpPr>
          <p:spPr>
            <a:xfrm>
              <a:off x="457237" y="1788257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Performance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Closed to line-rate performance, ideal for high performance network appliance use cases.</a:t>
              </a:r>
            </a:p>
          </p:txBody>
        </p:sp>
        <p:pic>
          <p:nvPicPr>
            <p:cNvPr id="58" name="Picture 4" descr="bob, bob minion, despicable me, minion icon">
              <a:extLst>
                <a:ext uri="{FF2B5EF4-FFF2-40B4-BE49-F238E27FC236}">
                  <a16:creationId xmlns:a16="http://schemas.microsoft.com/office/drawing/2014/main" id="{D219D75E-F28F-6C4B-97C3-980420F21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781" y="1393327"/>
              <a:ext cx="93247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707BE7-AE7A-764B-8865-AAD000B5B0C9}"/>
              </a:ext>
            </a:extLst>
          </p:cNvPr>
          <p:cNvGrpSpPr/>
          <p:nvPr/>
        </p:nvGrpSpPr>
        <p:grpSpPr>
          <a:xfrm>
            <a:off x="7414249" y="1690688"/>
            <a:ext cx="4603940" cy="4704585"/>
            <a:chOff x="711630" y="1792615"/>
            <a:chExt cx="4168483" cy="42812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5ABA8C-0B79-A04F-B9DD-BE20386A9866}"/>
                </a:ext>
              </a:extLst>
            </p:cNvPr>
            <p:cNvSpPr/>
            <p:nvPr/>
          </p:nvSpPr>
          <p:spPr>
            <a:xfrm>
              <a:off x="749193" y="3943175"/>
              <a:ext cx="4130920" cy="1744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CC76C82-BC3F-5343-9825-CE0358CDE153}"/>
                </a:ext>
              </a:extLst>
            </p:cNvPr>
            <p:cNvCxnSpPr>
              <a:cxnSpLocks/>
            </p:cNvCxnSpPr>
            <p:nvPr/>
          </p:nvCxnSpPr>
          <p:spPr>
            <a:xfrm>
              <a:off x="749193" y="3943175"/>
              <a:ext cx="4128976" cy="1123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9D37E6-41FF-8F4C-98A8-3CBC5646CBA4}"/>
                </a:ext>
              </a:extLst>
            </p:cNvPr>
            <p:cNvSpPr txBox="1"/>
            <p:nvPr/>
          </p:nvSpPr>
          <p:spPr>
            <a:xfrm>
              <a:off x="735846" y="3981657"/>
              <a:ext cx="12774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Kernel Space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3B3C4E-7ECF-EC49-A044-69C3987A58D2}"/>
                </a:ext>
              </a:extLst>
            </p:cNvPr>
            <p:cNvSpPr txBox="1"/>
            <p:nvPr/>
          </p:nvSpPr>
          <p:spPr>
            <a:xfrm>
              <a:off x="711630" y="3583127"/>
              <a:ext cx="1057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C00000"/>
                  </a:solidFill>
                </a:rPr>
                <a:t>Userspace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8E3320-2E1D-2646-B400-6D7672138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862" y="3719938"/>
              <a:ext cx="0" cy="19682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8A471-D935-9F43-90F7-43119B051157}"/>
                </a:ext>
              </a:extLst>
            </p:cNvPr>
            <p:cNvSpPr txBox="1"/>
            <p:nvPr/>
          </p:nvSpPr>
          <p:spPr>
            <a:xfrm>
              <a:off x="2020954" y="5735273"/>
              <a:ext cx="1792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OVS with DPDK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1E2C95-2140-8545-8245-D8368C389AEF}"/>
                </a:ext>
              </a:extLst>
            </p:cNvPr>
            <p:cNvSpPr/>
            <p:nvPr/>
          </p:nvSpPr>
          <p:spPr>
            <a:xfrm>
              <a:off x="1684984" y="2162926"/>
              <a:ext cx="2649402" cy="15570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D9342-A1BD-C94E-85D6-3CD8CEBA95A6}"/>
                </a:ext>
              </a:extLst>
            </p:cNvPr>
            <p:cNvSpPr/>
            <p:nvPr/>
          </p:nvSpPr>
          <p:spPr>
            <a:xfrm>
              <a:off x="1790597" y="2914988"/>
              <a:ext cx="2469005" cy="408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Driver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99D3D4-E09A-194A-A883-2FC7348F377F}"/>
                </a:ext>
              </a:extLst>
            </p:cNvPr>
            <p:cNvSpPr/>
            <p:nvPr/>
          </p:nvSpPr>
          <p:spPr>
            <a:xfrm>
              <a:off x="1793687" y="2312568"/>
              <a:ext cx="1271764" cy="5235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428481-5261-9340-8664-C8AEC9177C5F}"/>
                </a:ext>
              </a:extLst>
            </p:cNvPr>
            <p:cNvSpPr txBox="1"/>
            <p:nvPr/>
          </p:nvSpPr>
          <p:spPr>
            <a:xfrm>
              <a:off x="2429569" y="1792615"/>
              <a:ext cx="1405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DPDK Library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D6F749-2A4C-3F45-80CC-D0FAC711B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983" y="3719937"/>
              <a:ext cx="0" cy="1969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916523-6D39-4246-B3DE-BDADA49361B3}"/>
                </a:ext>
              </a:extLst>
            </p:cNvPr>
            <p:cNvSpPr/>
            <p:nvPr/>
          </p:nvSpPr>
          <p:spPr>
            <a:xfrm>
              <a:off x="3129869" y="2310760"/>
              <a:ext cx="1129733" cy="5235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</a:rPr>
                <a:t>OVS Datapath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660CD-223B-8F46-A092-FDC410B56179}"/>
                </a:ext>
              </a:extLst>
            </p:cNvPr>
            <p:cNvSpPr/>
            <p:nvPr/>
          </p:nvSpPr>
          <p:spPr>
            <a:xfrm>
              <a:off x="2618522" y="3383023"/>
              <a:ext cx="596900" cy="289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eth0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84C96C-E0DA-AF47-A356-1B5D3C3EA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746" y="5461360"/>
              <a:ext cx="4177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E9DC77-044D-FE44-8870-3CEF18944833}"/>
                </a:ext>
              </a:extLst>
            </p:cNvPr>
            <p:cNvSpPr txBox="1"/>
            <p:nvPr/>
          </p:nvSpPr>
          <p:spPr>
            <a:xfrm>
              <a:off x="1372491" y="5308038"/>
              <a:ext cx="900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 path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D8E920-5227-A140-80BF-C38760150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369" y="5241973"/>
              <a:ext cx="4177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F9BD57-61B4-5F42-AA66-63F3962D556C}"/>
                </a:ext>
              </a:extLst>
            </p:cNvPr>
            <p:cNvSpPr txBox="1"/>
            <p:nvPr/>
          </p:nvSpPr>
          <p:spPr>
            <a:xfrm>
              <a:off x="1370114" y="5088651"/>
              <a:ext cx="1100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Control path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AA5016-B303-BD46-B9E1-4FA4E13B9BF4}"/>
              </a:ext>
            </a:extLst>
          </p:cNvPr>
          <p:cNvGrpSpPr/>
          <p:nvPr/>
        </p:nvGrpSpPr>
        <p:grpSpPr>
          <a:xfrm>
            <a:off x="457237" y="3058530"/>
            <a:ext cx="6967153" cy="1662689"/>
            <a:chOff x="457237" y="3058530"/>
            <a:chExt cx="6967153" cy="166268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F368C7-83BF-3B41-8F8E-B4CE85A67A2A}"/>
                </a:ext>
              </a:extLst>
            </p:cNvPr>
            <p:cNvSpPr txBox="1"/>
            <p:nvPr/>
          </p:nvSpPr>
          <p:spPr>
            <a:xfrm>
              <a:off x="457237" y="3336224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Maintainability</a:t>
              </a:r>
            </a:p>
            <a:p>
              <a:r>
                <a:rPr lang="en-US" sz="2800" dirty="0"/>
                <a:t>Developer only needs to work with OVS and OVS community to add new features.</a:t>
              </a:r>
            </a:p>
          </p:txBody>
        </p:sp>
        <p:pic>
          <p:nvPicPr>
            <p:cNvPr id="59" name="Picture 4" descr="bob, bob minion, despicable me, minion icon">
              <a:extLst>
                <a:ext uri="{FF2B5EF4-FFF2-40B4-BE49-F238E27FC236}">
                  <a16:creationId xmlns:a16="http://schemas.microsoft.com/office/drawing/2014/main" id="{B82E110E-A237-BF46-9EC5-8E29BE978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270" y="3058530"/>
              <a:ext cx="93247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9ECC91-2661-8148-9132-D973CD1E98C6}"/>
              </a:ext>
            </a:extLst>
          </p:cNvPr>
          <p:cNvGrpSpPr/>
          <p:nvPr/>
        </p:nvGrpSpPr>
        <p:grpSpPr>
          <a:xfrm>
            <a:off x="425450" y="4507552"/>
            <a:ext cx="7007000" cy="2192521"/>
            <a:chOff x="425450" y="4507552"/>
            <a:chExt cx="7007000" cy="21925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E08529-AE82-0A46-A069-FE90418429BC}"/>
                </a:ext>
              </a:extLst>
            </p:cNvPr>
            <p:cNvSpPr txBox="1"/>
            <p:nvPr/>
          </p:nvSpPr>
          <p:spPr>
            <a:xfrm>
              <a:off x="425450" y="4884191"/>
              <a:ext cx="7007000" cy="18158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Operability</a:t>
              </a:r>
            </a:p>
            <a:p>
              <a:r>
                <a:rPr lang="en-US" sz="2800" dirty="0"/>
                <a:t>Manage two separate network configs: DPDK and Linux Kernel. Existing networking tools might not work on DPDK. </a:t>
              </a:r>
            </a:p>
          </p:txBody>
        </p:sp>
        <p:pic>
          <p:nvPicPr>
            <p:cNvPr id="62" name="Picture 2" descr="despicable me, minion, stuart, stuart minion icon">
              <a:extLst>
                <a:ext uri="{FF2B5EF4-FFF2-40B4-BE49-F238E27FC236}">
                  <a16:creationId xmlns:a16="http://schemas.microsoft.com/office/drawing/2014/main" id="{808DB729-B6F8-C348-8C18-CF8D08218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500" y="4507552"/>
              <a:ext cx="1095285" cy="109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01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4D8-5120-3F4E-9B39-1C33CD99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OVS </a:t>
            </a:r>
            <a:r>
              <a:rPr lang="en-US" b="1" dirty="0" err="1"/>
              <a:t>Userspace</a:t>
            </a:r>
            <a:r>
              <a:rPr lang="en-US" b="1" dirty="0"/>
              <a:t> Datapath with AF_XDP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6BDF7-C8A5-1F41-97C5-FE9B7784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6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46D4F8-B059-E94A-A575-D773EE54D4FD}"/>
              </a:ext>
            </a:extLst>
          </p:cNvPr>
          <p:cNvGrpSpPr/>
          <p:nvPr/>
        </p:nvGrpSpPr>
        <p:grpSpPr>
          <a:xfrm>
            <a:off x="7523623" y="1614887"/>
            <a:ext cx="4346018" cy="5045666"/>
            <a:chOff x="1292867" y="1958325"/>
            <a:chExt cx="3618279" cy="4161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B15F50-0B74-1749-B01B-73B106CA71B7}"/>
                </a:ext>
              </a:extLst>
            </p:cNvPr>
            <p:cNvSpPr/>
            <p:nvPr/>
          </p:nvSpPr>
          <p:spPr>
            <a:xfrm>
              <a:off x="1392415" y="3943175"/>
              <a:ext cx="3356856" cy="1744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3DA4D2-CCCA-5747-9206-E01D5D6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15" y="3943175"/>
              <a:ext cx="33568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9DEDF9-E5EE-AE4F-A24E-43EB204F51F7}"/>
                </a:ext>
              </a:extLst>
            </p:cNvPr>
            <p:cNvSpPr txBox="1"/>
            <p:nvPr/>
          </p:nvSpPr>
          <p:spPr>
            <a:xfrm>
              <a:off x="1311582" y="3938038"/>
              <a:ext cx="12774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Kernel Space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E172F-7B8D-A14A-BCCE-B774FD01CB9C}"/>
                </a:ext>
              </a:extLst>
            </p:cNvPr>
            <p:cNvSpPr txBox="1"/>
            <p:nvPr/>
          </p:nvSpPr>
          <p:spPr>
            <a:xfrm>
              <a:off x="1292867" y="3581540"/>
              <a:ext cx="1057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C00000"/>
                  </a:solidFill>
                </a:rPr>
                <a:t>Userspace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A1D54-626B-4E40-B6DB-818F1A2BDD9E}"/>
                </a:ext>
              </a:extLst>
            </p:cNvPr>
            <p:cNvSpPr txBox="1"/>
            <p:nvPr/>
          </p:nvSpPr>
          <p:spPr>
            <a:xfrm>
              <a:off x="4072455" y="3236848"/>
              <a:ext cx="8386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AF_XDP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9DE8D5-6A0E-2246-911B-14878FB5A3A3}"/>
                </a:ext>
              </a:extLst>
            </p:cNvPr>
            <p:cNvSpPr/>
            <p:nvPr/>
          </p:nvSpPr>
          <p:spPr>
            <a:xfrm>
              <a:off x="2304486" y="4772853"/>
              <a:ext cx="1696279" cy="530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A4BCD8-11EA-CD46-BA6B-A77B117FD8F2}"/>
                </a:ext>
              </a:extLst>
            </p:cNvPr>
            <p:cNvSpPr txBox="1"/>
            <p:nvPr/>
          </p:nvSpPr>
          <p:spPr>
            <a:xfrm>
              <a:off x="2261797" y="5382078"/>
              <a:ext cx="1689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OVS with AF_XDP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28F7A8-1713-DA4B-BC41-3E9B6BDD0EBD}"/>
                </a:ext>
              </a:extLst>
            </p:cNvPr>
            <p:cNvSpPr/>
            <p:nvPr/>
          </p:nvSpPr>
          <p:spPr>
            <a:xfrm>
              <a:off x="2308473" y="3986349"/>
              <a:ext cx="1696279" cy="3083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 Stack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37901-21AD-714C-A3DF-C965E0F55918}"/>
                </a:ext>
              </a:extLst>
            </p:cNvPr>
            <p:cNvSpPr txBox="1"/>
            <p:nvPr/>
          </p:nvSpPr>
          <p:spPr>
            <a:xfrm>
              <a:off x="1836376" y="2635168"/>
              <a:ext cx="9946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rtnetlink, </a:t>
              </a:r>
            </a:p>
            <a:p>
              <a:r>
                <a:rPr lang="en-US" sz="1600" dirty="0"/>
                <a:t>syscall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EE697278-1C77-EE4F-A88D-805E91034B9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3846436" y="2576209"/>
              <a:ext cx="273929" cy="246817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012855-1786-BD40-AA69-E3A6F85D48B6}"/>
                </a:ext>
              </a:extLst>
            </p:cNvPr>
            <p:cNvGrpSpPr/>
            <p:nvPr/>
          </p:nvGrpSpPr>
          <p:grpSpPr>
            <a:xfrm>
              <a:off x="1893509" y="1958325"/>
              <a:ext cx="2473615" cy="619692"/>
              <a:chOff x="3410703" y="2476868"/>
              <a:chExt cx="2473615" cy="61969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8C4356-FBF6-6348-A265-192AB538CEE8}"/>
                  </a:ext>
                </a:extLst>
              </p:cNvPr>
              <p:cNvSpPr/>
              <p:nvPr/>
            </p:nvSpPr>
            <p:spPr>
              <a:xfrm>
                <a:off x="3410703" y="2484899"/>
                <a:ext cx="1271764" cy="61166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Networking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Tools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4994E51-A328-F047-9747-75ECDAAAF107}"/>
                  </a:ext>
                </a:extLst>
              </p:cNvPr>
              <p:cNvSpPr/>
              <p:nvPr/>
            </p:nvSpPr>
            <p:spPr>
              <a:xfrm>
                <a:off x="4746886" y="2476868"/>
                <a:ext cx="1137432" cy="6178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OVS Datapath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CC0E0F-FA3D-5340-BCC2-32F08275BCB0}"/>
                </a:ext>
              </a:extLst>
            </p:cNvPr>
            <p:cNvSpPr/>
            <p:nvPr/>
          </p:nvSpPr>
          <p:spPr>
            <a:xfrm>
              <a:off x="2852921" y="3399093"/>
              <a:ext cx="596900" cy="338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6FA2E3-95C5-7840-8711-3CA1056FE4A2}"/>
                </a:ext>
              </a:extLst>
            </p:cNvPr>
            <p:cNvSpPr/>
            <p:nvPr/>
          </p:nvSpPr>
          <p:spPr>
            <a:xfrm>
              <a:off x="3249536" y="4875110"/>
              <a:ext cx="596900" cy="3385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XDP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045160-424C-2548-8B9B-4AED43DBA318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H="1" flipV="1">
              <a:off x="2529391" y="2578017"/>
              <a:ext cx="621980" cy="8210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5C81A7-0C86-8246-BA6E-4097D3B281E4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3151371" y="2576209"/>
              <a:ext cx="647037" cy="8228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3359DB-92BB-D44F-B3D2-05AD25FE3B9E}"/>
                </a:ext>
              </a:extLst>
            </p:cNvPr>
            <p:cNvCxnSpPr>
              <a:cxnSpLocks/>
              <a:stCxn id="27" idx="2"/>
              <a:endCxn id="21" idx="0"/>
            </p:cNvCxnSpPr>
            <p:nvPr/>
          </p:nvCxnSpPr>
          <p:spPr>
            <a:xfrm>
              <a:off x="3151371" y="3737632"/>
              <a:ext cx="5242" cy="2487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DBEB67-5D3C-A64F-94CA-FB4A04F5CC89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 flipH="1">
              <a:off x="3152626" y="4294672"/>
              <a:ext cx="3987" cy="4781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69B333C-E47F-C14A-B45A-C2B867505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885" y="5964990"/>
              <a:ext cx="4177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ED20EE-3674-0D42-81FA-CD2220F0834C}"/>
                </a:ext>
              </a:extLst>
            </p:cNvPr>
            <p:cNvSpPr txBox="1"/>
            <p:nvPr/>
          </p:nvSpPr>
          <p:spPr>
            <a:xfrm>
              <a:off x="2041630" y="5811668"/>
              <a:ext cx="900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 path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139545-5C67-DB4C-91A5-C5FEB1342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508" y="5745603"/>
              <a:ext cx="4177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155CDF-B1CB-0142-9E23-AB32125F113A}"/>
                </a:ext>
              </a:extLst>
            </p:cNvPr>
            <p:cNvSpPr txBox="1"/>
            <p:nvPr/>
          </p:nvSpPr>
          <p:spPr>
            <a:xfrm>
              <a:off x="2039253" y="5592281"/>
              <a:ext cx="1100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Control path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D6B3A0-6864-6E42-821C-9C2E05963B6A}"/>
                </a:ext>
              </a:extLst>
            </p:cNvPr>
            <p:cNvSpPr txBox="1"/>
            <p:nvPr/>
          </p:nvSpPr>
          <p:spPr>
            <a:xfrm>
              <a:off x="2261797" y="4701432"/>
              <a:ext cx="811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</a:t>
              </a:r>
            </a:p>
            <a:p>
              <a:r>
                <a:rPr lang="en-US" dirty="0"/>
                <a:t>Driver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29B728-876F-0646-9E6B-890EDD9EB69C}"/>
              </a:ext>
            </a:extLst>
          </p:cNvPr>
          <p:cNvGrpSpPr/>
          <p:nvPr/>
        </p:nvGrpSpPr>
        <p:grpSpPr>
          <a:xfrm>
            <a:off x="588873" y="1393327"/>
            <a:ext cx="6880477" cy="1759911"/>
            <a:chOff x="588873" y="1393327"/>
            <a:chExt cx="6880477" cy="17599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55D960-9B5A-5944-804B-F0ED288D4C8C}"/>
                </a:ext>
              </a:extLst>
            </p:cNvPr>
            <p:cNvSpPr txBox="1"/>
            <p:nvPr/>
          </p:nvSpPr>
          <p:spPr>
            <a:xfrm>
              <a:off x="588873" y="1768243"/>
              <a:ext cx="6880477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Performance</a:t>
              </a:r>
            </a:p>
            <a:p>
              <a:r>
                <a:rPr lang="en-US" sz="2800" dirty="0"/>
                <a:t>Fast packet processing in XDP, or DPDK-like </a:t>
              </a:r>
              <a:r>
                <a:rPr lang="en-US" sz="2800" dirty="0">
                  <a:solidFill>
                    <a:schemeClr val="tx1"/>
                  </a:solidFill>
                </a:rPr>
                <a:t>performance when by-pass kernel w. AF_XDP</a:t>
              </a:r>
            </a:p>
          </p:txBody>
        </p:sp>
        <p:pic>
          <p:nvPicPr>
            <p:cNvPr id="58" name="Picture 4" descr="bob, bob minion, despicable me, minion icon">
              <a:extLst>
                <a:ext uri="{FF2B5EF4-FFF2-40B4-BE49-F238E27FC236}">
                  <a16:creationId xmlns:a16="http://schemas.microsoft.com/office/drawing/2014/main" id="{C3219514-0F55-C94E-AFE7-E14C98837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781" y="1393327"/>
              <a:ext cx="93247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13CB2CD-263D-D444-9156-17CBC870B185}"/>
              </a:ext>
            </a:extLst>
          </p:cNvPr>
          <p:cNvGrpSpPr/>
          <p:nvPr/>
        </p:nvGrpSpPr>
        <p:grpSpPr>
          <a:xfrm>
            <a:off x="576574" y="3082959"/>
            <a:ext cx="6967153" cy="1731036"/>
            <a:chOff x="576574" y="3082959"/>
            <a:chExt cx="6967153" cy="173103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39DAD5-27F0-4844-8F0C-93A3F417BEED}"/>
                </a:ext>
              </a:extLst>
            </p:cNvPr>
            <p:cNvSpPr txBox="1"/>
            <p:nvPr/>
          </p:nvSpPr>
          <p:spPr>
            <a:xfrm>
              <a:off x="576574" y="3429000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Maintainability</a:t>
              </a:r>
            </a:p>
            <a:p>
              <a:r>
                <a:rPr lang="en-US" sz="2800" dirty="0"/>
                <a:t>Developer only needs to work with OVS and OVS community to add new features.</a:t>
              </a:r>
            </a:p>
          </p:txBody>
        </p:sp>
        <p:pic>
          <p:nvPicPr>
            <p:cNvPr id="59" name="Picture 4" descr="bob, bob minion, despicable me, minion icon">
              <a:extLst>
                <a:ext uri="{FF2B5EF4-FFF2-40B4-BE49-F238E27FC236}">
                  <a16:creationId xmlns:a16="http://schemas.microsoft.com/office/drawing/2014/main" id="{A94F0D1B-D72C-8544-AA78-F10B18301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795" y="3082959"/>
              <a:ext cx="93247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F54825D-FBA0-3945-B1CD-75BF424E6337}"/>
              </a:ext>
            </a:extLst>
          </p:cNvPr>
          <p:cNvGrpSpPr/>
          <p:nvPr/>
        </p:nvGrpSpPr>
        <p:grpSpPr>
          <a:xfrm>
            <a:off x="578027" y="4813995"/>
            <a:ext cx="6967153" cy="1633561"/>
            <a:chOff x="529906" y="4733354"/>
            <a:chExt cx="6967153" cy="163356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2F772C-FA25-124C-9678-C6766D9CA125}"/>
                </a:ext>
              </a:extLst>
            </p:cNvPr>
            <p:cNvSpPr txBox="1"/>
            <p:nvPr/>
          </p:nvSpPr>
          <p:spPr>
            <a:xfrm>
              <a:off x="529906" y="4981920"/>
              <a:ext cx="6967153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Operability</a:t>
              </a:r>
            </a:p>
            <a:p>
              <a:r>
                <a:rPr lang="en-US" sz="2800" dirty="0"/>
                <a:t>Easier upgrade, bug fixes, and deployment. Networking tools remains working. </a:t>
              </a:r>
            </a:p>
          </p:txBody>
        </p:sp>
        <p:pic>
          <p:nvPicPr>
            <p:cNvPr id="60" name="Picture 4" descr="bob, bob minion, despicable me, minion icon">
              <a:extLst>
                <a:ext uri="{FF2B5EF4-FFF2-40B4-BE49-F238E27FC236}">
                  <a16:creationId xmlns:a16="http://schemas.microsoft.com/office/drawing/2014/main" id="{D1DC4F49-11F0-8949-BBC5-5E01D6406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426" y="4733354"/>
              <a:ext cx="93247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37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DEBC-7C90-6B46-8628-683D23B7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D189-A98B-9E47-A3D7-A210400F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dirty="0"/>
              <a:t>Naively apply AF_XDP socket has some performance overhead</a:t>
            </a:r>
          </a:p>
          <a:p>
            <a:pPr lvl="1"/>
            <a:r>
              <a:rPr lang="en-US" dirty="0"/>
              <a:t>See section 3 about optimizations</a:t>
            </a:r>
          </a:p>
          <a:p>
            <a:pPr lvl="1"/>
            <a:endParaRPr lang="en-US" dirty="0"/>
          </a:p>
          <a:p>
            <a:r>
              <a:rPr lang="en-US" dirty="0"/>
              <a:t>Performance Evaluation</a:t>
            </a:r>
          </a:p>
          <a:p>
            <a:pPr marL="457200" lvl="1" indent="0">
              <a:buNone/>
            </a:pPr>
            <a:r>
              <a:rPr lang="en-US" dirty="0"/>
              <a:t>A. VMware NSX production platform</a:t>
            </a:r>
          </a:p>
          <a:p>
            <a:pPr marL="457200" lvl="1" indent="0">
              <a:buNone/>
            </a:pPr>
            <a:r>
              <a:rPr lang="en-US" dirty="0"/>
              <a:t>     with Intel NIC</a:t>
            </a:r>
          </a:p>
          <a:p>
            <a:pPr marL="457200" lvl="1" indent="0">
              <a:buNone/>
            </a:pPr>
            <a:r>
              <a:rPr lang="en-US" dirty="0"/>
              <a:t>B. Forwarding/Transaction rate using</a:t>
            </a:r>
          </a:p>
          <a:p>
            <a:pPr marL="457200" lvl="1" indent="0">
              <a:buNone/>
            </a:pPr>
            <a:r>
              <a:rPr lang="en-US" dirty="0"/>
              <a:t>     packet generator with Mellanox NIC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E6AF8-F8F1-2C4A-9792-DCF83C3A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90B2C9-E3E1-A340-B70E-875DA06D37D8}"/>
              </a:ext>
            </a:extLst>
          </p:cNvPr>
          <p:cNvGraphicFramePr>
            <a:graphicFrameLocks noGrp="1"/>
          </p:cNvGraphicFramePr>
          <p:nvPr/>
        </p:nvGraphicFramePr>
        <p:xfrm>
          <a:off x="6550678" y="3515520"/>
          <a:ext cx="439898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06797">
                  <a:extLst>
                    <a:ext uri="{9D8B030D-6E8A-4147-A177-3AD203B41FA5}">
                      <a16:colId xmlns:a16="http://schemas.microsoft.com/office/drawing/2014/main" val="3542969301"/>
                    </a:ext>
                  </a:extLst>
                </a:gridCol>
                <a:gridCol w="1292184">
                  <a:extLst>
                    <a:ext uri="{9D8B030D-6E8A-4147-A177-3AD203B41FA5}">
                      <a16:colId xmlns:a16="http://schemas.microsoft.com/office/drawing/2014/main" val="38855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OVS Entity on NSX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7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Geneve Tunnel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ports (VMs per host)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3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OpenFlow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OpenFlow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8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 fields among all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4289"/>
                  </a:ext>
                </a:extLst>
              </a:tr>
            </a:tbl>
          </a:graphicData>
        </a:graphic>
      </p:graphicFrame>
      <p:pic>
        <p:nvPicPr>
          <p:cNvPr id="6" name="Picture 4" descr="bob, bob minion, despicable me, minion icon">
            <a:extLst>
              <a:ext uri="{FF2B5EF4-FFF2-40B4-BE49-F238E27FC236}">
                <a16:creationId xmlns:a16="http://schemas.microsoft.com/office/drawing/2014/main" id="{8DE398E8-A6A8-E34D-A474-E263DFC5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61" y="2448106"/>
            <a:ext cx="932477" cy="9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CCF6B3-140A-D74F-9D1C-97B751C084C5}"/>
                  </a:ext>
                </a:extLst>
              </p14:cNvPr>
              <p14:cNvContentPartPr/>
              <p14:nvPr/>
            </p14:nvContentPartPr>
            <p14:xfrm>
              <a:off x="3152614" y="260913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CCF6B3-140A-D74F-9D1C-97B751C08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3614" y="260049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D924AB-E177-AB49-B913-52C739C59AFF}"/>
              </a:ext>
            </a:extLst>
          </p:cNvPr>
          <p:cNvSpPr txBox="1"/>
          <p:nvPr/>
        </p:nvSpPr>
        <p:spPr>
          <a:xfrm>
            <a:off x="5953539" y="5984245"/>
            <a:ext cx="514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Artifacts: </a:t>
            </a:r>
            <a:r>
              <a:rPr lang="en-US" sz="1400" dirty="0">
                <a:latin typeface="Avenir Light" panose="020B0402020203020204" pitchFamily="34" charset="77"/>
                <a:hlinkClick r:id="rId5"/>
              </a:rPr>
              <a:t>https://github.com/williamtu/sigcomm21-ovs-artifacts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74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8A51-6AD6-4B4A-96AD-82A9AF06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Evaluation: VM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CDD66-250B-4244-A5A5-C50CEE0F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BBFD743-4327-424A-986F-B02BD3F14B14}"/>
              </a:ext>
            </a:extLst>
          </p:cNvPr>
          <p:cNvGrpSpPr/>
          <p:nvPr/>
        </p:nvGrpSpPr>
        <p:grpSpPr>
          <a:xfrm>
            <a:off x="583700" y="1227617"/>
            <a:ext cx="10748869" cy="2413593"/>
            <a:chOff x="583700" y="1227617"/>
            <a:chExt cx="10748869" cy="241359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A5593F-53CA-4E4B-BF84-1A03B0877026}"/>
                </a:ext>
              </a:extLst>
            </p:cNvPr>
            <p:cNvGrpSpPr/>
            <p:nvPr/>
          </p:nvGrpSpPr>
          <p:grpSpPr>
            <a:xfrm>
              <a:off x="583700" y="1660936"/>
              <a:ext cx="5746517" cy="1763537"/>
              <a:chOff x="588873" y="1389701"/>
              <a:chExt cx="6880477" cy="1763537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60964F7-B656-8545-B1A9-78147BB0BE6A}"/>
                  </a:ext>
                </a:extLst>
              </p:cNvPr>
              <p:cNvSpPr txBox="1"/>
              <p:nvPr/>
            </p:nvSpPr>
            <p:spPr>
              <a:xfrm>
                <a:off x="588873" y="1768243"/>
                <a:ext cx="6880477" cy="138499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DPDK, AF_XDP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Zero-copy NIC to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userspace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datapath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and to VMs.</a:t>
                </a:r>
              </a:p>
            </p:txBody>
          </p:sp>
          <p:pic>
            <p:nvPicPr>
              <p:cNvPr id="99" name="Picture 4" descr="bob, bob minion, despicable me, minion icon">
                <a:extLst>
                  <a:ext uri="{FF2B5EF4-FFF2-40B4-BE49-F238E27FC236}">
                    <a16:creationId xmlns:a16="http://schemas.microsoft.com/office/drawing/2014/main" id="{69449F07-7332-B945-8E75-51AB6B016F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818" y="1389701"/>
                <a:ext cx="932477" cy="932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3EFF602-D544-204E-AD82-104ADCDF7D66}"/>
                </a:ext>
              </a:extLst>
            </p:cNvPr>
            <p:cNvGrpSpPr/>
            <p:nvPr/>
          </p:nvGrpSpPr>
          <p:grpSpPr>
            <a:xfrm>
              <a:off x="6506696" y="1227617"/>
              <a:ext cx="4825873" cy="2413593"/>
              <a:chOff x="6506696" y="1227617"/>
              <a:chExt cx="4825873" cy="241359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9CF2AD8-EFF3-7249-A136-451425580435}"/>
                  </a:ext>
                </a:extLst>
              </p:cNvPr>
              <p:cNvGrpSpPr/>
              <p:nvPr/>
            </p:nvGrpSpPr>
            <p:grpSpPr>
              <a:xfrm>
                <a:off x="6506696" y="1227617"/>
                <a:ext cx="4825873" cy="2173473"/>
                <a:chOff x="563851" y="2962128"/>
                <a:chExt cx="4825873" cy="2173473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DD59CF4-A533-5347-8296-4FDA44B1116F}"/>
                    </a:ext>
                  </a:extLst>
                </p:cNvPr>
                <p:cNvSpPr/>
                <p:nvPr/>
              </p:nvSpPr>
              <p:spPr>
                <a:xfrm>
                  <a:off x="1377923" y="4126436"/>
                  <a:ext cx="4005816" cy="8353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B053A53-74CD-BE41-B978-5A0C286AD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3907" y="4099594"/>
                  <a:ext cx="4005817" cy="11411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C52E69E-496F-A346-94EC-2E255A408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739" y="3801462"/>
                  <a:ext cx="1746" cy="13341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A0282CA-A9B2-1D43-B2EF-76A5340CDCFD}"/>
                    </a:ext>
                  </a:extLst>
                </p:cNvPr>
                <p:cNvGrpSpPr/>
                <p:nvPr/>
              </p:nvGrpSpPr>
              <p:grpSpPr>
                <a:xfrm>
                  <a:off x="1851703" y="2962128"/>
                  <a:ext cx="1573184" cy="844049"/>
                  <a:chOff x="4316020" y="3333965"/>
                  <a:chExt cx="1573184" cy="844049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391D20E-1C13-CF40-8C44-BD3B76F1BFF1}"/>
                      </a:ext>
                    </a:extLst>
                  </p:cNvPr>
                  <p:cNvSpPr/>
                  <p:nvPr/>
                </p:nvSpPr>
                <p:spPr>
                  <a:xfrm>
                    <a:off x="4316021" y="3333965"/>
                    <a:ext cx="1573183" cy="5702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ovs-vswitchd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2DABC10B-8152-4A43-AAC6-2D1A9551FBB5}"/>
                      </a:ext>
                    </a:extLst>
                  </p:cNvPr>
                  <p:cNvSpPr/>
                  <p:nvPr/>
                </p:nvSpPr>
                <p:spPr>
                  <a:xfrm>
                    <a:off x="4316020" y="3897671"/>
                    <a:ext cx="1573183" cy="280343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OVS Datapath</a:t>
                    </a:r>
                    <a:endPara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48E8770-F7CE-514B-8158-EEC7031B9B6D}"/>
                    </a:ext>
                  </a:extLst>
                </p:cNvPr>
                <p:cNvSpPr/>
                <p:nvPr/>
              </p:nvSpPr>
              <p:spPr>
                <a:xfrm>
                  <a:off x="4420134" y="3390719"/>
                  <a:ext cx="778642" cy="5422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VMs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2561CD-04C1-D04D-B493-3A1190AA3700}"/>
                    </a:ext>
                  </a:extLst>
                </p:cNvPr>
                <p:cNvCxnSpPr>
                  <a:cxnSpLocks/>
                  <a:stCxn id="20" idx="3"/>
                  <a:endCxn id="23" idx="1"/>
                </p:cNvCxnSpPr>
                <p:nvPr/>
              </p:nvCxnSpPr>
              <p:spPr>
                <a:xfrm flipV="1">
                  <a:off x="3424886" y="3661827"/>
                  <a:ext cx="995248" cy="41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F535605-C511-6447-A3D9-826104227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7923" y="4966076"/>
                  <a:ext cx="3953603" cy="118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B59DB89-9DD3-DB44-B82E-C547BEB26D15}"/>
                    </a:ext>
                  </a:extLst>
                </p:cNvPr>
                <p:cNvSpPr txBox="1"/>
                <p:nvPr/>
              </p:nvSpPr>
              <p:spPr>
                <a:xfrm>
                  <a:off x="838200" y="3563931"/>
                  <a:ext cx="10574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Userspace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31ACBD-91A5-9940-BDA9-B81FDB04EB8B}"/>
                    </a:ext>
                  </a:extLst>
                </p:cNvPr>
                <p:cNvSpPr txBox="1"/>
                <p:nvPr/>
              </p:nvSpPr>
              <p:spPr>
                <a:xfrm>
                  <a:off x="563851" y="4043929"/>
                  <a:ext cx="14767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Kernel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Calibri" panose="020F0502020204030204"/>
                    </a:rPr>
                    <a:t> </a:t>
                  </a: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Space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CC97DBD-4FB3-CE4C-A5AE-0F8EF444AEDF}"/>
                    </a:ext>
                  </a:extLst>
                </p:cNvPr>
                <p:cNvSpPr txBox="1"/>
                <p:nvPr/>
              </p:nvSpPr>
              <p:spPr>
                <a:xfrm>
                  <a:off x="3538109" y="3333664"/>
                  <a:ext cx="9024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vhostuser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D573683-866D-E442-A38E-846E44061529}"/>
                    </a:ext>
                  </a:extLst>
                </p:cNvPr>
                <p:cNvSpPr/>
                <p:nvPr/>
              </p:nvSpPr>
              <p:spPr>
                <a:xfrm>
                  <a:off x="1796118" y="4276895"/>
                  <a:ext cx="1505353" cy="57848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Device</a:t>
                  </a:r>
                </a:p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Driver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EED4E37-08D4-5C48-AA48-6470D10BD097}"/>
                    </a:ext>
                  </a:extLst>
                </p:cNvPr>
                <p:cNvSpPr/>
                <p:nvPr/>
              </p:nvSpPr>
              <p:spPr>
                <a:xfrm>
                  <a:off x="2647621" y="4454515"/>
                  <a:ext cx="571500" cy="2286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XDP </a:t>
                  </a: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28C654B-57C9-504F-A1C1-16C7857E8C6B}"/>
                  </a:ext>
                </a:extLst>
              </p:cNvPr>
              <p:cNvSpPr txBox="1"/>
              <p:nvPr/>
            </p:nvSpPr>
            <p:spPr>
              <a:xfrm>
                <a:off x="8424441" y="3333433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NIC</a:t>
                </a: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C6EA630-E84F-654B-BFAA-F6048CF6BAF0}"/>
              </a:ext>
            </a:extLst>
          </p:cNvPr>
          <p:cNvGrpSpPr/>
          <p:nvPr/>
        </p:nvGrpSpPr>
        <p:grpSpPr>
          <a:xfrm>
            <a:off x="561378" y="4069389"/>
            <a:ext cx="10792422" cy="2591387"/>
            <a:chOff x="561378" y="4069389"/>
            <a:chExt cx="10792422" cy="259138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45D50BB-0AED-ED43-8DC7-AFD2D6C31212}"/>
                </a:ext>
              </a:extLst>
            </p:cNvPr>
            <p:cNvGrpSpPr/>
            <p:nvPr/>
          </p:nvGrpSpPr>
          <p:grpSpPr>
            <a:xfrm>
              <a:off x="561378" y="4069389"/>
              <a:ext cx="6182566" cy="1992965"/>
              <a:chOff x="515078" y="3918919"/>
              <a:chExt cx="6182566" cy="1992965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0670F4C-9D81-1F4A-B9BA-0ABC7DE32459}"/>
                  </a:ext>
                </a:extLst>
              </p:cNvPr>
              <p:cNvSpPr txBox="1"/>
              <p:nvPr/>
            </p:nvSpPr>
            <p:spPr>
              <a:xfrm>
                <a:off x="515078" y="4526889"/>
                <a:ext cx="6182566" cy="138499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Kernel</a:t>
                </a:r>
              </a:p>
              <a:p>
                <a:r>
                  <a:rPr lang="en-US" sz="2800" dirty="0"/>
                  <a:t>Packet copying from kernel to </a:t>
                </a:r>
                <a:r>
                  <a:rPr lang="en-US" sz="2800" dirty="0" err="1"/>
                  <a:t>userspace</a:t>
                </a:r>
                <a:r>
                  <a:rPr lang="en-US" sz="2800" dirty="0"/>
                  <a:t> using tap device.</a:t>
                </a:r>
              </a:p>
            </p:txBody>
          </p:sp>
          <p:pic>
            <p:nvPicPr>
              <p:cNvPr id="106" name="Picture 2" descr="despicable me, minion, stuart, stuart minion icon">
                <a:extLst>
                  <a:ext uri="{FF2B5EF4-FFF2-40B4-BE49-F238E27FC236}">
                    <a16:creationId xmlns:a16="http://schemas.microsoft.com/office/drawing/2014/main" id="{B1022808-12D3-8046-9CAF-3313B6174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915" y="3918919"/>
                <a:ext cx="1095285" cy="1095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B399A2C-72FC-8343-A031-D8DB92790D6D}"/>
                </a:ext>
              </a:extLst>
            </p:cNvPr>
            <p:cNvGrpSpPr/>
            <p:nvPr/>
          </p:nvGrpSpPr>
          <p:grpSpPr>
            <a:xfrm>
              <a:off x="6527927" y="4303462"/>
              <a:ext cx="4825873" cy="2357314"/>
              <a:chOff x="6527927" y="4303462"/>
              <a:chExt cx="4825873" cy="2357314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8D949F-6CCA-5C44-B9AE-7092F4E58C96}"/>
                  </a:ext>
                </a:extLst>
              </p:cNvPr>
              <p:cNvSpPr/>
              <p:nvPr/>
            </p:nvSpPr>
            <p:spPr>
              <a:xfrm>
                <a:off x="7341999" y="5205787"/>
                <a:ext cx="4005816" cy="1001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792AA04-66C5-8944-B2BA-1F91E985F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983" y="5202095"/>
                <a:ext cx="4005817" cy="114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88CCCFD-1552-524A-87B3-2116EF1B1668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>
                <a:off x="8677804" y="6027326"/>
                <a:ext cx="0" cy="3651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8AB8ECA-A718-CA4F-815A-117FC7644E7B}"/>
                  </a:ext>
                </a:extLst>
              </p:cNvPr>
              <p:cNvSpPr/>
              <p:nvPr/>
            </p:nvSpPr>
            <p:spPr>
              <a:xfrm>
                <a:off x="8004711" y="4366487"/>
                <a:ext cx="1573183" cy="5702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ovs-vswitchd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2AD5633-1E45-1E45-B38C-159ECE87DFF7}"/>
                  </a:ext>
                </a:extLst>
              </p:cNvPr>
              <p:cNvSpPr/>
              <p:nvPr/>
            </p:nvSpPr>
            <p:spPr>
              <a:xfrm>
                <a:off x="10059444" y="4303462"/>
                <a:ext cx="778642" cy="5422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VMs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BF93583-F182-644E-9FBE-E6D033DA0AD5}"/>
                  </a:ext>
                </a:extLst>
              </p:cNvPr>
              <p:cNvCxnSpPr>
                <a:cxnSpLocks/>
                <a:stCxn id="153" idx="0"/>
                <a:endCxn id="136" idx="2"/>
              </p:cNvCxnSpPr>
              <p:nvPr/>
            </p:nvCxnSpPr>
            <p:spPr>
              <a:xfrm flipV="1">
                <a:off x="10447636" y="4845678"/>
                <a:ext cx="1129" cy="4693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0B3EB97-AAF5-394D-945C-B033334A3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1999" y="6161177"/>
                <a:ext cx="3953603" cy="118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DCAF533-0886-1D4D-B174-23ABF437C9A2}"/>
                  </a:ext>
                </a:extLst>
              </p:cNvPr>
              <p:cNvSpPr txBox="1"/>
              <p:nvPr/>
            </p:nvSpPr>
            <p:spPr>
              <a:xfrm>
                <a:off x="6802276" y="4666432"/>
                <a:ext cx="10574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Userspace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B6B39F1-B297-BA4C-99C7-A685C16C2BBF}"/>
                  </a:ext>
                </a:extLst>
              </p:cNvPr>
              <p:cNvSpPr txBox="1"/>
              <p:nvPr/>
            </p:nvSpPr>
            <p:spPr>
              <a:xfrm>
                <a:off x="6527927" y="5146430"/>
                <a:ext cx="1476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Kernel</a:t>
                </a:r>
                <a:r>
                  <a:rPr lang="en-US" sz="1600" b="1" dirty="0">
                    <a:solidFill>
                      <a:srgbClr val="C00000"/>
                    </a:solidFill>
                    <a:latin typeface="Calibri" panose="020F0502020204030204"/>
                  </a:rPr>
                  <a:t>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Space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6D4652E-CC9C-AB47-8C23-1D5F7476BD45}"/>
                  </a:ext>
                </a:extLst>
              </p:cNvPr>
              <p:cNvSpPr/>
              <p:nvPr/>
            </p:nvSpPr>
            <p:spPr>
              <a:xfrm>
                <a:off x="7760194" y="5724114"/>
                <a:ext cx="1835219" cy="3032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Device Driver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2BE640F-931A-9541-A60E-BF171FC83560}"/>
                  </a:ext>
                </a:extLst>
              </p:cNvPr>
              <p:cNvSpPr txBox="1"/>
              <p:nvPr/>
            </p:nvSpPr>
            <p:spPr>
              <a:xfrm>
                <a:off x="8456915" y="6352999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NIC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9E9E64B-5CE1-C84E-B847-A177CA08327E}"/>
                  </a:ext>
                </a:extLst>
              </p:cNvPr>
              <p:cNvSpPr/>
              <p:nvPr/>
            </p:nvSpPr>
            <p:spPr>
              <a:xfrm>
                <a:off x="7974274" y="5331514"/>
                <a:ext cx="1573183" cy="2803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OVS Datapath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91A6C11-F10B-264A-A1A5-0FDB9F930500}"/>
                  </a:ext>
                </a:extLst>
              </p:cNvPr>
              <p:cNvSpPr/>
              <p:nvPr/>
            </p:nvSpPr>
            <p:spPr>
              <a:xfrm>
                <a:off x="10191712" y="5315037"/>
                <a:ext cx="511847" cy="3314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tap</a:t>
                </a:r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570E3272-BE54-3745-B82D-4885CABFEE75}"/>
                  </a:ext>
                </a:extLst>
              </p:cNvPr>
              <p:cNvCxnSpPr>
                <a:cxnSpLocks/>
                <a:stCxn id="153" idx="1"/>
                <a:endCxn id="145" idx="3"/>
              </p:cNvCxnSpPr>
              <p:nvPr/>
            </p:nvCxnSpPr>
            <p:spPr>
              <a:xfrm flipH="1" flipV="1">
                <a:off x="9547457" y="5471686"/>
                <a:ext cx="644255" cy="90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EE47DB6-5FC0-CC40-A531-3D839093A10D}"/>
              </a:ext>
            </a:extLst>
          </p:cNvPr>
          <p:cNvGrpSpPr/>
          <p:nvPr/>
        </p:nvGrpSpPr>
        <p:grpSpPr>
          <a:xfrm>
            <a:off x="7904037" y="1838597"/>
            <a:ext cx="2987640" cy="1695960"/>
            <a:chOff x="7904037" y="1838597"/>
            <a:chExt cx="2987640" cy="169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A9C228D-4185-BF4E-B086-3F27F4774B40}"/>
                    </a:ext>
                  </a:extLst>
                </p14:cNvPr>
                <p14:cNvContentPartPr/>
                <p14:nvPr/>
              </p14:nvContentPartPr>
              <p14:xfrm>
                <a:off x="7904037" y="2003837"/>
                <a:ext cx="2922840" cy="1530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A9C228D-4185-BF4E-B086-3F27F4774B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73437" y="1973237"/>
                  <a:ext cx="29840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559B385-D075-0048-96EC-AF11502E04EB}"/>
                    </a:ext>
                  </a:extLst>
                </p14:cNvPr>
                <p14:cNvContentPartPr/>
                <p14:nvPr/>
              </p14:nvContentPartPr>
              <p14:xfrm>
                <a:off x="10673157" y="1838597"/>
                <a:ext cx="218520" cy="349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559B385-D075-0048-96EC-AF11502E04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42557" y="1807637"/>
                  <a:ext cx="27972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221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A496-B925-3E40-A5F7-FA01EFCF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Evaluation: Container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31EE3-2E44-9D4E-B42B-162FC5AD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6AB8-AEA9-1244-9281-6F330FBEE560}" type="slidenum">
              <a:rPr lang="en-US" smtClean="0"/>
              <a:t>9</a:t>
            </a:fld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C41265-8A18-744A-B9F0-2FB949E1021C}"/>
              </a:ext>
            </a:extLst>
          </p:cNvPr>
          <p:cNvGrpSpPr/>
          <p:nvPr/>
        </p:nvGrpSpPr>
        <p:grpSpPr>
          <a:xfrm>
            <a:off x="328130" y="4028993"/>
            <a:ext cx="11025670" cy="2631783"/>
            <a:chOff x="328130" y="4028993"/>
            <a:chExt cx="11025670" cy="263178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2AE478-16D4-1040-8C9E-7FA497449BFD}"/>
                </a:ext>
              </a:extLst>
            </p:cNvPr>
            <p:cNvSpPr txBox="1"/>
            <p:nvPr/>
          </p:nvSpPr>
          <p:spPr>
            <a:xfrm>
              <a:off x="328130" y="4492399"/>
              <a:ext cx="6182566" cy="18158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Kernel, AF_XDP</a:t>
              </a:r>
            </a:p>
            <a:p>
              <a:r>
                <a:rPr lang="en-US" sz="2800" dirty="0"/>
                <a:t>Better performance due to keep packets in kernel using kernel module or XDP program!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85682E1-2285-104F-8B44-C08D95BB9883}"/>
                </a:ext>
              </a:extLst>
            </p:cNvPr>
            <p:cNvGrpSpPr/>
            <p:nvPr/>
          </p:nvGrpSpPr>
          <p:grpSpPr>
            <a:xfrm>
              <a:off x="6527927" y="4148222"/>
              <a:ext cx="4825873" cy="2512554"/>
              <a:chOff x="6527927" y="4148222"/>
              <a:chExt cx="4825873" cy="2512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9649E0B-5392-2C4A-96DB-5571DA1D6AC4}"/>
                  </a:ext>
                </a:extLst>
              </p:cNvPr>
              <p:cNvSpPr/>
              <p:nvPr/>
            </p:nvSpPr>
            <p:spPr>
              <a:xfrm>
                <a:off x="7341999" y="5205787"/>
                <a:ext cx="4005816" cy="1001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C2C45CD-782C-7348-8800-75E4FCE6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983" y="5202095"/>
                <a:ext cx="4005817" cy="114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BD62D14-4F60-5B43-9C37-CCB2D8EE8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7804" y="6027326"/>
                <a:ext cx="0" cy="3651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69D7BC-3383-0847-A630-15FFD4DE8BE3}"/>
                  </a:ext>
                </a:extLst>
              </p:cNvPr>
              <p:cNvSpPr/>
              <p:nvPr/>
            </p:nvSpPr>
            <p:spPr>
              <a:xfrm>
                <a:off x="7925127" y="4148222"/>
                <a:ext cx="1573183" cy="5702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ovs-vswitchd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C340088-3B74-9D4A-9653-F1C048C07F37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10403732" y="5004986"/>
                <a:ext cx="11216" cy="4799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188A8C3-3A42-7C49-A338-2DAAC7633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1999" y="6161177"/>
                <a:ext cx="3953603" cy="118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2D6B82-9A33-6447-BA3C-8C1834B07A4C}"/>
                  </a:ext>
                </a:extLst>
              </p:cNvPr>
              <p:cNvSpPr txBox="1"/>
              <p:nvPr/>
            </p:nvSpPr>
            <p:spPr>
              <a:xfrm>
                <a:off x="6802276" y="4666432"/>
                <a:ext cx="10574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Userspace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66B4F6-A119-3142-A626-65F17F040448}"/>
                  </a:ext>
                </a:extLst>
              </p:cNvPr>
              <p:cNvSpPr txBox="1"/>
              <p:nvPr/>
            </p:nvSpPr>
            <p:spPr>
              <a:xfrm>
                <a:off x="6527927" y="5146430"/>
                <a:ext cx="1476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Kernel</a:t>
                </a:r>
                <a:r>
                  <a:rPr lang="en-US" sz="1600" b="1" dirty="0">
                    <a:solidFill>
                      <a:srgbClr val="C00000"/>
                    </a:solidFill>
                    <a:latin typeface="Calibri" panose="020F0502020204030204"/>
                  </a:rPr>
                  <a:t>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Space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148BBF-AB19-A844-ABAA-A28C3537D687}"/>
                  </a:ext>
                </a:extLst>
              </p:cNvPr>
              <p:cNvSpPr txBox="1"/>
              <p:nvPr/>
            </p:nvSpPr>
            <p:spPr>
              <a:xfrm>
                <a:off x="8456915" y="6352999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NIC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B65D7C-BFAE-F64D-893E-D65AECBFF918}"/>
                  </a:ext>
                </a:extLst>
              </p:cNvPr>
              <p:cNvSpPr/>
              <p:nvPr/>
            </p:nvSpPr>
            <p:spPr>
              <a:xfrm>
                <a:off x="10088423" y="5484984"/>
                <a:ext cx="630617" cy="3314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veth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7F99F9E-35B2-B24B-8F4B-B3C12DA83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46187" y="5680341"/>
                <a:ext cx="644255" cy="90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5E4ABAA-89C0-1B43-BAC4-C7CCEE43555B}"/>
                  </a:ext>
                </a:extLst>
              </p:cNvPr>
              <p:cNvSpPr/>
              <p:nvPr/>
            </p:nvSpPr>
            <p:spPr>
              <a:xfrm>
                <a:off x="9820572" y="4337185"/>
                <a:ext cx="1188752" cy="6727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Containers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C89D3FD-B54A-5D48-994B-8E381D055F74}"/>
                  </a:ext>
                </a:extLst>
              </p:cNvPr>
              <p:cNvSpPr/>
              <p:nvPr/>
            </p:nvSpPr>
            <p:spPr>
              <a:xfrm>
                <a:off x="7925127" y="5370438"/>
                <a:ext cx="1505353" cy="5784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Device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Driver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D38E71F-B116-7F49-AFB8-A3813A897140}"/>
                  </a:ext>
                </a:extLst>
              </p:cNvPr>
              <p:cNvSpPr/>
              <p:nvPr/>
            </p:nvSpPr>
            <p:spPr>
              <a:xfrm>
                <a:off x="8776630" y="5548058"/>
                <a:ext cx="571500" cy="2286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XDP 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01B6251-8A10-D140-83BC-4FAB65B96A22}"/>
                  </a:ext>
                </a:extLst>
              </p:cNvPr>
              <p:cNvSpPr/>
              <p:nvPr/>
            </p:nvSpPr>
            <p:spPr>
              <a:xfrm>
                <a:off x="7931972" y="4732997"/>
                <a:ext cx="1573183" cy="2803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OVS Datapath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0" name="Picture 4" descr="bob, bob minion, despicable me, minion icon">
              <a:extLst>
                <a:ext uri="{FF2B5EF4-FFF2-40B4-BE49-F238E27FC236}">
                  <a16:creationId xmlns:a16="http://schemas.microsoft.com/office/drawing/2014/main" id="{691408C0-EE79-0140-A84D-315D37FEF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3431" y="4028993"/>
              <a:ext cx="778797" cy="93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CDAFF76-655F-E746-B914-5C58C80E36F8}"/>
              </a:ext>
            </a:extLst>
          </p:cNvPr>
          <p:cNvGrpSpPr/>
          <p:nvPr/>
        </p:nvGrpSpPr>
        <p:grpSpPr>
          <a:xfrm>
            <a:off x="583700" y="1227617"/>
            <a:ext cx="10748869" cy="2413593"/>
            <a:chOff x="583700" y="1227617"/>
            <a:chExt cx="10748869" cy="24135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38B2F-87C9-1C4F-995F-170023FDEE53}"/>
                </a:ext>
              </a:extLst>
            </p:cNvPr>
            <p:cNvSpPr txBox="1"/>
            <p:nvPr/>
          </p:nvSpPr>
          <p:spPr>
            <a:xfrm>
              <a:off x="583700" y="2039478"/>
              <a:ext cx="5746517" cy="13849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DPDK</a:t>
              </a:r>
            </a:p>
            <a:p>
              <a:r>
                <a:rPr lang="en-US" sz="2800" dirty="0">
                  <a:solidFill>
                    <a:schemeClr val="tx1"/>
                  </a:solidFill>
                </a:rPr>
                <a:t>High latency due to packet traversing kernel and </a:t>
              </a:r>
              <a:r>
                <a:rPr lang="en-US" sz="2800" dirty="0" err="1">
                  <a:solidFill>
                    <a:schemeClr val="tx1"/>
                  </a:solidFill>
                </a:rPr>
                <a:t>userspace</a:t>
              </a:r>
              <a:r>
                <a:rPr lang="en-US" sz="2800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34" name="Picture 2" descr="despicable me, minion, stuart, stuart minion icon">
              <a:extLst>
                <a:ext uri="{FF2B5EF4-FFF2-40B4-BE49-F238E27FC236}">
                  <a16:creationId xmlns:a16="http://schemas.microsoft.com/office/drawing/2014/main" id="{2786ACDA-5015-1C46-B0BF-21CDA6804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153" y="1519308"/>
              <a:ext cx="1095285" cy="109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105390-2183-1F47-9948-A1FA1A69AC34}"/>
                </a:ext>
              </a:extLst>
            </p:cNvPr>
            <p:cNvGrpSpPr/>
            <p:nvPr/>
          </p:nvGrpSpPr>
          <p:grpSpPr>
            <a:xfrm>
              <a:off x="6506696" y="1227617"/>
              <a:ext cx="4825873" cy="2413593"/>
              <a:chOff x="6506696" y="1227617"/>
              <a:chExt cx="4825873" cy="241359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5A63CC-F77E-FA4F-85E3-7C7F2C7A81B3}"/>
                  </a:ext>
                </a:extLst>
              </p:cNvPr>
              <p:cNvSpPr/>
              <p:nvPr/>
            </p:nvSpPr>
            <p:spPr>
              <a:xfrm>
                <a:off x="7320768" y="2391925"/>
                <a:ext cx="4005816" cy="83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78E914-BC2F-0945-A9CD-FB58285AC6FB}"/>
                  </a:ext>
                </a:extLst>
              </p:cNvPr>
              <p:cNvSpPr/>
              <p:nvPr/>
            </p:nvSpPr>
            <p:spPr>
              <a:xfrm>
                <a:off x="9478476" y="2707094"/>
                <a:ext cx="665341" cy="3314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veth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56A4AE6-807E-FD47-B5D6-0281BB3B2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6752" y="2365083"/>
                <a:ext cx="4005817" cy="114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5FD5F10-8A1F-964A-8981-A6D6C7D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5584" y="2066951"/>
                <a:ext cx="1746" cy="13341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913A29E-9B0F-0D49-A2AE-1BF31B680A51}"/>
                  </a:ext>
                </a:extLst>
              </p:cNvPr>
              <p:cNvGrpSpPr/>
              <p:nvPr/>
            </p:nvGrpSpPr>
            <p:grpSpPr>
              <a:xfrm>
                <a:off x="7794548" y="1227617"/>
                <a:ext cx="1573184" cy="844049"/>
                <a:chOff x="4316020" y="3333965"/>
                <a:chExt cx="1573184" cy="84404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0FC54C3-D603-C249-8B6A-EA6CBA9EF023}"/>
                    </a:ext>
                  </a:extLst>
                </p:cNvPr>
                <p:cNvSpPr/>
                <p:nvPr/>
              </p:nvSpPr>
              <p:spPr>
                <a:xfrm>
                  <a:off x="4316021" y="3333965"/>
                  <a:ext cx="1573183" cy="5702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ovs-vswitchd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8D6F532-881F-3240-800D-2AA2F3256388}"/>
                    </a:ext>
                  </a:extLst>
                </p:cNvPr>
                <p:cNvSpPr/>
                <p:nvPr/>
              </p:nvSpPr>
              <p:spPr>
                <a:xfrm>
                  <a:off x="4316020" y="3897671"/>
                  <a:ext cx="1573183" cy="2803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Calibri" panose="020F0502020204030204"/>
                    </a:rPr>
                    <a:t>OVS Datapath</a:t>
                  </a: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CA4301-8429-D14A-B420-0B03A969D826}"/>
                  </a:ext>
                </a:extLst>
              </p:cNvPr>
              <p:cNvSpPr/>
              <p:nvPr/>
            </p:nvSpPr>
            <p:spPr>
              <a:xfrm>
                <a:off x="10085619" y="1394246"/>
                <a:ext cx="1188752" cy="6727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Containers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696C460-DA5D-CA41-9626-F42AA2D4F089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9367731" y="1931495"/>
                <a:ext cx="250831" cy="7384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47921F-7C55-EE4C-8BA6-6AE3CDEC4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0768" y="3231565"/>
                <a:ext cx="3953603" cy="118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F44465-7838-FA48-852C-122C3802C458}"/>
                  </a:ext>
                </a:extLst>
              </p:cNvPr>
              <p:cNvSpPr txBox="1"/>
              <p:nvPr/>
            </p:nvSpPr>
            <p:spPr>
              <a:xfrm>
                <a:off x="6781045" y="1829420"/>
                <a:ext cx="10574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Userspace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A9A282-D6EB-894C-8147-8FCA3905A09E}"/>
                  </a:ext>
                </a:extLst>
              </p:cNvPr>
              <p:cNvSpPr txBox="1"/>
              <p:nvPr/>
            </p:nvSpPr>
            <p:spPr>
              <a:xfrm>
                <a:off x="6506696" y="2309418"/>
                <a:ext cx="1476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Kernel</a:t>
                </a:r>
                <a:r>
                  <a:rPr lang="en-US" sz="1600" b="1" dirty="0">
                    <a:solidFill>
                      <a:srgbClr val="C00000"/>
                    </a:solidFill>
                    <a:latin typeface="Calibri" panose="020F0502020204030204"/>
                  </a:rPr>
                  <a:t>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Space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3ECE42-C897-C847-91D4-E1AE786A9FF7}"/>
                  </a:ext>
                </a:extLst>
              </p:cNvPr>
              <p:cNvSpPr txBox="1"/>
              <p:nvPr/>
            </p:nvSpPr>
            <p:spPr>
              <a:xfrm>
                <a:off x="8424441" y="3333433"/>
                <a:ext cx="4411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NIC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924A04A-EA8E-1B4F-806B-C23970E6ED66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10006190" y="2066951"/>
                <a:ext cx="673805" cy="581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5CD92D-5580-B94F-8FFE-E974D93F412F}"/>
              </a:ext>
            </a:extLst>
          </p:cNvPr>
          <p:cNvGrpSpPr/>
          <p:nvPr/>
        </p:nvGrpSpPr>
        <p:grpSpPr>
          <a:xfrm>
            <a:off x="8711877" y="1710797"/>
            <a:ext cx="1938240" cy="1747440"/>
            <a:chOff x="8711877" y="1710797"/>
            <a:chExt cx="1938240" cy="174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CA8204-F1F2-0E46-AF93-4E4857676F73}"/>
                    </a:ext>
                  </a:extLst>
                </p14:cNvPr>
                <p14:cNvContentPartPr/>
                <p14:nvPr/>
              </p14:nvContentPartPr>
              <p14:xfrm>
                <a:off x="8711877" y="1710797"/>
                <a:ext cx="1887120" cy="1747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CA8204-F1F2-0E46-AF93-4E4857676F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81277" y="1679837"/>
                  <a:ext cx="1948320" cy="18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EFD126-5FAD-1240-A562-D288FAE39FAF}"/>
                    </a:ext>
                  </a:extLst>
                </p14:cNvPr>
                <p14:cNvContentPartPr/>
                <p14:nvPr/>
              </p14:nvContentPartPr>
              <p14:xfrm>
                <a:off x="10507557" y="1910957"/>
                <a:ext cx="142560" cy="14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EFD126-5FAD-1240-A562-D288FAE39F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76957" y="1880357"/>
                  <a:ext cx="20376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B6BFEC2-DC2B-FC4F-8D75-88BC790856C5}"/>
                  </a:ext>
                </a:extLst>
              </p14:cNvPr>
              <p14:cNvContentPartPr/>
              <p14:nvPr/>
            </p14:nvContentPartPr>
            <p14:xfrm>
              <a:off x="9167277" y="4795997"/>
              <a:ext cx="1748520" cy="1522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B6BFEC2-DC2B-FC4F-8D75-88BC790856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6677" y="4765397"/>
                <a:ext cx="1809720" cy="15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7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1135</Words>
  <Application>Microsoft Macintosh PowerPoint</Application>
  <PresentationFormat>Widescreen</PresentationFormat>
  <Paragraphs>278</Paragraphs>
  <Slides>18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System Font Regular</vt:lpstr>
      <vt:lpstr>Arial</vt:lpstr>
      <vt:lpstr>Avenir Light</vt:lpstr>
      <vt:lpstr>Calibri</vt:lpstr>
      <vt:lpstr>Calibri Light</vt:lpstr>
      <vt:lpstr>Office Theme</vt:lpstr>
      <vt:lpstr>Revisiting the Open vSwitch Dataplane Ten Years Later</vt:lpstr>
      <vt:lpstr>What is Open vSwitch (OVS)?</vt:lpstr>
      <vt:lpstr>Classic OVS design (A Split User/Kernel)</vt:lpstr>
      <vt:lpstr>OVS eBPF Datapath</vt:lpstr>
      <vt:lpstr>OVS-DPDK: Userspace Datapath</vt:lpstr>
      <vt:lpstr>OVS Userspace Datapath with AF_XDP </vt:lpstr>
      <vt:lpstr>Implementation and Evaluation</vt:lpstr>
      <vt:lpstr>Evaluation: VM Performance</vt:lpstr>
      <vt:lpstr>Evaluation: Container Performance</vt:lpstr>
      <vt:lpstr>    Lesson Learned and Conclusion</vt:lpstr>
      <vt:lpstr>Try it out! $git clone https://github.com/openvswitch/ovs.git</vt:lpstr>
      <vt:lpstr>Development/Bugfix Process</vt:lpstr>
      <vt:lpstr>Out-of-tree Kernel Module</vt:lpstr>
      <vt:lpstr>Kernel-by-Pass and eBPF Datapath</vt:lpstr>
      <vt:lpstr>In this talk</vt:lpstr>
      <vt:lpstr>Performance of VM (cross-host) and Container (within-host)</vt:lpstr>
      <vt:lpstr>Testbed and Performance Evaluation</vt:lpstr>
      <vt:lpstr>Latency/trans. rate between one host and VM/container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the Open vSwitch Dataplane Ten Years Later</dc:title>
  <dc:creator>Cheng-Chun William Tu</dc:creator>
  <cp:lastModifiedBy>Cheng-Chun William Tu</cp:lastModifiedBy>
  <cp:revision>409</cp:revision>
  <dcterms:created xsi:type="dcterms:W3CDTF">2021-08-05T13:09:42Z</dcterms:created>
  <dcterms:modified xsi:type="dcterms:W3CDTF">2021-08-10T23:22:04Z</dcterms:modified>
</cp:coreProperties>
</file>