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62" r:id="rId4"/>
    <p:sldId id="263" r:id="rId5"/>
    <p:sldId id="264" r:id="rId6"/>
    <p:sldId id="265" r:id="rId7"/>
    <p:sldId id="266" r:id="rId8"/>
    <p:sldId id="267"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4" autoAdjust="0"/>
    <p:restoredTop sz="94671" autoAdjust="0"/>
  </p:normalViewPr>
  <p:slideViewPr>
    <p:cSldViewPr>
      <p:cViewPr varScale="1">
        <p:scale>
          <a:sx n="70" d="100"/>
          <a:sy n="70" d="100"/>
        </p:scale>
        <p:origin x="99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22/05/2017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22/05/2017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22/05/2017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22/05/2017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kotlinlang.org/" TargetMode="External"/><Relationship Id="rId2" Type="http://schemas.openxmlformats.org/officeDocument/2006/relationships/hyperlink" Target="https://ssoftinc.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s://duythanhcse.files.wordpress.com/2017/05/kotlin_h3.png" TargetMode="External"/><Relationship Id="rId1" Type="http://schemas.openxmlformats.org/officeDocument/2006/relationships/slideLayout" Target="../slideLayouts/slideLayout2.xml"/><Relationship Id="rId6" Type="http://schemas.openxmlformats.org/officeDocument/2006/relationships/hyperlink" Target="https://duythanhcse.files.wordpress.com/2017/05/kotlin_h5.png" TargetMode="External"/><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hyperlink" Target="http://kotlinlang.org/docs/kotlin-docs.pdf" TargetMode="External"/><Relationship Id="rId4" Type="http://schemas.openxmlformats.org/officeDocument/2006/relationships/hyperlink" Target="https://duythanhcse.files.wordpress.com/2017/05/kotlin_h4.png"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066800" y="15240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kern="0">
                <a:solidFill>
                  <a:srgbClr val="002060"/>
                </a:solidFill>
                <a:latin typeface="Cambria" panose="02040503050406030204" pitchFamily="18" charset="0"/>
              </a:rPr>
              <a:t>Có nên học </a:t>
            </a:r>
            <a:r>
              <a:rPr lang="en-US" kern="0">
                <a:solidFill>
                  <a:srgbClr val="002060"/>
                </a:solidFill>
                <a:latin typeface="Cambria" panose="02040503050406030204" pitchFamily="18" charset="0"/>
              </a:rPr>
              <a:t>Kotlin</a:t>
            </a:r>
            <a:r>
              <a:rPr lang="en-US" kern="0" smtClean="0">
                <a:solidFill>
                  <a:srgbClr val="002060"/>
                </a:solidFill>
                <a:latin typeface="Cambria" panose="02040503050406030204" pitchFamily="18" charset="0"/>
              </a:rPr>
              <a:t>?</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80754" y="1205994"/>
            <a:ext cx="8129845" cy="1569660"/>
          </a:xfrm>
          <a:prstGeom prst="rect">
            <a:avLst/>
          </a:prstGeom>
        </p:spPr>
        <p:txBody>
          <a:bodyPr wrap="square">
            <a:spAutoFit/>
          </a:bodyPr>
          <a:lstStyle/>
          <a:p>
            <a:pPr algn="just"/>
            <a:r>
              <a:rPr lang="en-US" sz="2400">
                <a:latin typeface="Cambria" panose="02040503050406030204" pitchFamily="18" charset="0"/>
              </a:rPr>
              <a:t>17/05/2017 vừa rồi Google đã công bố Kotlin trở thành ngôn ngữ lập trình Android chính thống giáo, từ phiên bản Android Studio 3.0 các lập trình viên có thể tha hồ tung hoành!</a:t>
            </a:r>
          </a:p>
        </p:txBody>
      </p:sp>
      <p:sp>
        <p:nvSpPr>
          <p:cNvPr id="10" name="Rectangle 9"/>
          <p:cNvSpPr/>
          <p:nvPr/>
        </p:nvSpPr>
        <p:spPr>
          <a:xfrm>
            <a:off x="480755" y="2914848"/>
            <a:ext cx="5005645" cy="2677656"/>
          </a:xfrm>
          <a:prstGeom prst="rect">
            <a:avLst/>
          </a:prstGeom>
        </p:spPr>
        <p:txBody>
          <a:bodyPr wrap="square">
            <a:spAutoFit/>
          </a:bodyPr>
          <a:lstStyle/>
          <a:p>
            <a:pPr algn="just"/>
            <a:r>
              <a:rPr lang="vi-VN" sz="2400">
                <a:latin typeface="Cambria" panose="02040503050406030204" pitchFamily="18" charset="0"/>
              </a:rPr>
              <a:t>Và Tui dự đoán rằng: </a:t>
            </a:r>
            <a:r>
              <a:rPr lang="vi-VN" sz="2400" b="1">
                <a:solidFill>
                  <a:srgbClr val="0000FF"/>
                </a:solidFill>
                <a:latin typeface="Cambria" panose="02040503050406030204" pitchFamily="18" charset="0"/>
              </a:rPr>
              <a:t>Trong tương lai sẽ có làn sóng mạnh mẽ về tuyển dụng lập trình viên Android bằng ngôn ngữ Kotlin, các công ty sẽ rất khát nhân lực, các bạn cần nhanh chóng nghiên cứu Kotlin để đi đầu về công nghệ.</a:t>
            </a:r>
            <a:r>
              <a:rPr lang="vi-VN" sz="2400" b="1">
                <a:latin typeface="Cambria" panose="02040503050406030204" pitchFamily="18" charset="0"/>
              </a:rPr>
              <a:t> </a:t>
            </a:r>
            <a:endParaRPr lang="en-US" sz="2400">
              <a:latin typeface="Cambria" panose="02040503050406030204" pitchFamily="18" charset="0"/>
            </a:endParaRPr>
          </a:p>
        </p:txBody>
      </p:sp>
      <p:pic>
        <p:nvPicPr>
          <p:cNvPr id="12" name="Picture 11"/>
          <p:cNvPicPr>
            <a:picLocks noChangeAspect="1"/>
          </p:cNvPicPr>
          <p:nvPr/>
        </p:nvPicPr>
        <p:blipFill>
          <a:blip r:embed="rId2"/>
          <a:stretch>
            <a:fillRect/>
          </a:stretch>
        </p:blipFill>
        <p:spPr>
          <a:xfrm>
            <a:off x="5791200" y="2793851"/>
            <a:ext cx="3009900" cy="2962275"/>
          </a:xfrm>
          <a:prstGeom prst="rect">
            <a:avLst/>
          </a:prstGeom>
        </p:spPr>
      </p:pic>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80754" y="1205994"/>
            <a:ext cx="8129845" cy="830997"/>
          </a:xfrm>
          <a:prstGeom prst="rect">
            <a:avLst/>
          </a:prstGeom>
        </p:spPr>
        <p:txBody>
          <a:bodyPr wrap="square">
            <a:spAutoFit/>
          </a:bodyPr>
          <a:lstStyle/>
          <a:p>
            <a:pPr algn="just"/>
            <a:r>
              <a:rPr lang="vi-VN" sz="2400">
                <a:latin typeface="Cambria" panose="02040503050406030204" pitchFamily="18" charset="0"/>
              </a:rPr>
              <a:t>Kotlin có nhiều ưu điểm, ở đây Tui liệt kê một số để các bạn tham khảo (dĩ nhiên các bạn có thể tìm hiểu thêm):</a:t>
            </a:r>
            <a:endParaRPr lang="en-US" sz="2400">
              <a:latin typeface="Cambria" panose="02040503050406030204" pitchFamily="18" charset="0"/>
            </a:endParaRPr>
          </a:p>
        </p:txBody>
      </p:sp>
      <p:pic>
        <p:nvPicPr>
          <p:cNvPr id="8" name="Picture 7"/>
          <p:cNvPicPr>
            <a:picLocks noChangeAspect="1"/>
          </p:cNvPicPr>
          <p:nvPr/>
        </p:nvPicPr>
        <p:blipFill>
          <a:blip r:embed="rId2"/>
          <a:stretch>
            <a:fillRect/>
          </a:stretch>
        </p:blipFill>
        <p:spPr>
          <a:xfrm>
            <a:off x="2715576" y="2331660"/>
            <a:ext cx="3761424" cy="3694256"/>
          </a:xfrm>
          <a:prstGeom prst="rect">
            <a:avLst/>
          </a:prstGeom>
        </p:spPr>
      </p:pic>
    </p:spTree>
    <p:extLst>
      <p:ext uri="{BB962C8B-B14F-4D97-AF65-F5344CB8AC3E}">
        <p14:creationId xmlns:p14="http://schemas.microsoft.com/office/powerpoint/2010/main" val="1597045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1"/>
          <p:cNvSpPr>
            <a:spLocks noChangeArrowheads="1"/>
          </p:cNvSpPr>
          <p:nvPr/>
        </p:nvSpPr>
        <p:spPr bwMode="auto">
          <a:xfrm>
            <a:off x="304800" y="1170737"/>
            <a:ext cx="8610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1" i="0" u="none" strike="noStrike" cap="none" normalizeH="0" baseline="0" smtClean="0">
                <a:ln>
                  <a:noFill/>
                </a:ln>
                <a:solidFill>
                  <a:srgbClr val="FF0000"/>
                </a:solidFill>
                <a:effectLst/>
                <a:latin typeface="Cambria" panose="02040503050406030204" pitchFamily="18" charset="0"/>
              </a:rPr>
              <a:t>Ngắn gọn như thế nào?</a:t>
            </a:r>
            <a:endParaRPr kumimoji="0" lang="en-US" sz="2400" b="0" i="0" u="none" strike="noStrike" cap="none" normalizeH="0" baseline="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smtClean="0">
                <a:ln>
                  <a:noFill/>
                </a:ln>
                <a:solidFill>
                  <a:schemeClr val="tx1"/>
                </a:solidFill>
                <a:effectLst/>
                <a:latin typeface="Cambria" panose="02040503050406030204" pitchFamily="18" charset="0"/>
              </a:rPr>
              <a:t>Ta có thể dễ dàng viết các POJO (</a:t>
            </a:r>
            <a:r>
              <a:rPr kumimoji="0" lang="en-US" sz="2400" b="1" i="0" u="none" strike="noStrike" cap="none" normalizeH="0" baseline="0" smtClean="0">
                <a:ln>
                  <a:noFill/>
                </a:ln>
                <a:solidFill>
                  <a:schemeClr val="tx1"/>
                </a:solidFill>
                <a:effectLst/>
                <a:latin typeface="Cambria" panose="02040503050406030204" pitchFamily="18" charset="0"/>
              </a:rPr>
              <a:t>Plain Old Java Object</a:t>
            </a:r>
            <a:r>
              <a:rPr kumimoji="0" lang="en-US" sz="2400" b="0" i="0" u="none" strike="noStrike" cap="none" normalizeH="0" baseline="0" smtClean="0">
                <a:ln>
                  <a:noFill/>
                </a:ln>
                <a:solidFill>
                  <a:schemeClr val="tx1"/>
                </a:solidFill>
                <a:effectLst/>
                <a:latin typeface="Cambria" panose="02040503050406030204" pitchFamily="18" charset="0"/>
              </a:rPr>
              <a:t>) trên một dòng : </a:t>
            </a:r>
          </a:p>
          <a:p>
            <a:pPr lvl="1" eaLnBrk="0" fontAlgn="base" hangingPunct="0">
              <a:spcBef>
                <a:spcPct val="0"/>
              </a:spcBef>
              <a:spcAft>
                <a:spcPct val="0"/>
              </a:spcAft>
            </a:pPr>
            <a:r>
              <a:rPr kumimoji="0" lang="en-US" sz="2400" b="0" i="0" u="none" strike="noStrike" cap="none" normalizeH="0" baseline="0" smtClean="0">
                <a:ln>
                  <a:noFill/>
                </a:ln>
                <a:solidFill>
                  <a:srgbClr val="002060"/>
                </a:solidFill>
                <a:effectLst/>
                <a:latin typeface="Cambria" panose="02040503050406030204" pitchFamily="18" charset="0"/>
              </a:rPr>
              <a:t>data</a:t>
            </a:r>
            <a:r>
              <a:rPr kumimoji="0" lang="en-US" sz="2400" b="0" i="0" u="none" strike="noStrike" cap="none" normalizeH="0" baseline="0" smtClean="0">
                <a:ln>
                  <a:noFill/>
                </a:ln>
                <a:solidFill>
                  <a:schemeClr val="tx1"/>
                </a:solidFill>
                <a:effectLst/>
                <a:latin typeface="Cambria" panose="02040503050406030204" pitchFamily="18" charset="0"/>
              </a:rPr>
              <a:t> class Customer(val name: String, val email: String, val company: String)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smtClean="0">
                <a:ln>
                  <a:noFill/>
                </a:ln>
                <a:solidFill>
                  <a:schemeClr val="tx1"/>
                </a:solidFill>
                <a:effectLst/>
                <a:latin typeface="Cambria" panose="02040503050406030204" pitchFamily="18" charset="0"/>
              </a:rPr>
              <a:t>Ta có thể dùng Lambda để lọc dữ liệu một cách nhanh chóng: </a:t>
            </a:r>
          </a:p>
          <a:p>
            <a:pPr lvl="1" eaLnBrk="0" fontAlgn="base" hangingPunct="0">
              <a:spcBef>
                <a:spcPct val="0"/>
              </a:spcBef>
              <a:spcAft>
                <a:spcPct val="0"/>
              </a:spcAft>
            </a:pPr>
            <a:r>
              <a:rPr kumimoji="0" lang="en-US" sz="2400" b="0" i="0" u="none" strike="noStrike" cap="none" normalizeH="0" baseline="0" smtClean="0">
                <a:ln>
                  <a:noFill/>
                </a:ln>
                <a:solidFill>
                  <a:srgbClr val="002060"/>
                </a:solidFill>
                <a:effectLst/>
                <a:latin typeface="Cambria" panose="02040503050406030204" pitchFamily="18" charset="0"/>
              </a:rPr>
              <a:t>val</a:t>
            </a:r>
            <a:r>
              <a:rPr kumimoji="0" lang="en-US" sz="2400" b="0" i="0" u="none" strike="noStrike" cap="none" normalizeH="0" baseline="0" smtClean="0">
                <a:ln>
                  <a:noFill/>
                </a:ln>
                <a:solidFill>
                  <a:schemeClr val="tx1"/>
                </a:solidFill>
                <a:effectLst/>
                <a:latin typeface="Cambria" panose="02040503050406030204" pitchFamily="18" charset="0"/>
              </a:rPr>
              <a:t> positiveNumbers = list.filter { it &gt; 0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smtClean="0">
                <a:ln>
                  <a:noFill/>
                </a:ln>
                <a:solidFill>
                  <a:schemeClr val="tx1"/>
                </a:solidFill>
                <a:effectLst/>
                <a:latin typeface="Cambria" panose="02040503050406030204" pitchFamily="18" charset="0"/>
              </a:rPr>
              <a:t>Ta có thể tạo đối tượng bằng SingleTon: </a:t>
            </a:r>
          </a:p>
          <a:p>
            <a:pPr lvl="1" eaLnBrk="0" fontAlgn="base" hangingPunct="0">
              <a:spcBef>
                <a:spcPct val="0"/>
              </a:spcBef>
              <a:spcAft>
                <a:spcPct val="0"/>
              </a:spcAft>
            </a:pPr>
            <a:r>
              <a:rPr kumimoji="0" lang="en-US" sz="2400" b="0" i="0" u="none" strike="noStrike" cap="none" normalizeH="0" baseline="0" smtClean="0">
                <a:ln>
                  <a:noFill/>
                </a:ln>
                <a:solidFill>
                  <a:srgbClr val="002060"/>
                </a:solidFill>
                <a:effectLst/>
                <a:latin typeface="Cambria" panose="02040503050406030204" pitchFamily="18" charset="0"/>
              </a:rPr>
              <a:t>object</a:t>
            </a:r>
            <a:r>
              <a:rPr kumimoji="0" lang="en-US" sz="2400" b="0" i="0" u="none" strike="noStrike" cap="none" normalizeH="0" baseline="0" smtClean="0">
                <a:ln>
                  <a:noFill/>
                </a:ln>
                <a:solidFill>
                  <a:schemeClr val="tx1"/>
                </a:solidFill>
                <a:effectLst/>
                <a:latin typeface="Cambria" panose="02040503050406030204" pitchFamily="18" charset="0"/>
              </a:rPr>
              <a:t> </a:t>
            </a:r>
            <a:r>
              <a:rPr kumimoji="0" lang="en-US" sz="2400" b="0" i="0" u="none" strike="noStrike" cap="none" normalizeH="0" baseline="0" smtClean="0">
                <a:ln>
                  <a:noFill/>
                </a:ln>
                <a:solidFill>
                  <a:schemeClr val="tx1"/>
                </a:solidFill>
                <a:effectLst/>
                <a:latin typeface="Cambria" panose="02040503050406030204" pitchFamily="18" charset="0"/>
              </a:rPr>
              <a:t>ThisIsASingleton </a:t>
            </a:r>
            <a:r>
              <a:rPr kumimoji="0" lang="en-US" sz="2400" b="0" i="0" u="none" strike="noStrike" cap="none" normalizeH="0" baseline="0" smtClean="0">
                <a:ln>
                  <a:noFill/>
                </a:ln>
                <a:solidFill>
                  <a:schemeClr val="tx1"/>
                </a:solidFill>
                <a:effectLst/>
                <a:latin typeface="Cambria" panose="02040503050406030204" pitchFamily="18" charset="0"/>
              </a:rPr>
              <a:t>{</a:t>
            </a:r>
          </a:p>
          <a:p>
            <a:pPr lvl="1" eaLnBrk="0" fontAlgn="base" hangingPunct="0">
              <a:spcBef>
                <a:spcPct val="0"/>
              </a:spcBef>
              <a:spcAft>
                <a:spcPct val="0"/>
              </a:spcAft>
            </a:pPr>
            <a:r>
              <a:rPr kumimoji="0" lang="en-US" sz="2400" b="0" i="0" u="none" strike="noStrike" cap="none" normalizeH="0" baseline="0" smtClean="0">
                <a:ln>
                  <a:noFill/>
                </a:ln>
                <a:solidFill>
                  <a:schemeClr val="tx1"/>
                </a:solidFill>
                <a:effectLst/>
                <a:latin typeface="Cambria" panose="02040503050406030204" pitchFamily="18" charset="0"/>
              </a:rPr>
              <a:t> </a:t>
            </a:r>
            <a:r>
              <a:rPr kumimoji="0" lang="en-US" sz="2400" b="0" i="0" u="none" strike="noStrike" cap="none" normalizeH="0" baseline="0" smtClean="0">
                <a:ln>
                  <a:noFill/>
                </a:ln>
                <a:solidFill>
                  <a:schemeClr val="tx1"/>
                </a:solidFill>
                <a:effectLst/>
                <a:latin typeface="Cambria" panose="02040503050406030204" pitchFamily="18" charset="0"/>
              </a:rPr>
              <a:t>val companyName: String = "</a:t>
            </a:r>
            <a:r>
              <a:rPr kumimoji="0" lang="en-US" sz="2400" b="0" i="0" u="none" strike="noStrike" cap="none" normalizeH="0" baseline="0" smtClean="0">
                <a:ln>
                  <a:noFill/>
                </a:ln>
                <a:solidFill>
                  <a:schemeClr val="tx1"/>
                </a:solidFill>
                <a:effectLst/>
                <a:latin typeface="Cambria" panose="02040503050406030204" pitchFamily="18" charset="0"/>
                <a:hlinkClick r:id="rId2"/>
              </a:rPr>
              <a:t>https://ssoftinc.com</a:t>
            </a:r>
            <a:r>
              <a:rPr kumimoji="0" lang="en-US" sz="2400" b="0" i="0" u="none" strike="noStrike" cap="none" normalizeH="0" baseline="0" smtClean="0">
                <a:ln>
                  <a:noFill/>
                </a:ln>
                <a:solidFill>
                  <a:schemeClr val="tx1"/>
                </a:solidFill>
                <a:effectLst/>
                <a:latin typeface="Cambria" panose="02040503050406030204" pitchFamily="18" charset="0"/>
                <a:hlinkClick r:id="rId2"/>
              </a:rPr>
              <a:t>/</a:t>
            </a:r>
            <a:r>
              <a:rPr kumimoji="0" lang="en-US" sz="2400" b="0" i="0" u="none" strike="noStrike" cap="none" normalizeH="0" baseline="0" smtClean="0">
                <a:ln>
                  <a:noFill/>
                </a:ln>
                <a:solidFill>
                  <a:schemeClr val="tx1"/>
                </a:solidFill>
                <a:effectLst/>
                <a:latin typeface="Cambria" panose="02040503050406030204" pitchFamily="18" charset="0"/>
              </a:rPr>
              <a:t>" </a:t>
            </a:r>
            <a:endParaRPr kumimoji="0" lang="en-US" sz="2400" b="0" i="0" u="none" strike="noStrike" cap="none" normalizeH="0" baseline="0" smtClean="0">
              <a:ln>
                <a:noFill/>
              </a:ln>
              <a:solidFill>
                <a:schemeClr val="tx1"/>
              </a:solidFill>
              <a:effectLst/>
              <a:latin typeface="Cambria" panose="02040503050406030204" pitchFamily="18" charset="0"/>
            </a:endParaRPr>
          </a:p>
          <a:p>
            <a:pPr lvl="1" eaLnBrk="0" fontAlgn="base" hangingPunct="0">
              <a:spcBef>
                <a:spcPct val="0"/>
              </a:spcBef>
              <a:spcAft>
                <a:spcPct val="0"/>
              </a:spcAft>
            </a:pPr>
            <a:r>
              <a:rPr kumimoji="0" lang="en-US" sz="2400" b="0" i="0" u="none" strike="noStrike" cap="none" normalizeH="0" baseline="0" smtClean="0">
                <a:ln>
                  <a:noFill/>
                </a:ln>
                <a:solidFill>
                  <a:schemeClr val="tx1"/>
                </a:solidFill>
                <a:effectLst/>
                <a:latin typeface="Cambria" panose="02040503050406030204" pitchFamily="18" charset="0"/>
              </a:rPr>
              <a:t>} </a:t>
            </a:r>
            <a:endParaRPr kumimoji="0" lang="en-US" sz="2400" b="0" i="0" u="none" strike="noStrike" cap="none" normalizeH="0" baseline="0" smtClean="0">
              <a:ln>
                <a:noFill/>
              </a:ln>
              <a:solidFill>
                <a:schemeClr val="tx1"/>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Cambria" panose="02040503050406030204" pitchFamily="18" charset="0"/>
              </a:rPr>
              <a:t>Và còn nhiều cách viết ngắn gọn khác nữa, các bạn có thể tham khảo thêm trên </a:t>
            </a:r>
            <a:r>
              <a:rPr kumimoji="0" lang="en-US" sz="2400" b="0" i="0" u="none" strike="noStrike" cap="none" normalizeH="0" baseline="0" smtClean="0">
                <a:ln>
                  <a:noFill/>
                </a:ln>
                <a:solidFill>
                  <a:schemeClr val="tx1"/>
                </a:solidFill>
                <a:effectLst/>
                <a:latin typeface="Cambria" panose="02040503050406030204" pitchFamily="18" charset="0"/>
                <a:hlinkClick r:id="rId3"/>
              </a:rPr>
              <a:t>http://</a:t>
            </a:r>
            <a:r>
              <a:rPr kumimoji="0" lang="en-US" sz="2400" b="0" i="0" u="none" strike="noStrike" cap="none" normalizeH="0" baseline="0" smtClean="0">
                <a:ln>
                  <a:noFill/>
                </a:ln>
                <a:solidFill>
                  <a:schemeClr val="tx1"/>
                </a:solidFill>
                <a:effectLst/>
                <a:latin typeface="Cambria" panose="02040503050406030204" pitchFamily="18" charset="0"/>
                <a:hlinkClick r:id="rId3"/>
              </a:rPr>
              <a:t>kotlinlang.org</a:t>
            </a:r>
            <a:r>
              <a:rPr kumimoji="0" lang="en-US" sz="2400" b="0" i="0" u="none" strike="noStrike" cap="none" normalizeH="0" baseline="0" smtClean="0">
                <a:ln>
                  <a:noFill/>
                </a:ln>
                <a:solidFill>
                  <a:schemeClr val="tx1"/>
                </a:solidFill>
                <a:effectLst/>
                <a:latin typeface="Cambria" panose="02040503050406030204" pitchFamily="18" charset="0"/>
                <a:hlinkClick r:id="rId3"/>
              </a:rPr>
              <a:t>/</a:t>
            </a:r>
            <a:endParaRPr kumimoji="0" lang="en-US" sz="2400" b="0" i="0" u="none" strike="noStrike" cap="none" normalizeH="0" baseline="0" smtClean="0">
              <a:ln>
                <a:noFill/>
              </a:ln>
              <a:solidFill>
                <a:schemeClr val="tx1"/>
              </a:solidFill>
              <a:effectLst/>
              <a:latin typeface="Cambria" panose="02040503050406030204" pitchFamily="18" charset="0"/>
            </a:endParaRPr>
          </a:p>
        </p:txBody>
      </p:sp>
    </p:spTree>
    <p:extLst>
      <p:ext uri="{BB962C8B-B14F-4D97-AF65-F5344CB8AC3E}">
        <p14:creationId xmlns:p14="http://schemas.microsoft.com/office/powerpoint/2010/main" val="282193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0722" y="1168182"/>
            <a:ext cx="8686800" cy="1569660"/>
          </a:xfrm>
          <a:prstGeom prst="rect">
            <a:avLst/>
          </a:prstGeom>
        </p:spPr>
        <p:txBody>
          <a:bodyPr wrap="square">
            <a:spAutoFit/>
          </a:bodyPr>
          <a:lstStyle/>
          <a:p>
            <a:pPr marL="342900" indent="-342900" algn="just">
              <a:buFont typeface="Wingdings" panose="05000000000000000000" pitchFamily="2" charset="2"/>
              <a:buChar char="v"/>
            </a:pPr>
            <a:r>
              <a:rPr lang="vi-VN" sz="2400" b="1">
                <a:solidFill>
                  <a:srgbClr val="FF0000"/>
                </a:solidFill>
                <a:latin typeface="Cambria" panose="02040503050406030204" pitchFamily="18" charset="0"/>
              </a:rPr>
              <a:t>An toàn như thế nào?</a:t>
            </a:r>
            <a:endParaRPr lang="vi-VN" sz="2400">
              <a:latin typeface="Cambria" panose="02040503050406030204" pitchFamily="18" charset="0"/>
            </a:endParaRPr>
          </a:p>
          <a:p>
            <a:pPr algn="just"/>
            <a:r>
              <a:rPr lang="vi-VN" sz="2400">
                <a:latin typeface="Cambria" panose="02040503050406030204" pitchFamily="18" charset="0"/>
              </a:rPr>
              <a:t>Kotlin tự động kiểm tra lỗi biễn dịch Null pointer exception, các hành vi trên tập dữ liệu null, tự động ép kiểu đúng một cách chính xác cho ta, ví dụ so sánh:</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73099"/>
            <a:ext cx="8531978" cy="3496712"/>
          </a:xfrm>
          <a:prstGeom prst="rect">
            <a:avLst/>
          </a:prstGeom>
        </p:spPr>
      </p:pic>
    </p:spTree>
    <p:extLst>
      <p:ext uri="{BB962C8B-B14F-4D97-AF65-F5344CB8AC3E}">
        <p14:creationId xmlns:p14="http://schemas.microsoft.com/office/powerpoint/2010/main" val="1861397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49750" y="1198033"/>
            <a:ext cx="8084649" cy="1569660"/>
          </a:xfrm>
          <a:prstGeom prst="rect">
            <a:avLst/>
          </a:prstGeom>
        </p:spPr>
        <p:txBody>
          <a:bodyPr wrap="square">
            <a:spAutoFit/>
          </a:bodyPr>
          <a:lstStyle/>
          <a:p>
            <a:pPr marL="342900" indent="-342900">
              <a:buFont typeface="Wingdings" panose="05000000000000000000" pitchFamily="2" charset="2"/>
              <a:buChar char="v"/>
            </a:pPr>
            <a:r>
              <a:rPr lang="vi-VN" sz="2400" b="1">
                <a:solidFill>
                  <a:srgbClr val="FF0000"/>
                </a:solidFill>
                <a:latin typeface="Cambria" panose="02040503050406030204" pitchFamily="18" charset="0"/>
              </a:rPr>
              <a:t>Đa năng  như thế nào?</a:t>
            </a:r>
            <a:endParaRPr lang="vi-VN" sz="2400">
              <a:latin typeface="Cambria" panose="02040503050406030204" pitchFamily="18" charset="0"/>
            </a:endParaRPr>
          </a:p>
          <a:p>
            <a:r>
              <a:rPr lang="vi-VN" sz="2400">
                <a:latin typeface="Cambria" panose="02040503050406030204" pitchFamily="18" charset="0"/>
              </a:rPr>
              <a:t>Phải nói Kotlin có thể làm các multiplatform applications. Có thể build Kotlin cho Server-side , cho Android, cho Javascript, Native….</a:t>
            </a:r>
          </a:p>
        </p:txBody>
      </p:sp>
    </p:spTree>
    <p:extLst>
      <p:ext uri="{BB962C8B-B14F-4D97-AF65-F5344CB8AC3E}">
        <p14:creationId xmlns:p14="http://schemas.microsoft.com/office/powerpoint/2010/main" val="32946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475069" y="1295400"/>
            <a:ext cx="8135531" cy="3416320"/>
          </a:xfrm>
          <a:prstGeom prst="rect">
            <a:avLst/>
          </a:prstGeom>
        </p:spPr>
        <p:txBody>
          <a:bodyPr wrap="square">
            <a:spAutoFit/>
          </a:bodyPr>
          <a:lstStyle/>
          <a:p>
            <a:pPr marL="342900" indent="-342900" algn="just">
              <a:buFont typeface="Wingdings" panose="05000000000000000000" pitchFamily="2" charset="2"/>
              <a:buChar char="v"/>
            </a:pPr>
            <a:r>
              <a:rPr lang="vi-VN" sz="2400" b="1">
                <a:solidFill>
                  <a:srgbClr val="FF0000"/>
                </a:solidFill>
                <a:latin typeface="Cambria" panose="02040503050406030204" pitchFamily="18" charset="0"/>
              </a:rPr>
              <a:t>Khả năng tương tác như thế nào?</a:t>
            </a:r>
            <a:endParaRPr lang="vi-VN" sz="2400">
              <a:latin typeface="Cambria" panose="02040503050406030204" pitchFamily="18" charset="0"/>
            </a:endParaRPr>
          </a:p>
          <a:p>
            <a:pPr algn="just"/>
            <a:r>
              <a:rPr lang="vi-VN" sz="2400">
                <a:latin typeface="Cambria" panose="02040503050406030204" pitchFamily="18" charset="0"/>
              </a:rPr>
              <a:t>Kotlin có thể sử dụng được 100% các thư viện từ JVM, có thể dễ dàng từ Kotlin triệu gọi Java và từ Java triệu gọi Kotlin. Giúp các Lập trình viên không lo lắng về việc chuyển đổi coding, tăng khả năng tương tác mạnh mẽ trong hệ thống.</a:t>
            </a:r>
          </a:p>
          <a:p>
            <a:pPr algn="just"/>
            <a:r>
              <a:rPr lang="vi-VN" sz="2400">
                <a:latin typeface="Cambria" panose="02040503050406030204" pitchFamily="18" charset="0"/>
              </a:rPr>
              <a:t>Ngoài ra Kotlin còn có thể dễ dàng lập trình trên nhiều công cụ khác nhau: Website, Eclipse, Netbeans, Android Studio, JetBrains… Tài liệu lập trình phong phú, cộng đồng hỗ trợ Kotlin ngày càng không ngừng phát triển.</a:t>
            </a:r>
          </a:p>
        </p:txBody>
      </p:sp>
    </p:spTree>
    <p:extLst>
      <p:ext uri="{BB962C8B-B14F-4D97-AF65-F5344CB8AC3E}">
        <p14:creationId xmlns:p14="http://schemas.microsoft.com/office/powerpoint/2010/main" val="1365977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050" name="Picture 2" descr="https://duythanhcse.files.wordpress.com/2017/05/kotlin_h3.png?w=62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79" y="1356816"/>
            <a:ext cx="1770879" cy="22292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https://duythanhcse.files.wordpress.com/2017/05/kotlin_h4.png?w=62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71090"/>
            <a:ext cx="1820244" cy="23103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duythanhcse.files.wordpress.com/2017/05/kotlin_h5.png?w=620">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0941" y="1208539"/>
            <a:ext cx="1829751" cy="23801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321" y="3900985"/>
            <a:ext cx="1838896" cy="22860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5585" y="3797912"/>
            <a:ext cx="1927459" cy="2492145"/>
          </a:xfrm>
          <a:prstGeom prst="rect">
            <a:avLst/>
          </a:prstGeom>
        </p:spPr>
      </p:pic>
      <p:sp>
        <p:nvSpPr>
          <p:cNvPr id="12" name="Rectangle 11"/>
          <p:cNvSpPr/>
          <p:nvPr/>
        </p:nvSpPr>
        <p:spPr>
          <a:xfrm>
            <a:off x="5638800" y="6245423"/>
            <a:ext cx="3505200" cy="307777"/>
          </a:xfrm>
          <a:prstGeom prst="rect">
            <a:avLst/>
          </a:prstGeom>
        </p:spPr>
        <p:txBody>
          <a:bodyPr wrap="square">
            <a:spAutoFit/>
          </a:bodyPr>
          <a:lstStyle/>
          <a:p>
            <a:r>
              <a:rPr lang="en-US" sz="1400">
                <a:hlinkClick r:id="rId10"/>
              </a:rPr>
              <a:t>http</a:t>
            </a:r>
            <a:r>
              <a:rPr lang="en-US" sz="1400">
                <a:hlinkClick r:id="rId10"/>
              </a:rPr>
              <a:t>://</a:t>
            </a:r>
            <a:r>
              <a:rPr lang="en-US" sz="1400" smtClean="0">
                <a:hlinkClick r:id="rId10"/>
              </a:rPr>
              <a:t>kotlinlang.org/docs/kotlin-docs.pdf</a:t>
            </a:r>
            <a:r>
              <a:rPr lang="en-US" sz="1400" smtClean="0"/>
              <a:t> </a:t>
            </a:r>
            <a:endParaRPr lang="en-US" sz="1400"/>
          </a:p>
        </p:txBody>
      </p:sp>
      <p:pic>
        <p:nvPicPr>
          <p:cNvPr id="13" name="Picture 12"/>
          <p:cNvPicPr>
            <a:picLocks noChangeAspect="1"/>
          </p:cNvPicPr>
          <p:nvPr/>
        </p:nvPicPr>
        <p:blipFill>
          <a:blip r:embed="rId11"/>
          <a:stretch>
            <a:fillRect/>
          </a:stretch>
        </p:blipFill>
        <p:spPr>
          <a:xfrm>
            <a:off x="6180941" y="3663564"/>
            <a:ext cx="1829751" cy="2589872"/>
          </a:xfrm>
          <a:prstGeom prst="rect">
            <a:avLst/>
          </a:prstGeom>
        </p:spPr>
      </p:pic>
    </p:spTree>
    <p:extLst>
      <p:ext uri="{BB962C8B-B14F-4D97-AF65-F5344CB8AC3E}">
        <p14:creationId xmlns:p14="http://schemas.microsoft.com/office/powerpoint/2010/main" val="1269927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413</Words>
  <Application>Microsoft Office PowerPoint</Application>
  <PresentationFormat>On-screen Show (4:3)</PresentationFormat>
  <Paragraphs>33</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377</cp:revision>
  <dcterms:created xsi:type="dcterms:W3CDTF">2011-04-06T04:04:31Z</dcterms:created>
  <dcterms:modified xsi:type="dcterms:W3CDTF">2017-05-22T14:38:55Z</dcterms:modified>
</cp:coreProperties>
</file>