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softinc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softin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dữ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liệu và khai báo biến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97689" y="492068"/>
            <a:ext cx="8759447" cy="5908732"/>
            <a:chOff x="97689" y="492068"/>
            <a:chExt cx="8759447" cy="5908732"/>
          </a:xfrm>
        </p:grpSpPr>
        <p:sp>
          <p:nvSpPr>
            <p:cNvPr id="9" name="Rectangle 8"/>
            <p:cNvSpPr/>
            <p:nvPr/>
          </p:nvSpPr>
          <p:spPr>
            <a:xfrm>
              <a:off x="97689" y="3370825"/>
              <a:ext cx="1527981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Dữ Liệu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8855" y="1127013"/>
              <a:ext cx="1600200" cy="47880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số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2066" y="2140310"/>
              <a:ext cx="1600200" cy="4685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Ký tự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58855" y="4052273"/>
              <a:ext cx="1600200" cy="4344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luận lý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0022" y="5053224"/>
              <a:ext cx="1600200" cy="42557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Arrays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34927" y="3131888"/>
              <a:ext cx="1600200" cy="4830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Kiểu Strings</a:t>
              </a:r>
              <a:endParaRPr lang="en-US">
                <a:latin typeface="Cambria" panose="020405030504060302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 flipV="1">
              <a:off x="1600200" y="1366418"/>
              <a:ext cx="1358655" cy="23139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9" idx="3"/>
              <a:endCxn id="11" idx="1"/>
            </p:cNvCxnSpPr>
            <p:nvPr/>
          </p:nvCxnSpPr>
          <p:spPr>
            <a:xfrm flipV="1">
              <a:off x="1625670" y="2374597"/>
              <a:ext cx="1306396" cy="1301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stCxn id="9" idx="3"/>
              <a:endCxn id="14" idx="1"/>
            </p:cNvCxnSpPr>
            <p:nvPr/>
          </p:nvCxnSpPr>
          <p:spPr>
            <a:xfrm flipV="1">
              <a:off x="1625670" y="3373426"/>
              <a:ext cx="1309257" cy="302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12" idx="1"/>
            </p:cNvCxnSpPr>
            <p:nvPr/>
          </p:nvCxnSpPr>
          <p:spPr>
            <a:xfrm>
              <a:off x="1625670" y="3675625"/>
              <a:ext cx="1333185" cy="59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9" idx="3"/>
              <a:endCxn id="13" idx="1"/>
            </p:cNvCxnSpPr>
            <p:nvPr/>
          </p:nvCxnSpPr>
          <p:spPr>
            <a:xfrm>
              <a:off x="1625670" y="3675625"/>
              <a:ext cx="1304352" cy="159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587466" y="492068"/>
              <a:ext cx="1230573" cy="40406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Double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87465" y="1017282"/>
              <a:ext cx="1230573" cy="4305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Float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91376" y="1574780"/>
              <a:ext cx="1252062" cy="4064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Long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05074" y="2057400"/>
              <a:ext cx="1252062" cy="4064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Int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05074" y="2514600"/>
              <a:ext cx="1252062" cy="4064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Short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2955" y="634828"/>
              <a:ext cx="1600200" cy="47880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Số thực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82955" y="1345489"/>
              <a:ext cx="1574800" cy="4788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Số nguyên</a:t>
              </a:r>
              <a:endParaRPr lang="en-US"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 flipV="1">
              <a:off x="4559055" y="867017"/>
              <a:ext cx="711200" cy="499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stCxn id="10" idx="3"/>
              <a:endCxn id="34" idx="1"/>
            </p:cNvCxnSpPr>
            <p:nvPr/>
          </p:nvCxnSpPr>
          <p:spPr>
            <a:xfrm>
              <a:off x="4559055" y="1366418"/>
              <a:ext cx="723900" cy="218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34" idx="3"/>
              <a:endCxn id="30" idx="1"/>
            </p:cNvCxnSpPr>
            <p:nvPr/>
          </p:nvCxnSpPr>
          <p:spPr>
            <a:xfrm>
              <a:off x="6857755" y="1584894"/>
              <a:ext cx="733621" cy="19309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27" idx="3"/>
            </p:cNvCxnSpPr>
            <p:nvPr/>
          </p:nvCxnSpPr>
          <p:spPr>
            <a:xfrm>
              <a:off x="6883155" y="874233"/>
              <a:ext cx="661301" cy="39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stCxn id="34" idx="3"/>
              <a:endCxn id="32" idx="1"/>
            </p:cNvCxnSpPr>
            <p:nvPr/>
          </p:nvCxnSpPr>
          <p:spPr>
            <a:xfrm>
              <a:off x="6857755" y="1584894"/>
              <a:ext cx="747319" cy="113291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3"/>
              <a:endCxn id="31" idx="1"/>
            </p:cNvCxnSpPr>
            <p:nvPr/>
          </p:nvCxnSpPr>
          <p:spPr>
            <a:xfrm>
              <a:off x="6857755" y="1584894"/>
              <a:ext cx="747319" cy="67571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Straight Arrow Connector 46"/>
            <p:cNvCxnSpPr>
              <a:stCxn id="27" idx="3"/>
              <a:endCxn id="28" idx="1"/>
            </p:cNvCxnSpPr>
            <p:nvPr/>
          </p:nvCxnSpPr>
          <p:spPr>
            <a:xfrm flipV="1">
              <a:off x="6883155" y="694100"/>
              <a:ext cx="704311" cy="180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605074" y="2971800"/>
              <a:ext cx="1252062" cy="4064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Byte</a:t>
              </a:r>
              <a:endParaRPr lang="en-US">
                <a:latin typeface="Cambria" panose="02040503050406030204" pitchFamily="18" charset="0"/>
              </a:endParaRPr>
            </a:p>
          </p:txBody>
        </p:sp>
        <p:cxnSp>
          <p:nvCxnSpPr>
            <p:cNvPr id="60" name="Straight Arrow Connector 59"/>
            <p:cNvCxnSpPr>
              <a:stCxn id="34" idx="3"/>
              <a:endCxn id="59" idx="1"/>
            </p:cNvCxnSpPr>
            <p:nvPr/>
          </p:nvCxnSpPr>
          <p:spPr>
            <a:xfrm>
              <a:off x="6857755" y="1584894"/>
              <a:ext cx="747319" cy="159011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299044" y="2397213"/>
              <a:ext cx="1584111" cy="40406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DoubleArray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09496" y="2923781"/>
              <a:ext cx="1573660" cy="43051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FloatArray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07659" y="3470318"/>
              <a:ext cx="1601140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LongArray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07659" y="3999243"/>
              <a:ext cx="1601140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IntArray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08479" y="4549510"/>
              <a:ext cx="1601140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ShortArray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18218" y="5049931"/>
              <a:ext cx="1601139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ByteArray</a:t>
              </a:r>
            </a:p>
          </p:txBody>
        </p:sp>
        <p:cxnSp>
          <p:nvCxnSpPr>
            <p:cNvPr id="77" name="Straight Arrow Connector 76"/>
            <p:cNvCxnSpPr>
              <a:stCxn id="13" idx="3"/>
              <a:endCxn id="62" idx="1"/>
            </p:cNvCxnSpPr>
            <p:nvPr/>
          </p:nvCxnSpPr>
          <p:spPr>
            <a:xfrm flipV="1">
              <a:off x="4530222" y="2599245"/>
              <a:ext cx="768822" cy="266676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13" idx="3"/>
              <a:endCxn id="64" idx="1"/>
            </p:cNvCxnSpPr>
            <p:nvPr/>
          </p:nvCxnSpPr>
          <p:spPr>
            <a:xfrm flipV="1">
              <a:off x="4530222" y="3673528"/>
              <a:ext cx="777437" cy="159248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13" idx="3"/>
              <a:endCxn id="65" idx="1"/>
            </p:cNvCxnSpPr>
            <p:nvPr/>
          </p:nvCxnSpPr>
          <p:spPr>
            <a:xfrm flipV="1">
              <a:off x="4530222" y="4202453"/>
              <a:ext cx="777437" cy="10635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13" idx="3"/>
              <a:endCxn id="66" idx="1"/>
            </p:cNvCxnSpPr>
            <p:nvPr/>
          </p:nvCxnSpPr>
          <p:spPr>
            <a:xfrm flipV="1">
              <a:off x="4530222" y="4752720"/>
              <a:ext cx="778257" cy="51329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Straight Arrow Connector 87"/>
            <p:cNvCxnSpPr>
              <a:stCxn id="13" idx="3"/>
              <a:endCxn id="107" idx="1"/>
            </p:cNvCxnSpPr>
            <p:nvPr/>
          </p:nvCxnSpPr>
          <p:spPr>
            <a:xfrm>
              <a:off x="4530222" y="5266013"/>
              <a:ext cx="802838" cy="9315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333060" y="5994380"/>
              <a:ext cx="1601139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ambria" panose="02040503050406030204" pitchFamily="18" charset="0"/>
                </a:rPr>
                <a:t>CharArray</a:t>
              </a:r>
              <a:endParaRPr lang="en-US">
                <a:latin typeface="Cambria" panose="02040503050406030204" pitchFamily="18" charset="0"/>
              </a:endParaRPr>
            </a:p>
          </p:txBody>
        </p:sp>
        <p:cxnSp>
          <p:nvCxnSpPr>
            <p:cNvPr id="111" name="Straight Arrow Connector 110"/>
            <p:cNvCxnSpPr>
              <a:stCxn id="13" idx="3"/>
              <a:endCxn id="67" idx="1"/>
            </p:cNvCxnSpPr>
            <p:nvPr/>
          </p:nvCxnSpPr>
          <p:spPr>
            <a:xfrm flipV="1">
              <a:off x="4530222" y="5253141"/>
              <a:ext cx="787996" cy="1287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3" idx="3"/>
              <a:endCxn id="63" idx="1"/>
            </p:cNvCxnSpPr>
            <p:nvPr/>
          </p:nvCxnSpPr>
          <p:spPr>
            <a:xfrm flipV="1">
              <a:off x="4530222" y="3139040"/>
              <a:ext cx="779274" cy="212697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5318218" y="5518207"/>
              <a:ext cx="1601139" cy="40642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BooleanArray</a:t>
              </a:r>
            </a:p>
          </p:txBody>
        </p:sp>
        <p:cxnSp>
          <p:nvCxnSpPr>
            <p:cNvPr id="168" name="Straight Arrow Connector 167"/>
            <p:cNvCxnSpPr>
              <a:endCxn id="157" idx="1"/>
            </p:cNvCxnSpPr>
            <p:nvPr/>
          </p:nvCxnSpPr>
          <p:spPr>
            <a:xfrm>
              <a:off x="4559055" y="5273165"/>
              <a:ext cx="759163" cy="44825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128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04800" y="1118421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Số thực sẽ có 2 loại đó là Double và Float, Nếu có hằng số để xác định nó là số thực nào thì ta có thể thêm ký tự f hoặc F đằng sau hằng số đó</a:t>
            </a:r>
            <a:r>
              <a:rPr lang="vi-VN" smtClean="0"/>
              <a:t>:</a:t>
            </a:r>
            <a:endParaRPr lang="en-US" smtClean="0"/>
          </a:p>
          <a:p>
            <a:endParaRPr lang="vi-VN"/>
          </a:p>
          <a:p>
            <a:r>
              <a:rPr lang="vi-VN"/>
              <a:t>ví dụ: 113.5 –&gt;số Double , còn 113.5F hoặc 113.5f –&gt;số </a:t>
            </a:r>
            <a:r>
              <a:rPr lang="vi-VN" smtClean="0"/>
              <a:t>Float</a:t>
            </a:r>
            <a:endParaRPr lang="en-US" smtClean="0"/>
          </a:p>
          <a:p>
            <a:endParaRPr lang="vi-VN"/>
          </a:p>
          <a:p>
            <a:r>
              <a:rPr lang="vi-VN"/>
              <a:t>Số nguyên có 4 loại : Long, Int, Short, Byte . Ta chú ý trường hợp hằng số của Long và Int bằng cách thêm ký tự </a:t>
            </a:r>
            <a:r>
              <a:rPr lang="vi-VN" smtClean="0"/>
              <a:t>L</a:t>
            </a:r>
            <a:endParaRPr lang="en-US" smtClean="0"/>
          </a:p>
          <a:p>
            <a:endParaRPr lang="vi-VN"/>
          </a:p>
          <a:p>
            <a:r>
              <a:rPr lang="vi-VN"/>
              <a:t>ví dụ: 113–&gt;số Int, còn 113L –&gt; số Long (không dùng l thường</a:t>
            </a:r>
            <a:r>
              <a:rPr lang="vi-VN" smtClean="0"/>
              <a:t>)</a:t>
            </a:r>
            <a:endParaRPr lang="en-US" smtClean="0"/>
          </a:p>
          <a:p>
            <a:endParaRPr lang="vi-VN"/>
          </a:p>
          <a:p>
            <a:r>
              <a:rPr lang="vi-VN"/>
              <a:t>Ta có thể khai báo biến cho các kiểu dữ liệu này như sau:</a:t>
            </a:r>
          </a:p>
          <a:p>
            <a:r>
              <a:rPr lang="vi-VN" b="1">
                <a:solidFill>
                  <a:srgbClr val="FF0000"/>
                </a:solidFill>
              </a:rPr>
              <a:t>var</a:t>
            </a:r>
            <a:r>
              <a:rPr lang="vi-VN" b="1"/>
              <a:t> tên_biến  : </a:t>
            </a:r>
            <a:r>
              <a:rPr lang="vi-VN" b="1">
                <a:solidFill>
                  <a:srgbClr val="FF0000"/>
                </a:solidFill>
              </a:rPr>
              <a:t>Kiểu_Dữ_Liệu</a:t>
            </a:r>
            <a:r>
              <a:rPr lang="vi-VN" b="1"/>
              <a:t>=Giá_Trị_Mặc_Định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133600" y="4534741"/>
            <a:ext cx="327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x:Long=100L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y:Double=113.5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f:Float=113.5f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i:Int =113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s:Short=8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b:Byte=1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22836" y="1094537"/>
            <a:ext cx="8011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Ta để ý với Kotlin thì không cần thêm dấu chấm phẩy khi kết thúc lệnh</a:t>
            </a:r>
          </a:p>
          <a:p>
            <a:r>
              <a:rPr lang="vi-VN" b="1"/>
              <a:t>Kiểu ký tự dùng để lưu trữ một ký tự nằm trong nháy đơn:</a:t>
            </a:r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0486"/>
              </p:ext>
            </p:extLst>
          </p:nvPr>
        </p:nvGraphicFramePr>
        <p:xfrm>
          <a:off x="610564" y="2133600"/>
          <a:ext cx="8229600" cy="3048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var c:Char='c'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29576" y="2590800"/>
            <a:ext cx="741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Kiểu chuỗi dùng để lưu tập các ký tự được để trong cặp nháy đôi, dùng đối tượng String để khai báo:</a:t>
            </a:r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5776" y="3445363"/>
            <a:ext cx="6882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ten:String="Trần Duy Thanh-0987773061-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http://ssoftinc.com/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836" y="4022927"/>
            <a:ext cx="8468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Ngoài ra ta có thể khai báo chuỗi trên nhiều dòng bằng cách để trong cặp 3 dấu nháy kép:</a:t>
            </a:r>
          </a:p>
        </p:txBody>
      </p:sp>
    </p:spTree>
    <p:extLst>
      <p:ext uri="{BB962C8B-B14F-4D97-AF65-F5344CB8AC3E}">
        <p14:creationId xmlns:p14="http://schemas.microsoft.com/office/powerpoint/2010/main" val="1806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5776" y="1097949"/>
            <a:ext cx="688201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fun main(args: Array&lt;String&gt;) {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ten:String="Trần Duy Thanh-0987773061-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http://ssoftinc.com/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address:String="""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số 24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đường 7, khu phố X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phường 5, Quận 9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TP.HCM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"""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println(address)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080" y="3683272"/>
            <a:ext cx="8817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Kiểu luận lý dùng đối tượng Boolean để khai báo, Kiểu dữ liệu này sẽ lưu trữ 2 giá trị </a:t>
            </a:r>
            <a:r>
              <a:rPr lang="vi-VN">
                <a:solidFill>
                  <a:srgbClr val="FF0000"/>
                </a:solidFill>
              </a:rPr>
              <a:t>true</a:t>
            </a:r>
            <a:r>
              <a:rPr lang="vi-VN"/>
              <a:t> hoặc </a:t>
            </a:r>
            <a:r>
              <a:rPr lang="vi-VN">
                <a:solidFill>
                  <a:srgbClr val="FF0000"/>
                </a:solidFill>
              </a:rPr>
              <a:t>false</a:t>
            </a:r>
            <a:r>
              <a:rPr lang="vi-VN"/>
              <a:t>, kiểu này rất quan trọng, được sử dụng nhiều trong việc kiểm tra các điều kiện:</a:t>
            </a:r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73088" y="4606602"/>
            <a:ext cx="2484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kq:Boolean=true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9382" y="1219200"/>
            <a:ext cx="8293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các kiểu dữ liệu Mảng, Kotlin cung cấp cho ta 8 loại mảng ứng với 8 kiểu dữ liệu được built-in trong Kotlin (ngoại trừ String).</a:t>
            </a:r>
          </a:p>
          <a:p>
            <a:r>
              <a:rPr lang="vi-VN" sz="2400"/>
              <a:t>Để khai báo và sử dụng kiểu dữ liệu ta làm như sau: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382" y="3017460"/>
            <a:ext cx="8065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var</a:t>
            </a:r>
            <a:r>
              <a:rPr lang="en-US" b="1"/>
              <a:t> Tên_Mảng: </a:t>
            </a:r>
            <a:r>
              <a:rPr lang="en-US" b="1">
                <a:solidFill>
                  <a:srgbClr val="000080"/>
                </a:solidFill>
              </a:rPr>
              <a:t>Kiểu_Dữ_Liệu_Mảng</a:t>
            </a:r>
            <a:r>
              <a:rPr lang="en-US" b="1"/>
              <a:t>=</a:t>
            </a:r>
            <a:r>
              <a:rPr lang="en-US" b="1">
                <a:solidFill>
                  <a:srgbClr val="000080"/>
                </a:solidFill>
              </a:rPr>
              <a:t>XXX</a:t>
            </a:r>
            <a:r>
              <a:rPr lang="en-US" b="1">
                <a:solidFill>
                  <a:srgbClr val="FF0000"/>
                </a:solidFill>
              </a:rPr>
              <a:t>ArrayOf</a:t>
            </a:r>
            <a:r>
              <a:rPr lang="en-US" b="1"/>
              <a:t>(giá trị 1, giá trị 2,…, giá trị 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776" y="3575753"/>
            <a:ext cx="818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Với XXX là 8 kiểu dữ liệu tương ứng(viết thường ký tự đầu), ví dụ:</a:t>
            </a:r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5776" y="4134912"/>
            <a:ext cx="57951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arrX:IntArray= intArrayOf(1,2,3,5)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println(arrX[1])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arrY:DoubleArray= doubleArrayOf(1.5,2.6,9.0,10.3)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println(arrY[3])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arrC:CharArray= charArrayOf('a','b','c')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println(arrC[0])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472496" y="1219200"/>
            <a:ext cx="844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Ngoài ra nếu muốn khai báo hằng số thì ta dùng </a:t>
            </a:r>
            <a:r>
              <a:rPr lang="vi-VN">
                <a:solidFill>
                  <a:srgbClr val="FF0000"/>
                </a:solidFill>
              </a:rPr>
              <a:t>val</a:t>
            </a:r>
            <a:r>
              <a:rPr lang="vi-VN"/>
              <a:t> thay vì </a:t>
            </a:r>
            <a:r>
              <a:rPr lang="vi-VN">
                <a:solidFill>
                  <a:srgbClr val="FF0000"/>
                </a:solidFill>
              </a:rPr>
              <a:t>var</a:t>
            </a:r>
            <a:r>
              <a:rPr lang="vi-VN"/>
              <a:t>. </a:t>
            </a:r>
            <a:r>
              <a:rPr lang="vi-VN">
                <a:solidFill>
                  <a:srgbClr val="FF0000"/>
                </a:solidFill>
              </a:rPr>
              <a:t>var</a:t>
            </a:r>
            <a:r>
              <a:rPr lang="vi-VN"/>
              <a:t> cho phép thay đổi giá trị của biến, còn </a:t>
            </a:r>
            <a:r>
              <a:rPr lang="vi-VN">
                <a:solidFill>
                  <a:srgbClr val="FF0000"/>
                </a:solidFill>
              </a:rPr>
              <a:t>val</a:t>
            </a:r>
            <a:r>
              <a:rPr lang="vi-VN"/>
              <a:t> không cho phép. Ta thường nói mutable khi khai báo </a:t>
            </a:r>
            <a:r>
              <a:rPr lang="vi-VN">
                <a:solidFill>
                  <a:srgbClr val="FF0000"/>
                </a:solidFill>
              </a:rPr>
              <a:t>var</a:t>
            </a:r>
            <a:r>
              <a:rPr lang="vi-VN"/>
              <a:t>, readonly khi khai báo </a:t>
            </a:r>
            <a:r>
              <a:rPr lang="vi-VN">
                <a:solidFill>
                  <a:srgbClr val="FF0000"/>
                </a:solidFill>
              </a:rPr>
              <a:t>val</a:t>
            </a:r>
            <a:r>
              <a:rPr lang="vi-VN"/>
              <a:t>.</a:t>
            </a:r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45836" y="2502721"/>
            <a:ext cx="4616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 PI:Double =3.14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PI=3.15//không được phép vì PI là readonly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545</Words>
  <Application>Microsoft Office PowerPoint</Application>
  <PresentationFormat>On-screen Show (4:3)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501</cp:revision>
  <dcterms:created xsi:type="dcterms:W3CDTF">2011-04-06T04:04:31Z</dcterms:created>
  <dcterms:modified xsi:type="dcterms:W3CDTF">2017-07-23T21:39:55Z</dcterms:modified>
</cp:coreProperties>
</file>