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18</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Các toán tử  quan trọng trong Kotlin</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79321" y="1219200"/>
            <a:ext cx="2006575" cy="369332"/>
          </a:xfrm>
          <a:prstGeom prst="rect">
            <a:avLst/>
          </a:prstGeom>
        </p:spPr>
        <p:txBody>
          <a:bodyPr wrap="none">
            <a:spAutoFit/>
          </a:bodyPr>
          <a:lstStyle/>
          <a:p>
            <a:r>
              <a:rPr lang="de-DE" b="1">
                <a:solidFill>
                  <a:srgbClr val="0000FF"/>
                </a:solidFill>
              </a:rPr>
              <a:t>4. Toán tử So sánh:</a:t>
            </a:r>
            <a:endParaRPr lang="en-US"/>
          </a:p>
        </p:txBody>
      </p:sp>
      <p:sp>
        <p:nvSpPr>
          <p:cNvPr id="8" name="Rectangle 1"/>
          <p:cNvSpPr>
            <a:spLocks noChangeArrowheads="1"/>
          </p:cNvSpPr>
          <p:nvPr/>
        </p:nvSpPr>
        <p:spPr bwMode="auto">
          <a:xfrm>
            <a:off x="683643" y="1817132"/>
            <a:ext cx="5899372"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a:Int=</a:t>
            </a:r>
            <a: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8</a:t>
            </a:r>
            <a:b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b:Int=</a:t>
            </a:r>
            <a: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b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(a==b)</a:t>
            </a:r>
            <a:b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(a.equals(b))</a:t>
            </a:r>
            <a:b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(!a.equals(b))</a:t>
            </a:r>
            <a:b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(a.compareTo(b))</a:t>
            </a:r>
            <a:b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.compareTo(</a:t>
            </a:r>
            <a: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.compareTo(</a:t>
            </a:r>
            <a: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.compareTo(</a:t>
            </a:r>
            <a:r>
              <a:rPr kumimoji="0" lang="en-US" sz="2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32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6548896" y="2590800"/>
            <a:ext cx="4572000" cy="2031325"/>
          </a:xfrm>
          <a:prstGeom prst="rect">
            <a:avLst/>
          </a:prstGeom>
        </p:spPr>
        <p:txBody>
          <a:bodyPr>
            <a:spAutoFit/>
          </a:bodyPr>
          <a:lstStyle/>
          <a:p>
            <a:r>
              <a:rPr lang="en-US"/>
              <a:t>false</a:t>
            </a:r>
          </a:p>
          <a:p>
            <a:r>
              <a:rPr lang="en-US"/>
              <a:t>false</a:t>
            </a:r>
          </a:p>
          <a:p>
            <a:r>
              <a:rPr lang="en-US"/>
              <a:t>true</a:t>
            </a:r>
          </a:p>
          <a:p>
            <a:r>
              <a:rPr lang="en-US"/>
              <a:t>1</a:t>
            </a:r>
          </a:p>
          <a:p>
            <a:r>
              <a:rPr lang="en-US"/>
              <a:t>0</a:t>
            </a:r>
          </a:p>
          <a:p>
            <a:r>
              <a:rPr lang="en-US"/>
              <a:t>-1</a:t>
            </a:r>
          </a:p>
          <a:p>
            <a:r>
              <a:rPr lang="en-US"/>
              <a:t>1</a:t>
            </a:r>
          </a:p>
        </p:txBody>
      </p:sp>
    </p:spTree>
    <p:extLst>
      <p:ext uri="{BB962C8B-B14F-4D97-AF65-F5344CB8AC3E}">
        <p14:creationId xmlns:p14="http://schemas.microsoft.com/office/powerpoint/2010/main" val="1522548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Rectangle 10"/>
          <p:cNvSpPr/>
          <p:nvPr/>
        </p:nvSpPr>
        <p:spPr>
          <a:xfrm>
            <a:off x="530797" y="1219200"/>
            <a:ext cx="1751698" cy="369332"/>
          </a:xfrm>
          <a:prstGeom prst="rect">
            <a:avLst/>
          </a:prstGeom>
        </p:spPr>
        <p:txBody>
          <a:bodyPr wrap="none">
            <a:spAutoFit/>
          </a:bodyPr>
          <a:lstStyle/>
          <a:p>
            <a:r>
              <a:rPr lang="en-US" b="1">
                <a:solidFill>
                  <a:srgbClr val="0000FF"/>
                </a:solidFill>
              </a:rPr>
              <a:t>5. Toán tử Logic:</a:t>
            </a: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709267438"/>
              </p:ext>
            </p:extLst>
          </p:nvPr>
        </p:nvGraphicFramePr>
        <p:xfrm>
          <a:off x="762000" y="1817132"/>
          <a:ext cx="6210300" cy="3840480"/>
        </p:xfrm>
        <a:graphic>
          <a:graphicData uri="http://schemas.openxmlformats.org/drawingml/2006/table">
            <a:tbl>
              <a:tblPr>
                <a:tableStyleId>{5940675A-B579-460E-94D1-54222C63F5DA}</a:tableStyleId>
              </a:tblPr>
              <a:tblGrid>
                <a:gridCol w="1552575"/>
                <a:gridCol w="1552575"/>
                <a:gridCol w="1552575"/>
                <a:gridCol w="1552575"/>
              </a:tblGrid>
              <a:tr h="0">
                <a:tc>
                  <a:txBody>
                    <a:bodyPr/>
                    <a:lstStyle/>
                    <a:p>
                      <a:r>
                        <a:rPr lang="en-US"/>
                        <a:t>Toán tử</a:t>
                      </a:r>
                    </a:p>
                  </a:txBody>
                  <a:tcPr anchor="ctr"/>
                </a:tc>
                <a:tc>
                  <a:txBody>
                    <a:bodyPr/>
                    <a:lstStyle/>
                    <a:p>
                      <a:r>
                        <a:rPr lang="en-US"/>
                        <a:t>Mô tả</a:t>
                      </a:r>
                    </a:p>
                  </a:txBody>
                  <a:tcPr anchor="ctr"/>
                </a:tc>
                <a:tc>
                  <a:txBody>
                    <a:bodyPr/>
                    <a:lstStyle/>
                    <a:p>
                      <a:r>
                        <a:rPr lang="vi-VN"/>
                        <a:t>Phương thức</a:t>
                      </a:r>
                    </a:p>
                  </a:txBody>
                  <a:tcPr anchor="ctr"/>
                </a:tc>
                <a:tc>
                  <a:txBody>
                    <a:bodyPr/>
                    <a:lstStyle/>
                    <a:p>
                      <a:r>
                        <a:rPr lang="en-US"/>
                        <a:t>Ví dụ</a:t>
                      </a:r>
                    </a:p>
                  </a:txBody>
                  <a:tcPr anchor="ctr"/>
                </a:tc>
              </a:tr>
              <a:tr h="0">
                <a:tc>
                  <a:txBody>
                    <a:bodyPr/>
                    <a:lstStyle/>
                    <a:p>
                      <a:r>
                        <a:rPr lang="en-US"/>
                        <a:t> &amp;&amp;</a:t>
                      </a:r>
                    </a:p>
                  </a:txBody>
                  <a:tcPr anchor="ctr"/>
                </a:tc>
                <a:tc>
                  <a:txBody>
                    <a:bodyPr/>
                    <a:lstStyle/>
                    <a:p>
                      <a:r>
                        <a:rPr lang="en-US"/>
                        <a:t>Toán tử Và: Nếu cả hai điều kiện là True thì kết quả sẽ là True</a:t>
                      </a:r>
                    </a:p>
                  </a:txBody>
                  <a:tcPr anchor="ctr"/>
                </a:tc>
                <a:tc>
                  <a:txBody>
                    <a:bodyPr/>
                    <a:lstStyle/>
                    <a:p>
                      <a:r>
                        <a:rPr lang="en-US"/>
                        <a:t>a.and(b)</a:t>
                      </a:r>
                    </a:p>
                  </a:txBody>
                  <a:tcPr anchor="ctr"/>
                </a:tc>
                <a:tc>
                  <a:txBody>
                    <a:bodyPr/>
                    <a:lstStyle/>
                    <a:p>
                      <a:r>
                        <a:rPr lang="es-ES"/>
                        <a:t>x=false</a:t>
                      </a:r>
                    </a:p>
                    <a:p>
                      <a:r>
                        <a:rPr lang="es-ES"/>
                        <a:t>y=true</a:t>
                      </a:r>
                    </a:p>
                    <a:p>
                      <a:r>
                        <a:rPr lang="es-ES"/>
                        <a:t>x&amp;&amp;y==&gt;false</a:t>
                      </a:r>
                    </a:p>
                  </a:txBody>
                  <a:tcPr anchor="ctr"/>
                </a:tc>
              </a:tr>
              <a:tr h="0">
                <a:tc>
                  <a:txBody>
                    <a:bodyPr/>
                    <a:lstStyle/>
                    <a:p>
                      <a:r>
                        <a:rPr lang="en-US"/>
                        <a:t> ||</a:t>
                      </a:r>
                    </a:p>
                  </a:txBody>
                  <a:tcPr anchor="ctr"/>
                </a:tc>
                <a:tc>
                  <a:txBody>
                    <a:bodyPr/>
                    <a:lstStyle/>
                    <a:p>
                      <a:r>
                        <a:rPr lang="en-US"/>
                        <a:t>Toán tử Hoặc: Chỉ cần một điều kiện True thì nó True, tất cả điều kiện False thì nó False</a:t>
                      </a:r>
                    </a:p>
                  </a:txBody>
                  <a:tcPr anchor="ctr"/>
                </a:tc>
                <a:tc>
                  <a:txBody>
                    <a:bodyPr/>
                    <a:lstStyle/>
                    <a:p>
                      <a:r>
                        <a:rPr lang="en-US"/>
                        <a:t>a.or(b)</a:t>
                      </a:r>
                    </a:p>
                  </a:txBody>
                  <a:tcPr anchor="ctr"/>
                </a:tc>
                <a:tc>
                  <a:txBody>
                    <a:bodyPr/>
                    <a:lstStyle/>
                    <a:p>
                      <a:r>
                        <a:rPr lang="en-US"/>
                        <a:t>x=false</a:t>
                      </a:r>
                      <a:br>
                        <a:rPr lang="en-US"/>
                      </a:br>
                      <a:r>
                        <a:rPr lang="en-US"/>
                        <a:t>y=truex||y==&gt;true</a:t>
                      </a:r>
                    </a:p>
                  </a:txBody>
                  <a:tcPr anchor="ctr"/>
                </a:tc>
              </a:tr>
            </a:tbl>
          </a:graphicData>
        </a:graphic>
      </p:graphicFrame>
    </p:spTree>
    <p:extLst>
      <p:ext uri="{BB962C8B-B14F-4D97-AF65-F5344CB8AC3E}">
        <p14:creationId xmlns:p14="http://schemas.microsoft.com/office/powerpoint/2010/main" val="3744416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Rectangle 10"/>
          <p:cNvSpPr/>
          <p:nvPr/>
        </p:nvSpPr>
        <p:spPr>
          <a:xfrm>
            <a:off x="530797" y="1219200"/>
            <a:ext cx="1751698" cy="369332"/>
          </a:xfrm>
          <a:prstGeom prst="rect">
            <a:avLst/>
          </a:prstGeom>
        </p:spPr>
        <p:txBody>
          <a:bodyPr wrap="none">
            <a:spAutoFit/>
          </a:bodyPr>
          <a:lstStyle/>
          <a:p>
            <a:r>
              <a:rPr lang="en-US" b="1">
                <a:solidFill>
                  <a:srgbClr val="0000FF"/>
                </a:solidFill>
              </a:rPr>
              <a:t>5. Toán tử Logic:</a:t>
            </a:r>
            <a:endParaRPr lang="en-US"/>
          </a:p>
        </p:txBody>
      </p:sp>
      <p:sp>
        <p:nvSpPr>
          <p:cNvPr id="8" name="Rectangle 1"/>
          <p:cNvSpPr>
            <a:spLocks noChangeArrowheads="1"/>
          </p:cNvSpPr>
          <p:nvPr/>
        </p:nvSpPr>
        <p:spPr bwMode="auto">
          <a:xfrm>
            <a:off x="2438400" y="994012"/>
            <a:ext cx="5985934"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x:Boolean=</a:t>
            </a:r>
            <a:r>
              <a:rPr kumimoji="0" 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true</a:t>
            </a:r>
            <a:br>
              <a:rPr kumimoji="0" 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var </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y:Boolean=</a:t>
            </a:r>
            <a:r>
              <a:rPr kumimoji="0" 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false</a:t>
            </a:r>
            <a:br>
              <a:rPr kumimoji="0" 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var </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z:Boolean=</a:t>
            </a:r>
            <a:r>
              <a:rPr kumimoji="0" 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false</a:t>
            </a:r>
            <a:br>
              <a:rPr kumimoji="0" 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"y="</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+y)</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"z="</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"x&amp;&amp;y="</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+(x&amp;&amp;y))</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"x.and(y)="</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+x.and(y))</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 || y ="</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 || y))</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"x.or(y)="</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+x.or(y))</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 || z ="</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 || 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"x.or(z)="</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+x.or(z))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 &amp;&amp; z ="</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 &amp;&amp; 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"x.and(z)="</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+x.and(z))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"y || z ="</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+(y || 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"y.or(z)="</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+y.or(z))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"y &amp;&amp; z ="</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+(y &amp;&amp; 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"y.and(z)="</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+y.and(z))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 &amp;&amp; y &amp;&amp; z ="</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 &amp;&amp; y &amp;&amp; 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"x.and(y).and(z)="</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+x.and(y).and(z))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 y||z ="</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 y||z))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"x.or(y).or(z)="</a:t>
            </a: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+x.or(y).or(z))</a:t>
            </a:r>
            <a:b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8926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Rectangle 10"/>
          <p:cNvSpPr/>
          <p:nvPr/>
        </p:nvSpPr>
        <p:spPr>
          <a:xfrm>
            <a:off x="530797" y="1219200"/>
            <a:ext cx="1751698" cy="369332"/>
          </a:xfrm>
          <a:prstGeom prst="rect">
            <a:avLst/>
          </a:prstGeom>
        </p:spPr>
        <p:txBody>
          <a:bodyPr wrap="none">
            <a:spAutoFit/>
          </a:bodyPr>
          <a:lstStyle/>
          <a:p>
            <a:r>
              <a:rPr lang="en-US" b="1">
                <a:solidFill>
                  <a:srgbClr val="0000FF"/>
                </a:solidFill>
              </a:rPr>
              <a:t>5. Toán tử Logic:</a:t>
            </a:r>
            <a:endParaRPr lang="en-US"/>
          </a:p>
        </p:txBody>
      </p:sp>
      <p:sp>
        <p:nvSpPr>
          <p:cNvPr id="9" name="Rectangle 8"/>
          <p:cNvSpPr/>
          <p:nvPr/>
        </p:nvSpPr>
        <p:spPr>
          <a:xfrm>
            <a:off x="2438400" y="990600"/>
            <a:ext cx="4572000" cy="5355312"/>
          </a:xfrm>
          <a:prstGeom prst="rect">
            <a:avLst/>
          </a:prstGeom>
        </p:spPr>
        <p:txBody>
          <a:bodyPr>
            <a:spAutoFit/>
          </a:bodyPr>
          <a:lstStyle/>
          <a:p>
            <a:r>
              <a:rPr lang="en-US"/>
              <a:t>x=true</a:t>
            </a:r>
          </a:p>
          <a:p>
            <a:r>
              <a:rPr lang="en-US"/>
              <a:t>y=false</a:t>
            </a:r>
          </a:p>
          <a:p>
            <a:r>
              <a:rPr lang="en-US"/>
              <a:t>z=false</a:t>
            </a:r>
          </a:p>
          <a:p>
            <a:r>
              <a:rPr lang="en-US"/>
              <a:t>x&amp;&amp;y=false</a:t>
            </a:r>
          </a:p>
          <a:p>
            <a:r>
              <a:rPr lang="en-US"/>
              <a:t>x.and(y)=false</a:t>
            </a:r>
          </a:p>
          <a:p>
            <a:r>
              <a:rPr lang="en-US"/>
              <a:t>x || y =true</a:t>
            </a:r>
          </a:p>
          <a:p>
            <a:r>
              <a:rPr lang="en-US"/>
              <a:t>x.or(y)=true</a:t>
            </a:r>
          </a:p>
          <a:p>
            <a:r>
              <a:rPr lang="en-US"/>
              <a:t>x || z =true</a:t>
            </a:r>
          </a:p>
          <a:p>
            <a:r>
              <a:rPr lang="en-US"/>
              <a:t>x.or(z)=true</a:t>
            </a:r>
          </a:p>
          <a:p>
            <a:r>
              <a:rPr lang="en-US"/>
              <a:t>x &amp;&amp; z =false</a:t>
            </a:r>
          </a:p>
          <a:p>
            <a:r>
              <a:rPr lang="en-US"/>
              <a:t>x.and(z)=false</a:t>
            </a:r>
          </a:p>
          <a:p>
            <a:r>
              <a:rPr lang="en-US"/>
              <a:t>y || z =false</a:t>
            </a:r>
          </a:p>
          <a:p>
            <a:r>
              <a:rPr lang="en-US"/>
              <a:t>y.or(z)=false</a:t>
            </a:r>
          </a:p>
          <a:p>
            <a:r>
              <a:rPr lang="en-US"/>
              <a:t>y &amp;&amp; z =false</a:t>
            </a:r>
          </a:p>
          <a:p>
            <a:r>
              <a:rPr lang="en-US"/>
              <a:t>y.and(z)=false</a:t>
            </a:r>
          </a:p>
          <a:p>
            <a:r>
              <a:rPr lang="en-US"/>
              <a:t>x &amp;&amp; y &amp;&amp; z =false</a:t>
            </a:r>
          </a:p>
          <a:p>
            <a:r>
              <a:rPr lang="en-US"/>
              <a:t>x.and(y).and(z)=false</a:t>
            </a:r>
          </a:p>
          <a:p>
            <a:r>
              <a:rPr lang="en-US"/>
              <a:t>x|| y||z =true</a:t>
            </a:r>
          </a:p>
          <a:p>
            <a:r>
              <a:rPr lang="en-US"/>
              <a:t>x.or(y).or(z)=true</a:t>
            </a:r>
          </a:p>
        </p:txBody>
      </p:sp>
    </p:spTree>
    <p:extLst>
      <p:ext uri="{BB962C8B-B14F-4D97-AF65-F5344CB8AC3E}">
        <p14:creationId xmlns:p14="http://schemas.microsoft.com/office/powerpoint/2010/main" val="588601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61124" y="1094537"/>
            <a:ext cx="2975751" cy="369332"/>
          </a:xfrm>
          <a:prstGeom prst="rect">
            <a:avLst/>
          </a:prstGeom>
        </p:spPr>
        <p:txBody>
          <a:bodyPr wrap="none">
            <a:spAutoFit/>
          </a:bodyPr>
          <a:lstStyle/>
          <a:p>
            <a:r>
              <a:rPr lang="en-US" b="1">
                <a:solidFill>
                  <a:srgbClr val="0000FF"/>
                </a:solidFill>
              </a:rPr>
              <a:t>6. Toán tử tăng dần giảm dần</a:t>
            </a: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203841554"/>
              </p:ext>
            </p:extLst>
          </p:nvPr>
        </p:nvGraphicFramePr>
        <p:xfrm>
          <a:off x="505776" y="1697122"/>
          <a:ext cx="6210300" cy="2194560"/>
        </p:xfrm>
        <a:graphic>
          <a:graphicData uri="http://schemas.openxmlformats.org/drawingml/2006/table">
            <a:tbl>
              <a:tblPr>
                <a:tableStyleId>{5940675A-B579-460E-94D1-54222C63F5DA}</a:tableStyleId>
              </a:tblPr>
              <a:tblGrid>
                <a:gridCol w="1552575"/>
                <a:gridCol w="1552575"/>
                <a:gridCol w="1552575"/>
                <a:gridCol w="1552575"/>
              </a:tblGrid>
              <a:tr h="0">
                <a:tc>
                  <a:txBody>
                    <a:bodyPr/>
                    <a:lstStyle/>
                    <a:p>
                      <a:r>
                        <a:rPr lang="en-US"/>
                        <a:t>Toán tử</a:t>
                      </a:r>
                    </a:p>
                  </a:txBody>
                  <a:tcPr anchor="ctr"/>
                </a:tc>
                <a:tc>
                  <a:txBody>
                    <a:bodyPr/>
                    <a:lstStyle/>
                    <a:p>
                      <a:r>
                        <a:rPr lang="en-US"/>
                        <a:t>Mô tả</a:t>
                      </a:r>
                    </a:p>
                  </a:txBody>
                  <a:tcPr anchor="ctr"/>
                </a:tc>
                <a:tc>
                  <a:txBody>
                    <a:bodyPr/>
                    <a:lstStyle/>
                    <a:p>
                      <a:r>
                        <a:rPr lang="vi-VN"/>
                        <a:t>Phương thức</a:t>
                      </a:r>
                    </a:p>
                  </a:txBody>
                  <a:tcPr anchor="ctr"/>
                </a:tc>
                <a:tc>
                  <a:txBody>
                    <a:bodyPr/>
                    <a:lstStyle/>
                    <a:p>
                      <a:r>
                        <a:rPr lang="en-US"/>
                        <a:t>Ví dụ</a:t>
                      </a:r>
                    </a:p>
                  </a:txBody>
                  <a:tcPr anchor="ctr"/>
                </a:tc>
              </a:tr>
              <a:tr h="0">
                <a:tc>
                  <a:txBody>
                    <a:bodyPr/>
                    <a:lstStyle/>
                    <a:p>
                      <a:r>
                        <a:rPr lang="en-US"/>
                        <a:t> ++</a:t>
                      </a:r>
                    </a:p>
                  </a:txBody>
                  <a:tcPr anchor="ctr"/>
                </a:tc>
                <a:tc>
                  <a:txBody>
                    <a:bodyPr/>
                    <a:lstStyle/>
                    <a:p>
                      <a:r>
                        <a:rPr lang="vi-VN"/>
                        <a:t>Tăng nội tại biến lên một đơn vị</a:t>
                      </a:r>
                    </a:p>
                  </a:txBody>
                  <a:tcPr anchor="ctr"/>
                </a:tc>
                <a:tc>
                  <a:txBody>
                    <a:bodyPr/>
                    <a:lstStyle/>
                    <a:p>
                      <a:r>
                        <a:rPr lang="en-US"/>
                        <a:t>a.inc()</a:t>
                      </a:r>
                    </a:p>
                  </a:txBody>
                  <a:tcPr anchor="ctr"/>
                </a:tc>
                <a:tc>
                  <a:txBody>
                    <a:bodyPr/>
                    <a:lstStyle/>
                    <a:p>
                      <a:r>
                        <a:rPr lang="en-US"/>
                        <a:t>x=5</a:t>
                      </a:r>
                    </a:p>
                    <a:p>
                      <a:r>
                        <a:rPr lang="en-US"/>
                        <a:t>x++</a:t>
                      </a:r>
                    </a:p>
                    <a:p>
                      <a:r>
                        <a:rPr lang="en-US"/>
                        <a:t>=&gt;x=6</a:t>
                      </a:r>
                    </a:p>
                  </a:txBody>
                  <a:tcPr anchor="ctr"/>
                </a:tc>
              </a:tr>
              <a:tr h="0">
                <a:tc>
                  <a:txBody>
                    <a:bodyPr/>
                    <a:lstStyle/>
                    <a:p>
                      <a:r>
                        <a:rPr lang="en-US"/>
                        <a:t> —</a:t>
                      </a:r>
                    </a:p>
                  </a:txBody>
                  <a:tcPr anchor="ctr"/>
                </a:tc>
                <a:tc>
                  <a:txBody>
                    <a:bodyPr/>
                    <a:lstStyle/>
                    <a:p>
                      <a:r>
                        <a:rPr lang="vi-VN"/>
                        <a:t>giảm nội tại biến xuống một đơn vị</a:t>
                      </a:r>
                    </a:p>
                  </a:txBody>
                  <a:tcPr anchor="ctr"/>
                </a:tc>
                <a:tc>
                  <a:txBody>
                    <a:bodyPr/>
                    <a:lstStyle/>
                    <a:p>
                      <a:r>
                        <a:rPr lang="en-US"/>
                        <a:t>a.dec()</a:t>
                      </a:r>
                    </a:p>
                  </a:txBody>
                  <a:tcPr anchor="ctr"/>
                </a:tc>
                <a:tc>
                  <a:txBody>
                    <a:bodyPr/>
                    <a:lstStyle/>
                    <a:p>
                      <a:r>
                        <a:rPr lang="en-US"/>
                        <a:t>x=5</a:t>
                      </a:r>
                      <a:br>
                        <a:rPr lang="en-US"/>
                      </a:br>
                      <a:r>
                        <a:rPr lang="en-US"/>
                        <a:t>x–==&gt;x=4</a:t>
                      </a:r>
                    </a:p>
                  </a:txBody>
                  <a:tcPr anchor="ctr"/>
                </a:tc>
              </a:tr>
            </a:tbl>
          </a:graphicData>
        </a:graphic>
      </p:graphicFrame>
      <p:sp>
        <p:nvSpPr>
          <p:cNvPr id="12" name="Rectangle 11"/>
          <p:cNvSpPr/>
          <p:nvPr/>
        </p:nvSpPr>
        <p:spPr>
          <a:xfrm>
            <a:off x="228600" y="3886200"/>
            <a:ext cx="8534400" cy="1754326"/>
          </a:xfrm>
          <a:prstGeom prst="rect">
            <a:avLst/>
          </a:prstGeom>
        </p:spPr>
        <p:txBody>
          <a:bodyPr wrap="square">
            <a:spAutoFit/>
          </a:bodyPr>
          <a:lstStyle/>
          <a:p>
            <a:r>
              <a:rPr lang="vi-VN"/>
              <a:t>Chú ý bản thân hàm inc() và dec() sẽ không làm thay đổi(tăng hay giảm) giá trị nội tại của biến, ta cần có biến khác để lưu giá trị bị thay đổi.</a:t>
            </a:r>
          </a:p>
          <a:p>
            <a:r>
              <a:rPr lang="vi-VN"/>
              <a:t>Với toán tử tăng dần và giảm dần này thì việc đặt ++ hay — đằng trước và đằng sau biến có ý nghĩa khác nhau trong một biểu thức phức tạp, thông thường nó sẽ hoạt động theo nguyên tắc (có một số trường hợp đặc biệt phá vỡ nguyên tắc này ta không xét tới vì nó vô cùng hiếm gặp, chủ yếu do Testing Problem):</a:t>
            </a:r>
          </a:p>
        </p:txBody>
      </p:sp>
    </p:spTree>
    <p:extLst>
      <p:ext uri="{BB962C8B-B14F-4D97-AF65-F5344CB8AC3E}">
        <p14:creationId xmlns:p14="http://schemas.microsoft.com/office/powerpoint/2010/main" val="3439645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61124" y="1094537"/>
            <a:ext cx="2975751" cy="369332"/>
          </a:xfrm>
          <a:prstGeom prst="rect">
            <a:avLst/>
          </a:prstGeom>
        </p:spPr>
        <p:txBody>
          <a:bodyPr wrap="none">
            <a:spAutoFit/>
          </a:bodyPr>
          <a:lstStyle/>
          <a:p>
            <a:r>
              <a:rPr lang="en-US" b="1">
                <a:solidFill>
                  <a:srgbClr val="0000FF"/>
                </a:solidFill>
              </a:rPr>
              <a:t>6. Toán tử tăng dần giảm dần</a:t>
            </a:r>
            <a:endParaRPr lang="en-US"/>
          </a:p>
        </p:txBody>
      </p:sp>
      <p:sp>
        <p:nvSpPr>
          <p:cNvPr id="9" name="Rectangle 8"/>
          <p:cNvSpPr/>
          <p:nvPr/>
        </p:nvSpPr>
        <p:spPr>
          <a:xfrm>
            <a:off x="914400" y="1574630"/>
            <a:ext cx="7391400" cy="1477328"/>
          </a:xfrm>
          <a:prstGeom prst="rect">
            <a:avLst/>
          </a:prstGeom>
        </p:spPr>
        <p:txBody>
          <a:bodyPr wrap="square">
            <a:spAutoFit/>
          </a:bodyPr>
          <a:lstStyle/>
          <a:p>
            <a:pPr>
              <a:buFont typeface="Arial" panose="020B0604020202020204" pitchFamily="34" charset="0"/>
              <a:buChar char="•"/>
            </a:pPr>
            <a:r>
              <a:rPr lang="vi-VN"/>
              <a:t>Bước 1: Ưu tiên xử lý Prefix trước (các ++ hay — đặt trước biến)</a:t>
            </a:r>
          </a:p>
          <a:p>
            <a:pPr>
              <a:buFont typeface="Arial" panose="020B0604020202020204" pitchFamily="34" charset="0"/>
              <a:buChar char="•"/>
            </a:pPr>
            <a:r>
              <a:rPr lang="vi-VN"/>
              <a:t>Bước 2: Tính toán các phép toán còn lại trong biểu thức</a:t>
            </a:r>
          </a:p>
          <a:p>
            <a:pPr>
              <a:buFont typeface="Arial" panose="020B0604020202020204" pitchFamily="34" charset="0"/>
              <a:buChar char="•"/>
            </a:pPr>
            <a:r>
              <a:rPr lang="vi-VN"/>
              <a:t>Bước 3: Gán giá trị ở bước 2 cho biến lưu trữ kết quả ở bên trái dấu bằng</a:t>
            </a:r>
          </a:p>
          <a:p>
            <a:pPr>
              <a:buFont typeface="Arial" panose="020B0604020202020204" pitchFamily="34" charset="0"/>
              <a:buChar char="•"/>
            </a:pPr>
            <a:r>
              <a:rPr lang="vi-VN"/>
              <a:t>Bước 4: Xử lý Post fix (các ++ hay — đặt sau biến)</a:t>
            </a:r>
          </a:p>
        </p:txBody>
      </p:sp>
    </p:spTree>
    <p:extLst>
      <p:ext uri="{BB962C8B-B14F-4D97-AF65-F5344CB8AC3E}">
        <p14:creationId xmlns:p14="http://schemas.microsoft.com/office/powerpoint/2010/main" val="3062909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61124" y="1094537"/>
            <a:ext cx="2975751" cy="369332"/>
          </a:xfrm>
          <a:prstGeom prst="rect">
            <a:avLst/>
          </a:prstGeom>
        </p:spPr>
        <p:txBody>
          <a:bodyPr wrap="none">
            <a:spAutoFit/>
          </a:bodyPr>
          <a:lstStyle/>
          <a:p>
            <a:r>
              <a:rPr lang="en-US" b="1">
                <a:solidFill>
                  <a:srgbClr val="0000FF"/>
                </a:solidFill>
              </a:rPr>
              <a:t>6. Toán tử tăng dần giảm dần</a:t>
            </a:r>
            <a:endParaRPr lang="en-US"/>
          </a:p>
        </p:txBody>
      </p:sp>
      <p:sp>
        <p:nvSpPr>
          <p:cNvPr id="10" name="Rectangle 1"/>
          <p:cNvSpPr>
            <a:spLocks noChangeArrowheads="1"/>
          </p:cNvSpPr>
          <p:nvPr/>
        </p:nvSpPr>
        <p:spPr bwMode="auto">
          <a:xfrm>
            <a:off x="959273" y="1828800"/>
            <a:ext cx="4955203"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a:Int=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b:Int=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8</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c:Int=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z=a++ + ++b - --c + </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7</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"z="</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+z)</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5715000" y="2667000"/>
            <a:ext cx="4572000" cy="1200329"/>
          </a:xfrm>
          <a:prstGeom prst="rect">
            <a:avLst/>
          </a:prstGeom>
        </p:spPr>
        <p:txBody>
          <a:bodyPr>
            <a:spAutoFit/>
          </a:bodyPr>
          <a:lstStyle/>
          <a:p>
            <a:r>
              <a:rPr lang="en-US"/>
              <a:t>a=5</a:t>
            </a:r>
          </a:p>
          <a:p>
            <a:r>
              <a:rPr lang="en-US"/>
              <a:t>b=10</a:t>
            </a:r>
          </a:p>
          <a:p>
            <a:r>
              <a:rPr lang="en-US"/>
              <a:t>c=1</a:t>
            </a:r>
          </a:p>
          <a:p>
            <a:r>
              <a:rPr lang="en-US"/>
              <a:t>z=20</a:t>
            </a:r>
          </a:p>
        </p:txBody>
      </p:sp>
    </p:spTree>
    <p:extLst>
      <p:ext uri="{BB962C8B-B14F-4D97-AF65-F5344CB8AC3E}">
        <p14:creationId xmlns:p14="http://schemas.microsoft.com/office/powerpoint/2010/main" val="855239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505776" y="1219200"/>
            <a:ext cx="2531462" cy="369332"/>
          </a:xfrm>
          <a:prstGeom prst="rect">
            <a:avLst/>
          </a:prstGeom>
        </p:spPr>
        <p:txBody>
          <a:bodyPr wrap="none">
            <a:spAutoFit/>
          </a:bodyPr>
          <a:lstStyle/>
          <a:p>
            <a:r>
              <a:rPr lang="vi-VN" b="1">
                <a:solidFill>
                  <a:srgbClr val="0000FF"/>
                </a:solidFill>
              </a:rPr>
              <a:t>7. Độ ưu tiên toán tử:</a:t>
            </a:r>
            <a:endParaRPr lang="en-US"/>
          </a:p>
        </p:txBody>
      </p:sp>
      <p:sp>
        <p:nvSpPr>
          <p:cNvPr id="12" name="Rectangle 11"/>
          <p:cNvSpPr/>
          <p:nvPr/>
        </p:nvSpPr>
        <p:spPr>
          <a:xfrm>
            <a:off x="603740" y="1624926"/>
            <a:ext cx="8311660" cy="1200329"/>
          </a:xfrm>
          <a:prstGeom prst="rect">
            <a:avLst/>
          </a:prstGeom>
        </p:spPr>
        <p:txBody>
          <a:bodyPr wrap="square">
            <a:spAutoFit/>
          </a:bodyPr>
          <a:lstStyle/>
          <a:p>
            <a:r>
              <a:rPr lang="vi-VN"/>
              <a:t>Kotlin có ràng buộc thứ tự ưu tiên của các toán tử. Tuy nhiên tốt nhất là các bạn hay điều khiển nó bằng cách dùng cặp ngoặc tròn ( ) để nó rõ nghĩa hơn. Bảng dưới đây để tham khảo độ ưu tiên từ cao xuống thấp (tuy nhiên có thể quên nó đi mà hãy dùng ngoặc tròn () để chỉ định rõ).</a:t>
            </a: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605043063"/>
              </p:ext>
            </p:extLst>
          </p:nvPr>
        </p:nvGraphicFramePr>
        <p:xfrm>
          <a:off x="1219200" y="2895600"/>
          <a:ext cx="6210300" cy="2834640"/>
        </p:xfrm>
        <a:graphic>
          <a:graphicData uri="http://schemas.openxmlformats.org/drawingml/2006/table">
            <a:tbl>
              <a:tblPr>
                <a:tableStyleId>{5940675A-B579-460E-94D1-54222C63F5DA}</a:tableStyleId>
              </a:tblPr>
              <a:tblGrid>
                <a:gridCol w="2070100"/>
                <a:gridCol w="2070100"/>
                <a:gridCol w="2070100"/>
              </a:tblGrid>
              <a:tr h="0">
                <a:tc>
                  <a:txBody>
                    <a:bodyPr/>
                    <a:lstStyle/>
                    <a:p>
                      <a:r>
                        <a:rPr lang="vi-VN"/>
                        <a:t>Thứ tự ưu tiên</a:t>
                      </a:r>
                    </a:p>
                  </a:txBody>
                  <a:tcPr anchor="ctr"/>
                </a:tc>
                <a:tc>
                  <a:txBody>
                    <a:bodyPr/>
                    <a:lstStyle/>
                    <a:p>
                      <a:r>
                        <a:rPr lang="en-US"/>
                        <a:t>Toán tử</a:t>
                      </a:r>
                    </a:p>
                  </a:txBody>
                  <a:tcPr anchor="ctr"/>
                </a:tc>
                <a:tc>
                  <a:txBody>
                    <a:bodyPr/>
                    <a:lstStyle/>
                    <a:p>
                      <a:r>
                        <a:rPr lang="en-US"/>
                        <a:t>Miêu tả</a:t>
                      </a:r>
                    </a:p>
                  </a:txBody>
                  <a:tcPr anchor="ctr"/>
                </a:tc>
              </a:tr>
              <a:tr h="0">
                <a:tc>
                  <a:txBody>
                    <a:bodyPr/>
                    <a:lstStyle/>
                    <a:p>
                      <a:r>
                        <a:rPr lang="en-US" smtClean="0"/>
                        <a:t>1</a:t>
                      </a:r>
                      <a:endParaRPr lang="en-US"/>
                    </a:p>
                  </a:txBody>
                  <a:tcPr anchor="ctr"/>
                </a:tc>
                <a:tc>
                  <a:txBody>
                    <a:bodyPr/>
                    <a:lstStyle/>
                    <a:p>
                      <a:r>
                        <a:rPr lang="en-US"/>
                        <a:t>* / %</a:t>
                      </a:r>
                    </a:p>
                  </a:txBody>
                  <a:tcPr anchor="ctr"/>
                </a:tc>
                <a:tc>
                  <a:txBody>
                    <a:bodyPr/>
                    <a:lstStyle/>
                    <a:p>
                      <a:r>
                        <a:rPr lang="vi-VN"/>
                        <a:t>Phép nhân, chia, lấy phần dư</a:t>
                      </a:r>
                    </a:p>
                  </a:txBody>
                  <a:tcPr anchor="ctr"/>
                </a:tc>
              </a:tr>
              <a:tr h="0">
                <a:tc>
                  <a:txBody>
                    <a:bodyPr/>
                    <a:lstStyle/>
                    <a:p>
                      <a:r>
                        <a:rPr lang="en-US" smtClean="0"/>
                        <a:t>2</a:t>
                      </a:r>
                      <a:endParaRPr lang="en-US"/>
                    </a:p>
                  </a:txBody>
                  <a:tcPr anchor="ctr"/>
                </a:tc>
                <a:tc>
                  <a:txBody>
                    <a:bodyPr/>
                    <a:lstStyle/>
                    <a:p>
                      <a:r>
                        <a:rPr lang="en-US"/>
                        <a:t>+ –</a:t>
                      </a:r>
                    </a:p>
                  </a:txBody>
                  <a:tcPr anchor="ctr"/>
                </a:tc>
                <a:tc>
                  <a:txBody>
                    <a:bodyPr/>
                    <a:lstStyle/>
                    <a:p>
                      <a:r>
                        <a:rPr lang="en-US"/>
                        <a:t>Toán tử Cộng, Trừ</a:t>
                      </a:r>
                    </a:p>
                  </a:txBody>
                  <a:tcPr anchor="ctr"/>
                </a:tc>
              </a:tr>
              <a:tr h="0">
                <a:tc>
                  <a:txBody>
                    <a:bodyPr/>
                    <a:lstStyle/>
                    <a:p>
                      <a:r>
                        <a:rPr lang="en-US" smtClean="0"/>
                        <a:t>3</a:t>
                      </a:r>
                      <a:endParaRPr lang="en-US"/>
                    </a:p>
                  </a:txBody>
                  <a:tcPr anchor="ctr"/>
                </a:tc>
                <a:tc>
                  <a:txBody>
                    <a:bodyPr/>
                    <a:lstStyle/>
                    <a:p>
                      <a:r>
                        <a:rPr lang="en-US"/>
                        <a:t>&lt;= &lt; &gt; &gt;=</a:t>
                      </a:r>
                    </a:p>
                  </a:txBody>
                  <a:tcPr anchor="ctr"/>
                </a:tc>
                <a:tc>
                  <a:txBody>
                    <a:bodyPr/>
                    <a:lstStyle/>
                    <a:p>
                      <a:r>
                        <a:rPr lang="en-US"/>
                        <a:t>Các toán tử so sánh</a:t>
                      </a:r>
                    </a:p>
                  </a:txBody>
                  <a:tcPr anchor="ctr"/>
                </a:tc>
              </a:tr>
              <a:tr h="0">
                <a:tc>
                  <a:txBody>
                    <a:bodyPr/>
                    <a:lstStyle/>
                    <a:p>
                      <a:r>
                        <a:rPr lang="en-US" smtClean="0"/>
                        <a:t>4</a:t>
                      </a:r>
                      <a:endParaRPr lang="en-US"/>
                    </a:p>
                  </a:txBody>
                  <a:tcPr anchor="ctr"/>
                </a:tc>
                <a:tc>
                  <a:txBody>
                    <a:bodyPr/>
                    <a:lstStyle/>
                    <a:p>
                      <a:r>
                        <a:rPr lang="en-US"/>
                        <a:t>&lt;&gt; == !=</a:t>
                      </a:r>
                    </a:p>
                  </a:txBody>
                  <a:tcPr anchor="ctr"/>
                </a:tc>
                <a:tc>
                  <a:txBody>
                    <a:bodyPr/>
                    <a:lstStyle/>
                    <a:p>
                      <a:r>
                        <a:rPr lang="en-US"/>
                        <a:t>Các toán tử so sánh</a:t>
                      </a:r>
                    </a:p>
                  </a:txBody>
                  <a:tcPr anchor="ctr"/>
                </a:tc>
              </a:tr>
              <a:tr h="0">
                <a:tc>
                  <a:txBody>
                    <a:bodyPr/>
                    <a:lstStyle/>
                    <a:p>
                      <a:r>
                        <a:rPr lang="en-US" smtClean="0"/>
                        <a:t>5</a:t>
                      </a:r>
                      <a:endParaRPr lang="en-US"/>
                    </a:p>
                  </a:txBody>
                  <a:tcPr anchor="ctr"/>
                </a:tc>
                <a:tc>
                  <a:txBody>
                    <a:bodyPr/>
                    <a:lstStyle/>
                    <a:p>
                      <a:r>
                        <a:rPr lang="en-US"/>
                        <a:t>= %= /=  -= += *=</a:t>
                      </a:r>
                    </a:p>
                  </a:txBody>
                  <a:tcPr anchor="ctr"/>
                </a:tc>
                <a:tc>
                  <a:txBody>
                    <a:bodyPr/>
                    <a:lstStyle/>
                    <a:p>
                      <a:r>
                        <a:rPr lang="en-US"/>
                        <a:t>Các toán tử gán</a:t>
                      </a:r>
                    </a:p>
                  </a:txBody>
                  <a:tcPr anchor="ctr"/>
                </a:tc>
              </a:tr>
              <a:tr h="0">
                <a:tc>
                  <a:txBody>
                    <a:bodyPr/>
                    <a:lstStyle/>
                    <a:p>
                      <a:r>
                        <a:rPr lang="en-US" smtClean="0"/>
                        <a:t>6</a:t>
                      </a:r>
                      <a:endParaRPr lang="en-US"/>
                    </a:p>
                  </a:txBody>
                  <a:tcPr anchor="ctr"/>
                </a:tc>
                <a:tc>
                  <a:txBody>
                    <a:bodyPr/>
                    <a:lstStyle/>
                    <a:p>
                      <a:r>
                        <a:rPr lang="en-US"/>
                        <a:t>&amp;&amp; , ||</a:t>
                      </a:r>
                    </a:p>
                  </a:txBody>
                  <a:tcPr anchor="ctr"/>
                </a:tc>
                <a:tc>
                  <a:txBody>
                    <a:bodyPr/>
                    <a:lstStyle/>
                    <a:p>
                      <a:r>
                        <a:rPr lang="en-US"/>
                        <a:t>Các toán tử logic</a:t>
                      </a:r>
                    </a:p>
                  </a:txBody>
                  <a:tcPr anchor="ctr"/>
                </a:tc>
              </a:tr>
            </a:tbl>
          </a:graphicData>
        </a:graphic>
      </p:graphicFrame>
    </p:spTree>
    <p:extLst>
      <p:ext uri="{BB962C8B-B14F-4D97-AF65-F5344CB8AC3E}">
        <p14:creationId xmlns:p14="http://schemas.microsoft.com/office/powerpoint/2010/main" val="2380210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vi-VN">
                <a:solidFill>
                  <a:srgbClr val="002060"/>
                </a:solidFill>
                <a:latin typeface="Cambria" panose="02040503050406030204" pitchFamily="18" charset="0"/>
              </a:rPr>
              <a:t>Toán tử một ngôi</a:t>
            </a:r>
          </a:p>
          <a:p>
            <a:r>
              <a:rPr lang="vi-VN">
                <a:solidFill>
                  <a:srgbClr val="002060"/>
                </a:solidFill>
                <a:latin typeface="Cambria" panose="02040503050406030204" pitchFamily="18" charset="0"/>
              </a:rPr>
              <a:t>Toán tử số học cơ bản</a:t>
            </a:r>
          </a:p>
          <a:p>
            <a:r>
              <a:rPr lang="vi-VN">
                <a:solidFill>
                  <a:srgbClr val="002060"/>
                </a:solidFill>
                <a:latin typeface="Cambria" panose="02040503050406030204" pitchFamily="18" charset="0"/>
              </a:rPr>
              <a:t>Toán tử gán</a:t>
            </a:r>
          </a:p>
          <a:p>
            <a:r>
              <a:rPr lang="vi-VN">
                <a:solidFill>
                  <a:srgbClr val="002060"/>
                </a:solidFill>
                <a:latin typeface="Cambria" panose="02040503050406030204" pitchFamily="18" charset="0"/>
              </a:rPr>
              <a:t>Toán tử So sánh</a:t>
            </a:r>
          </a:p>
          <a:p>
            <a:r>
              <a:rPr lang="vi-VN">
                <a:solidFill>
                  <a:srgbClr val="002060"/>
                </a:solidFill>
                <a:latin typeface="Cambria" panose="02040503050406030204" pitchFamily="18" charset="0"/>
              </a:rPr>
              <a:t>Toán tử Logic</a:t>
            </a:r>
          </a:p>
          <a:p>
            <a:r>
              <a:rPr lang="vi-VN">
                <a:solidFill>
                  <a:srgbClr val="002060"/>
                </a:solidFill>
                <a:latin typeface="Cambria" panose="02040503050406030204" pitchFamily="18" charset="0"/>
              </a:rPr>
              <a:t>Toán tử tăng dần giảm dần</a:t>
            </a:r>
          </a:p>
          <a:p>
            <a:r>
              <a:rPr lang="vi-VN">
                <a:solidFill>
                  <a:srgbClr val="002060"/>
                </a:solidFill>
                <a:latin typeface="Cambria" panose="02040503050406030204" pitchFamily="18" charset="0"/>
              </a:rPr>
              <a:t>Độ ưu tiên toán tử</a:t>
            </a:r>
          </a:p>
          <a:p>
            <a:pPr lvl="0" algn="just">
              <a:buClr>
                <a:srgbClr val="3DC5C5"/>
              </a:buClr>
              <a:defRPr/>
            </a:pP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689578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Rectangle 10"/>
          <p:cNvSpPr/>
          <p:nvPr/>
        </p:nvSpPr>
        <p:spPr>
          <a:xfrm>
            <a:off x="442927" y="1122970"/>
            <a:ext cx="2122953" cy="369332"/>
          </a:xfrm>
          <a:prstGeom prst="rect">
            <a:avLst/>
          </a:prstGeom>
        </p:spPr>
        <p:txBody>
          <a:bodyPr wrap="none">
            <a:spAutoFit/>
          </a:bodyPr>
          <a:lstStyle/>
          <a:p>
            <a:r>
              <a:rPr lang="en-US" b="1">
                <a:solidFill>
                  <a:srgbClr val="0000FF"/>
                </a:solidFill>
              </a:rPr>
              <a:t>1. Toán tử một ngôi:</a:t>
            </a: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3349725915"/>
              </p:ext>
            </p:extLst>
          </p:nvPr>
        </p:nvGraphicFramePr>
        <p:xfrm>
          <a:off x="442927" y="1772185"/>
          <a:ext cx="8243872" cy="1920240"/>
        </p:xfrm>
        <a:graphic>
          <a:graphicData uri="http://schemas.openxmlformats.org/drawingml/2006/table">
            <a:tbl>
              <a:tblPr>
                <a:tableStyleId>{5940675A-B579-460E-94D1-54222C63F5DA}</a:tableStyleId>
              </a:tblPr>
              <a:tblGrid>
                <a:gridCol w="2060968"/>
                <a:gridCol w="2060968"/>
                <a:gridCol w="2060968"/>
                <a:gridCol w="2060968"/>
              </a:tblGrid>
              <a:tr h="0">
                <a:tc>
                  <a:txBody>
                    <a:bodyPr/>
                    <a:lstStyle/>
                    <a:p>
                      <a:r>
                        <a:rPr lang="en-US"/>
                        <a:t>Toán tử</a:t>
                      </a:r>
                    </a:p>
                  </a:txBody>
                  <a:tcPr anchor="ctr"/>
                </a:tc>
                <a:tc>
                  <a:txBody>
                    <a:bodyPr/>
                    <a:lstStyle/>
                    <a:p>
                      <a:r>
                        <a:rPr lang="en-US"/>
                        <a:t>Mô tả</a:t>
                      </a:r>
                    </a:p>
                  </a:txBody>
                  <a:tcPr anchor="ctr"/>
                </a:tc>
                <a:tc>
                  <a:txBody>
                    <a:bodyPr/>
                    <a:lstStyle/>
                    <a:p>
                      <a:r>
                        <a:rPr lang="vi-VN"/>
                        <a:t>Phương thức</a:t>
                      </a:r>
                    </a:p>
                  </a:txBody>
                  <a:tcPr anchor="ctr"/>
                </a:tc>
                <a:tc>
                  <a:txBody>
                    <a:bodyPr/>
                    <a:lstStyle/>
                    <a:p>
                      <a:r>
                        <a:rPr lang="en-US"/>
                        <a:t>Ví dụ</a:t>
                      </a:r>
                    </a:p>
                  </a:txBody>
                  <a:tcPr anchor="ctr"/>
                </a:tc>
              </a:tr>
              <a:tr h="0">
                <a:tc>
                  <a:txBody>
                    <a:bodyPr/>
                    <a:lstStyle/>
                    <a:p>
                      <a:r>
                        <a:rPr lang="en-US"/>
                        <a:t> +</a:t>
                      </a:r>
                    </a:p>
                  </a:txBody>
                  <a:tcPr anchor="ctr"/>
                </a:tc>
                <a:tc>
                  <a:txBody>
                    <a:bodyPr/>
                    <a:lstStyle/>
                    <a:p>
                      <a:r>
                        <a:rPr lang="vi-VN"/>
                        <a:t> Số dương</a:t>
                      </a:r>
                    </a:p>
                  </a:txBody>
                  <a:tcPr anchor="ctr"/>
                </a:tc>
                <a:tc>
                  <a:txBody>
                    <a:bodyPr/>
                    <a:lstStyle/>
                    <a:p>
                      <a:r>
                        <a:rPr lang="en-US"/>
                        <a:t>a.unaryPlus()</a:t>
                      </a:r>
                    </a:p>
                  </a:txBody>
                  <a:tcPr anchor="ctr"/>
                </a:tc>
                <a:tc>
                  <a:txBody>
                    <a:bodyPr/>
                    <a:lstStyle/>
                    <a:p>
                      <a:r>
                        <a:rPr lang="en-US"/>
                        <a:t>var a:Int=-8</a:t>
                      </a:r>
                      <a:br>
                        <a:rPr lang="en-US"/>
                      </a:br>
                      <a:r>
                        <a:rPr lang="en-US"/>
                        <a:t>var b=a.unaryPlus()</a:t>
                      </a:r>
                    </a:p>
                  </a:txBody>
                  <a:tcPr anchor="ctr"/>
                </a:tc>
              </a:tr>
              <a:tr h="0">
                <a:tc>
                  <a:txBody>
                    <a:bodyPr/>
                    <a:lstStyle/>
                    <a:p>
                      <a:r>
                        <a:rPr lang="en-US"/>
                        <a:t> –</a:t>
                      </a:r>
                    </a:p>
                  </a:txBody>
                  <a:tcPr anchor="ctr"/>
                </a:tc>
                <a:tc>
                  <a:txBody>
                    <a:bodyPr/>
                    <a:lstStyle/>
                    <a:p>
                      <a:r>
                        <a:rPr lang="en-US"/>
                        <a:t> Số âm</a:t>
                      </a:r>
                    </a:p>
                  </a:txBody>
                  <a:tcPr anchor="ctr"/>
                </a:tc>
                <a:tc>
                  <a:txBody>
                    <a:bodyPr/>
                    <a:lstStyle/>
                    <a:p>
                      <a:r>
                        <a:rPr lang="en-US"/>
                        <a:t>a.unaryMinus()</a:t>
                      </a:r>
                    </a:p>
                  </a:txBody>
                  <a:tcPr anchor="ctr"/>
                </a:tc>
                <a:tc>
                  <a:txBody>
                    <a:bodyPr/>
                    <a:lstStyle/>
                    <a:p>
                      <a:r>
                        <a:rPr lang="en-US"/>
                        <a:t>var a:Int=-8</a:t>
                      </a:r>
                      <a:br>
                        <a:rPr lang="en-US"/>
                      </a:br>
                      <a:r>
                        <a:rPr lang="en-US"/>
                        <a:t>var b=a.unaryMinus()</a:t>
                      </a:r>
                    </a:p>
                  </a:txBody>
                  <a:tcPr anchor="ctr"/>
                </a:tc>
              </a:tr>
            </a:tbl>
          </a:graphicData>
        </a:graphic>
      </p:graphicFrame>
      <p:sp>
        <p:nvSpPr>
          <p:cNvPr id="17" name="Rectangle 4"/>
          <p:cNvSpPr>
            <a:spLocks noChangeArrowheads="1"/>
          </p:cNvSpPr>
          <p:nvPr/>
        </p:nvSpPr>
        <p:spPr bwMode="auto">
          <a:xfrm>
            <a:off x="615113" y="480060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a:Int=-</a:t>
            </a:r>
            <a:r>
              <a:rPr kumimoji="0" 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8</a:t>
            </a:r>
            <a:br>
              <a:rPr kumimoji="0" 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b=a.unaryPlus()</a:t>
            </a:r>
            <a:b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c=a.unaryMinus()</a:t>
            </a:r>
            <a:b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5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b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5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b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5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a:t>
            </a: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a:t>
            </a:r>
            <a:b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7"/>
          <p:cNvSpPr/>
          <p:nvPr/>
        </p:nvSpPr>
        <p:spPr>
          <a:xfrm>
            <a:off x="4587922" y="4800600"/>
            <a:ext cx="4572000" cy="923330"/>
          </a:xfrm>
          <a:prstGeom prst="rect">
            <a:avLst/>
          </a:prstGeom>
        </p:spPr>
        <p:txBody>
          <a:bodyPr>
            <a:spAutoFit/>
          </a:bodyPr>
          <a:lstStyle/>
          <a:p>
            <a:r>
              <a:rPr lang="en-US"/>
              <a:t>a=-8</a:t>
            </a:r>
          </a:p>
          <a:p>
            <a:r>
              <a:rPr lang="en-US"/>
              <a:t>b=-8</a:t>
            </a:r>
          </a:p>
          <a:p>
            <a:r>
              <a:rPr lang="en-US"/>
              <a:t>c=8</a:t>
            </a:r>
          </a:p>
        </p:txBody>
      </p:sp>
    </p:spTree>
    <p:extLst>
      <p:ext uri="{BB962C8B-B14F-4D97-AF65-F5344CB8AC3E}">
        <p14:creationId xmlns:p14="http://schemas.microsoft.com/office/powerpoint/2010/main" val="892331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25332" y="1219200"/>
            <a:ext cx="2998450" cy="369332"/>
          </a:xfrm>
          <a:prstGeom prst="rect">
            <a:avLst/>
          </a:prstGeom>
        </p:spPr>
        <p:txBody>
          <a:bodyPr wrap="none">
            <a:spAutoFit/>
          </a:bodyPr>
          <a:lstStyle/>
          <a:p>
            <a:r>
              <a:rPr lang="vi-VN" b="1">
                <a:solidFill>
                  <a:srgbClr val="0000FF"/>
                </a:solidFill>
              </a:rPr>
              <a:t>2. Toán tử số học cơ bản:</a:t>
            </a: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643962982"/>
              </p:ext>
            </p:extLst>
          </p:nvPr>
        </p:nvGraphicFramePr>
        <p:xfrm>
          <a:off x="655210" y="1817132"/>
          <a:ext cx="6210300" cy="4114800"/>
        </p:xfrm>
        <a:graphic>
          <a:graphicData uri="http://schemas.openxmlformats.org/drawingml/2006/table">
            <a:tbl>
              <a:tblPr>
                <a:tableStyleId>{5940675A-B579-460E-94D1-54222C63F5DA}</a:tableStyleId>
              </a:tblPr>
              <a:tblGrid>
                <a:gridCol w="1552575"/>
                <a:gridCol w="1552575"/>
                <a:gridCol w="1552575"/>
                <a:gridCol w="1552575"/>
              </a:tblGrid>
              <a:tr h="0">
                <a:tc>
                  <a:txBody>
                    <a:bodyPr/>
                    <a:lstStyle/>
                    <a:p>
                      <a:r>
                        <a:rPr lang="en-US"/>
                        <a:t>Toán tử</a:t>
                      </a:r>
                    </a:p>
                  </a:txBody>
                  <a:tcPr anchor="ctr"/>
                </a:tc>
                <a:tc>
                  <a:txBody>
                    <a:bodyPr/>
                    <a:lstStyle/>
                    <a:p>
                      <a:r>
                        <a:rPr lang="en-US"/>
                        <a:t>Mô tả</a:t>
                      </a:r>
                    </a:p>
                  </a:txBody>
                  <a:tcPr anchor="ctr"/>
                </a:tc>
                <a:tc>
                  <a:txBody>
                    <a:bodyPr/>
                    <a:lstStyle/>
                    <a:p>
                      <a:r>
                        <a:rPr lang="vi-VN"/>
                        <a:t>Phương thức</a:t>
                      </a:r>
                    </a:p>
                  </a:txBody>
                  <a:tcPr anchor="ctr"/>
                </a:tc>
                <a:tc>
                  <a:txBody>
                    <a:bodyPr/>
                    <a:lstStyle/>
                    <a:p>
                      <a:r>
                        <a:rPr lang="en-US"/>
                        <a:t>Ví dụ</a:t>
                      </a:r>
                    </a:p>
                  </a:txBody>
                  <a:tcPr anchor="ctr"/>
                </a:tc>
              </a:tr>
              <a:tr h="0">
                <a:tc>
                  <a:txBody>
                    <a:bodyPr/>
                    <a:lstStyle/>
                    <a:p>
                      <a:r>
                        <a:rPr lang="en-US"/>
                        <a:t> +</a:t>
                      </a:r>
                    </a:p>
                  </a:txBody>
                  <a:tcPr anchor="ctr"/>
                </a:tc>
                <a:tc>
                  <a:txBody>
                    <a:bodyPr/>
                    <a:lstStyle/>
                    <a:p>
                      <a:r>
                        <a:rPr lang="en-US"/>
                        <a:t> Cộng</a:t>
                      </a:r>
                    </a:p>
                  </a:txBody>
                  <a:tcPr anchor="ctr"/>
                </a:tc>
                <a:tc>
                  <a:txBody>
                    <a:bodyPr/>
                    <a:lstStyle/>
                    <a:p>
                      <a:r>
                        <a:rPr lang="en-US"/>
                        <a:t>a.plus(b)</a:t>
                      </a:r>
                    </a:p>
                  </a:txBody>
                  <a:tcPr anchor="ctr"/>
                </a:tc>
                <a:tc>
                  <a:txBody>
                    <a:bodyPr/>
                    <a:lstStyle/>
                    <a:p>
                      <a:r>
                        <a:rPr lang="fr-FR"/>
                        <a:t> 8 + 5 =&gt; 13</a:t>
                      </a:r>
                    </a:p>
                    <a:p>
                      <a:r>
                        <a:rPr lang="fr-FR"/>
                        <a:t>8.plus(5) =&gt;13</a:t>
                      </a:r>
                    </a:p>
                  </a:txBody>
                  <a:tcPr anchor="ctr"/>
                </a:tc>
              </a:tr>
              <a:tr h="0">
                <a:tc>
                  <a:txBody>
                    <a:bodyPr/>
                    <a:lstStyle/>
                    <a:p>
                      <a:r>
                        <a:rPr lang="en-US"/>
                        <a:t> –</a:t>
                      </a:r>
                    </a:p>
                  </a:txBody>
                  <a:tcPr anchor="ctr"/>
                </a:tc>
                <a:tc>
                  <a:txBody>
                    <a:bodyPr/>
                    <a:lstStyle/>
                    <a:p>
                      <a:r>
                        <a:rPr lang="en-US"/>
                        <a:t> Trừ</a:t>
                      </a:r>
                    </a:p>
                  </a:txBody>
                  <a:tcPr anchor="ctr"/>
                </a:tc>
                <a:tc>
                  <a:txBody>
                    <a:bodyPr/>
                    <a:lstStyle/>
                    <a:p>
                      <a:r>
                        <a:rPr lang="en-US"/>
                        <a:t>a.minus(b)</a:t>
                      </a:r>
                    </a:p>
                  </a:txBody>
                  <a:tcPr anchor="ctr"/>
                </a:tc>
                <a:tc>
                  <a:txBody>
                    <a:bodyPr/>
                    <a:lstStyle/>
                    <a:p>
                      <a:r>
                        <a:rPr lang="en-US"/>
                        <a:t>8-5 =&gt;3</a:t>
                      </a:r>
                    </a:p>
                    <a:p>
                      <a:r>
                        <a:rPr lang="en-US"/>
                        <a:t>8.minus(5) =&gt;3</a:t>
                      </a:r>
                    </a:p>
                  </a:txBody>
                  <a:tcPr anchor="ctr"/>
                </a:tc>
              </a:tr>
              <a:tr h="0">
                <a:tc>
                  <a:txBody>
                    <a:bodyPr/>
                    <a:lstStyle/>
                    <a:p>
                      <a:r>
                        <a:rPr lang="en-US"/>
                        <a:t> *</a:t>
                      </a:r>
                    </a:p>
                  </a:txBody>
                  <a:tcPr anchor="ctr"/>
                </a:tc>
                <a:tc>
                  <a:txBody>
                    <a:bodyPr/>
                    <a:lstStyle/>
                    <a:p>
                      <a:r>
                        <a:rPr lang="en-US"/>
                        <a:t> Nhân</a:t>
                      </a:r>
                    </a:p>
                  </a:txBody>
                  <a:tcPr anchor="ctr"/>
                </a:tc>
                <a:tc>
                  <a:txBody>
                    <a:bodyPr/>
                    <a:lstStyle/>
                    <a:p>
                      <a:r>
                        <a:rPr lang="en-US"/>
                        <a:t>times</a:t>
                      </a:r>
                    </a:p>
                  </a:txBody>
                  <a:tcPr anchor="ctr"/>
                </a:tc>
                <a:tc>
                  <a:txBody>
                    <a:bodyPr/>
                    <a:lstStyle/>
                    <a:p>
                      <a:r>
                        <a:rPr lang="en-US"/>
                        <a:t> 8*5 =&gt;40</a:t>
                      </a:r>
                    </a:p>
                    <a:p>
                      <a:r>
                        <a:rPr lang="en-US"/>
                        <a:t>8.times(5) =&gt;40</a:t>
                      </a:r>
                    </a:p>
                  </a:txBody>
                  <a:tcPr anchor="ctr"/>
                </a:tc>
              </a:tr>
              <a:tr h="0">
                <a:tc>
                  <a:txBody>
                    <a:bodyPr/>
                    <a:lstStyle/>
                    <a:p>
                      <a:r>
                        <a:rPr lang="en-US"/>
                        <a:t> /</a:t>
                      </a:r>
                    </a:p>
                  </a:txBody>
                  <a:tcPr anchor="ctr"/>
                </a:tc>
                <a:tc>
                  <a:txBody>
                    <a:bodyPr/>
                    <a:lstStyle/>
                    <a:p>
                      <a:r>
                        <a:rPr lang="en-US"/>
                        <a:t> Chia</a:t>
                      </a:r>
                    </a:p>
                  </a:txBody>
                  <a:tcPr anchor="ctr"/>
                </a:tc>
                <a:tc>
                  <a:txBody>
                    <a:bodyPr/>
                    <a:lstStyle/>
                    <a:p>
                      <a:r>
                        <a:rPr lang="en-US"/>
                        <a:t>div</a:t>
                      </a:r>
                    </a:p>
                  </a:txBody>
                  <a:tcPr anchor="ctr"/>
                </a:tc>
                <a:tc>
                  <a:txBody>
                    <a:bodyPr/>
                    <a:lstStyle/>
                    <a:p>
                      <a:r>
                        <a:rPr lang="en-US"/>
                        <a:t> 8/5  =&gt; 1</a:t>
                      </a:r>
                    </a:p>
                    <a:p>
                      <a:r>
                        <a:rPr lang="en-US"/>
                        <a:t>8.div(5) =&gt; 1</a:t>
                      </a:r>
                    </a:p>
                  </a:txBody>
                  <a:tcPr anchor="ctr"/>
                </a:tc>
              </a:tr>
              <a:tr h="0">
                <a:tc>
                  <a:txBody>
                    <a:bodyPr/>
                    <a:lstStyle/>
                    <a:p>
                      <a:r>
                        <a:rPr lang="en-US"/>
                        <a:t> %</a:t>
                      </a:r>
                    </a:p>
                  </a:txBody>
                  <a:tcPr anchor="ctr"/>
                </a:tc>
                <a:tc>
                  <a:txBody>
                    <a:bodyPr/>
                    <a:lstStyle/>
                    <a:p>
                      <a:r>
                        <a:rPr lang="vi-VN"/>
                        <a:t> Chia lấy phần dư</a:t>
                      </a:r>
                    </a:p>
                  </a:txBody>
                  <a:tcPr anchor="ctr"/>
                </a:tc>
                <a:tc>
                  <a:txBody>
                    <a:bodyPr/>
                    <a:lstStyle/>
                    <a:p>
                      <a:r>
                        <a:rPr lang="en-US"/>
                        <a:t>rem</a:t>
                      </a:r>
                    </a:p>
                  </a:txBody>
                  <a:tcPr anchor="ctr"/>
                </a:tc>
                <a:tc>
                  <a:txBody>
                    <a:bodyPr/>
                    <a:lstStyle/>
                    <a:p>
                      <a:r>
                        <a:rPr lang="pt-BR"/>
                        <a:t> 8 % 5 =&gt; 3</a:t>
                      </a:r>
                    </a:p>
                    <a:p>
                      <a:r>
                        <a:rPr lang="pt-BR"/>
                        <a:t>8.rem(5) =&gt;3</a:t>
                      </a:r>
                    </a:p>
                  </a:txBody>
                  <a:tcPr anchor="ctr"/>
                </a:tc>
              </a:tr>
            </a:tbl>
          </a:graphicData>
        </a:graphic>
      </p:graphicFrame>
    </p:spTree>
    <p:extLst>
      <p:ext uri="{BB962C8B-B14F-4D97-AF65-F5344CB8AC3E}">
        <p14:creationId xmlns:p14="http://schemas.microsoft.com/office/powerpoint/2010/main" val="4017391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25332" y="1219200"/>
            <a:ext cx="2998450" cy="369332"/>
          </a:xfrm>
          <a:prstGeom prst="rect">
            <a:avLst/>
          </a:prstGeom>
        </p:spPr>
        <p:txBody>
          <a:bodyPr wrap="none">
            <a:spAutoFit/>
          </a:bodyPr>
          <a:lstStyle/>
          <a:p>
            <a:r>
              <a:rPr lang="vi-VN" b="1">
                <a:solidFill>
                  <a:srgbClr val="0000FF"/>
                </a:solidFill>
              </a:rPr>
              <a:t>2. Toán tử số học cơ bản:</a:t>
            </a:r>
            <a:endParaRPr lang="en-US"/>
          </a:p>
        </p:txBody>
      </p:sp>
      <p:sp>
        <p:nvSpPr>
          <p:cNvPr id="10" name="Rectangle 1"/>
          <p:cNvSpPr>
            <a:spLocks noChangeArrowheads="1"/>
          </p:cNvSpPr>
          <p:nvPr/>
        </p:nvSpPr>
        <p:spPr bwMode="auto">
          <a:xfrm>
            <a:off x="505776" y="1605592"/>
            <a:ext cx="804258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a:Int=</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8</a:t>
            </a:r>
            <a:b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b:Int=</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b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r>
            <a:b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"Phép cộng cách 1:"</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+(a+b))</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"Phép cộng cách 2:"</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+(a.plus(b)))</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"Phép trừ cách 1:"</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+(a-b))</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"Phép trừ cách 2:"</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+(a.minus(b)))</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"Phép nhân cách 1:"</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+(a*b))</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"Phép nhân cách 2:"</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+(a.times(b)))</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"Phép chia cách 1:"</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+(a/b))</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"Phép chia cách 2:"</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+(a.div(b)))</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"Lấy dư cách 1:"</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+(a%b))</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"Lấy dư cách 2:"</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+(a.rem(b)))</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8</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.plus(</a:t>
            </a:r>
            <a:r>
              <a:rPr kumimoji="0" 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9</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8499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25332" y="1219200"/>
            <a:ext cx="2998450" cy="369332"/>
          </a:xfrm>
          <a:prstGeom prst="rect">
            <a:avLst/>
          </a:prstGeom>
        </p:spPr>
        <p:txBody>
          <a:bodyPr wrap="none">
            <a:spAutoFit/>
          </a:bodyPr>
          <a:lstStyle/>
          <a:p>
            <a:r>
              <a:rPr lang="vi-VN" b="1">
                <a:solidFill>
                  <a:srgbClr val="0000FF"/>
                </a:solidFill>
              </a:rPr>
              <a:t>2. Toán tử số học cơ bản:</a:t>
            </a:r>
            <a:endParaRPr lang="en-US"/>
          </a:p>
        </p:txBody>
      </p:sp>
      <p:sp>
        <p:nvSpPr>
          <p:cNvPr id="9" name="Rectangle 8"/>
          <p:cNvSpPr/>
          <p:nvPr/>
        </p:nvSpPr>
        <p:spPr>
          <a:xfrm>
            <a:off x="479321" y="1817132"/>
            <a:ext cx="4572000" cy="3139321"/>
          </a:xfrm>
          <a:prstGeom prst="rect">
            <a:avLst/>
          </a:prstGeom>
        </p:spPr>
        <p:txBody>
          <a:bodyPr>
            <a:spAutoFit/>
          </a:bodyPr>
          <a:lstStyle/>
          <a:p>
            <a:r>
              <a:rPr lang="en-US"/>
              <a:t>Phép cộng cách 1:8+5=13</a:t>
            </a:r>
          </a:p>
          <a:p>
            <a:r>
              <a:rPr lang="en-US"/>
              <a:t>Phép cộng cách 2:8+5=13</a:t>
            </a:r>
          </a:p>
          <a:p>
            <a:r>
              <a:rPr lang="en-US"/>
              <a:t>Phép trừ cách 1:8-5=3</a:t>
            </a:r>
          </a:p>
          <a:p>
            <a:r>
              <a:rPr lang="en-US"/>
              <a:t>Phép trừ cách 2:8-5=3</a:t>
            </a:r>
          </a:p>
          <a:p>
            <a:r>
              <a:rPr lang="en-US"/>
              <a:t>Phép nhân cách 1:8*5=40</a:t>
            </a:r>
          </a:p>
          <a:p>
            <a:r>
              <a:rPr lang="en-US"/>
              <a:t>Phép nhân cách 2:8*5=40</a:t>
            </a:r>
          </a:p>
          <a:p>
            <a:r>
              <a:rPr lang="en-US"/>
              <a:t>Phép chia cách 1:8/5=1</a:t>
            </a:r>
          </a:p>
          <a:p>
            <a:r>
              <a:rPr lang="en-US"/>
              <a:t>Phép chia cách 2:8/5=1</a:t>
            </a:r>
          </a:p>
          <a:p>
            <a:r>
              <a:rPr lang="en-US"/>
              <a:t>Lấy dư cách 1:8/5=3</a:t>
            </a:r>
          </a:p>
          <a:p>
            <a:r>
              <a:rPr lang="en-US"/>
              <a:t>Lấy dư cách 2:8/5=3</a:t>
            </a:r>
          </a:p>
          <a:p>
            <a:r>
              <a:rPr lang="en-US"/>
              <a:t>17</a:t>
            </a:r>
          </a:p>
        </p:txBody>
      </p:sp>
    </p:spTree>
    <p:extLst>
      <p:ext uri="{BB962C8B-B14F-4D97-AF65-F5344CB8AC3E}">
        <p14:creationId xmlns:p14="http://schemas.microsoft.com/office/powerpoint/2010/main" val="3473228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479321" y="1109322"/>
            <a:ext cx="1611467" cy="369332"/>
          </a:xfrm>
          <a:prstGeom prst="rect">
            <a:avLst/>
          </a:prstGeom>
        </p:spPr>
        <p:txBody>
          <a:bodyPr wrap="none">
            <a:spAutoFit/>
          </a:bodyPr>
          <a:lstStyle/>
          <a:p>
            <a:r>
              <a:rPr lang="en-US" b="1">
                <a:solidFill>
                  <a:srgbClr val="0000FF"/>
                </a:solidFill>
              </a:rPr>
              <a:t>3. Toán tử gán:</a:t>
            </a: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856930882"/>
              </p:ext>
            </p:extLst>
          </p:nvPr>
        </p:nvGraphicFramePr>
        <p:xfrm>
          <a:off x="682506" y="1495714"/>
          <a:ext cx="7470896" cy="4413504"/>
        </p:xfrm>
        <a:graphic>
          <a:graphicData uri="http://schemas.openxmlformats.org/drawingml/2006/table">
            <a:tbl>
              <a:tblPr>
                <a:tableStyleId>{5940675A-B579-460E-94D1-54222C63F5DA}</a:tableStyleId>
              </a:tblPr>
              <a:tblGrid>
                <a:gridCol w="1867724"/>
                <a:gridCol w="1867724"/>
                <a:gridCol w="1867724"/>
                <a:gridCol w="1867724"/>
              </a:tblGrid>
              <a:tr h="391096">
                <a:tc>
                  <a:txBody>
                    <a:bodyPr/>
                    <a:lstStyle/>
                    <a:p>
                      <a:r>
                        <a:rPr lang="en-US" sz="1300"/>
                        <a:t>Toán tử</a:t>
                      </a:r>
                    </a:p>
                  </a:txBody>
                  <a:tcPr marL="64657" marR="64657" marT="32328" marB="32328" anchor="ctr"/>
                </a:tc>
                <a:tc>
                  <a:txBody>
                    <a:bodyPr/>
                    <a:lstStyle/>
                    <a:p>
                      <a:r>
                        <a:rPr lang="en-US" sz="1300"/>
                        <a:t>Mô tả</a:t>
                      </a:r>
                    </a:p>
                  </a:txBody>
                  <a:tcPr marL="64657" marR="64657" marT="32328" marB="32328" anchor="ctr"/>
                </a:tc>
                <a:tc>
                  <a:txBody>
                    <a:bodyPr/>
                    <a:lstStyle/>
                    <a:p>
                      <a:r>
                        <a:rPr lang="en-US" sz="1300"/>
                        <a:t>Ví dụ</a:t>
                      </a:r>
                    </a:p>
                  </a:txBody>
                  <a:tcPr marL="64657" marR="64657" marT="32328" marB="32328" anchor="ctr"/>
                </a:tc>
                <a:tc>
                  <a:txBody>
                    <a:bodyPr/>
                    <a:lstStyle/>
                    <a:p>
                      <a:r>
                        <a:rPr lang="vi-VN" sz="1300"/>
                        <a:t>Tương đương với</a:t>
                      </a:r>
                    </a:p>
                  </a:txBody>
                  <a:tcPr marL="64657" marR="64657" marT="32328" marB="32328" anchor="ctr"/>
                </a:tc>
              </a:tr>
              <a:tr h="727328">
                <a:tc>
                  <a:txBody>
                    <a:bodyPr/>
                    <a:lstStyle/>
                    <a:p>
                      <a:r>
                        <a:rPr lang="en-US" sz="1300"/>
                        <a:t> =</a:t>
                      </a:r>
                    </a:p>
                  </a:txBody>
                  <a:tcPr marL="64657" marR="64657" marT="32328" marB="32328" anchor="ctr"/>
                </a:tc>
                <a:tc>
                  <a:txBody>
                    <a:bodyPr/>
                    <a:lstStyle/>
                    <a:p>
                      <a:r>
                        <a:rPr lang="en-US" sz="1300"/>
                        <a:t> Phép gán giá trị bên phải cho biến bên trái dấu bằng</a:t>
                      </a:r>
                    </a:p>
                  </a:txBody>
                  <a:tcPr marL="64657" marR="64657" marT="32328" marB="32328" anchor="ctr"/>
                </a:tc>
                <a:tc>
                  <a:txBody>
                    <a:bodyPr/>
                    <a:lstStyle/>
                    <a:p>
                      <a:r>
                        <a:rPr lang="en-US" sz="1300"/>
                        <a:t> x=5</a:t>
                      </a:r>
                    </a:p>
                  </a:txBody>
                  <a:tcPr marL="64657" marR="64657" marT="32328" marB="32328" anchor="ctr"/>
                </a:tc>
                <a:tc>
                  <a:txBody>
                    <a:bodyPr/>
                    <a:lstStyle/>
                    <a:p>
                      <a:endParaRPr lang="en-US" sz="1300"/>
                    </a:p>
                  </a:txBody>
                  <a:tcPr marL="64657" marR="64657" marT="32328" marB="32328" anchor="ctr"/>
                </a:tc>
              </a:tr>
              <a:tr h="559212">
                <a:tc>
                  <a:txBody>
                    <a:bodyPr/>
                    <a:lstStyle/>
                    <a:p>
                      <a:r>
                        <a:rPr lang="en-US" sz="1300"/>
                        <a:t> +=</a:t>
                      </a:r>
                    </a:p>
                  </a:txBody>
                  <a:tcPr marL="64657" marR="64657" marT="32328" marB="32328" anchor="ctr"/>
                </a:tc>
                <a:tc>
                  <a:txBody>
                    <a:bodyPr/>
                    <a:lstStyle/>
                    <a:p>
                      <a:r>
                        <a:rPr lang="en-US" sz="1300"/>
                        <a:t> Cộng và gán</a:t>
                      </a:r>
                    </a:p>
                  </a:txBody>
                  <a:tcPr marL="64657" marR="64657" marT="32328" marB="32328" anchor="ctr"/>
                </a:tc>
                <a:tc>
                  <a:txBody>
                    <a:bodyPr/>
                    <a:lstStyle/>
                    <a:p>
                      <a:r>
                        <a:rPr lang="en-US" sz="1300"/>
                        <a:t>x=2</a:t>
                      </a:r>
                    </a:p>
                    <a:p>
                      <a:r>
                        <a:rPr lang="en-US" sz="1300"/>
                        <a:t>x+=5</a:t>
                      </a:r>
                    </a:p>
                    <a:p>
                      <a:r>
                        <a:rPr lang="en-US" sz="1300"/>
                        <a:t>==&gt;x=7</a:t>
                      </a:r>
                    </a:p>
                  </a:txBody>
                  <a:tcPr marL="64657" marR="64657" marT="32328" marB="32328" anchor="ctr"/>
                </a:tc>
                <a:tc>
                  <a:txBody>
                    <a:bodyPr/>
                    <a:lstStyle/>
                    <a:p>
                      <a:r>
                        <a:rPr lang="en-US" sz="1300"/>
                        <a:t> x=x+5</a:t>
                      </a:r>
                    </a:p>
                  </a:txBody>
                  <a:tcPr marL="64657" marR="64657" marT="32328" marB="32328" anchor="ctr"/>
                </a:tc>
              </a:tr>
              <a:tr h="559212">
                <a:tc>
                  <a:txBody>
                    <a:bodyPr/>
                    <a:lstStyle/>
                    <a:p>
                      <a:r>
                        <a:rPr lang="en-US" sz="1300"/>
                        <a:t> -=</a:t>
                      </a:r>
                    </a:p>
                  </a:txBody>
                  <a:tcPr marL="64657" marR="64657" marT="32328" marB="32328" anchor="ctr"/>
                </a:tc>
                <a:tc>
                  <a:txBody>
                    <a:bodyPr/>
                    <a:lstStyle/>
                    <a:p>
                      <a:r>
                        <a:rPr lang="en-US" sz="1300"/>
                        <a:t> Trừ và gán</a:t>
                      </a:r>
                    </a:p>
                  </a:txBody>
                  <a:tcPr marL="64657" marR="64657" marT="32328" marB="32328" anchor="ctr"/>
                </a:tc>
                <a:tc>
                  <a:txBody>
                    <a:bodyPr/>
                    <a:lstStyle/>
                    <a:p>
                      <a:r>
                        <a:rPr lang="en-US" sz="1300"/>
                        <a:t>x=2</a:t>
                      </a:r>
                    </a:p>
                    <a:p>
                      <a:r>
                        <a:rPr lang="en-US" sz="1300"/>
                        <a:t>x-=5</a:t>
                      </a:r>
                    </a:p>
                    <a:p>
                      <a:r>
                        <a:rPr lang="en-US" sz="1300"/>
                        <a:t>==&gt;x=-3</a:t>
                      </a:r>
                    </a:p>
                  </a:txBody>
                  <a:tcPr marL="64657" marR="64657" marT="32328" marB="32328" anchor="ctr"/>
                </a:tc>
                <a:tc>
                  <a:txBody>
                    <a:bodyPr/>
                    <a:lstStyle/>
                    <a:p>
                      <a:r>
                        <a:rPr lang="en-US" sz="1300"/>
                        <a:t> x=x-5</a:t>
                      </a:r>
                    </a:p>
                  </a:txBody>
                  <a:tcPr marL="64657" marR="64657" marT="32328" marB="32328" anchor="ctr"/>
                </a:tc>
              </a:tr>
              <a:tr h="559212">
                <a:tc>
                  <a:txBody>
                    <a:bodyPr/>
                    <a:lstStyle/>
                    <a:p>
                      <a:r>
                        <a:rPr lang="en-US" sz="1300"/>
                        <a:t> *=</a:t>
                      </a:r>
                    </a:p>
                  </a:txBody>
                  <a:tcPr marL="64657" marR="64657" marT="32328" marB="32328" anchor="ctr"/>
                </a:tc>
                <a:tc>
                  <a:txBody>
                    <a:bodyPr/>
                    <a:lstStyle/>
                    <a:p>
                      <a:r>
                        <a:rPr lang="en-US" sz="1300"/>
                        <a:t> Nhân và gán</a:t>
                      </a:r>
                    </a:p>
                  </a:txBody>
                  <a:tcPr marL="64657" marR="64657" marT="32328" marB="32328" anchor="ctr"/>
                </a:tc>
                <a:tc>
                  <a:txBody>
                    <a:bodyPr/>
                    <a:lstStyle/>
                    <a:p>
                      <a:r>
                        <a:rPr lang="en-US" sz="1300"/>
                        <a:t>x=2</a:t>
                      </a:r>
                    </a:p>
                    <a:p>
                      <a:r>
                        <a:rPr lang="en-US" sz="1300"/>
                        <a:t>x*=5</a:t>
                      </a:r>
                    </a:p>
                    <a:p>
                      <a:r>
                        <a:rPr lang="en-US" sz="1300"/>
                        <a:t>==&gt;x=10</a:t>
                      </a:r>
                    </a:p>
                  </a:txBody>
                  <a:tcPr marL="64657" marR="64657" marT="32328" marB="32328" anchor="ctr"/>
                </a:tc>
                <a:tc>
                  <a:txBody>
                    <a:bodyPr/>
                    <a:lstStyle/>
                    <a:p>
                      <a:r>
                        <a:rPr lang="en-US" sz="1300"/>
                        <a:t> x=x*5</a:t>
                      </a:r>
                    </a:p>
                  </a:txBody>
                  <a:tcPr marL="64657" marR="64657" marT="32328" marB="32328" anchor="ctr"/>
                </a:tc>
              </a:tr>
              <a:tr h="559212">
                <a:tc>
                  <a:txBody>
                    <a:bodyPr/>
                    <a:lstStyle/>
                    <a:p>
                      <a:r>
                        <a:rPr lang="en-US" sz="1300"/>
                        <a:t> /=</a:t>
                      </a:r>
                    </a:p>
                  </a:txBody>
                  <a:tcPr marL="64657" marR="64657" marT="32328" marB="32328" anchor="ctr"/>
                </a:tc>
                <a:tc>
                  <a:txBody>
                    <a:bodyPr/>
                    <a:lstStyle/>
                    <a:p>
                      <a:r>
                        <a:rPr lang="en-US" sz="1300"/>
                        <a:t> Chia và gán</a:t>
                      </a:r>
                    </a:p>
                  </a:txBody>
                  <a:tcPr marL="64657" marR="64657" marT="32328" marB="32328" anchor="ctr"/>
                </a:tc>
                <a:tc>
                  <a:txBody>
                    <a:bodyPr/>
                    <a:lstStyle/>
                    <a:p>
                      <a:r>
                        <a:rPr lang="en-US" sz="1300"/>
                        <a:t>x=7</a:t>
                      </a:r>
                    </a:p>
                    <a:p>
                      <a:r>
                        <a:rPr lang="en-US" sz="1300"/>
                        <a:t>x/=5</a:t>
                      </a:r>
                    </a:p>
                    <a:p>
                      <a:r>
                        <a:rPr lang="en-US" sz="1300"/>
                        <a:t>==&gt;x=1</a:t>
                      </a:r>
                    </a:p>
                  </a:txBody>
                  <a:tcPr marL="64657" marR="64657" marT="32328" marB="32328" anchor="ctr"/>
                </a:tc>
                <a:tc>
                  <a:txBody>
                    <a:bodyPr/>
                    <a:lstStyle/>
                    <a:p>
                      <a:r>
                        <a:rPr lang="en-US" sz="1300"/>
                        <a:t> x=x/5</a:t>
                      </a:r>
                    </a:p>
                  </a:txBody>
                  <a:tcPr marL="64657" marR="64657" marT="32328" marB="32328" anchor="ctr"/>
                </a:tc>
              </a:tr>
              <a:tr h="559212">
                <a:tc>
                  <a:txBody>
                    <a:bodyPr/>
                    <a:lstStyle/>
                    <a:p>
                      <a:r>
                        <a:rPr lang="en-US" sz="1300"/>
                        <a:t>%=</a:t>
                      </a:r>
                    </a:p>
                  </a:txBody>
                  <a:tcPr marL="64657" marR="64657" marT="32328" marB="32328" anchor="ctr"/>
                </a:tc>
                <a:tc>
                  <a:txBody>
                    <a:bodyPr/>
                    <a:lstStyle/>
                    <a:p>
                      <a:r>
                        <a:rPr lang="vi-VN" sz="1300"/>
                        <a:t> Chia lấy dư</a:t>
                      </a:r>
                    </a:p>
                  </a:txBody>
                  <a:tcPr marL="64657" marR="64657" marT="32328" marB="32328" anchor="ctr"/>
                </a:tc>
                <a:tc>
                  <a:txBody>
                    <a:bodyPr/>
                    <a:lstStyle/>
                    <a:p>
                      <a:r>
                        <a:rPr lang="en-US" sz="1300"/>
                        <a:t>x=7</a:t>
                      </a:r>
                    </a:p>
                    <a:p>
                      <a:r>
                        <a:rPr lang="en-US" sz="1300"/>
                        <a:t>x%=5</a:t>
                      </a:r>
                    </a:p>
                    <a:p>
                      <a:r>
                        <a:rPr lang="en-US" sz="1300"/>
                        <a:t>==&gt;x=2</a:t>
                      </a:r>
                    </a:p>
                  </a:txBody>
                  <a:tcPr marL="64657" marR="64657" marT="32328" marB="32328" anchor="ctr"/>
                </a:tc>
                <a:tc>
                  <a:txBody>
                    <a:bodyPr/>
                    <a:lstStyle/>
                    <a:p>
                      <a:r>
                        <a:rPr lang="en-US" sz="1300"/>
                        <a:t>x=x%5</a:t>
                      </a:r>
                    </a:p>
                  </a:txBody>
                  <a:tcPr marL="64657" marR="64657" marT="32328" marB="32328" anchor="ctr"/>
                </a:tc>
              </a:tr>
            </a:tbl>
          </a:graphicData>
        </a:graphic>
      </p:graphicFrame>
    </p:spTree>
    <p:extLst>
      <p:ext uri="{BB962C8B-B14F-4D97-AF65-F5344CB8AC3E}">
        <p14:creationId xmlns:p14="http://schemas.microsoft.com/office/powerpoint/2010/main" val="3169914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479321" y="1109322"/>
            <a:ext cx="1611467" cy="369332"/>
          </a:xfrm>
          <a:prstGeom prst="rect">
            <a:avLst/>
          </a:prstGeom>
        </p:spPr>
        <p:txBody>
          <a:bodyPr wrap="none">
            <a:spAutoFit/>
          </a:bodyPr>
          <a:lstStyle/>
          <a:p>
            <a:r>
              <a:rPr lang="en-US" b="1">
                <a:solidFill>
                  <a:srgbClr val="0000FF"/>
                </a:solidFill>
              </a:rPr>
              <a:t>3. Toán tử gán:</a:t>
            </a:r>
            <a:endParaRPr lang="en-US"/>
          </a:p>
        </p:txBody>
      </p:sp>
      <p:sp>
        <p:nvSpPr>
          <p:cNvPr id="8" name="Rectangle 1"/>
          <p:cNvSpPr>
            <a:spLocks noChangeArrowheads="1"/>
          </p:cNvSpPr>
          <p:nvPr/>
        </p:nvSpPr>
        <p:spPr bwMode="auto">
          <a:xfrm>
            <a:off x="466811" y="1597376"/>
            <a:ext cx="4955203"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x:Int=</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x-=</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x*=</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x/=</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x=</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7</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b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"x="</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4925376" y="2971800"/>
            <a:ext cx="4572000" cy="1477328"/>
          </a:xfrm>
          <a:prstGeom prst="rect">
            <a:avLst/>
          </a:prstGeom>
        </p:spPr>
        <p:txBody>
          <a:bodyPr>
            <a:spAutoFit/>
          </a:bodyPr>
          <a:lstStyle/>
          <a:p>
            <a:r>
              <a:rPr lang="en-US"/>
              <a:t>x=7</a:t>
            </a:r>
          </a:p>
          <a:p>
            <a:r>
              <a:rPr lang="en-US"/>
              <a:t>x=5</a:t>
            </a:r>
          </a:p>
          <a:p>
            <a:r>
              <a:rPr lang="en-US"/>
              <a:t>x=10</a:t>
            </a:r>
          </a:p>
          <a:p>
            <a:r>
              <a:rPr lang="en-US"/>
              <a:t>x=5</a:t>
            </a:r>
          </a:p>
          <a:p>
            <a:r>
              <a:rPr lang="en-US"/>
              <a:t>x=1</a:t>
            </a:r>
          </a:p>
        </p:txBody>
      </p:sp>
    </p:spTree>
    <p:extLst>
      <p:ext uri="{BB962C8B-B14F-4D97-AF65-F5344CB8AC3E}">
        <p14:creationId xmlns:p14="http://schemas.microsoft.com/office/powerpoint/2010/main" val="1212458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79321" y="1219200"/>
            <a:ext cx="2006575" cy="369332"/>
          </a:xfrm>
          <a:prstGeom prst="rect">
            <a:avLst/>
          </a:prstGeom>
        </p:spPr>
        <p:txBody>
          <a:bodyPr wrap="none">
            <a:spAutoFit/>
          </a:bodyPr>
          <a:lstStyle/>
          <a:p>
            <a:r>
              <a:rPr lang="de-DE" b="1">
                <a:solidFill>
                  <a:srgbClr val="0000FF"/>
                </a:solidFill>
              </a:rPr>
              <a:t>4. Toán tử So sánh:</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67169642"/>
              </p:ext>
            </p:extLst>
          </p:nvPr>
        </p:nvGraphicFramePr>
        <p:xfrm>
          <a:off x="655210" y="1795228"/>
          <a:ext cx="7345792" cy="4391167"/>
        </p:xfrm>
        <a:graphic>
          <a:graphicData uri="http://schemas.openxmlformats.org/drawingml/2006/table">
            <a:tbl>
              <a:tblPr>
                <a:tableStyleId>{5940675A-B579-460E-94D1-54222C63F5DA}</a:tableStyleId>
              </a:tblPr>
              <a:tblGrid>
                <a:gridCol w="1836448"/>
                <a:gridCol w="1836448"/>
                <a:gridCol w="1836448"/>
                <a:gridCol w="1836448"/>
              </a:tblGrid>
              <a:tr h="547371">
                <a:tc>
                  <a:txBody>
                    <a:bodyPr/>
                    <a:lstStyle/>
                    <a:p>
                      <a:r>
                        <a:rPr lang="en-US" sz="1600"/>
                        <a:t>Toán tử</a:t>
                      </a:r>
                    </a:p>
                  </a:txBody>
                  <a:tcPr marL="82290" marR="82290" marT="41145" marB="41145" anchor="ctr"/>
                </a:tc>
                <a:tc>
                  <a:txBody>
                    <a:bodyPr/>
                    <a:lstStyle/>
                    <a:p>
                      <a:r>
                        <a:rPr lang="en-US" sz="1600"/>
                        <a:t>Mô tả</a:t>
                      </a:r>
                    </a:p>
                  </a:txBody>
                  <a:tcPr marL="82290" marR="82290" marT="41145" marB="41145" anchor="ctr"/>
                </a:tc>
                <a:tc>
                  <a:txBody>
                    <a:bodyPr/>
                    <a:lstStyle/>
                    <a:p>
                      <a:r>
                        <a:rPr lang="vi-VN" sz="1600"/>
                        <a:t>Phương thức</a:t>
                      </a:r>
                    </a:p>
                  </a:txBody>
                  <a:tcPr marL="82290" marR="82290" marT="41145" marB="41145" anchor="ctr"/>
                </a:tc>
                <a:tc>
                  <a:txBody>
                    <a:bodyPr/>
                    <a:lstStyle/>
                    <a:p>
                      <a:r>
                        <a:rPr lang="en-US" sz="1600"/>
                        <a:t>Ví dụ</a:t>
                      </a:r>
                    </a:p>
                  </a:txBody>
                  <a:tcPr marL="82290" marR="82290" marT="41145" marB="41145" anchor="ctr"/>
                </a:tc>
              </a:tr>
              <a:tr h="547371">
                <a:tc>
                  <a:txBody>
                    <a:bodyPr/>
                    <a:lstStyle/>
                    <a:p>
                      <a:r>
                        <a:rPr lang="en-US" sz="1600"/>
                        <a:t>==</a:t>
                      </a:r>
                    </a:p>
                  </a:txBody>
                  <a:tcPr marL="82290" marR="82290" marT="41145" marB="41145" anchor="ctr"/>
                </a:tc>
                <a:tc>
                  <a:txBody>
                    <a:bodyPr/>
                    <a:lstStyle/>
                    <a:p>
                      <a:r>
                        <a:rPr lang="en-US" sz="1600"/>
                        <a:t>So sánh bằng</a:t>
                      </a:r>
                    </a:p>
                  </a:txBody>
                  <a:tcPr marL="82290" marR="82290" marT="41145" marB="41145" anchor="ctr"/>
                </a:tc>
                <a:tc>
                  <a:txBody>
                    <a:bodyPr/>
                    <a:lstStyle/>
                    <a:p>
                      <a:r>
                        <a:rPr lang="en-US" sz="1600"/>
                        <a:t>a.equals(b)</a:t>
                      </a:r>
                    </a:p>
                  </a:txBody>
                  <a:tcPr marL="82290" marR="82290" marT="41145" marB="41145" anchor="ctr"/>
                </a:tc>
                <a:tc>
                  <a:txBody>
                    <a:bodyPr/>
                    <a:lstStyle/>
                    <a:p>
                      <a:r>
                        <a:rPr lang="en-US" sz="1600"/>
                        <a:t>5 == 5 =&gt; kết quả True</a:t>
                      </a:r>
                    </a:p>
                  </a:txBody>
                  <a:tcPr marL="82290" marR="82290" marT="41145" marB="41145" anchor="ctr"/>
                </a:tc>
              </a:tr>
              <a:tr h="547371">
                <a:tc>
                  <a:txBody>
                    <a:bodyPr/>
                    <a:lstStyle/>
                    <a:p>
                      <a:r>
                        <a:rPr lang="en-US" sz="1600"/>
                        <a:t>!=</a:t>
                      </a:r>
                    </a:p>
                  </a:txBody>
                  <a:tcPr marL="82290" marR="82290" marT="41145" marB="41145" anchor="ctr"/>
                </a:tc>
                <a:tc>
                  <a:txBody>
                    <a:bodyPr/>
                    <a:lstStyle/>
                    <a:p>
                      <a:r>
                        <a:rPr lang="en-US" sz="1600"/>
                        <a:t>So sánh không bằng</a:t>
                      </a:r>
                    </a:p>
                  </a:txBody>
                  <a:tcPr marL="82290" marR="82290" marT="41145" marB="41145" anchor="ctr"/>
                </a:tc>
                <a:tc>
                  <a:txBody>
                    <a:bodyPr/>
                    <a:lstStyle/>
                    <a:p>
                      <a:r>
                        <a:rPr lang="en-US" sz="1600"/>
                        <a:t>!a.equals(b)</a:t>
                      </a:r>
                    </a:p>
                  </a:txBody>
                  <a:tcPr marL="82290" marR="82290" marT="41145" marB="41145" anchor="ctr"/>
                </a:tc>
                <a:tc>
                  <a:txBody>
                    <a:bodyPr/>
                    <a:lstStyle/>
                    <a:p>
                      <a:r>
                        <a:rPr lang="en-US" sz="1600"/>
                        <a:t>5 != 5  =&gt; kết quả False</a:t>
                      </a:r>
                    </a:p>
                  </a:txBody>
                  <a:tcPr marL="82290" marR="82290" marT="41145" marB="41145" anchor="ctr"/>
                </a:tc>
              </a:tr>
              <a:tr h="547371">
                <a:tc>
                  <a:txBody>
                    <a:bodyPr/>
                    <a:lstStyle/>
                    <a:p>
                      <a:r>
                        <a:rPr lang="en-US" sz="1600"/>
                        <a:t>&lt;</a:t>
                      </a:r>
                    </a:p>
                  </a:txBody>
                  <a:tcPr marL="82290" marR="82290" marT="41145" marB="41145" anchor="ctr"/>
                </a:tc>
                <a:tc>
                  <a:txBody>
                    <a:bodyPr/>
                    <a:lstStyle/>
                    <a:p>
                      <a:r>
                        <a:rPr lang="vi-VN" sz="1600"/>
                        <a:t>So sánh nhỏ hơn</a:t>
                      </a:r>
                    </a:p>
                  </a:txBody>
                  <a:tcPr marL="82290" marR="82290" marT="41145" marB="41145" anchor="ctr"/>
                </a:tc>
                <a:tc>
                  <a:txBody>
                    <a:bodyPr/>
                    <a:lstStyle/>
                    <a:p>
                      <a:r>
                        <a:rPr lang="en-US" sz="1600"/>
                        <a:t>a.compareTo(b) &lt; 0</a:t>
                      </a:r>
                    </a:p>
                  </a:txBody>
                  <a:tcPr marL="82290" marR="82290" marT="41145" marB="41145" anchor="ctr"/>
                </a:tc>
                <a:tc>
                  <a:txBody>
                    <a:bodyPr/>
                    <a:lstStyle/>
                    <a:p>
                      <a:r>
                        <a:rPr lang="en-US" sz="1600"/>
                        <a:t>5 &lt; 5  =&gt; kết quả False</a:t>
                      </a:r>
                    </a:p>
                  </a:txBody>
                  <a:tcPr marL="82290" marR="82290" marT="41145" marB="41145" anchor="ctr"/>
                </a:tc>
              </a:tr>
              <a:tr h="781958">
                <a:tc>
                  <a:txBody>
                    <a:bodyPr/>
                    <a:lstStyle/>
                    <a:p>
                      <a:r>
                        <a:rPr lang="en-US" sz="1600"/>
                        <a:t>&lt;=</a:t>
                      </a:r>
                    </a:p>
                  </a:txBody>
                  <a:tcPr marL="82290" marR="82290" marT="41145" marB="41145" anchor="ctr"/>
                </a:tc>
                <a:tc>
                  <a:txBody>
                    <a:bodyPr/>
                    <a:lstStyle/>
                    <a:p>
                      <a:r>
                        <a:rPr lang="vi-VN" sz="1600"/>
                        <a:t>So sánh nhỏ hơn hoặc bằgg</a:t>
                      </a:r>
                    </a:p>
                  </a:txBody>
                  <a:tcPr marL="82290" marR="82290" marT="41145" marB="41145" anchor="ctr"/>
                </a:tc>
                <a:tc>
                  <a:txBody>
                    <a:bodyPr/>
                    <a:lstStyle/>
                    <a:p>
                      <a:r>
                        <a:rPr lang="en-US" sz="1600"/>
                        <a:t>a.compareTo(b) &lt;= 0</a:t>
                      </a:r>
                    </a:p>
                  </a:txBody>
                  <a:tcPr marL="82290" marR="82290" marT="41145" marB="41145" anchor="ctr"/>
                </a:tc>
                <a:tc>
                  <a:txBody>
                    <a:bodyPr/>
                    <a:lstStyle/>
                    <a:p>
                      <a:r>
                        <a:rPr lang="en-US" sz="1600"/>
                        <a:t>5 &lt;= 5 =&gt; kết quả True</a:t>
                      </a:r>
                    </a:p>
                  </a:txBody>
                  <a:tcPr marL="82290" marR="82290" marT="41145" marB="41145" anchor="ctr"/>
                </a:tc>
              </a:tr>
              <a:tr h="547371">
                <a:tc>
                  <a:txBody>
                    <a:bodyPr/>
                    <a:lstStyle/>
                    <a:p>
                      <a:r>
                        <a:rPr lang="en-US" sz="1600"/>
                        <a:t>&gt;</a:t>
                      </a:r>
                    </a:p>
                  </a:txBody>
                  <a:tcPr marL="82290" marR="82290" marT="41145" marB="41145" anchor="ctr"/>
                </a:tc>
                <a:tc>
                  <a:txBody>
                    <a:bodyPr/>
                    <a:lstStyle/>
                    <a:p>
                      <a:r>
                        <a:rPr lang="vi-VN" sz="1600"/>
                        <a:t>So sánh lớn hơn</a:t>
                      </a:r>
                    </a:p>
                  </a:txBody>
                  <a:tcPr marL="82290" marR="82290" marT="41145" marB="41145" anchor="ctr"/>
                </a:tc>
                <a:tc>
                  <a:txBody>
                    <a:bodyPr/>
                    <a:lstStyle/>
                    <a:p>
                      <a:r>
                        <a:rPr lang="en-US" sz="1600"/>
                        <a:t>a.compareTo(b) &gt; 0</a:t>
                      </a:r>
                    </a:p>
                  </a:txBody>
                  <a:tcPr marL="82290" marR="82290" marT="41145" marB="41145" anchor="ctr"/>
                </a:tc>
                <a:tc>
                  <a:txBody>
                    <a:bodyPr/>
                    <a:lstStyle/>
                    <a:p>
                      <a:r>
                        <a:rPr lang="en-US" sz="1600"/>
                        <a:t>5 &gt; 5.5 =&gt; kết quả False</a:t>
                      </a:r>
                    </a:p>
                  </a:txBody>
                  <a:tcPr marL="82290" marR="82290" marT="41145" marB="41145" anchor="ctr"/>
                </a:tc>
              </a:tr>
              <a:tr h="781958">
                <a:tc>
                  <a:txBody>
                    <a:bodyPr/>
                    <a:lstStyle/>
                    <a:p>
                      <a:r>
                        <a:rPr lang="en-US" sz="1600"/>
                        <a:t>&gt;=</a:t>
                      </a:r>
                    </a:p>
                  </a:txBody>
                  <a:tcPr marL="82290" marR="82290" marT="41145" marB="41145" anchor="ctr"/>
                </a:tc>
                <a:tc>
                  <a:txBody>
                    <a:bodyPr/>
                    <a:lstStyle/>
                    <a:p>
                      <a:r>
                        <a:rPr lang="vi-VN" sz="1600"/>
                        <a:t>So sánh lớn hơn hoặc bằng</a:t>
                      </a:r>
                    </a:p>
                  </a:txBody>
                  <a:tcPr marL="82290" marR="82290" marT="41145" marB="41145" anchor="ctr"/>
                </a:tc>
                <a:tc>
                  <a:txBody>
                    <a:bodyPr/>
                    <a:lstStyle/>
                    <a:p>
                      <a:r>
                        <a:rPr lang="en-US" sz="1600"/>
                        <a:t>a.compareTo(b) &gt;= 0</a:t>
                      </a:r>
                    </a:p>
                  </a:txBody>
                  <a:tcPr marL="82290" marR="82290" marT="41145" marB="41145" anchor="ctr"/>
                </a:tc>
                <a:tc>
                  <a:txBody>
                    <a:bodyPr/>
                    <a:lstStyle/>
                    <a:p>
                      <a:r>
                        <a:rPr lang="en-US" sz="1600"/>
                        <a:t>113&gt;= 5 =&gt; kết quả True</a:t>
                      </a:r>
                    </a:p>
                  </a:txBody>
                  <a:tcPr marL="82290" marR="82290" marT="41145" marB="41145" anchor="ctr"/>
                </a:tc>
              </a:tr>
            </a:tbl>
          </a:graphicData>
        </a:graphic>
      </p:graphicFrame>
    </p:spTree>
    <p:extLst>
      <p:ext uri="{BB962C8B-B14F-4D97-AF65-F5344CB8AC3E}">
        <p14:creationId xmlns:p14="http://schemas.microsoft.com/office/powerpoint/2010/main" val="161368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1520</TotalTime>
  <Words>917</Words>
  <Application>Microsoft Office PowerPoint</Application>
  <PresentationFormat>On-screen Show (4:3)</PresentationFormat>
  <Paragraphs>260</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Cambria</vt:lpstr>
      <vt:lpstr>Courier New</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563</cp:revision>
  <dcterms:created xsi:type="dcterms:W3CDTF">2011-04-06T04:04:31Z</dcterms:created>
  <dcterms:modified xsi:type="dcterms:W3CDTF">2017-07-23T21:54:05Z</dcterms:modified>
</cp:coreProperties>
</file>