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1" r:id="rId4"/>
    <p:sldId id="263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Xử lý mảng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2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chiều trong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Mảng đa chiều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Group 44"/>
          <p:cNvGrpSpPr>
            <a:grpSpLocks/>
          </p:cNvGrpSpPr>
          <p:nvPr/>
        </p:nvGrpSpPr>
        <p:grpSpPr bwMode="auto">
          <a:xfrm>
            <a:off x="304800" y="1078296"/>
            <a:ext cx="8254941" cy="4517966"/>
            <a:chOff x="1152" y="1425"/>
            <a:chExt cx="3039" cy="766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1152" y="1580"/>
              <a:ext cx="40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400" smtClean="0"/>
                <a:t>Dòng </a:t>
              </a:r>
              <a:r>
                <a:rPr lang="en-US" sz="2400"/>
                <a:t>0</a:t>
              </a:r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1152" y="1826"/>
              <a:ext cx="40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400" smtClean="0"/>
                <a:t>Dòng </a:t>
              </a:r>
              <a:r>
                <a:rPr lang="en-US" sz="2400"/>
                <a:t>1</a:t>
              </a:r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1152" y="2071"/>
              <a:ext cx="40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400" smtClean="0"/>
                <a:t>Dòng </a:t>
              </a:r>
              <a:r>
                <a:rPr lang="en-US" sz="2400" dirty="0"/>
                <a:t>2</a:t>
              </a:r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2266" y="1426"/>
              <a:ext cx="62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/>
              <a:r>
                <a:rPr lang="en-US" sz="2400" smtClean="0"/>
                <a:t>Cột </a:t>
              </a:r>
              <a:r>
                <a:rPr lang="en-US" sz="2400" dirty="0"/>
                <a:t>1</a:t>
              </a:r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1621" y="1425"/>
              <a:ext cx="316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400" smtClean="0"/>
                <a:t>Cột 0</a:t>
              </a:r>
              <a:endParaRPr lang="en-US" sz="2400" dirty="0"/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2975" y="1435"/>
              <a:ext cx="544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/>
              <a:r>
                <a:rPr lang="en-US" sz="2400" smtClean="0"/>
                <a:t>Cột </a:t>
              </a:r>
              <a:r>
                <a:rPr lang="en-US" sz="2400" dirty="0"/>
                <a:t>2</a:t>
              </a: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3649" y="1435"/>
              <a:ext cx="542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/>
              <a:r>
                <a:rPr lang="en-US" sz="2400" smtClean="0"/>
                <a:t>Cột </a:t>
              </a:r>
              <a:r>
                <a:rPr lang="en-US" sz="2400" dirty="0"/>
                <a:t>3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1553" y="1536"/>
              <a:ext cx="543" cy="172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/>
              <a:r>
                <a:rPr lang="en-US" sz="2400" b="1" smtClean="0">
                  <a:latin typeface="Courier New" pitchFamily="49" charset="0"/>
                </a:rPr>
                <a:t>M[0][0</a:t>
              </a:r>
              <a:r>
                <a:rPr lang="en-US" sz="2400" b="1" dirty="0" smtClean="0">
                  <a:latin typeface="Courier New" pitchFamily="49" charset="0"/>
                </a:rPr>
                <a:t>]</a:t>
              </a:r>
            </a:p>
            <a:p>
              <a:pPr algn="ctr"/>
              <a:r>
                <a:rPr lang="en-US" sz="3600" b="1" dirty="0" smtClean="0">
                  <a:solidFill>
                    <a:srgbClr val="FF0000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3648" y="1536"/>
              <a:ext cx="543" cy="172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400" b="1" smtClean="0">
                  <a:latin typeface="Courier New" pitchFamily="49" charset="0"/>
                </a:rPr>
                <a:t>M[0][3</a:t>
              </a:r>
              <a:r>
                <a:rPr lang="en-US" sz="2400" b="1" dirty="0" smtClean="0">
                  <a:latin typeface="Courier New" pitchFamily="49" charset="0"/>
                </a:rPr>
                <a:t>]</a:t>
              </a:r>
            </a:p>
            <a:p>
              <a:pPr algn="ctr"/>
              <a:r>
                <a:rPr lang="en-US" sz="3600" b="1" dirty="0" smtClean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endParaRPr lang="en-US" sz="36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2308" y="1536"/>
              <a:ext cx="543" cy="172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eaLnBrk="0" hangingPunct="0">
                <a:defRPr sz="2400" b="1">
                  <a:latin typeface="Courier New" pitchFamily="49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mtClean="0"/>
                <a:t>M[0</a:t>
              </a:r>
              <a:r>
                <a:rPr lang="en-US" smtClean="0"/>
                <a:t>][</a:t>
              </a:r>
              <a:r>
                <a:rPr lang="en-US" smtClean="0"/>
                <a:t>1</a:t>
              </a:r>
              <a:r>
                <a:rPr lang="en-US" dirty="0" smtClean="0"/>
                <a:t>]</a:t>
              </a:r>
            </a:p>
            <a:p>
              <a:r>
                <a:rPr lang="en-US" sz="3600" dirty="0" smtClean="0">
                  <a:solidFill>
                    <a:srgbClr val="FF0000"/>
                  </a:solidFill>
                </a:rPr>
                <a:t>2</a:t>
              </a:r>
              <a:endParaRPr 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2976" y="1536"/>
              <a:ext cx="543" cy="172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400" b="1" smtClean="0">
                  <a:latin typeface="Courier New" pitchFamily="49" charset="0"/>
                </a:rPr>
                <a:t>M[0][2</a:t>
              </a:r>
              <a:r>
                <a:rPr lang="en-US" sz="2400" b="1" dirty="0" smtClean="0">
                  <a:latin typeface="Courier New" pitchFamily="49" charset="0"/>
                </a:rPr>
                <a:t>]</a:t>
              </a:r>
            </a:p>
            <a:p>
              <a:pPr algn="ctr"/>
              <a:r>
                <a:rPr lang="en-US" sz="3600" b="1" dirty="0" smtClean="0">
                  <a:solidFill>
                    <a:srgbClr val="FF0000"/>
                  </a:solidFill>
                  <a:latin typeface="Courier New" pitchFamily="49" charset="0"/>
                </a:rPr>
                <a:t>9</a:t>
              </a:r>
              <a:endParaRPr lang="en-US" sz="36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1545" y="1776"/>
              <a:ext cx="543" cy="172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400" b="1" smtClean="0">
                  <a:latin typeface="Courier New" pitchFamily="49" charset="0"/>
                </a:rPr>
                <a:t>M[1][0</a:t>
              </a:r>
              <a:r>
                <a:rPr lang="en-US" sz="2400" b="1" dirty="0" smtClean="0">
                  <a:latin typeface="Courier New" pitchFamily="49" charset="0"/>
                </a:rPr>
                <a:t>]</a:t>
              </a:r>
            </a:p>
            <a:p>
              <a:pPr algn="ctr"/>
              <a:r>
                <a:rPr lang="en-US" sz="3600" b="1" dirty="0" smtClean="0">
                  <a:solidFill>
                    <a:srgbClr val="FF0000"/>
                  </a:solidFill>
                  <a:latin typeface="Courier New" pitchFamily="49" charset="0"/>
                </a:rPr>
                <a:t>9</a:t>
              </a:r>
              <a:endParaRPr lang="en-US" sz="36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3648" y="1776"/>
              <a:ext cx="543" cy="172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400" b="1" smtClean="0">
                  <a:latin typeface="Courier New" pitchFamily="49" charset="0"/>
                </a:rPr>
                <a:t>M[1][3</a:t>
              </a:r>
              <a:r>
                <a:rPr lang="en-US" sz="2400" b="1" dirty="0" smtClean="0">
                  <a:latin typeface="Courier New" pitchFamily="49" charset="0"/>
                </a:rPr>
                <a:t>]</a:t>
              </a:r>
            </a:p>
            <a:p>
              <a:pPr algn="ctr"/>
              <a:r>
                <a:rPr lang="en-US" sz="3600" b="1" dirty="0" smtClean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endParaRPr lang="en-US" sz="36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2304" y="1776"/>
              <a:ext cx="543" cy="172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400" b="1" smtClean="0">
                  <a:latin typeface="Courier New" pitchFamily="49" charset="0"/>
                </a:rPr>
                <a:t>M[1][1</a:t>
              </a:r>
              <a:r>
                <a:rPr lang="en-US" sz="2400" b="1" dirty="0" smtClean="0">
                  <a:latin typeface="Courier New" pitchFamily="49" charset="0"/>
                </a:rPr>
                <a:t>]</a:t>
              </a:r>
            </a:p>
            <a:p>
              <a:pPr algn="ctr"/>
              <a:r>
                <a:rPr lang="en-US" sz="3600" b="1" dirty="0" smtClean="0">
                  <a:solidFill>
                    <a:srgbClr val="FF0000"/>
                  </a:solidFill>
                  <a:latin typeface="Courier New" pitchFamily="49" charset="0"/>
                </a:rPr>
                <a:t>5</a:t>
              </a:r>
              <a:endParaRPr lang="en-US" sz="36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2976" y="1776"/>
              <a:ext cx="543" cy="172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400" b="1" smtClean="0">
                  <a:latin typeface="Courier New" pitchFamily="49" charset="0"/>
                </a:rPr>
                <a:t>M[1][2</a:t>
              </a:r>
              <a:r>
                <a:rPr lang="en-US" sz="2400" b="1" dirty="0" smtClean="0">
                  <a:latin typeface="Courier New" pitchFamily="49" charset="0"/>
                </a:rPr>
                <a:t>]</a:t>
              </a:r>
            </a:p>
            <a:p>
              <a:pPr algn="ctr"/>
              <a:r>
                <a:rPr lang="en-US" sz="3600" b="1" dirty="0" smtClean="0">
                  <a:solidFill>
                    <a:srgbClr val="FF0000"/>
                  </a:solidFill>
                  <a:latin typeface="Courier New" pitchFamily="49" charset="0"/>
                </a:rPr>
                <a:t>4</a:t>
              </a:r>
              <a:endParaRPr lang="en-US" sz="36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1545" y="2016"/>
              <a:ext cx="543" cy="172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400" b="1" smtClean="0">
                  <a:latin typeface="Courier New" pitchFamily="49" charset="0"/>
                </a:rPr>
                <a:t>M[2][0</a:t>
              </a:r>
              <a:r>
                <a:rPr lang="en-US" sz="2400" b="1" dirty="0" smtClean="0">
                  <a:latin typeface="Courier New" pitchFamily="49" charset="0"/>
                </a:rPr>
                <a:t>]</a:t>
              </a:r>
            </a:p>
            <a:p>
              <a:pPr algn="ctr"/>
              <a:r>
                <a:rPr lang="en-US" sz="3600" b="1" dirty="0" smtClean="0">
                  <a:solidFill>
                    <a:srgbClr val="FF0000"/>
                  </a:solidFill>
                  <a:latin typeface="Courier New" pitchFamily="49" charset="0"/>
                </a:rPr>
                <a:t>8</a:t>
              </a:r>
              <a:endParaRPr lang="en-US" sz="36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3648" y="2016"/>
              <a:ext cx="543" cy="172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400" b="1" smtClean="0">
                  <a:latin typeface="Courier New" pitchFamily="49" charset="0"/>
                </a:rPr>
                <a:t>M[2][3</a:t>
              </a:r>
              <a:r>
                <a:rPr lang="en-US" sz="2400" b="1" dirty="0" smtClean="0">
                  <a:latin typeface="Courier New" pitchFamily="49" charset="0"/>
                </a:rPr>
                <a:t>]</a:t>
              </a:r>
            </a:p>
            <a:p>
              <a:pPr algn="ctr"/>
              <a:r>
                <a:rPr lang="en-US" sz="3600" b="1" dirty="0" smtClean="0">
                  <a:solidFill>
                    <a:srgbClr val="FF0000"/>
                  </a:solidFill>
                  <a:latin typeface="Courier New" pitchFamily="49" charset="0"/>
                </a:rPr>
                <a:t>6</a:t>
              </a:r>
              <a:endParaRPr lang="en-US" sz="36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40" name="Text Box 28"/>
            <p:cNvSpPr txBox="1">
              <a:spLocks noChangeArrowheads="1"/>
            </p:cNvSpPr>
            <p:nvPr/>
          </p:nvSpPr>
          <p:spPr bwMode="auto">
            <a:xfrm>
              <a:off x="2976" y="2016"/>
              <a:ext cx="543" cy="172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400" b="1" smtClean="0">
                  <a:latin typeface="Courier New" pitchFamily="49" charset="0"/>
                </a:rPr>
                <a:t>M[2][2</a:t>
              </a:r>
              <a:r>
                <a:rPr lang="en-US" sz="2400" b="1" dirty="0" smtClean="0">
                  <a:latin typeface="Courier New" pitchFamily="49" charset="0"/>
                </a:rPr>
                <a:t>]</a:t>
              </a:r>
            </a:p>
            <a:p>
              <a:pPr algn="ctr"/>
              <a:r>
                <a:rPr lang="en-US" sz="3600" b="1" dirty="0" smtClean="0">
                  <a:solidFill>
                    <a:srgbClr val="FF0000"/>
                  </a:solidFill>
                  <a:latin typeface="Courier New" pitchFamily="49" charset="0"/>
                </a:rPr>
                <a:t>3</a:t>
              </a:r>
              <a:endParaRPr lang="en-US" sz="36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41" name="Text Box 28"/>
            <p:cNvSpPr txBox="1">
              <a:spLocks noChangeArrowheads="1"/>
            </p:cNvSpPr>
            <p:nvPr/>
          </p:nvSpPr>
          <p:spPr bwMode="auto">
            <a:xfrm>
              <a:off x="2322" y="2019"/>
              <a:ext cx="543" cy="172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400" b="1" smtClean="0">
                  <a:latin typeface="Courier New" pitchFamily="49" charset="0"/>
                </a:rPr>
                <a:t>M[2][1</a:t>
              </a:r>
              <a:r>
                <a:rPr lang="en-US" sz="2400" b="1" dirty="0" smtClean="0">
                  <a:latin typeface="Courier New" pitchFamily="49" charset="0"/>
                </a:rPr>
                <a:t>]</a:t>
              </a:r>
            </a:p>
            <a:p>
              <a:pPr algn="ctr"/>
              <a:r>
                <a:rPr lang="en-US" sz="3600" b="1" dirty="0" smtClean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endParaRPr lang="en-US" sz="36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</p:grp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5486400" y="5562600"/>
            <a:ext cx="16385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smtClean="0"/>
              <a:t>Chỉ số cột</a:t>
            </a:r>
            <a:endParaRPr lang="en-US" sz="2800"/>
          </a:p>
        </p:txBody>
      </p:sp>
      <p:sp>
        <p:nvSpPr>
          <p:cNvPr id="44" name="Text Box 34"/>
          <p:cNvSpPr txBox="1">
            <a:spLocks noChangeArrowheads="1"/>
          </p:cNvSpPr>
          <p:nvPr/>
        </p:nvSpPr>
        <p:spPr bwMode="auto">
          <a:xfrm>
            <a:off x="5486400" y="5943600"/>
            <a:ext cx="19191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smtClean="0"/>
              <a:t>Chỉ số dòng</a:t>
            </a:r>
            <a:endParaRPr lang="en-US" sz="2800"/>
          </a:p>
        </p:txBody>
      </p:sp>
      <p:cxnSp>
        <p:nvCxnSpPr>
          <p:cNvPr id="45" name="AutoShape 42"/>
          <p:cNvCxnSpPr>
            <a:cxnSpLocks noChangeShapeType="1"/>
          </p:cNvCxnSpPr>
          <p:nvPr/>
        </p:nvCxnSpPr>
        <p:spPr bwMode="auto">
          <a:xfrm rot="16200000" flipV="1">
            <a:off x="4581528" y="4989992"/>
            <a:ext cx="953864" cy="855880"/>
          </a:xfrm>
          <a:prstGeom prst="bentConnector3">
            <a:avLst>
              <a:gd name="adj1" fmla="val 1353"/>
            </a:avLst>
          </a:prstGeom>
          <a:noFill/>
          <a:ln w="9525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42"/>
          <p:cNvCxnSpPr>
            <a:cxnSpLocks noChangeShapeType="1"/>
          </p:cNvCxnSpPr>
          <p:nvPr/>
        </p:nvCxnSpPr>
        <p:spPr bwMode="auto">
          <a:xfrm rot="10800000">
            <a:off x="3992714" y="4953000"/>
            <a:ext cx="1493686" cy="1319078"/>
          </a:xfrm>
          <a:prstGeom prst="bentConnector3">
            <a:avLst>
              <a:gd name="adj1" fmla="val 100254"/>
            </a:avLst>
          </a:prstGeom>
          <a:noFill/>
          <a:ln w="9525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42"/>
          <p:cNvCxnSpPr>
            <a:cxnSpLocks noChangeShapeType="1"/>
          </p:cNvCxnSpPr>
          <p:nvPr/>
        </p:nvCxnSpPr>
        <p:spPr bwMode="auto">
          <a:xfrm flipV="1">
            <a:off x="2518430" y="4993877"/>
            <a:ext cx="1142593" cy="1075160"/>
          </a:xfrm>
          <a:prstGeom prst="bentConnector3">
            <a:avLst>
              <a:gd name="adj1" fmla="val 100167"/>
            </a:avLst>
          </a:prstGeom>
          <a:noFill/>
          <a:ln w="9525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 Box 34"/>
          <p:cNvSpPr txBox="1">
            <a:spLocks noChangeArrowheads="1"/>
          </p:cNvSpPr>
          <p:nvPr/>
        </p:nvSpPr>
        <p:spPr bwMode="auto">
          <a:xfrm>
            <a:off x="809428" y="5760634"/>
            <a:ext cx="16289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smtClean="0"/>
              <a:t>Tên mảng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73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Nội dung bài học</a:t>
              </a:r>
              <a:endParaRPr lang="en-US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78184" y="1676400"/>
            <a:ext cx="741741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M:Array&lt;IntArray&gt; = Array(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IntArray(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rd:Random = Random()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M.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M[i].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M[i][j]=rd.nextInt(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8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Nội dung bài học</a:t>
              </a:r>
              <a:endParaRPr lang="en-US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33310" y="1295400"/>
            <a:ext cx="587853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"Mảng 2 chiều sau khi nhập:"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M.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M[i].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M[i][j]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}\t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97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126</Words>
  <Application>Microsoft Office PowerPoint</Application>
  <PresentationFormat>On-screen Show (4:3)</PresentationFormat>
  <Paragraphs>44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</vt:lpstr>
      <vt:lpstr>Courier New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798</cp:revision>
  <dcterms:created xsi:type="dcterms:W3CDTF">2011-04-06T04:04:31Z</dcterms:created>
  <dcterms:modified xsi:type="dcterms:W3CDTF">2017-05-28T16:31:18Z</dcterms:modified>
</cp:coreProperties>
</file>