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9" r:id="rId3"/>
    <p:sldId id="270" r:id="rId4"/>
    <p:sldId id="271" r:id="rId5"/>
    <p:sldId id="272"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Quy tắc Khai báo các thuộc tính</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Khai báo các thuộc tính của Lớp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79320" y="1170737"/>
            <a:ext cx="8283679" cy="1862048"/>
          </a:xfrm>
          <a:prstGeom prst="rect">
            <a:avLst/>
          </a:prstGeom>
        </p:spPr>
        <p:txBody>
          <a:bodyPr wrap="square">
            <a:spAutoFit/>
          </a:bodyPr>
          <a:lstStyle/>
          <a:p>
            <a:pPr indent="228600" algn="just">
              <a:lnSpc>
                <a:spcPct val="115000"/>
              </a:lnSpc>
            </a:pPr>
            <a:r>
              <a:rPr lang="en-US" sz="2000">
                <a:latin typeface="Times New Roman" panose="02020603050405020304" pitchFamily="18" charset="0"/>
                <a:ea typeface="Times New Roman" panose="02020603050405020304" pitchFamily="18" charset="0"/>
              </a:rPr>
              <a:t>Thuộc tính là những gì thuộc về đối tượng, ví dụ như 1 Sinh Viên có các thông tin: mã, tên, năm sinh… thì các thông tin này là các thuộc tính của đối tượng Sinh Viên</a:t>
            </a:r>
          </a:p>
          <a:p>
            <a:pPr indent="228600" algn="just">
              <a:lnSpc>
                <a:spcPct val="115000"/>
              </a:lnSpc>
            </a:pPr>
            <a:r>
              <a:rPr lang="en-US" sz="2000">
                <a:latin typeface="Times New Roman" panose="02020603050405020304" pitchFamily="18" charset="0"/>
                <a:ea typeface="Times New Roman" panose="02020603050405020304" pitchFamily="18" charset="0"/>
              </a:rPr>
              <a:t>Kotlin giống như các ngôn ngữ khác, cung cấp một số các Visibily Modifiers (private, protected, public, default) cho các thuộc tính:</a:t>
            </a:r>
            <a:endParaRPr lang="en-US" sz="2000">
              <a:effectLst/>
              <a:latin typeface="Times New Roman" panose="02020603050405020304" pitchFamily="18"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267214109"/>
              </p:ext>
            </p:extLst>
          </p:nvPr>
        </p:nvGraphicFramePr>
        <p:xfrm>
          <a:off x="505776" y="3119662"/>
          <a:ext cx="8074807" cy="2446687"/>
        </p:xfrm>
        <a:graphic>
          <a:graphicData uri="http://schemas.openxmlformats.org/drawingml/2006/table">
            <a:tbl>
              <a:tblPr firstRow="1" firstCol="1" bandRow="1">
                <a:tableStyleId>{5940675A-B579-460E-94D1-54222C63F5DA}</a:tableStyleId>
              </a:tblPr>
              <a:tblGrid>
                <a:gridCol w="1485573"/>
                <a:gridCol w="1641318"/>
                <a:gridCol w="1725181"/>
                <a:gridCol w="1737162"/>
                <a:gridCol w="1485573"/>
              </a:tblGrid>
              <a:tr h="609893">
                <a:tc>
                  <a:txBody>
                    <a:bodyPr/>
                    <a:lstStyle/>
                    <a:p>
                      <a:pPr marL="0" marR="0">
                        <a:lnSpc>
                          <a:spcPct val="107000"/>
                        </a:lnSpc>
                        <a:spcBef>
                          <a:spcPts val="0"/>
                        </a:spcBef>
                        <a:spcAft>
                          <a:spcPts val="800"/>
                        </a:spcAft>
                      </a:pPr>
                      <a:r>
                        <a:rPr lang="en-US" sz="1600">
                          <a:effectLst/>
                        </a:rPr>
                        <a:t> Modifiers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Lớp (Class)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Gói (Package)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Lớp con (Subclass)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Ngoài</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r>
              <a:tr h="308504">
                <a:tc>
                  <a:txBody>
                    <a:bodyPr/>
                    <a:lstStyle/>
                    <a:p>
                      <a:pPr marL="0" marR="0">
                        <a:lnSpc>
                          <a:spcPct val="107000"/>
                        </a:lnSpc>
                        <a:spcBef>
                          <a:spcPts val="0"/>
                        </a:spcBef>
                        <a:spcAft>
                          <a:spcPts val="800"/>
                        </a:spcAft>
                      </a:pPr>
                      <a:r>
                        <a:rPr lang="en-US" sz="1600">
                          <a:effectLst/>
                        </a:rPr>
                        <a:t>public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Có</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Có</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Có</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Có</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r>
              <a:tr h="308504">
                <a:tc>
                  <a:txBody>
                    <a:bodyPr/>
                    <a:lstStyle/>
                    <a:p>
                      <a:pPr marL="0" marR="0">
                        <a:lnSpc>
                          <a:spcPct val="107000"/>
                        </a:lnSpc>
                        <a:spcBef>
                          <a:spcPts val="0"/>
                        </a:spcBef>
                        <a:spcAft>
                          <a:spcPts val="800"/>
                        </a:spcAft>
                      </a:pPr>
                      <a:r>
                        <a:rPr lang="en-US" sz="1600">
                          <a:effectLst/>
                        </a:rPr>
                        <a:t>protected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Có</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Có</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Có</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Không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r>
              <a:tr h="911282">
                <a:tc>
                  <a:txBody>
                    <a:bodyPr/>
                    <a:lstStyle/>
                    <a:p>
                      <a:pPr marL="0" marR="0">
                        <a:lnSpc>
                          <a:spcPct val="107000"/>
                        </a:lnSpc>
                        <a:spcBef>
                          <a:spcPts val="0"/>
                        </a:spcBef>
                        <a:spcAft>
                          <a:spcPts val="800"/>
                        </a:spcAft>
                      </a:pPr>
                      <a:r>
                        <a:rPr lang="en-US" sz="1600">
                          <a:effectLst/>
                        </a:rPr>
                        <a:t>Không có (no modifier – default)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Có</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Có</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có</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Không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r>
              <a:tr h="308504">
                <a:tc>
                  <a:txBody>
                    <a:bodyPr/>
                    <a:lstStyle/>
                    <a:p>
                      <a:pPr marL="0" marR="0">
                        <a:lnSpc>
                          <a:spcPct val="107000"/>
                        </a:lnSpc>
                        <a:spcBef>
                          <a:spcPts val="0"/>
                        </a:spcBef>
                        <a:spcAft>
                          <a:spcPts val="800"/>
                        </a:spcAft>
                      </a:pPr>
                      <a:r>
                        <a:rPr lang="en-US" sz="1600">
                          <a:effectLst/>
                        </a:rPr>
                        <a:t>private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Có</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Không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Không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rPr>
                        <a:t>Không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4273043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Khai báo các thuộc tính của Lớp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227214" y="1170737"/>
            <a:ext cx="1192955" cy="483017"/>
          </a:xfrm>
          <a:prstGeom prst="rect">
            <a:avLst/>
          </a:prstGeom>
        </p:spPr>
        <p:txBody>
          <a:bodyPr wrap="none">
            <a:spAutoFit/>
          </a:bodyPr>
          <a:lstStyle/>
          <a:p>
            <a:pPr indent="228600" algn="just">
              <a:lnSpc>
                <a:spcPct val="115000"/>
              </a:lnSpc>
            </a:pPr>
            <a:r>
              <a:rPr lang="en-US" sz="2400">
                <a:latin typeface="Times New Roman" panose="02020603050405020304" pitchFamily="18" charset="0"/>
                <a:ea typeface="Times New Roman" panose="02020603050405020304" pitchFamily="18" charset="0"/>
              </a:rPr>
              <a:t>Ví dụ:</a:t>
            </a:r>
            <a:endParaRPr lang="en-US" sz="2400">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1143000" y="1677638"/>
            <a:ext cx="5318764"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class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SinhVien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ma</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:Int=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0</a:t>
            </a:r>
            <a:b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ten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:String=</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constructor</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"Đây là secondary constructor 0 đối số"</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constructor</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(ma:Int,ten:String)</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"Đây là secondary constructor 2 đối số"</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"Mã=</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 ; Tên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ten</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158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Khai báo các thuộc tính của Lớp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79320" y="1170737"/>
            <a:ext cx="8359879" cy="1154162"/>
          </a:xfrm>
          <a:prstGeom prst="rect">
            <a:avLst/>
          </a:prstGeom>
        </p:spPr>
        <p:txBody>
          <a:bodyPr wrap="square">
            <a:spAutoFit/>
          </a:bodyPr>
          <a:lstStyle/>
          <a:p>
            <a:pPr indent="228600" algn="just">
              <a:lnSpc>
                <a:spcPct val="115000"/>
              </a:lnSpc>
            </a:pPr>
            <a:r>
              <a:rPr lang="en-US" sz="2000">
                <a:latin typeface="Times New Roman" panose="02020603050405020304" pitchFamily="18" charset="0"/>
                <a:ea typeface="Times New Roman" panose="02020603050405020304" pitchFamily="18" charset="0"/>
              </a:rPr>
              <a:t>Theo khai báo ở trên thì 2 thuộc tính ma và ten để là default Modifier(không chỉ định rõ loại nào), thì trong cùng một package các đối tượng có thể truy suất tới các thuộc tính này:</a:t>
            </a:r>
            <a:endParaRPr lang="en-US" sz="2000">
              <a:effectLst/>
              <a:latin typeface="Times New Roman" panose="02020603050405020304" pitchFamily="18" charset="0"/>
              <a:ea typeface="Times New Roman" panose="02020603050405020304" pitchFamily="18" charset="0"/>
            </a:endParaRPr>
          </a:p>
        </p:txBody>
      </p:sp>
      <p:sp>
        <p:nvSpPr>
          <p:cNvPr id="10" name="Rectangle 1"/>
          <p:cNvSpPr>
            <a:spLocks noChangeArrowheads="1"/>
          </p:cNvSpPr>
          <p:nvPr/>
        </p:nvSpPr>
        <p:spPr bwMode="auto">
          <a:xfrm>
            <a:off x="838200" y="2428836"/>
            <a:ext cx="318035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main(args: Array&lt;String&gt;)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teo=SinhVien()</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teo.</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ma</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114</a:t>
            </a:r>
            <a:b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teo.ten=</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"Nguyễn Thị Tèo"</a:t>
            </a:r>
            <a:b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"Thông tin của Tèo:"</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println(</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"Mã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+teo.ma)</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println(</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"Tên="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+teo.ten)</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6804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019800" cy="508000"/>
            <a:chOff x="789624" y="1191463"/>
            <a:chExt cx="6019800" cy="508000"/>
          </a:xfrm>
        </p:grpSpPr>
        <p:sp>
          <p:nvSpPr>
            <p:cNvPr id="3" name="AutoShape 52"/>
            <p:cNvSpPr>
              <a:spLocks noChangeArrowheads="1"/>
            </p:cNvSpPr>
            <p:nvPr/>
          </p:nvSpPr>
          <p:spPr bwMode="gray">
            <a:xfrm>
              <a:off x="990600" y="1191463"/>
              <a:ext cx="5818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Khai báo các thuộc tính của Lớp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04800" y="1170737"/>
            <a:ext cx="8458200" cy="1757212"/>
          </a:xfrm>
          <a:prstGeom prst="rect">
            <a:avLst/>
          </a:prstGeom>
        </p:spPr>
        <p:txBody>
          <a:bodyPr wrap="square">
            <a:spAutoFit/>
          </a:bodyPr>
          <a:lstStyle/>
          <a:p>
            <a:pPr indent="228600" algn="just">
              <a:lnSpc>
                <a:spcPct val="115000"/>
              </a:lnSpc>
            </a:pPr>
            <a:r>
              <a:rPr lang="en-US" sz="2400">
                <a:latin typeface="Times New Roman" panose="02020603050405020304" pitchFamily="18" charset="0"/>
                <a:ea typeface="Times New Roman" panose="02020603050405020304" pitchFamily="18" charset="0"/>
              </a:rPr>
              <a:t>Để đám bảo tính đóng gói thì các thuộc tính nên khai báo private, khi thuộc tính khai báo là private. Lúc này các đối tượng không thể truy suất trực tiếp vào các thuộc tính được mà phải thông qua getter/setter:</a:t>
            </a:r>
            <a:endParaRPr lang="en-US" sz="2400">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2743200" y="2595831"/>
            <a:ext cx="268342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class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SinhVien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private var </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ma</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:Int=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0</a:t>
            </a:r>
            <a:b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private var </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ten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:String=</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a:xfrm>
            <a:off x="282054" y="3768080"/>
            <a:ext cx="8610600" cy="771814"/>
          </a:xfrm>
          <a:prstGeom prst="rect">
            <a:avLst/>
          </a:prstGeom>
        </p:spPr>
        <p:txBody>
          <a:bodyPr wrap="square">
            <a:spAutoFit/>
          </a:bodyPr>
          <a:lstStyle/>
          <a:p>
            <a:pPr indent="228600" algn="just">
              <a:lnSpc>
                <a:spcPct val="115000"/>
              </a:lnSpc>
            </a:pPr>
            <a:r>
              <a:rPr lang="en-US" sz="2000">
                <a:latin typeface="Times New Roman" panose="02020603050405020304" pitchFamily="18" charset="0"/>
                <a:ea typeface="Times New Roman" panose="02020603050405020304" pitchFamily="18" charset="0"/>
              </a:rPr>
              <a:t>Khi khai báo Modifier là private thì ta không thể lấy tên đối tượng  truy suất các thuộc tính được, tức là khai báo như dưới đây </a:t>
            </a:r>
            <a:r>
              <a:rPr lang="en-US" sz="2000">
                <a:solidFill>
                  <a:srgbClr val="FF0000"/>
                </a:solidFill>
                <a:latin typeface="Times New Roman" panose="02020603050405020304" pitchFamily="18" charset="0"/>
                <a:ea typeface="Times New Roman" panose="02020603050405020304" pitchFamily="18" charset="0"/>
              </a:rPr>
              <a:t>sẽ bị báo lỗi</a:t>
            </a:r>
            <a:r>
              <a:rPr lang="en-US" sz="2000">
                <a:latin typeface="Times New Roman" panose="02020603050405020304" pitchFamily="18" charset="0"/>
                <a:ea typeface="Times New Roman" panose="02020603050405020304" pitchFamily="18" charset="0"/>
              </a:rPr>
              <a:t>:</a:t>
            </a:r>
            <a:endParaRPr lang="en-US" sz="2000">
              <a:effectLst/>
              <a:latin typeface="Times New Roman" panose="02020603050405020304" pitchFamily="18" charset="0"/>
              <a:ea typeface="Times New Roman" panose="02020603050405020304" pitchFamily="18" charset="0"/>
            </a:endParaRPr>
          </a:p>
        </p:txBody>
      </p:sp>
      <p:sp>
        <p:nvSpPr>
          <p:cNvPr id="13" name="Rectangle 2"/>
          <p:cNvSpPr>
            <a:spLocks noChangeArrowheads="1"/>
          </p:cNvSpPr>
          <p:nvPr/>
        </p:nvSpPr>
        <p:spPr bwMode="auto">
          <a:xfrm>
            <a:off x="2057400" y="4687527"/>
            <a:ext cx="318035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main(args: Array&lt;String&gt;)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teo=SinhVien()</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teo.ma=</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114</a:t>
            </a:r>
            <a:b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teo.ten=</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"Nguyễn Thị Tèo"</a:t>
            </a:r>
            <a:b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8394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2519</TotalTime>
  <Words>284</Words>
  <Application>Microsoft Office PowerPoint</Application>
  <PresentationFormat>On-screen Show (4:3)</PresentationFormat>
  <Paragraphs>44</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 Unicode MS</vt:lpstr>
      <vt:lpstr>Arial</vt:lpstr>
      <vt:lpstr>Calibri</vt:lpstr>
      <vt:lpstr>Cambria</vt:lpstr>
      <vt:lpstr>Courier New</vt:lpstr>
      <vt:lpstr>Times New Roman</vt:lpstr>
      <vt:lpstr>VNI-Heather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882</cp:revision>
  <dcterms:created xsi:type="dcterms:W3CDTF">2011-04-06T04:04:31Z</dcterms:created>
  <dcterms:modified xsi:type="dcterms:W3CDTF">2017-07-23T23:54:43Z</dcterms:modified>
</cp:coreProperties>
</file>