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1" r:id="rId3"/>
    <p:sldId id="262"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Bài tập rèn luyện-Hướng đối tượng-Nhân Viên</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293486" y="1022568"/>
            <a:ext cx="8469513" cy="4601260"/>
          </a:xfrm>
          <a:prstGeom prst="rect">
            <a:avLst/>
          </a:prstGeom>
        </p:spPr>
        <p:txBody>
          <a:bodyPr wrap="square">
            <a:spAutoFit/>
          </a:bodyPr>
          <a:lstStyle/>
          <a:p>
            <a:r>
              <a:rPr lang="en-US" sz="2400">
                <a:solidFill>
                  <a:srgbClr val="000000"/>
                </a:solidFill>
                <a:latin typeface="Times New Roman" panose="02020603050405020304" pitchFamily="18" charset="0"/>
                <a:ea typeface="Calibri" panose="020F0502020204030204" pitchFamily="34" charset="0"/>
              </a:rPr>
              <a:t>Xây dựng lớp </a:t>
            </a:r>
            <a:r>
              <a:rPr lang="en-US" sz="2400" b="1" smtClean="0">
                <a:solidFill>
                  <a:srgbClr val="000000"/>
                </a:solidFill>
                <a:latin typeface="Times New Roman" panose="02020603050405020304" pitchFamily="18" charset="0"/>
                <a:ea typeface="Calibri" panose="020F0502020204030204" pitchFamily="34" charset="0"/>
              </a:rPr>
              <a:t>NhanVien</a:t>
            </a:r>
            <a:r>
              <a:rPr lang="en-US" sz="2400">
                <a:solidFill>
                  <a:srgbClr val="000000"/>
                </a:solidFill>
                <a:latin typeface="Times New Roman" panose="02020603050405020304" pitchFamily="18" charset="0"/>
                <a:ea typeface="Calibri" panose="020F0502020204030204" pitchFamily="34" charset="0"/>
              </a:rPr>
              <a:t>, biết: </a:t>
            </a:r>
            <a:endParaRPr lang="en-US" sz="2000">
              <a:solidFill>
                <a:srgbClr val="000000"/>
              </a:solidFill>
              <a:latin typeface="Tahoma" panose="020B0604030504040204" pitchFamily="34" charset="0"/>
              <a:ea typeface="Calibri" panose="020F0502020204030204" pitchFamily="34" charset="0"/>
            </a:endParaRPr>
          </a:p>
          <a:p>
            <a:pPr marL="342900" marR="0">
              <a:spcBef>
                <a:spcPts val="0"/>
              </a:spcBef>
              <a:spcAft>
                <a:spcPts val="230"/>
              </a:spcAft>
            </a:pPr>
            <a:r>
              <a:rPr lang="en-US" sz="2400">
                <a:solidFill>
                  <a:srgbClr val="000000"/>
                </a:solidFill>
                <a:latin typeface="Times New Roman" panose="02020603050405020304" pitchFamily="18" charset="0"/>
                <a:ea typeface="Calibri" panose="020F0502020204030204" pitchFamily="34" charset="0"/>
              </a:rPr>
              <a:t> </a:t>
            </a:r>
            <a:r>
              <a:rPr lang="en-US" sz="2400" smtClean="0">
                <a:solidFill>
                  <a:srgbClr val="000000"/>
                </a:solidFill>
                <a:latin typeface="Times New Roman" panose="02020603050405020304" pitchFamily="18" charset="0"/>
                <a:ea typeface="Calibri" panose="020F0502020204030204" pitchFamily="34" charset="0"/>
              </a:rPr>
              <a:t>Ho</a:t>
            </a:r>
            <a:r>
              <a:rPr lang="en-US" sz="2400">
                <a:solidFill>
                  <a:srgbClr val="000000"/>
                </a:solidFill>
                <a:latin typeface="Times New Roman" panose="02020603050405020304" pitchFamily="18" charset="0"/>
                <a:ea typeface="Calibri" panose="020F0502020204030204" pitchFamily="34" charset="0"/>
              </a:rPr>
              <a:t>, </a:t>
            </a:r>
            <a:r>
              <a:rPr lang="en-US" sz="2400" smtClean="0">
                <a:solidFill>
                  <a:srgbClr val="000000"/>
                </a:solidFill>
                <a:latin typeface="Times New Roman" panose="02020603050405020304" pitchFamily="18" charset="0"/>
                <a:ea typeface="Calibri" panose="020F0502020204030204" pitchFamily="34" charset="0"/>
              </a:rPr>
              <a:t>Ten</a:t>
            </a:r>
            <a:r>
              <a:rPr lang="en-US" sz="2400">
                <a:solidFill>
                  <a:srgbClr val="000000"/>
                </a:solidFill>
                <a:latin typeface="Times New Roman" panose="02020603050405020304" pitchFamily="18" charset="0"/>
                <a:ea typeface="Calibri" panose="020F0502020204030204" pitchFamily="34" charset="0"/>
              </a:rPr>
              <a:t>, </a:t>
            </a:r>
            <a:r>
              <a:rPr lang="en-US" sz="2400" smtClean="0">
                <a:solidFill>
                  <a:srgbClr val="000000"/>
                </a:solidFill>
                <a:latin typeface="Times New Roman" panose="02020603050405020304" pitchFamily="18" charset="0"/>
                <a:ea typeface="Calibri" panose="020F0502020204030204" pitchFamily="34" charset="0"/>
              </a:rPr>
              <a:t>SoSP </a:t>
            </a:r>
            <a:r>
              <a:rPr lang="en-US" sz="2400">
                <a:solidFill>
                  <a:srgbClr val="000000"/>
                </a:solidFill>
                <a:latin typeface="Times New Roman" panose="02020603050405020304" pitchFamily="18" charset="0"/>
                <a:ea typeface="Calibri" panose="020F0502020204030204" pitchFamily="34" charset="0"/>
              </a:rPr>
              <a:t>lần lượt là các thuộc tính họ, tên và số sản phẩm của nhân viên. </a:t>
            </a:r>
            <a:endParaRPr lang="en-US" sz="2000">
              <a:solidFill>
                <a:srgbClr val="000000"/>
              </a:solidFill>
              <a:latin typeface="Tahoma" panose="020B0604030504040204" pitchFamily="34" charset="0"/>
              <a:ea typeface="Calibri" panose="020F0502020204030204" pitchFamily="34" charset="0"/>
            </a:endParaRPr>
          </a:p>
          <a:p>
            <a:pPr marL="342900" marR="0">
              <a:spcBef>
                <a:spcPts val="0"/>
              </a:spcBef>
              <a:spcAft>
                <a:spcPts val="230"/>
              </a:spcAft>
            </a:pPr>
            <a:r>
              <a:rPr lang="en-US" sz="2400">
                <a:solidFill>
                  <a:srgbClr val="000000"/>
                </a:solidFill>
                <a:latin typeface="Times New Roman" panose="02020603050405020304" pitchFamily="18" charset="0"/>
                <a:ea typeface="Calibri" panose="020F0502020204030204" pitchFamily="34" charset="0"/>
              </a:rPr>
              <a:t> Viết hàm khởi tạo </a:t>
            </a:r>
            <a:r>
              <a:rPr lang="en-US" sz="2400" smtClean="0">
                <a:solidFill>
                  <a:srgbClr val="000000"/>
                </a:solidFill>
                <a:latin typeface="Times New Roman" panose="02020603050405020304" pitchFamily="18" charset="0"/>
                <a:ea typeface="Calibri" panose="020F0502020204030204" pitchFamily="34" charset="0"/>
              </a:rPr>
              <a:t>NhanVien(String</a:t>
            </a:r>
            <a:r>
              <a:rPr lang="en-US" sz="2400">
                <a:solidFill>
                  <a:srgbClr val="000000"/>
                </a:solidFill>
                <a:latin typeface="Times New Roman" panose="02020603050405020304" pitchFamily="18" charset="0"/>
                <a:ea typeface="Calibri" panose="020F0502020204030204" pitchFamily="34" charset="0"/>
              </a:rPr>
              <a:t>, String, int), hàm này sẽ khởi tạo họ, tên, số sản phẩm của nhân viên; hàm phải kiểm tra số sản phẩm là số lớn hơn hoặc bằng 0, nếu là số âm thì gán giá trị cho </a:t>
            </a:r>
            <a:r>
              <a:rPr lang="en-US" sz="2400" smtClean="0">
                <a:solidFill>
                  <a:srgbClr val="000000"/>
                </a:solidFill>
                <a:latin typeface="Times New Roman" panose="02020603050405020304" pitchFamily="18" charset="0"/>
                <a:ea typeface="Calibri" panose="020F0502020204030204" pitchFamily="34" charset="0"/>
              </a:rPr>
              <a:t>SoSP </a:t>
            </a:r>
            <a:r>
              <a:rPr lang="en-US" sz="2400">
                <a:solidFill>
                  <a:srgbClr val="000000"/>
                </a:solidFill>
                <a:latin typeface="Times New Roman" panose="02020603050405020304" pitchFamily="18" charset="0"/>
                <a:ea typeface="Calibri" panose="020F0502020204030204" pitchFamily="34" charset="0"/>
              </a:rPr>
              <a:t>bằng 0. </a:t>
            </a:r>
            <a:endParaRPr lang="en-US" sz="2000">
              <a:solidFill>
                <a:srgbClr val="000000"/>
              </a:solidFill>
              <a:latin typeface="Tahoma" panose="020B0604030504040204" pitchFamily="34" charset="0"/>
              <a:ea typeface="Calibri" panose="020F0502020204030204" pitchFamily="34" charset="0"/>
            </a:endParaRPr>
          </a:p>
          <a:p>
            <a:pPr marL="342900" marR="0">
              <a:spcBef>
                <a:spcPts val="0"/>
              </a:spcBef>
              <a:spcAft>
                <a:spcPts val="230"/>
              </a:spcAft>
            </a:pPr>
            <a:r>
              <a:rPr lang="en-US" sz="2400">
                <a:solidFill>
                  <a:srgbClr val="000000"/>
                </a:solidFill>
                <a:latin typeface="Times New Roman" panose="02020603050405020304" pitchFamily="18" charset="0"/>
                <a:ea typeface="Calibri" panose="020F0502020204030204" pitchFamily="34" charset="0"/>
              </a:rPr>
              <a:t> Viết các hàm lấy và gán giá trị cho thuộc tính của lớp (các hàm get/set). </a:t>
            </a:r>
            <a:endParaRPr lang="en-US" sz="2000">
              <a:solidFill>
                <a:srgbClr val="000000"/>
              </a:solidFill>
              <a:latin typeface="Tahoma" panose="020B0604030504040204" pitchFamily="34" charset="0"/>
              <a:ea typeface="Calibri" panose="020F0502020204030204" pitchFamily="34" charset="0"/>
            </a:endParaRPr>
          </a:p>
          <a:p>
            <a:pPr marL="342900" marR="0">
              <a:spcBef>
                <a:spcPts val="0"/>
              </a:spcBef>
              <a:spcAft>
                <a:spcPts val="0"/>
              </a:spcAft>
            </a:pPr>
            <a:r>
              <a:rPr lang="en-US" sz="2400">
                <a:solidFill>
                  <a:srgbClr val="000000"/>
                </a:solidFill>
                <a:latin typeface="Times New Roman" panose="02020603050405020304" pitchFamily="18" charset="0"/>
                <a:ea typeface="Calibri" panose="020F0502020204030204" pitchFamily="34" charset="0"/>
              </a:rPr>
              <a:t> Viết hàm getLuong() để tính lương cho nhân viên, lương = số sản phẩm * đơn giá, với đơn giá tùy thuộc vào số sản phẩm như sau: </a:t>
            </a:r>
            <a:endParaRPr lang="en-US" sz="2000">
              <a:solidFill>
                <a:srgbClr val="000000"/>
              </a:solidFill>
              <a:effectLst/>
              <a:latin typeface="Tahoma" panose="020B0604030504040204" pitchFamily="34" charset="0"/>
              <a:ea typeface="Calibri" panose="020F0502020204030204" pitchFamily="34" charset="0"/>
            </a:endParaRPr>
          </a:p>
        </p:txBody>
      </p:sp>
    </p:spTree>
    <p:extLst>
      <p:ext uri="{BB962C8B-B14F-4D97-AF65-F5344CB8AC3E}">
        <p14:creationId xmlns:p14="http://schemas.microsoft.com/office/powerpoint/2010/main" val="4269694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graphicFrame>
        <p:nvGraphicFramePr>
          <p:cNvPr id="9" name="Table 8"/>
          <p:cNvGraphicFramePr>
            <a:graphicFrameLocks noGrp="1"/>
          </p:cNvGraphicFramePr>
          <p:nvPr>
            <p:extLst/>
          </p:nvPr>
        </p:nvGraphicFramePr>
        <p:xfrm>
          <a:off x="655210" y="1143000"/>
          <a:ext cx="7269590" cy="2743200"/>
        </p:xfrm>
        <a:graphic>
          <a:graphicData uri="http://schemas.openxmlformats.org/drawingml/2006/table">
            <a:tbl>
              <a:tblPr firstRow="1" firstCol="1" bandRow="1">
                <a:tableStyleId>{5C22544A-7EE6-4342-B048-85BDC9FD1C3A}</a:tableStyleId>
              </a:tblPr>
              <a:tblGrid>
                <a:gridCol w="3953637"/>
                <a:gridCol w="3315953"/>
              </a:tblGrid>
              <a:tr h="411480">
                <a:tc>
                  <a:txBody>
                    <a:bodyPr/>
                    <a:lstStyle/>
                    <a:p>
                      <a:pPr marL="0" marR="0">
                        <a:spcBef>
                          <a:spcPts val="0"/>
                        </a:spcBef>
                        <a:spcAft>
                          <a:spcPts val="0"/>
                        </a:spcAft>
                      </a:pPr>
                      <a:r>
                        <a:rPr lang="en-US" sz="1800">
                          <a:effectLst/>
                        </a:rPr>
                        <a:t>Số sản phẩm </a:t>
                      </a:r>
                    </a:p>
                    <a:p>
                      <a:pPr marL="0" marR="0">
                        <a:spcBef>
                          <a:spcPts val="0"/>
                        </a:spcBef>
                        <a:spcAft>
                          <a:spcPts val="0"/>
                        </a:spcAft>
                      </a:pPr>
                      <a:r>
                        <a:rPr lang="en-US" sz="1800" u="none" strike="noStrike">
                          <a:effectLst/>
                        </a:rPr>
                        <a:t> </a:t>
                      </a:r>
                      <a:endParaRPr lang="en-US" sz="1800">
                        <a:solidFill>
                          <a:srgbClr val="000000"/>
                        </a:solidFill>
                        <a:effectLst/>
                        <a:latin typeface="Tahoma" panose="020B060403050404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Đơn giá </a:t>
                      </a:r>
                    </a:p>
                    <a:p>
                      <a:pPr marL="0" marR="0">
                        <a:spcBef>
                          <a:spcPts val="0"/>
                        </a:spcBef>
                        <a:spcAft>
                          <a:spcPts val="0"/>
                        </a:spcAft>
                      </a:pPr>
                      <a:r>
                        <a:rPr lang="en-US" sz="1800" u="none" strike="noStrike">
                          <a:effectLst/>
                        </a:rPr>
                        <a:t> </a:t>
                      </a:r>
                      <a:endParaRPr lang="en-US" sz="1800">
                        <a:solidFill>
                          <a:srgbClr val="000000"/>
                        </a:solidFill>
                        <a:effectLst/>
                        <a:latin typeface="Tahoma" panose="020B0604030504040204" pitchFamily="34" charset="0"/>
                        <a:ea typeface="Calibri" panose="020F0502020204030204" pitchFamily="34" charset="0"/>
                      </a:endParaRPr>
                    </a:p>
                  </a:txBody>
                  <a:tcPr marL="68580" marR="68580" marT="0" marB="0"/>
                </a:tc>
              </a:tr>
              <a:tr h="411480">
                <a:tc>
                  <a:txBody>
                    <a:bodyPr/>
                    <a:lstStyle/>
                    <a:p>
                      <a:pPr marL="0" marR="0">
                        <a:spcBef>
                          <a:spcPts val="0"/>
                        </a:spcBef>
                        <a:spcAft>
                          <a:spcPts val="0"/>
                        </a:spcAft>
                      </a:pPr>
                      <a:r>
                        <a:rPr lang="en-US" sz="1800">
                          <a:effectLst/>
                        </a:rPr>
                        <a:t>1 - 199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0.5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r>
              <a:tr h="411480">
                <a:tc>
                  <a:txBody>
                    <a:bodyPr/>
                    <a:lstStyle/>
                    <a:p>
                      <a:pPr marL="0" marR="0">
                        <a:spcBef>
                          <a:spcPts val="0"/>
                        </a:spcBef>
                        <a:spcAft>
                          <a:spcPts val="0"/>
                        </a:spcAft>
                      </a:pPr>
                      <a:r>
                        <a:rPr lang="en-US" sz="1800">
                          <a:effectLst/>
                        </a:rPr>
                        <a:t>200 - 399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0.55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r>
              <a:tr h="411480">
                <a:tc>
                  <a:txBody>
                    <a:bodyPr/>
                    <a:lstStyle/>
                    <a:p>
                      <a:pPr marL="0" marR="0">
                        <a:spcBef>
                          <a:spcPts val="0"/>
                        </a:spcBef>
                        <a:spcAft>
                          <a:spcPts val="0"/>
                        </a:spcAft>
                      </a:pPr>
                      <a:r>
                        <a:rPr lang="en-US" sz="1800">
                          <a:effectLst/>
                        </a:rPr>
                        <a:t>400 - 599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0.6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r>
              <a:tr h="411480">
                <a:tc>
                  <a:txBody>
                    <a:bodyPr/>
                    <a:lstStyle/>
                    <a:p>
                      <a:pPr marL="0" marR="0">
                        <a:spcBef>
                          <a:spcPts val="0"/>
                        </a:spcBef>
                        <a:spcAft>
                          <a:spcPts val="0"/>
                        </a:spcAft>
                      </a:pPr>
                      <a:r>
                        <a:rPr lang="en-US" sz="1800">
                          <a:effectLst/>
                        </a:rPr>
                        <a:t>600 trở lên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0"/>
                        </a:spcBef>
                        <a:spcAft>
                          <a:spcPts val="0"/>
                        </a:spcAft>
                      </a:pPr>
                      <a:r>
                        <a:rPr lang="en-US" sz="1800">
                          <a:effectLst/>
                        </a:rPr>
                        <a:t>0.65 </a:t>
                      </a:r>
                    </a:p>
                    <a:p>
                      <a:pPr marL="0" marR="0">
                        <a:spcBef>
                          <a:spcPts val="0"/>
                        </a:spcBef>
                        <a:spcAft>
                          <a:spcPts val="0"/>
                        </a:spcAft>
                      </a:pPr>
                      <a:r>
                        <a:rPr lang="en-US" sz="1800" u="none" strike="noStrike">
                          <a:effectLst/>
                        </a:rPr>
                        <a:t> </a:t>
                      </a:r>
                      <a:endParaRPr lang="en-US" sz="1800">
                        <a:effectLst/>
                        <a:latin typeface="Times New Roman" panose="02020603050405020304" pitchFamily="18" charset="0"/>
                        <a:ea typeface="Calibri" panose="020F0502020204030204" pitchFamily="34" charset="0"/>
                      </a:endParaRPr>
                    </a:p>
                  </a:txBody>
                  <a:tcPr marL="68580" marR="68580" marT="0" marB="0"/>
                </a:tc>
              </a:tr>
            </a:tbl>
          </a:graphicData>
        </a:graphic>
      </p:graphicFrame>
      <p:sp>
        <p:nvSpPr>
          <p:cNvPr id="10" name="Rectangle 9"/>
          <p:cNvSpPr/>
          <p:nvPr/>
        </p:nvSpPr>
        <p:spPr>
          <a:xfrm>
            <a:off x="304800" y="3962400"/>
            <a:ext cx="8742468" cy="2246769"/>
          </a:xfrm>
          <a:prstGeom prst="rect">
            <a:avLst/>
          </a:prstGeom>
        </p:spPr>
        <p:txBody>
          <a:bodyPr wrap="square">
            <a:spAutoFit/>
          </a:bodyPr>
          <a:lstStyle/>
          <a:p>
            <a:pPr marL="285750" marR="0">
              <a:spcBef>
                <a:spcPts val="0"/>
              </a:spcBef>
              <a:spcAft>
                <a:spcPts val="0"/>
              </a:spcAft>
            </a:pPr>
            <a:r>
              <a:rPr lang="en-US" sz="2000">
                <a:solidFill>
                  <a:srgbClr val="000000"/>
                </a:solidFill>
                <a:latin typeface="Times New Roman" panose="02020603050405020304" pitchFamily="18" charset="0"/>
                <a:ea typeface="Calibri" panose="020F0502020204030204" pitchFamily="34" charset="0"/>
              </a:rPr>
              <a:t>Viết hàm </a:t>
            </a:r>
            <a:r>
              <a:rPr lang="en-US" sz="2000" smtClean="0">
                <a:solidFill>
                  <a:srgbClr val="000000"/>
                </a:solidFill>
                <a:latin typeface="Times New Roman" panose="02020603050405020304" pitchFamily="18" charset="0"/>
                <a:ea typeface="Calibri" panose="020F0502020204030204" pitchFamily="34" charset="0"/>
              </a:rPr>
              <a:t>LonHon(NhanVien </a:t>
            </a:r>
            <a:r>
              <a:rPr lang="en-US" sz="2000">
                <a:solidFill>
                  <a:srgbClr val="000000"/>
                </a:solidFill>
                <a:latin typeface="Times New Roman" panose="02020603050405020304" pitchFamily="18" charset="0"/>
                <a:ea typeface="Calibri" panose="020F0502020204030204" pitchFamily="34" charset="0"/>
              </a:rPr>
              <a:t>nv2): hàm này trả về giá trị true khi số sản phẩm </a:t>
            </a:r>
            <a:r>
              <a:rPr lang="en-US" sz="2000" smtClean="0">
                <a:solidFill>
                  <a:srgbClr val="000000"/>
                </a:solidFill>
                <a:latin typeface="Times New Roman" panose="02020603050405020304" pitchFamily="18" charset="0"/>
                <a:ea typeface="Calibri" panose="020F0502020204030204" pitchFamily="34" charset="0"/>
              </a:rPr>
              <a:t>(SoSP</a:t>
            </a:r>
            <a:r>
              <a:rPr lang="en-US" sz="2000">
                <a:solidFill>
                  <a:srgbClr val="000000"/>
                </a:solidFill>
                <a:latin typeface="Times New Roman" panose="02020603050405020304" pitchFamily="18" charset="0"/>
                <a:ea typeface="Calibri" panose="020F0502020204030204" pitchFamily="34" charset="0"/>
              </a:rPr>
              <a:t>) lớn hơn số sản phẩm của nv2, ngược lại trả về false </a:t>
            </a:r>
            <a:endParaRPr lang="en-US" sz="2000">
              <a:latin typeface="Times New Roman" panose="02020603050405020304" pitchFamily="18" charset="0"/>
              <a:ea typeface="Calibri" panose="020F0502020204030204" pitchFamily="34" charset="0"/>
            </a:endParaRPr>
          </a:p>
          <a:p>
            <a:r>
              <a:rPr lang="en-US" sz="2000" smtClean="0">
                <a:solidFill>
                  <a:srgbClr val="000000"/>
                </a:solidFill>
                <a:latin typeface="Times New Roman" panose="02020603050405020304" pitchFamily="18" charset="0"/>
                <a:ea typeface="Calibri" panose="020F0502020204030204" pitchFamily="34" charset="0"/>
                <a:sym typeface="Wingdings" panose="05000000000000000000" pitchFamily="2" charset="2"/>
              </a:rPr>
              <a:t></a:t>
            </a:r>
            <a:r>
              <a:rPr lang="en-US" sz="2000" smtClean="0">
                <a:solidFill>
                  <a:srgbClr val="000000"/>
                </a:solidFill>
                <a:latin typeface="Times New Roman" panose="02020603050405020304" pitchFamily="18" charset="0"/>
                <a:ea typeface="Calibri" panose="020F0502020204030204" pitchFamily="34" charset="0"/>
              </a:rPr>
              <a:t>Viết </a:t>
            </a:r>
            <a:r>
              <a:rPr lang="en-US" sz="2000">
                <a:solidFill>
                  <a:srgbClr val="000000"/>
                </a:solidFill>
                <a:latin typeface="Times New Roman" panose="02020603050405020304" pitchFamily="18" charset="0"/>
                <a:ea typeface="Calibri" panose="020F0502020204030204" pitchFamily="34" charset="0"/>
              </a:rPr>
              <a:t>hàm main sử dụng lớp </a:t>
            </a:r>
            <a:r>
              <a:rPr lang="en-US" sz="2000" b="1" smtClean="0">
                <a:solidFill>
                  <a:srgbClr val="000000"/>
                </a:solidFill>
                <a:latin typeface="Times New Roman" panose="02020603050405020304" pitchFamily="18" charset="0"/>
                <a:ea typeface="Calibri" panose="020F0502020204030204" pitchFamily="34" charset="0"/>
              </a:rPr>
              <a:t>NhanVien </a:t>
            </a:r>
            <a:r>
              <a:rPr lang="en-US" sz="2000">
                <a:solidFill>
                  <a:srgbClr val="000000"/>
                </a:solidFill>
                <a:latin typeface="Times New Roman" panose="02020603050405020304" pitchFamily="18" charset="0"/>
                <a:ea typeface="Calibri" panose="020F0502020204030204" pitchFamily="34" charset="0"/>
              </a:rPr>
              <a:t>theo yêu cầu sau: </a:t>
            </a:r>
            <a:endParaRPr lang="en-US" sz="2000">
              <a:latin typeface="Times New Roman" panose="02020603050405020304" pitchFamily="18" charset="0"/>
              <a:ea typeface="Calibri" panose="020F0502020204030204" pitchFamily="34" charset="0"/>
            </a:endParaRPr>
          </a:p>
          <a:p>
            <a:r>
              <a:rPr lang="en-US" sz="2000">
                <a:solidFill>
                  <a:srgbClr val="000000"/>
                </a:solidFill>
                <a:latin typeface="Times New Roman" panose="02020603050405020304" pitchFamily="18" charset="0"/>
                <a:ea typeface="Calibri" panose="020F0502020204030204" pitchFamily="34" charset="0"/>
              </a:rPr>
              <a:t>	Cho người dùng nhập vào 2 nhân viên, mỗi nhân viên nhập vào họ, tên, số sản phẩm của họ. Hãy tính và xuất ra lương của từng nhân viên. So sánh và xuất ra thông báo nhân viên nào có số sản phẩm nhiều hơn và nhiều hơn bao nhiêu. Dùng 2 cách so sánh: dùng hàm LonHon và không dùng hàm LonHon.</a:t>
            </a:r>
            <a:endParaRPr lang="en-US" sz="20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09478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2605</TotalTime>
  <Words>227</Words>
  <Application>Microsoft Office PowerPoint</Application>
  <PresentationFormat>On-screen Show (4:3)</PresentationFormat>
  <Paragraphs>35</Paragraphs>
  <Slides>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Cambria</vt:lpstr>
      <vt:lpstr>Tahoma</vt:lpstr>
      <vt:lpstr>Times New Roman</vt:lpstr>
      <vt:lpstr>VNI-Heather</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975</cp:revision>
  <dcterms:created xsi:type="dcterms:W3CDTF">2011-04-06T04:04:31Z</dcterms:created>
  <dcterms:modified xsi:type="dcterms:W3CDTF">2017-07-24T00:25:01Z</dcterms:modified>
</cp:coreProperties>
</file>