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D697-F779-4B55-8699-6008BDEBE6E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3351-91BE-4F6A-A6A0-A1B2F881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03351-91BE-4F6A-A6A0-A1B2F881D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BFE33-DCBA-4223-805A-B775B6CE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CEDF3B-E762-4CC7-9DA4-F1BD7A86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6DC93-0B1C-4397-8257-097C704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611927-1DBE-4DA9-88F5-B363166E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E720A0-E6EB-44D7-A3AC-386B3D3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A556-FBDB-47C6-B1D2-076801C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546820-CC0B-4693-8ED8-BA045857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BE844C-041C-4905-AC3C-F57CBF2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C9E76C-C471-407B-AB77-4AD8A7F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0E4108-28F1-4164-8388-7C0CE88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6296F18-FB58-4AC0-9ACE-336190A5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1C144B-3DF1-49CE-86FD-C62D4D65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03872F-7029-4B2E-A587-E8A20AD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5FA7C-78D2-46BF-80DE-8CF0A76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7B652-5DED-4C39-AE13-635BE365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D6B844-EFB0-4988-A2FA-E4C2683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D8B31-EFB8-4913-B227-628C641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700786-0B35-4057-B860-AFE0918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B68B5F-4CB1-4542-9DC7-6E7D63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E9C4E5-8BD2-437D-9F61-8D1D485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50813-4ABC-4F95-8600-FEB5B79B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411FC0-BF06-4959-B89E-5B581D42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C2E2F0-4FC1-44A8-B74A-AE9B995B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76E759-6A28-44B6-9E4D-702D40F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4E8694-B4C4-4C9F-B961-FF4EA94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CFFB8B-7130-4710-8FC3-2B1EC43C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98EA17-994A-4397-88C5-694C2AC0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4570D6-190F-411B-9612-A12EEA821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1D09A52-8A9C-4035-B4AE-E5808BF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21F23B-3AA6-4EA7-B49E-63DE73A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CA869B-8E58-4800-972E-67CBBD0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66ABF-9892-462F-9835-E0FDDD8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4344B8-EC21-4609-84C0-D59D5F64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5B796A-FDD7-4572-B94B-89BD5375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6CA37D-7D93-4A2D-99E3-6C061AD03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BB69CE9-7B24-4BE2-A2C3-B94C36EE6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BA6A285-E575-42A3-9422-F024DCF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EF348F-04FD-460C-AD10-DE5599E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09DC32-4E9F-4832-9BBC-F59682B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534B-D025-4507-8C50-491C653C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C0DAAD-3671-4D70-83F7-848FE57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62C1A4-ADFF-4DE4-BD4C-D0311D1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8BA13D-7646-4941-AEC9-9F8653C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6D5DDA-D4BF-4C7C-926D-6407B015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A7EDFB-788C-4F7C-AFE8-ACB5F4B1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2C83E3-67B2-493C-8862-0D86A2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3AEB6-D4BA-466A-91CD-5598A8A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C3861-230E-4BD3-B27D-B1746AF2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FD8CF4-5841-4683-8B7B-55044EFE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685887-F561-42C0-896A-464DAB61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02F1BA-5706-490E-BEEE-3EA82A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387D0D7-38BA-474E-83DE-643CEE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F86B9B-2FF7-4044-8581-3955400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DF1A7EA-6B9E-41CB-A84E-19FC5248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B11349-EA57-4BD3-81D8-BFB0AA6A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AB9126-FF43-4B0A-8E49-07904DF1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CEF46A-288E-4BED-B2B7-B9A7870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63604C-7145-44EA-9537-BE58EC4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FC3C068-EFCE-4C43-ACD4-C2492DC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A64CFE-3735-443A-95CE-3E8F5BBB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3DF587-7709-4E92-8FA3-E7AEBA39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7F0-550E-4DD8-9A82-5D5ABB171DF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77587E-8827-4F3D-87CC-6715D33E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D3DFD-7E59-4E56-A75F-B5859335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A91F14-1378-4CB4-9EED-EB01BCC9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30070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 1: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MỞ ĐẦU</a:t>
            </a:r>
          </a:p>
        </p:txBody>
      </p:sp>
      <p:sp>
        <p:nvSpPr>
          <p:cNvPr id="3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B09C7F-79B5-4C86-BC5F-C1EF1DC8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948" y="591344"/>
            <a:ext cx="574485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Kotlin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Task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01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0F6B1-16DC-4BE4-90B1-B06F0FA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28" y="365760"/>
            <a:ext cx="4990628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1649380D-1826-49B4-BDAD-3CCF01F5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vi-VN" sz="2400" dirty="0" err="1">
                <a:latin typeface="Times New Roman (Đầu đề)"/>
              </a:rPr>
              <a:t>Kể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từ</a:t>
            </a:r>
            <a:r>
              <a:rPr lang="vi-VN" sz="2400" dirty="0">
                <a:latin typeface="Times New Roman (Đầu đề)"/>
              </a:rPr>
              <a:t> năm 2017, </a:t>
            </a:r>
            <a:r>
              <a:rPr lang="vi-VN" sz="2400" dirty="0" err="1">
                <a:latin typeface="Times New Roman (Đầu đề)"/>
              </a:rPr>
              <a:t>Google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chính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thức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hỗ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phát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triển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ứng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dụng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Android</a:t>
            </a:r>
            <a:r>
              <a:rPr lang="vi-VN" sz="2400" dirty="0">
                <a:latin typeface="Times New Roman (Đầu đề)"/>
              </a:rPr>
              <a:t>. </a:t>
            </a:r>
            <a:endParaRPr lang="en-US" sz="2400" dirty="0">
              <a:latin typeface="Times New Roman (Đầu đề)"/>
            </a:endParaRPr>
          </a:p>
          <a:p>
            <a:r>
              <a:rPr lang="vi-VN" sz="2400" i="0" dirty="0" err="1">
                <a:effectLst/>
                <a:latin typeface="Times New Roman (Đầu đề)"/>
              </a:rPr>
              <a:t>Kotlin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là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một</a:t>
            </a:r>
            <a:r>
              <a:rPr lang="vi-VN" sz="2400" i="0" dirty="0">
                <a:effectLst/>
                <a:latin typeface="Times New Roman (Đầu đề)"/>
              </a:rPr>
              <a:t> ngôn </a:t>
            </a:r>
            <a:r>
              <a:rPr lang="vi-VN" sz="2400" i="0" dirty="0" err="1">
                <a:effectLst/>
                <a:latin typeface="Times New Roman (Đầu đề)"/>
              </a:rPr>
              <a:t>ngữ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mới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hiện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đại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được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tạo</a:t>
            </a:r>
            <a:r>
              <a:rPr lang="vi-VN" sz="2400" i="0" dirty="0">
                <a:effectLst/>
                <a:latin typeface="Times New Roman (Đầu đề)"/>
              </a:rPr>
              <a:t> ra </a:t>
            </a:r>
            <a:r>
              <a:rPr lang="vi-VN" sz="2400" i="0" dirty="0" err="1">
                <a:effectLst/>
                <a:latin typeface="Times New Roman (Đầu đề)"/>
              </a:rPr>
              <a:t>bởi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viên, </a:t>
            </a:r>
            <a:r>
              <a:rPr lang="vi-VN" sz="2400" i="0" dirty="0" err="1">
                <a:effectLst/>
                <a:latin typeface="Times New Roman (Đầu đề)"/>
              </a:rPr>
              <a:t>dành</a:t>
            </a:r>
            <a:r>
              <a:rPr lang="vi-VN" sz="2400" i="0" dirty="0">
                <a:effectLst/>
                <a:latin typeface="Times New Roman (Đầu đề)"/>
              </a:rPr>
              <a:t> cho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viên. </a:t>
            </a:r>
            <a:r>
              <a:rPr lang="vi-VN" sz="2400" i="0" dirty="0" err="1">
                <a:effectLst/>
                <a:latin typeface="Times New Roman (Đầu đề)"/>
              </a:rPr>
              <a:t>Nó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tập</a:t>
            </a:r>
            <a:r>
              <a:rPr lang="vi-VN" sz="2400" i="0" dirty="0">
                <a:effectLst/>
                <a:latin typeface="Times New Roman (Đầu đề)"/>
              </a:rPr>
              <a:t> trung </a:t>
            </a:r>
            <a:r>
              <a:rPr lang="vi-VN" sz="2400" i="0" dirty="0" err="1">
                <a:effectLst/>
                <a:latin typeface="Times New Roman (Đầu đề)"/>
              </a:rPr>
              <a:t>vào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sự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rõ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ràng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ngắn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gọn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và</a:t>
            </a:r>
            <a:r>
              <a:rPr lang="vi-VN" sz="2400" i="0" dirty="0">
                <a:effectLst/>
                <a:latin typeface="Times New Roman (Đầu đề)"/>
              </a:rPr>
              <a:t> an </a:t>
            </a:r>
            <a:r>
              <a:rPr lang="vi-VN" sz="2400" i="0" dirty="0" err="1">
                <a:effectLst/>
                <a:latin typeface="Times New Roman (Đầu đề)"/>
              </a:rPr>
              <a:t>toàn</a:t>
            </a:r>
            <a:r>
              <a:rPr lang="vi-VN" sz="2400" i="0" dirty="0">
                <a:effectLst/>
                <a:latin typeface="Times New Roman (Đầu đề)"/>
              </a:rPr>
              <a:t>.</a:t>
            </a:r>
            <a:endParaRPr lang="en-US" sz="2400" i="0" dirty="0">
              <a:effectLst/>
              <a:latin typeface="Times New Roman (Đầu đề)"/>
            </a:endParaRPr>
          </a:p>
          <a:p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bằng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có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rất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ngắn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gọn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ngôn </a:t>
            </a:r>
            <a:r>
              <a:rPr lang="vi-VN" sz="2400" dirty="0" err="1">
                <a:latin typeface="Times New Roman (Đầu đề)"/>
              </a:rPr>
              <a:t>ngữ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này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kế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loại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bỏ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sẵn</a:t>
            </a:r>
            <a:r>
              <a:rPr lang="vi-VN" sz="2400" dirty="0">
                <a:latin typeface="Times New Roman (Đầu đề)"/>
              </a:rPr>
              <a:t> như </a:t>
            </a:r>
            <a:r>
              <a:rPr lang="vi-VN" sz="2400" dirty="0" err="1">
                <a:latin typeface="Times New Roman (Đầu đề)"/>
              </a:rPr>
              <a:t>getters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setters</a:t>
            </a:r>
            <a:r>
              <a:rPr lang="en-US" sz="2400" dirty="0">
                <a:latin typeface="Times New Roman (Đầu đề)"/>
              </a:rPr>
              <a:t> 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Mã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ngắn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gọn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,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dễ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đọc</a:t>
            </a:r>
            <a:endParaRPr lang="en-US" sz="2400" dirty="0">
              <a:latin typeface="Times New Roman (Đầu đề)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REPL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tắt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Read – Eval – Print loop.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REPL ta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từng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dòng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code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click CRTL + Enter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run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sẽ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nhận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kết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ngay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7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CFC67C-1E64-4442-BBBD-42342F5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82" y="157629"/>
            <a:ext cx="2536596" cy="813226"/>
          </a:xfrm>
        </p:spPr>
        <p:txBody>
          <a:bodyPr/>
          <a:lstStyle/>
          <a:p>
            <a:r>
              <a:rPr lang="en-US" u="sng" dirty="0" err="1">
                <a:latin typeface="Times New Roman (Đầu đề)"/>
              </a:rPr>
              <a:t>Bài</a:t>
            </a:r>
            <a:r>
              <a:rPr lang="en-US" u="sng" dirty="0">
                <a:latin typeface="Times New Roman (Đầu đề)"/>
              </a:rPr>
              <a:t> </a:t>
            </a:r>
            <a:r>
              <a:rPr lang="en-US" u="sng" dirty="0" err="1">
                <a:latin typeface="Times New Roman (Đầu đề)"/>
              </a:rPr>
              <a:t>tập</a:t>
            </a:r>
            <a:endParaRPr lang="en-US" u="sng" dirty="0">
              <a:latin typeface="Times New Roman (Đầu đề)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CBC19D-0543-41E4-BA01-BCA744BC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50" y="1160710"/>
            <a:ext cx="7947581" cy="18193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1.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phải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ích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việc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sử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phân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biệt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giữa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kiểu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liệu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hỗ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xây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dựng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ứng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Android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kế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lỗi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hơn.</a:t>
            </a:r>
          </a:p>
          <a:p>
            <a:pPr marL="0" indent="0" algn="l">
              <a:buNone/>
            </a:pPr>
            <a:r>
              <a:rPr lang="vi-VN" sz="1600" dirty="0">
                <a:effectLst/>
                <a:latin typeface="Times New Roman (Đầu đề)"/>
              </a:rPr>
              <a:t>▢</a:t>
            </a:r>
            <a:r>
              <a:rPr lang="vi-VN" sz="160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biên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dịch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nhanh hơn trong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lang="en-US" sz="1600" i="1" dirty="0">
              <a:solidFill>
                <a:srgbClr val="5C5C5C"/>
              </a:solidFill>
              <a:effectLst/>
              <a:latin typeface="Times New Roman (Đầu đề)"/>
            </a:endParaRPr>
          </a:p>
          <a:p>
            <a:pPr algn="l"/>
            <a:endParaRPr lang="en-US" sz="1600" b="0" i="0" dirty="0">
              <a:solidFill>
                <a:srgbClr val="5C5C5C"/>
              </a:solidFill>
              <a:effectLst/>
              <a:latin typeface="Times New Roman (Đầu đề)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E15F02-045D-409D-92C2-3430AFB5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0" y="3219228"/>
            <a:ext cx="78242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2.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Làm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thế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bắt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REPL?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Gõ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repltrên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dòng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lệnh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Tệp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Tool&gt; Kotlin&gt; Kotlin REPL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BE6CD28-D8C7-49B9-ACDA-DA8F5BB102A9}"/>
              </a:ext>
            </a:extLst>
          </p:cNvPr>
          <p:cNvSpPr txBox="1"/>
          <p:nvPr/>
        </p:nvSpPr>
        <p:spPr>
          <a:xfrm>
            <a:off x="1488650" y="4781813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3.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đúng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về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song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song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nhau.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thêm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chương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trình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di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chuyển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sẽ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nhanh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928B22-5529-4676-80FC-C6F77C15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Lesson 2: Kotlin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cơ</a:t>
            </a:r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bản</a:t>
            </a:r>
            <a:endParaRPr lang="en-US" dirty="0">
              <a:solidFill>
                <a:srgbClr val="FFFFFF"/>
              </a:solidFill>
              <a:latin typeface="Times New Roman (Đầu đề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AFD0A2-1012-4250-BE20-EC2BDF20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39" y="591343"/>
            <a:ext cx="8021680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if-else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(Closed range, half-open range, step,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do-while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9617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F864122-EB4E-4F06-87EF-CB8FE461C62C}"/>
              </a:ext>
            </a:extLst>
          </p:cNvPr>
          <p:cNvSpPr txBox="1"/>
          <p:nvPr/>
        </p:nvSpPr>
        <p:spPr>
          <a:xfrm>
            <a:off x="245097" y="164126"/>
            <a:ext cx="275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\n: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\t: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\”: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75250EE-DF39-4D37-9B1B-957A6C0B4AF9}"/>
              </a:ext>
            </a:extLst>
          </p:cNvPr>
          <p:cNvSpPr/>
          <p:nvPr/>
        </p:nvSpPr>
        <p:spPr>
          <a:xfrm>
            <a:off x="351737" y="3179660"/>
            <a:ext cx="1583703" cy="4744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10A5-433C-44D3-B195-A817E1DAC41B}"/>
              </a:ext>
            </a:extLst>
          </p:cNvPr>
          <p:cNvSpPr/>
          <p:nvPr/>
        </p:nvSpPr>
        <p:spPr>
          <a:xfrm>
            <a:off x="2542880" y="1446405"/>
            <a:ext cx="2055043" cy="400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303C434-1D80-4C4E-BA3F-CF62B9F6E463}"/>
              </a:ext>
            </a:extLst>
          </p:cNvPr>
          <p:cNvSpPr/>
          <p:nvPr/>
        </p:nvSpPr>
        <p:spPr>
          <a:xfrm>
            <a:off x="2469335" y="2259367"/>
            <a:ext cx="2055043" cy="400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DE80A50-7A80-4E18-9E2B-EC569DC76ACE}"/>
              </a:ext>
            </a:extLst>
          </p:cNvPr>
          <p:cNvSpPr/>
          <p:nvPr/>
        </p:nvSpPr>
        <p:spPr>
          <a:xfrm>
            <a:off x="2462261" y="3019160"/>
            <a:ext cx="2055043" cy="345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2F58154E-0090-4721-B7A8-BA4A08F6F3EA}"/>
              </a:ext>
            </a:extLst>
          </p:cNvPr>
          <p:cNvSpPr/>
          <p:nvPr/>
        </p:nvSpPr>
        <p:spPr>
          <a:xfrm>
            <a:off x="2469334" y="3723501"/>
            <a:ext cx="2055043" cy="3669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7C37F83C-E7BA-482A-AB4A-C069FDE63C00}"/>
              </a:ext>
            </a:extLst>
          </p:cNvPr>
          <p:cNvSpPr/>
          <p:nvPr/>
        </p:nvSpPr>
        <p:spPr>
          <a:xfrm>
            <a:off x="2995367" y="5295944"/>
            <a:ext cx="2055043" cy="448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E4C8D5DF-29D9-47E3-A9D4-882736E165F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35440" y="1646717"/>
            <a:ext cx="607440" cy="177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343906A-F482-45BB-BEEA-AE9FEFDBB11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35440" y="2459679"/>
            <a:ext cx="533895" cy="9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34920CA9-9975-4385-8D50-6FB95536E55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35440" y="3191746"/>
            <a:ext cx="526821" cy="225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26DA7CA-30D5-4DDE-90D6-313E1BCC82A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935440" y="3416893"/>
            <a:ext cx="533894" cy="49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3DC7FF9-8EAA-4E7D-9D5F-AC966C927E7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1935440" y="3416893"/>
            <a:ext cx="1059927" cy="210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235B38C4-00E6-49B3-9658-E943A05DB3D6}"/>
              </a:ext>
            </a:extLst>
          </p:cNvPr>
          <p:cNvSpPr/>
          <p:nvPr/>
        </p:nvSpPr>
        <p:spPr>
          <a:xfrm>
            <a:off x="5141927" y="1181326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E7BBE91-BC09-4D1A-A4F5-346BD9ED2B86}"/>
              </a:ext>
            </a:extLst>
          </p:cNvPr>
          <p:cNvSpPr/>
          <p:nvPr/>
        </p:nvSpPr>
        <p:spPr>
          <a:xfrm>
            <a:off x="5141927" y="2223294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A41F9AD-841A-4D66-8D7A-54477582F0A5}"/>
              </a:ext>
            </a:extLst>
          </p:cNvPr>
          <p:cNvSpPr/>
          <p:nvPr/>
        </p:nvSpPr>
        <p:spPr>
          <a:xfrm>
            <a:off x="7334053" y="1237887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181F595D-4EF6-4914-8E92-645164022125}"/>
              </a:ext>
            </a:extLst>
          </p:cNvPr>
          <p:cNvSpPr/>
          <p:nvPr/>
        </p:nvSpPr>
        <p:spPr>
          <a:xfrm>
            <a:off x="7334054" y="63159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A00DEE0-CBEB-4126-B598-5B5B25D337EE}"/>
              </a:ext>
            </a:extLst>
          </p:cNvPr>
          <p:cNvSpPr/>
          <p:nvPr/>
        </p:nvSpPr>
        <p:spPr>
          <a:xfrm>
            <a:off x="7334051" y="2447494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AA88BB36-DA1D-444E-A11B-75B4E14228B7}"/>
              </a:ext>
            </a:extLst>
          </p:cNvPr>
          <p:cNvSpPr/>
          <p:nvPr/>
        </p:nvSpPr>
        <p:spPr>
          <a:xfrm>
            <a:off x="7334052" y="1844178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84017201-1425-44CD-BDB2-D4944F4B72F3}"/>
              </a:ext>
            </a:extLst>
          </p:cNvPr>
          <p:cNvSpPr/>
          <p:nvPr/>
        </p:nvSpPr>
        <p:spPr>
          <a:xfrm>
            <a:off x="7334050" y="365412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FED4599-FCD3-4ACA-A35C-5E0C3AB284FC}"/>
              </a:ext>
            </a:extLst>
          </p:cNvPr>
          <p:cNvSpPr/>
          <p:nvPr/>
        </p:nvSpPr>
        <p:spPr>
          <a:xfrm>
            <a:off x="7334050" y="3050810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1A04B67-582C-4CA8-9794-63C73E286A6A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4597923" y="1405526"/>
            <a:ext cx="544004" cy="24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AE39A187-A479-48AC-AF24-6DC66E54033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>
            <a:off x="4597923" y="1646717"/>
            <a:ext cx="544004" cy="8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1F76317-FC71-420B-87DD-D72D25E39AB8}"/>
              </a:ext>
            </a:extLst>
          </p:cNvPr>
          <p:cNvCxnSpPr>
            <a:stCxn id="24" idx="7"/>
            <a:endCxn id="28" idx="2"/>
          </p:cNvCxnSpPr>
          <p:nvPr/>
        </p:nvCxnSpPr>
        <p:spPr>
          <a:xfrm flipV="1">
            <a:off x="6548685" y="890833"/>
            <a:ext cx="785369" cy="35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2327CDB-5BAC-48CE-84A5-6A5188780807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790046" y="1405526"/>
            <a:ext cx="544007" cy="91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40911C69-96ED-4486-95C4-6DF7493A94E9}"/>
              </a:ext>
            </a:extLst>
          </p:cNvPr>
          <p:cNvCxnSpPr>
            <a:stCxn id="25" idx="7"/>
            <a:endCxn id="30" idx="2"/>
          </p:cNvCxnSpPr>
          <p:nvPr/>
        </p:nvCxnSpPr>
        <p:spPr>
          <a:xfrm flipV="1">
            <a:off x="6548685" y="2103415"/>
            <a:ext cx="785367" cy="18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09D5B39E-F976-426D-9156-372274B6892A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790046" y="2447494"/>
            <a:ext cx="544005" cy="259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10F9063-5950-4B07-832C-B38DE55991DC}"/>
              </a:ext>
            </a:extLst>
          </p:cNvPr>
          <p:cNvCxnSpPr>
            <a:stCxn id="25" idx="5"/>
            <a:endCxn id="32" idx="2"/>
          </p:cNvCxnSpPr>
          <p:nvPr/>
        </p:nvCxnSpPr>
        <p:spPr>
          <a:xfrm>
            <a:off x="6548685" y="2606027"/>
            <a:ext cx="785365" cy="7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9F0CE73-CC72-4456-A4EB-C4C4B514BDD0}"/>
              </a:ext>
            </a:extLst>
          </p:cNvPr>
          <p:cNvCxnSpPr>
            <a:stCxn id="25" idx="4"/>
            <a:endCxn id="31" idx="2"/>
          </p:cNvCxnSpPr>
          <p:nvPr/>
        </p:nvCxnSpPr>
        <p:spPr>
          <a:xfrm>
            <a:off x="5965987" y="2671694"/>
            <a:ext cx="1368063" cy="124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B543BBCF-1187-43C4-86AB-61C82DCDEA20}"/>
              </a:ext>
            </a:extLst>
          </p:cNvPr>
          <p:cNvSpPr/>
          <p:nvPr/>
        </p:nvSpPr>
        <p:spPr>
          <a:xfrm>
            <a:off x="8936607" y="697585"/>
            <a:ext cx="3010296" cy="7995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tenBien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GiaTri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VD:  var x: Int =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var y: Double = 113.5</a:t>
            </a: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A47F9469-F04F-4771-B6AA-6A909B2AFF32}"/>
              </a:ext>
            </a:extLst>
          </p:cNvPr>
          <p:cNvSpPr/>
          <p:nvPr/>
        </p:nvSpPr>
        <p:spPr>
          <a:xfrm>
            <a:off x="4711835" y="2892419"/>
            <a:ext cx="1304040" cy="43473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E63C9E70-5E35-4230-ACD3-56966F80A542}"/>
              </a:ext>
            </a:extLst>
          </p:cNvPr>
          <p:cNvCxnSpPr>
            <a:stCxn id="10" idx="3"/>
            <a:endCxn id="53" idx="1"/>
          </p:cNvCxnSpPr>
          <p:nvPr/>
        </p:nvCxnSpPr>
        <p:spPr>
          <a:xfrm>
            <a:off x="4524378" y="2459679"/>
            <a:ext cx="378429" cy="49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D9833B1C-ADA9-4566-9F75-F8C5D5E9CF63}"/>
              </a:ext>
            </a:extLst>
          </p:cNvPr>
          <p:cNvSpPr/>
          <p:nvPr/>
        </p:nvSpPr>
        <p:spPr>
          <a:xfrm>
            <a:off x="4910970" y="3492335"/>
            <a:ext cx="1357459" cy="5184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60F6422C-A753-4801-98B1-075F4A3AE18A}"/>
              </a:ext>
            </a:extLst>
          </p:cNvPr>
          <p:cNvCxnSpPr>
            <a:stCxn id="12" idx="3"/>
            <a:endCxn id="57" idx="2"/>
          </p:cNvCxnSpPr>
          <p:nvPr/>
        </p:nvCxnSpPr>
        <p:spPr>
          <a:xfrm flipV="1">
            <a:off x="4524377" y="3751572"/>
            <a:ext cx="386593" cy="1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: Góc Tròn 60">
            <a:extLst>
              <a:ext uri="{FF2B5EF4-FFF2-40B4-BE49-F238E27FC236}">
                <a16:creationId xmlns:a16="http://schemas.microsoft.com/office/drawing/2014/main" id="{1CF8C9C2-B771-48F0-83F3-7E1BDFE0F50D}"/>
              </a:ext>
            </a:extLst>
          </p:cNvPr>
          <p:cNvSpPr/>
          <p:nvPr/>
        </p:nvSpPr>
        <p:spPr>
          <a:xfrm>
            <a:off x="4729153" y="445713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DoubleArray</a:t>
            </a:r>
            <a:endParaRPr lang="en-US" dirty="0"/>
          </a:p>
        </p:txBody>
      </p:sp>
      <p:sp>
        <p:nvSpPr>
          <p:cNvPr id="65" name="Hình chữ nhật: Góc Tròn 64">
            <a:extLst>
              <a:ext uri="{FF2B5EF4-FFF2-40B4-BE49-F238E27FC236}">
                <a16:creationId xmlns:a16="http://schemas.microsoft.com/office/drawing/2014/main" id="{20188B79-2892-483E-9A66-1B4612F054EA}"/>
              </a:ext>
            </a:extLst>
          </p:cNvPr>
          <p:cNvSpPr/>
          <p:nvPr/>
        </p:nvSpPr>
        <p:spPr>
          <a:xfrm>
            <a:off x="8362398" y="481240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LongArray</a:t>
            </a:r>
            <a:endParaRPr lang="en-US" dirty="0"/>
          </a:p>
        </p:txBody>
      </p:sp>
      <p:sp>
        <p:nvSpPr>
          <p:cNvPr id="66" name="Hình chữ nhật: Góc Tròn 65">
            <a:extLst>
              <a:ext uri="{FF2B5EF4-FFF2-40B4-BE49-F238E27FC236}">
                <a16:creationId xmlns:a16="http://schemas.microsoft.com/office/drawing/2014/main" id="{B7CF978B-20E7-4B66-A9BD-BA6FB9674CB6}"/>
              </a:ext>
            </a:extLst>
          </p:cNvPr>
          <p:cNvSpPr/>
          <p:nvPr/>
        </p:nvSpPr>
        <p:spPr>
          <a:xfrm>
            <a:off x="6548685" y="4629392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FloatArray</a:t>
            </a:r>
            <a:endParaRPr lang="en-US" dirty="0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0EA35092-FD19-4190-B4E4-7CC0FAD7F9F0}"/>
              </a:ext>
            </a:extLst>
          </p:cNvPr>
          <p:cNvSpPr/>
          <p:nvPr/>
        </p:nvSpPr>
        <p:spPr>
          <a:xfrm>
            <a:off x="10176111" y="5001771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IntArray</a:t>
            </a:r>
            <a:endParaRPr lang="en-US" dirty="0"/>
          </a:p>
        </p:txBody>
      </p:sp>
      <p:sp>
        <p:nvSpPr>
          <p:cNvPr id="68" name="Hình chữ nhật: Góc Tròn 67">
            <a:extLst>
              <a:ext uri="{FF2B5EF4-FFF2-40B4-BE49-F238E27FC236}">
                <a16:creationId xmlns:a16="http://schemas.microsoft.com/office/drawing/2014/main" id="{0ED073D9-56EF-47B7-A763-2FF80275701E}"/>
              </a:ext>
            </a:extLst>
          </p:cNvPr>
          <p:cNvSpPr/>
          <p:nvPr/>
        </p:nvSpPr>
        <p:spPr>
          <a:xfrm>
            <a:off x="1170891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ShortArray</a:t>
            </a:r>
            <a:endParaRPr lang="en-US" dirty="0"/>
          </a:p>
        </p:txBody>
      </p:sp>
      <p:sp>
        <p:nvSpPr>
          <p:cNvPr id="69" name="Hình chữ nhật: Góc Tròn 68">
            <a:extLst>
              <a:ext uri="{FF2B5EF4-FFF2-40B4-BE49-F238E27FC236}">
                <a16:creationId xmlns:a16="http://schemas.microsoft.com/office/drawing/2014/main" id="{DCD83C8A-61CD-42CA-AC6E-4F4AF6891D2A}"/>
              </a:ext>
            </a:extLst>
          </p:cNvPr>
          <p:cNvSpPr/>
          <p:nvPr/>
        </p:nvSpPr>
        <p:spPr>
          <a:xfrm>
            <a:off x="3386238" y="6055684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ByteArray</a:t>
            </a:r>
            <a:endParaRPr lang="en-US" dirty="0"/>
          </a:p>
        </p:txBody>
      </p:sp>
      <p:sp>
        <p:nvSpPr>
          <p:cNvPr id="70" name="Hình chữ nhật: Góc Tròn 69">
            <a:extLst>
              <a:ext uri="{FF2B5EF4-FFF2-40B4-BE49-F238E27FC236}">
                <a16:creationId xmlns:a16="http://schemas.microsoft.com/office/drawing/2014/main" id="{A151E092-F664-4419-93B8-C12AA6DFEF8B}"/>
              </a:ext>
            </a:extLst>
          </p:cNvPr>
          <p:cNvSpPr/>
          <p:nvPr/>
        </p:nvSpPr>
        <p:spPr>
          <a:xfrm>
            <a:off x="5601091" y="6032778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BooleanArray</a:t>
            </a:r>
            <a:endParaRPr lang="en-US" dirty="0"/>
          </a:p>
        </p:txBody>
      </p:sp>
      <p:sp>
        <p:nvSpPr>
          <p:cNvPr id="71" name="Hình chữ nhật: Góc Tròn 70">
            <a:extLst>
              <a:ext uri="{FF2B5EF4-FFF2-40B4-BE49-F238E27FC236}">
                <a16:creationId xmlns:a16="http://schemas.microsoft.com/office/drawing/2014/main" id="{8E65DD54-E1CC-442E-82A4-D9456BF7028C}"/>
              </a:ext>
            </a:extLst>
          </p:cNvPr>
          <p:cNvSpPr/>
          <p:nvPr/>
        </p:nvSpPr>
        <p:spPr>
          <a:xfrm>
            <a:off x="7815944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CharArray</a:t>
            </a:r>
            <a:endParaRPr lang="en-US" dirty="0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AF851736-6368-4CC2-8B1C-1945F93EE367}"/>
              </a:ext>
            </a:extLst>
          </p:cNvPr>
          <p:cNvCxnSpPr>
            <a:stCxn id="13" idx="0"/>
            <a:endCxn id="61" idx="1"/>
          </p:cNvCxnSpPr>
          <p:nvPr/>
        </p:nvCxnSpPr>
        <p:spPr>
          <a:xfrm flipV="1">
            <a:off x="4022889" y="4716373"/>
            <a:ext cx="706264" cy="57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Đường kết nối Mũi tên Thẳng 99">
            <a:extLst>
              <a:ext uri="{FF2B5EF4-FFF2-40B4-BE49-F238E27FC236}">
                <a16:creationId xmlns:a16="http://schemas.microsoft.com/office/drawing/2014/main" id="{1F89D2CB-95E7-4C31-933C-FBCAD4060CB2}"/>
              </a:ext>
            </a:extLst>
          </p:cNvPr>
          <p:cNvCxnSpPr>
            <a:stCxn id="13" idx="3"/>
            <a:endCxn id="65" idx="1"/>
          </p:cNvCxnSpPr>
          <p:nvPr/>
        </p:nvCxnSpPr>
        <p:spPr>
          <a:xfrm flipV="1">
            <a:off x="5050410" y="5071643"/>
            <a:ext cx="3311988" cy="44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E7C2B308-4B25-4FBD-9257-F0F1979CA87A}"/>
              </a:ext>
            </a:extLst>
          </p:cNvPr>
          <p:cNvCxnSpPr>
            <a:stCxn id="13" idx="0"/>
            <a:endCxn id="66" idx="1"/>
          </p:cNvCxnSpPr>
          <p:nvPr/>
        </p:nvCxnSpPr>
        <p:spPr>
          <a:xfrm flipV="1">
            <a:off x="4022889" y="4888629"/>
            <a:ext cx="2525796" cy="4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A90F7AFB-E64D-46E5-8BE3-2AFEBD390B50}"/>
              </a:ext>
            </a:extLst>
          </p:cNvPr>
          <p:cNvCxnSpPr>
            <a:stCxn id="13" idx="3"/>
            <a:endCxn id="67" idx="1"/>
          </p:cNvCxnSpPr>
          <p:nvPr/>
        </p:nvCxnSpPr>
        <p:spPr>
          <a:xfrm flipV="1">
            <a:off x="5050410" y="5261008"/>
            <a:ext cx="5125701" cy="25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Đường kết nối Mũi tên Thẳng 112">
            <a:extLst>
              <a:ext uri="{FF2B5EF4-FFF2-40B4-BE49-F238E27FC236}">
                <a16:creationId xmlns:a16="http://schemas.microsoft.com/office/drawing/2014/main" id="{AED8F2CB-5FED-4B1F-AD4E-E32128A379A2}"/>
              </a:ext>
            </a:extLst>
          </p:cNvPr>
          <p:cNvCxnSpPr>
            <a:stCxn id="13" idx="2"/>
            <a:endCxn id="68" idx="0"/>
          </p:cNvCxnSpPr>
          <p:nvPr/>
        </p:nvCxnSpPr>
        <p:spPr>
          <a:xfrm flipH="1">
            <a:off x="1959992" y="5744546"/>
            <a:ext cx="2062897" cy="30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kết nối Mũi tên Thẳng 114">
            <a:extLst>
              <a:ext uri="{FF2B5EF4-FFF2-40B4-BE49-F238E27FC236}">
                <a16:creationId xmlns:a16="http://schemas.microsoft.com/office/drawing/2014/main" id="{9E6C2AA2-FADB-447D-A8E0-17BDFA74A3DF}"/>
              </a:ext>
            </a:extLst>
          </p:cNvPr>
          <p:cNvCxnSpPr>
            <a:stCxn id="13" idx="2"/>
            <a:endCxn id="69" idx="0"/>
          </p:cNvCxnSpPr>
          <p:nvPr/>
        </p:nvCxnSpPr>
        <p:spPr>
          <a:xfrm>
            <a:off x="4022889" y="5744546"/>
            <a:ext cx="152450" cy="3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6BB2D178-B6FD-4916-A4CF-18269A646015}"/>
              </a:ext>
            </a:extLst>
          </p:cNvPr>
          <p:cNvCxnSpPr>
            <a:stCxn id="13" idx="2"/>
            <a:endCxn id="70" idx="0"/>
          </p:cNvCxnSpPr>
          <p:nvPr/>
        </p:nvCxnSpPr>
        <p:spPr>
          <a:xfrm>
            <a:off x="4022889" y="5744546"/>
            <a:ext cx="2367303" cy="2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Đường kết nối Mũi tên Thẳng 118">
            <a:extLst>
              <a:ext uri="{FF2B5EF4-FFF2-40B4-BE49-F238E27FC236}">
                <a16:creationId xmlns:a16="http://schemas.microsoft.com/office/drawing/2014/main" id="{DD063650-0CAC-45E0-B78E-6F893C7EB07A}"/>
              </a:ext>
            </a:extLst>
          </p:cNvPr>
          <p:cNvCxnSpPr>
            <a:stCxn id="13" idx="3"/>
            <a:endCxn id="71" idx="0"/>
          </p:cNvCxnSpPr>
          <p:nvPr/>
        </p:nvCxnSpPr>
        <p:spPr>
          <a:xfrm>
            <a:off x="5050410" y="5520245"/>
            <a:ext cx="3554635" cy="53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484CC8-0606-44EB-A443-C557244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30" y="676275"/>
            <a:ext cx="10215563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KDL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int  long  float  double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hẹp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double  float  long  int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toInt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toShort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toByte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toLong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toDouble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toChar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toFloat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_______________________________________________________________________________________________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136EB-9DFB-4BCD-A67B-987B063C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7" y="108375"/>
            <a:ext cx="37719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ép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a: Double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23.7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b: Int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a.toInt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AB5D3B7-74DF-442B-BEAA-AFB7066EC9C8}"/>
              </a:ext>
            </a:extLst>
          </p:cNvPr>
          <p:cNvSpPr txBox="1"/>
          <p:nvPr/>
        </p:nvSpPr>
        <p:spPr>
          <a:xfrm>
            <a:off x="195262" y="3495675"/>
            <a:ext cx="11801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var a =-8; var b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a.unaryMinus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KQ: a =-8; b = 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 “-” “*”  “/” “%”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 plus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minus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time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div(chia), rem “chia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= 5;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= a +2;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+ 2 = 5 + 2 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3A409E-D705-43F9-843F-BE69649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65"/>
            <a:ext cx="10515600" cy="583759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 (demo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42035-EE8E-4A24-A257-AC8101DF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4" y="1183499"/>
            <a:ext cx="345021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when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Kotlin: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value: Int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0"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Giang"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else"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&lt;-&gt; case default in java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6C477-2D1D-4A49-9FD0-BA3FECBB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8" y="1183499"/>
            <a:ext cx="299772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demoWhenInKotlinVersion2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(age: Int)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thanh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4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ABD60D-84FB-4838-A237-EC5EC70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D6E035-6A16-41C1-8C22-9DA858F6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31F0B1-7974-4F5B-AABE-45AE9270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C6E6F4-C3FF-4E03-BF40-D48E36CD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62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1061</Words>
  <Application>Microsoft Office PowerPoint</Application>
  <PresentationFormat>Màn hình rộng</PresentationFormat>
  <Paragraphs>90</Paragraphs>
  <Slides>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Times New Roman</vt:lpstr>
      <vt:lpstr>Times New Roman (Đầu đề)</vt:lpstr>
      <vt:lpstr>Chủ đề Office</vt:lpstr>
      <vt:lpstr>LESSON 1:  MỞ ĐẦU</vt:lpstr>
      <vt:lpstr>Tổng quan Kotlin</vt:lpstr>
      <vt:lpstr>Bài tập</vt:lpstr>
      <vt:lpstr>Lesson 2: Kotlin cơ bản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MỞ ĐẦU</dc:title>
  <dc:creator>Giang</dc:creator>
  <cp:lastModifiedBy>Giang</cp:lastModifiedBy>
  <cp:revision>5</cp:revision>
  <dcterms:created xsi:type="dcterms:W3CDTF">2022-03-16T15:40:57Z</dcterms:created>
  <dcterms:modified xsi:type="dcterms:W3CDTF">2022-03-18T16:48:20Z</dcterms:modified>
</cp:coreProperties>
</file>