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85" r:id="rId4"/>
    <p:sldId id="286" r:id="rId5"/>
    <p:sldId id="287" r:id="rId6"/>
    <p:sldId id="288"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03" autoAdjust="0"/>
    <p:restoredTop sz="95578" autoAdjust="0"/>
  </p:normalViewPr>
  <p:slideViewPr>
    <p:cSldViewPr>
      <p:cViewPr varScale="1">
        <p:scale>
          <a:sx n="94" d="100"/>
          <a:sy n="94" d="100"/>
        </p:scale>
        <p:origin x="3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25/07/2017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25/07/2017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25/07/2017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25/07/2017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25/07/2017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25/07/2017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25/07/2017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25/07/2017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25/07/2017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a:solidFill>
                  <a:srgbClr val="002060"/>
                </a:solidFill>
                <a:latin typeface="Cambria" panose="02040503050406030204" pitchFamily="18" charset="0"/>
              </a:rPr>
              <a:t>Nhập dữ liệu từ bàn phím với Kotlin</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79320" y="1099087"/>
            <a:ext cx="8512279" cy="2308324"/>
          </a:xfrm>
          <a:prstGeom prst="rect">
            <a:avLst/>
          </a:prstGeom>
        </p:spPr>
        <p:txBody>
          <a:bodyPr wrap="square">
            <a:spAutoFit/>
          </a:bodyPr>
          <a:lstStyle/>
          <a:p>
            <a:r>
              <a:rPr lang="vi-VN" sz="2400"/>
              <a:t>Với Kotlin, để nhập dữ liệu từ bàn phím ta dùng hàm </a:t>
            </a:r>
            <a:r>
              <a:rPr lang="vi-VN" sz="2400">
                <a:solidFill>
                  <a:srgbClr val="FF0000"/>
                </a:solidFill>
              </a:rPr>
              <a:t>readLine()</a:t>
            </a:r>
            <a:r>
              <a:rPr lang="vi-VN" sz="2400"/>
              <a:t>, hàm này nằm trong thư viện mặc định </a:t>
            </a:r>
            <a:r>
              <a:rPr lang="vi-VN" sz="2400">
                <a:solidFill>
                  <a:srgbClr val="0000FF"/>
                </a:solidFill>
              </a:rPr>
              <a:t>kotlin.io</a:t>
            </a:r>
            <a:endParaRPr lang="vi-VN" sz="2400"/>
          </a:p>
          <a:p>
            <a:r>
              <a:rPr lang="vi-VN" sz="2400"/>
              <a:t>Hàm readLine() sẽ</a:t>
            </a:r>
            <a:r>
              <a:rPr lang="vi-VN" sz="2400">
                <a:solidFill>
                  <a:srgbClr val="0000FF"/>
                </a:solidFill>
              </a:rPr>
              <a:t> trả về một chuỗi dữ liệu được nhập vào từ bàn phím</a:t>
            </a:r>
            <a:r>
              <a:rPr lang="vi-VN" sz="2400"/>
              <a:t> hoặc là giá trị </a:t>
            </a:r>
            <a:r>
              <a:rPr lang="vi-VN" sz="2400">
                <a:solidFill>
                  <a:srgbClr val="0000FF"/>
                </a:solidFill>
              </a:rPr>
              <a:t>null</a:t>
            </a:r>
            <a:r>
              <a:rPr lang="vi-VN" sz="2400"/>
              <a:t> nếu như không có dữ liệu.</a:t>
            </a:r>
          </a:p>
          <a:p>
            <a:r>
              <a:rPr lang="vi-VN" sz="2400"/>
              <a:t>Từ chuỗi kết quả này ta có thể ép kiểu dữ liệu về bất kỳ kiểu nào mà ta mong muốn ứng với giá trị nhập vào cho phù hợp.</a:t>
            </a:r>
          </a:p>
        </p:txBody>
      </p:sp>
    </p:spTree>
    <p:extLst>
      <p:ext uri="{BB962C8B-B14F-4D97-AF65-F5344CB8AC3E}">
        <p14:creationId xmlns:p14="http://schemas.microsoft.com/office/powerpoint/2010/main" val="3689578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325332" y="1295400"/>
            <a:ext cx="2557110" cy="369332"/>
          </a:xfrm>
          <a:prstGeom prst="rect">
            <a:avLst/>
          </a:prstGeom>
        </p:spPr>
        <p:txBody>
          <a:bodyPr wrap="none">
            <a:spAutoFit/>
          </a:bodyPr>
          <a:lstStyle/>
          <a:p>
            <a:r>
              <a:rPr lang="en-US"/>
              <a:t>Ví dụ để nhập một chuỗi:</a:t>
            </a:r>
          </a:p>
        </p:txBody>
      </p:sp>
      <p:sp>
        <p:nvSpPr>
          <p:cNvPr id="8" name="Rectangle 1"/>
          <p:cNvSpPr>
            <a:spLocks noChangeArrowheads="1"/>
          </p:cNvSpPr>
          <p:nvPr/>
        </p:nvSpPr>
        <p:spPr bwMode="auto">
          <a:xfrm>
            <a:off x="655210" y="2070416"/>
            <a:ext cx="5416868"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"Bồ nhí bạn tên gì?:"</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ten:String?=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readLine</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"Bạn nhập tên:"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(ten)</a:t>
            </a:r>
            <a:b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512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429576" y="1219200"/>
            <a:ext cx="8485824" cy="646331"/>
          </a:xfrm>
          <a:prstGeom prst="rect">
            <a:avLst/>
          </a:prstGeom>
        </p:spPr>
        <p:txBody>
          <a:bodyPr wrap="square">
            <a:spAutoFit/>
          </a:bodyPr>
          <a:lstStyle/>
          <a:p>
            <a:r>
              <a:rPr lang="vi-VN"/>
              <a:t>Với một số có định dạng chuỗi trong Kotlin ta luôn luôn chuyển được kiểu dữ liệu về đúng dạng thức ban đầu. String trong Kotlin được hỗ trợ tập các phương thức:</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69428335"/>
              </p:ext>
            </p:extLst>
          </p:nvPr>
        </p:nvGraphicFramePr>
        <p:xfrm>
          <a:off x="914400" y="1871218"/>
          <a:ext cx="7772400" cy="4528859"/>
        </p:xfrm>
        <a:graphic>
          <a:graphicData uri="http://schemas.openxmlformats.org/drawingml/2006/table">
            <a:tbl>
              <a:tblPr>
                <a:tableStyleId>{5940675A-B579-460E-94D1-54222C63F5DA}</a:tableStyleId>
              </a:tblPr>
              <a:tblGrid>
                <a:gridCol w="2590800"/>
                <a:gridCol w="2590800"/>
                <a:gridCol w="2590800"/>
              </a:tblGrid>
              <a:tr h="341582">
                <a:tc>
                  <a:txBody>
                    <a:bodyPr/>
                    <a:lstStyle/>
                    <a:p>
                      <a:r>
                        <a:rPr lang="en-US" sz="1700"/>
                        <a:t>Hàm</a:t>
                      </a:r>
                    </a:p>
                  </a:txBody>
                  <a:tcPr marL="85396" marR="85396" marT="42698" marB="42698" anchor="ctr"/>
                </a:tc>
                <a:tc>
                  <a:txBody>
                    <a:bodyPr/>
                    <a:lstStyle/>
                    <a:p>
                      <a:r>
                        <a:rPr lang="en-US" sz="1700"/>
                        <a:t>Mô tả</a:t>
                      </a:r>
                    </a:p>
                  </a:txBody>
                  <a:tcPr marL="85396" marR="85396" marT="42698" marB="42698" anchor="ctr"/>
                </a:tc>
                <a:tc>
                  <a:txBody>
                    <a:bodyPr/>
                    <a:lstStyle/>
                    <a:p>
                      <a:r>
                        <a:rPr lang="en-US" sz="1700"/>
                        <a:t>Ví dụ</a:t>
                      </a:r>
                    </a:p>
                  </a:txBody>
                  <a:tcPr marL="85396" marR="85396" marT="42698" marB="42698" anchor="ctr"/>
                </a:tc>
              </a:tr>
              <a:tr h="597769">
                <a:tc>
                  <a:txBody>
                    <a:bodyPr/>
                    <a:lstStyle/>
                    <a:p>
                      <a:r>
                        <a:rPr lang="en-US" sz="1700"/>
                        <a:t>toBoolean()</a:t>
                      </a:r>
                    </a:p>
                  </a:txBody>
                  <a:tcPr marL="85396" marR="85396" marT="42698" marB="42698" anchor="ctr"/>
                </a:tc>
                <a:tc>
                  <a:txBody>
                    <a:bodyPr/>
                    <a:lstStyle/>
                    <a:p>
                      <a:r>
                        <a:rPr lang="en-US" sz="1700"/>
                        <a:t> Chuyển chuỗi về Boolean</a:t>
                      </a:r>
                    </a:p>
                  </a:txBody>
                  <a:tcPr marL="85396" marR="85396" marT="42698" marB="42698" anchor="ctr"/>
                </a:tc>
                <a:tc>
                  <a:txBody>
                    <a:bodyPr/>
                    <a:lstStyle/>
                    <a:p>
                      <a:r>
                        <a:rPr lang="en-US" sz="1700"/>
                        <a:t> “true”.toBoolean()</a:t>
                      </a:r>
                    </a:p>
                  </a:txBody>
                  <a:tcPr marL="85396" marR="85396" marT="42698" marB="42698" anchor="ctr"/>
                </a:tc>
              </a:tr>
              <a:tr h="597769">
                <a:tc>
                  <a:txBody>
                    <a:bodyPr/>
                    <a:lstStyle/>
                    <a:p>
                      <a:r>
                        <a:rPr lang="en-US" sz="1700"/>
                        <a:t>toByte()</a:t>
                      </a:r>
                    </a:p>
                  </a:txBody>
                  <a:tcPr marL="85396" marR="85396" marT="42698" marB="42698" anchor="ctr"/>
                </a:tc>
                <a:tc>
                  <a:txBody>
                    <a:bodyPr/>
                    <a:lstStyle/>
                    <a:p>
                      <a:r>
                        <a:rPr lang="en-US" sz="1700"/>
                        <a:t> Chuyển chuỗi về Byte</a:t>
                      </a:r>
                    </a:p>
                  </a:txBody>
                  <a:tcPr marL="85396" marR="85396" marT="42698" marB="42698" anchor="ctr"/>
                </a:tc>
                <a:tc>
                  <a:txBody>
                    <a:bodyPr/>
                    <a:lstStyle/>
                    <a:p>
                      <a:r>
                        <a:rPr lang="en-US" sz="1700"/>
                        <a:t>“3”.toByte()</a:t>
                      </a:r>
                    </a:p>
                  </a:txBody>
                  <a:tcPr marL="85396" marR="85396" marT="42698" marB="42698" anchor="ctr"/>
                </a:tc>
              </a:tr>
              <a:tr h="597769">
                <a:tc>
                  <a:txBody>
                    <a:bodyPr/>
                    <a:lstStyle/>
                    <a:p>
                      <a:r>
                        <a:rPr lang="en-US" sz="1700"/>
                        <a:t>toShort()</a:t>
                      </a:r>
                    </a:p>
                  </a:txBody>
                  <a:tcPr marL="85396" marR="85396" marT="42698" marB="42698" anchor="ctr"/>
                </a:tc>
                <a:tc>
                  <a:txBody>
                    <a:bodyPr/>
                    <a:lstStyle/>
                    <a:p>
                      <a:r>
                        <a:rPr lang="en-US" sz="1700"/>
                        <a:t> Chuyển chuỗi về Short</a:t>
                      </a:r>
                    </a:p>
                  </a:txBody>
                  <a:tcPr marL="85396" marR="85396" marT="42698" marB="42698" anchor="ctr"/>
                </a:tc>
                <a:tc>
                  <a:txBody>
                    <a:bodyPr/>
                    <a:lstStyle/>
                    <a:p>
                      <a:r>
                        <a:rPr lang="en-US" sz="1700"/>
                        <a:t>“30”.toShort()</a:t>
                      </a:r>
                    </a:p>
                  </a:txBody>
                  <a:tcPr marL="85396" marR="85396" marT="42698" marB="42698" anchor="ctr"/>
                </a:tc>
              </a:tr>
              <a:tr h="597769">
                <a:tc>
                  <a:txBody>
                    <a:bodyPr/>
                    <a:lstStyle/>
                    <a:p>
                      <a:r>
                        <a:rPr lang="en-US" sz="1700"/>
                        <a:t>toInt()</a:t>
                      </a:r>
                    </a:p>
                  </a:txBody>
                  <a:tcPr marL="85396" marR="85396" marT="42698" marB="42698" anchor="ctr"/>
                </a:tc>
                <a:tc>
                  <a:txBody>
                    <a:bodyPr/>
                    <a:lstStyle/>
                    <a:p>
                      <a:r>
                        <a:rPr lang="en-US" sz="1700"/>
                        <a:t> Chuyển chuỗi về Int</a:t>
                      </a:r>
                    </a:p>
                  </a:txBody>
                  <a:tcPr marL="85396" marR="85396" marT="42698" marB="42698" anchor="ctr"/>
                </a:tc>
                <a:tc>
                  <a:txBody>
                    <a:bodyPr/>
                    <a:lstStyle/>
                    <a:p>
                      <a:r>
                        <a:rPr lang="en-US" sz="1700"/>
                        <a:t>“15”.toInt()</a:t>
                      </a:r>
                    </a:p>
                  </a:txBody>
                  <a:tcPr marL="85396" marR="85396" marT="42698" marB="42698" anchor="ctr"/>
                </a:tc>
              </a:tr>
              <a:tr h="597769">
                <a:tc>
                  <a:txBody>
                    <a:bodyPr/>
                    <a:lstStyle/>
                    <a:p>
                      <a:r>
                        <a:rPr lang="en-US" sz="1700"/>
                        <a:t>toLong()</a:t>
                      </a:r>
                    </a:p>
                  </a:txBody>
                  <a:tcPr marL="85396" marR="85396" marT="42698" marB="42698" anchor="ctr"/>
                </a:tc>
                <a:tc>
                  <a:txBody>
                    <a:bodyPr/>
                    <a:lstStyle/>
                    <a:p>
                      <a:r>
                        <a:rPr lang="en-US" sz="1700"/>
                        <a:t> Chuyển chuỗi về Long</a:t>
                      </a:r>
                    </a:p>
                  </a:txBody>
                  <a:tcPr marL="85396" marR="85396" marT="42698" marB="42698" anchor="ctr"/>
                </a:tc>
                <a:tc>
                  <a:txBody>
                    <a:bodyPr/>
                    <a:lstStyle/>
                    <a:p>
                      <a:r>
                        <a:rPr lang="en-US" sz="1700"/>
                        <a:t>“100”.toLong()</a:t>
                      </a:r>
                    </a:p>
                  </a:txBody>
                  <a:tcPr marL="85396" marR="85396" marT="42698" marB="42698" anchor="ctr"/>
                </a:tc>
              </a:tr>
              <a:tr h="597769">
                <a:tc>
                  <a:txBody>
                    <a:bodyPr/>
                    <a:lstStyle/>
                    <a:p>
                      <a:r>
                        <a:rPr lang="en-US" sz="1700"/>
                        <a:t>toFloat()</a:t>
                      </a:r>
                    </a:p>
                  </a:txBody>
                  <a:tcPr marL="85396" marR="85396" marT="42698" marB="42698" anchor="ctr"/>
                </a:tc>
                <a:tc>
                  <a:txBody>
                    <a:bodyPr/>
                    <a:lstStyle/>
                    <a:p>
                      <a:r>
                        <a:rPr lang="en-US" sz="1700"/>
                        <a:t> Chuyển chuỗi về Float</a:t>
                      </a:r>
                    </a:p>
                  </a:txBody>
                  <a:tcPr marL="85396" marR="85396" marT="42698" marB="42698" anchor="ctr"/>
                </a:tc>
                <a:tc>
                  <a:txBody>
                    <a:bodyPr/>
                    <a:lstStyle/>
                    <a:p>
                      <a:r>
                        <a:rPr lang="en-US" sz="1700"/>
                        <a:t>“15.5”.toFloat()</a:t>
                      </a:r>
                    </a:p>
                  </a:txBody>
                  <a:tcPr marL="85396" marR="85396" marT="42698" marB="42698" anchor="ctr"/>
                </a:tc>
              </a:tr>
              <a:tr h="597769">
                <a:tc>
                  <a:txBody>
                    <a:bodyPr/>
                    <a:lstStyle/>
                    <a:p>
                      <a:r>
                        <a:rPr lang="en-US" sz="1700"/>
                        <a:t>toDouble()</a:t>
                      </a:r>
                    </a:p>
                  </a:txBody>
                  <a:tcPr marL="85396" marR="85396" marT="42698" marB="42698" anchor="ctr"/>
                </a:tc>
                <a:tc>
                  <a:txBody>
                    <a:bodyPr/>
                    <a:lstStyle/>
                    <a:p>
                      <a:r>
                        <a:rPr lang="en-US" sz="1700"/>
                        <a:t> Chuyển chuỗi về Double</a:t>
                      </a:r>
                    </a:p>
                  </a:txBody>
                  <a:tcPr marL="85396" marR="85396" marT="42698" marB="42698" anchor="ctr"/>
                </a:tc>
                <a:tc>
                  <a:txBody>
                    <a:bodyPr/>
                    <a:lstStyle/>
                    <a:p>
                      <a:r>
                        <a:rPr lang="en-US" sz="1700"/>
                        <a:t>“15.5”.toDouble()</a:t>
                      </a:r>
                    </a:p>
                  </a:txBody>
                  <a:tcPr marL="85396" marR="85396" marT="42698" marB="42698" anchor="ctr"/>
                </a:tc>
              </a:tr>
            </a:tbl>
          </a:graphicData>
        </a:graphic>
      </p:graphicFrame>
    </p:spTree>
    <p:extLst>
      <p:ext uri="{BB962C8B-B14F-4D97-AF65-F5344CB8AC3E}">
        <p14:creationId xmlns:p14="http://schemas.microsoft.com/office/powerpoint/2010/main" val="278249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675682" y="1143000"/>
            <a:ext cx="5285421"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x1:Boolean=</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"true"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toBoolean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(x1)</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x2:Byte=</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toByte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(x2)</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x3:Short=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"30"</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toShort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(x3)</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x4:Int=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"15"</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toInt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(x4)</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x5:Long=</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"100"</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toLong</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(x5)</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x6:Float=</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"15.5"</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toFloat</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(x6)</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x7:Double=</a:t>
            </a:r>
            <a:r>
              <a:rPr kumimoji="0" 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"15.5"</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toDouble</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(x7)</a:t>
            </a:r>
            <a:b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5808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4826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562600" y="482600"/>
            <a:ext cx="3229471" cy="646331"/>
          </a:xfrm>
          <a:prstGeom prst="rect">
            <a:avLst/>
          </a:prstGeom>
        </p:spPr>
        <p:txBody>
          <a:bodyPr wrap="square">
            <a:spAutoFit/>
          </a:bodyPr>
          <a:lstStyle/>
          <a:p>
            <a:r>
              <a:rPr lang="vi-VN"/>
              <a:t>Ví dụ viết chương trình giải phương  trình Bậc 1</a:t>
            </a:r>
            <a:endParaRPr lang="en-US"/>
          </a:p>
        </p:txBody>
      </p:sp>
      <p:sp>
        <p:nvSpPr>
          <p:cNvPr id="10" name="Rectangle 1"/>
          <p:cNvSpPr>
            <a:spLocks noChangeArrowheads="1"/>
          </p:cNvSpPr>
          <p:nvPr/>
        </p:nvSpPr>
        <p:spPr bwMode="auto">
          <a:xfrm>
            <a:off x="762000" y="1085438"/>
            <a:ext cx="4910319" cy="5478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fun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main(args: Array&lt;String&gt;) {</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a:Double=</a:t>
            </a: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0.0</a:t>
            </a:r>
            <a:b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b:Double=</a:t>
            </a: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0.0</a:t>
            </a:r>
            <a:b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"Nhập a:"</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 </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readLine</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a=s.</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toDouble</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"Nhập b:"</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 </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readLine</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b=s.</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toDouble</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0.0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&amp;&amp; b==</a:t>
            </a: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0.0</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"Phương trình vô số nghiệm"</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 if</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a:t>
            </a: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0.0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&amp;&amp; b!=</a:t>
            </a:r>
            <a:r>
              <a:rPr kumimoji="0" 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0.0</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"Phương trình vô nghiệm"</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a:t>
            </a:r>
            <a:b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var </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x=-b/a</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println</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"No x="</a:t>
            </a: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3181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236</Words>
  <Application>Microsoft Office PowerPoint</Application>
  <PresentationFormat>On-screen Show (4:3)</PresentationFormat>
  <Paragraphs>43</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Courier New</vt:lpstr>
      <vt:lpstr>Times New Roman</vt:lpstr>
      <vt:lpstr>VNI-Heather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575</cp:revision>
  <dcterms:created xsi:type="dcterms:W3CDTF">2011-04-06T04:04:31Z</dcterms:created>
  <dcterms:modified xsi:type="dcterms:W3CDTF">2017-07-25T02:35:52Z</dcterms:modified>
</cp:coreProperties>
</file>