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smtClean="0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 smtClean="0">
                <a:solidFill>
                  <a:schemeClr val="tx2"/>
                </a:solidFill>
                <a:latin typeface="Cambria" panose="02040503050406030204" pitchFamily="18" charset="0"/>
              </a:rPr>
              <a:t> trình Kotlin</a:t>
            </a:r>
            <a:endParaRPr lang="en-US" sz="1400" b="1" baseline="0" smtClean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 smtClean="0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27/05/2017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1447800"/>
            <a:ext cx="7239000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Vòng lặp while trong Kotlin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572000"/>
            <a:ext cx="1862746" cy="184430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850" y="4511913"/>
            <a:ext cx="3105150" cy="190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latin typeface="Cambria" panose="02040503050406030204" pitchFamily="18" charset="0"/>
                </a:rPr>
                <a:t>Vòng lặp while</a:t>
              </a:r>
              <a:endParaRPr kumimoji="0" 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Content Placeholder 4"/>
          <p:cNvSpPr txBox="1">
            <a:spLocks/>
          </p:cNvSpPr>
          <p:nvPr/>
        </p:nvSpPr>
        <p:spPr>
          <a:xfrm>
            <a:off x="640556" y="1219200"/>
            <a:ext cx="4845843" cy="472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u="sng" smtClean="0">
                <a:latin typeface="Cambria" panose="02040503050406030204" pitchFamily="18" charset="0"/>
                <a:cs typeface="Times New Roman" pitchFamily="18" charset="0"/>
              </a:rPr>
              <a:t>Cú pháp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:  </a:t>
            </a:r>
          </a:p>
          <a:p>
            <a:pPr lvl="1">
              <a:buFont typeface="Arial" pitchFamily="34" charset="0"/>
              <a:buNone/>
            </a:pP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while(expression) </a:t>
            </a:r>
          </a:p>
          <a:p>
            <a:pPr lvl="1">
              <a:buFont typeface="Arial" pitchFamily="34" charset="0"/>
              <a:buNone/>
            </a:pP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		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statement</a:t>
            </a:r>
            <a:endParaRPr lang="en-US" sz="2600" b="1" smtClean="0">
              <a:solidFill>
                <a:srgbClr val="C00000"/>
              </a:solidFill>
              <a:latin typeface="Cambria" panose="02040503050406030204" pitchFamily="18" charset="0"/>
              <a:cs typeface="Times New Roman" pitchFamily="18" charset="0"/>
            </a:endParaRPr>
          </a:p>
          <a:p>
            <a:pPr>
              <a:buFont typeface="Tahoma" pitchFamily="34" charset="0"/>
              <a:buChar char="●"/>
            </a:pPr>
            <a:r>
              <a:rPr lang="en-US" sz="2600" u="sng" smtClean="0">
                <a:latin typeface="Cambria" panose="02040503050406030204" pitchFamily="18" charset="0"/>
                <a:cs typeface="Times New Roman" pitchFamily="18" charset="0"/>
              </a:rPr>
              <a:t>Ý nghĩa: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B1: Expression được định trị   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B2: Nếu  kết  quả là 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true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 thì statement thực thi và quay lại B1  </a:t>
            </a:r>
          </a:p>
          <a:p>
            <a:pPr>
              <a:buFont typeface="Tahoma" pitchFamily="34" charset="0"/>
              <a:buChar char="●"/>
            </a:pP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B3: Nếu kết quả là </a:t>
            </a:r>
            <a:r>
              <a:rPr lang="en-US" sz="2600" b="1" smtClean="0">
                <a:solidFill>
                  <a:srgbClr val="C00000"/>
                </a:solidFill>
                <a:latin typeface="Cambria" panose="02040503050406030204" pitchFamily="18" charset="0"/>
                <a:cs typeface="Times New Roman" pitchFamily="18" charset="0"/>
              </a:rPr>
              <a:t>false</a:t>
            </a:r>
            <a:r>
              <a:rPr lang="en-US" sz="2600" smtClean="0">
                <a:latin typeface="Cambria" panose="02040503050406030204" pitchFamily="18" charset="0"/>
                <a:cs typeface="Times New Roman" pitchFamily="18" charset="0"/>
              </a:rPr>
              <a:t> thì thoát khỏi vòng lặp while.</a:t>
            </a:r>
          </a:p>
          <a:p>
            <a:endParaRPr lang="en-US" sz="260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812800"/>
            <a:ext cx="3290887" cy="433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05776" y="4572000"/>
            <a:ext cx="8333424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defRPr/>
            </a:pP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thoát vòng lặp: dùng </a:t>
            </a:r>
            <a:r>
              <a:rPr lang="en-US" sz="2400" b="1" kern="0">
                <a:solidFill>
                  <a:srgbClr val="002060"/>
                </a:solidFill>
                <a:latin typeface="Cambria" panose="02040503050406030204" pitchFamily="18" charset="0"/>
              </a:rPr>
              <a:t>break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kern="0">
                <a:solidFill>
                  <a:srgbClr val="002060"/>
                </a:solidFill>
                <a:latin typeface="Cambria" panose="02040503050406030204" pitchFamily="18" charset="0"/>
              </a:rPr>
              <a:t>Để kết thúc sớm 1 vòng lặp: dùng </a:t>
            </a: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continue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DC5C5"/>
              </a:buClr>
              <a:buFont typeface="Wingdings" pitchFamily="2" charset="2"/>
              <a:buChar char="v"/>
              <a:defRPr/>
            </a:pPr>
            <a:r>
              <a:rPr lang="en-US" sz="2400" b="1" kern="0" smtClean="0">
                <a:solidFill>
                  <a:srgbClr val="002060"/>
                </a:solidFill>
                <a:latin typeface="Cambria" panose="02040503050406030204" pitchFamily="18" charset="0"/>
              </a:rPr>
              <a:t>Lệnh trong while có thể không được thực hiện lần nào</a:t>
            </a:r>
            <a:endParaRPr lang="en-US" sz="2400" b="1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Vòng lặp while</a:t>
              </a:r>
              <a:endParaRPr lang="en-US" sz="24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6811" y="1295400"/>
            <a:ext cx="5899372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main(args: Array&lt;String&gt;) 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n:Int =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gt:Int=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i:Int =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&lt;= n)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gt *= i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i++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24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=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36903" y="85725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65341" y="1028343"/>
            <a:ext cx="559486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Khởi tạo n=5</a:t>
            </a:r>
            <a:r>
              <a:rPr lang="en-US"/>
              <a:t>, gt=1, i=1</a:t>
            </a:r>
          </a:p>
          <a:p>
            <a:r>
              <a:rPr lang="en-US"/>
              <a:t>Lần 1: kiểm tra i&lt;=</a:t>
            </a:r>
            <a:r>
              <a:rPr lang="en-US" smtClean="0"/>
              <a:t>n</a:t>
            </a:r>
            <a:r>
              <a:rPr lang="en-US" smtClean="0">
                <a:sym typeface="Wingdings" panose="05000000000000000000" pitchFamily="2" charset="2"/>
              </a:rPr>
              <a:t> &lt;=&gt;1</a:t>
            </a:r>
            <a:r>
              <a:rPr lang="en-US">
                <a:sym typeface="Wingdings" panose="05000000000000000000" pitchFamily="2" charset="2"/>
              </a:rPr>
              <a:t>&lt;=</a:t>
            </a:r>
            <a:r>
              <a:rPr lang="en-US">
                <a:sym typeface="Wingdings" panose="05000000000000000000" pitchFamily="2" charset="2"/>
              </a:rPr>
              <a:t>5=&gt;đúng =&gt; làm </a:t>
            </a:r>
            <a:r>
              <a:rPr lang="en-US">
                <a:sym typeface="Wingdings" panose="05000000000000000000" pitchFamily="2" charset="2"/>
              </a:rPr>
              <a:t>body while:</a:t>
            </a:r>
          </a:p>
          <a:p>
            <a:r>
              <a:rPr lang="en-US">
                <a:sym typeface="Wingdings" panose="05000000000000000000" pitchFamily="2" charset="2"/>
              </a:rPr>
              <a:t> 	gt=gt*i=1*1=1</a:t>
            </a:r>
          </a:p>
          <a:p>
            <a:r>
              <a:rPr lang="en-US">
                <a:sym typeface="Wingdings" panose="05000000000000000000" pitchFamily="2" charset="2"/>
              </a:rPr>
              <a:t>	i++ =&gt; i=i+1=1+1=2</a:t>
            </a:r>
          </a:p>
          <a:p>
            <a:r>
              <a:rPr lang="en-US" smtClean="0">
                <a:sym typeface="Wingdings" panose="05000000000000000000" pitchFamily="2" charset="2"/>
              </a:rPr>
              <a:t>Lần </a:t>
            </a:r>
            <a:r>
              <a:rPr lang="en-US">
                <a:sym typeface="Wingdings" panose="05000000000000000000" pitchFamily="2" charset="2"/>
              </a:rPr>
              <a:t>2: kiểm tra i&lt;=</a:t>
            </a:r>
            <a:r>
              <a:rPr lang="en-US">
                <a:sym typeface="Wingdings" panose="05000000000000000000" pitchFamily="2" charset="2"/>
              </a:rPr>
              <a:t>n &lt;=&gt; 2</a:t>
            </a:r>
            <a:r>
              <a:rPr lang="en-US">
                <a:sym typeface="Wingdings" panose="05000000000000000000" pitchFamily="2" charset="2"/>
              </a:rPr>
              <a:t>&lt;=</a:t>
            </a:r>
            <a:r>
              <a:rPr lang="en-US">
                <a:sym typeface="Wingdings" panose="05000000000000000000" pitchFamily="2" charset="2"/>
              </a:rPr>
              <a:t>5 =&gt; </a:t>
            </a:r>
            <a:r>
              <a:rPr lang="en-US" smtClean="0">
                <a:sym typeface="Wingdings" panose="05000000000000000000" pitchFamily="2" charset="2"/>
              </a:rPr>
              <a:t>đúng </a:t>
            </a:r>
            <a:r>
              <a:rPr lang="en-US">
                <a:sym typeface="Wingdings" panose="05000000000000000000" pitchFamily="2" charset="2"/>
              </a:rPr>
              <a:t>=&gt; làm </a:t>
            </a:r>
            <a:r>
              <a:rPr lang="en-US">
                <a:sym typeface="Wingdings" panose="05000000000000000000" pitchFamily="2" charset="2"/>
              </a:rPr>
              <a:t>body while:</a:t>
            </a:r>
          </a:p>
          <a:p>
            <a:r>
              <a:rPr lang="en-US">
                <a:sym typeface="Wingdings" panose="05000000000000000000" pitchFamily="2" charset="2"/>
              </a:rPr>
              <a:t>	gt=gt*i=1*2=2</a:t>
            </a:r>
          </a:p>
          <a:p>
            <a:r>
              <a:rPr lang="en-US">
                <a:sym typeface="Wingdings" panose="05000000000000000000" pitchFamily="2" charset="2"/>
              </a:rPr>
              <a:t>	i</a:t>
            </a:r>
            <a:r>
              <a:rPr lang="en-US">
                <a:sym typeface="Wingdings" panose="05000000000000000000" pitchFamily="2" charset="2"/>
              </a:rPr>
              <a:t>++ =&gt; i=i+1</a:t>
            </a:r>
            <a:r>
              <a:rPr lang="en-US">
                <a:sym typeface="Wingdings" panose="05000000000000000000" pitchFamily="2" charset="2"/>
              </a:rPr>
              <a:t>= 2+1=3</a:t>
            </a:r>
          </a:p>
          <a:p>
            <a:r>
              <a:rPr lang="en-US">
                <a:sym typeface="Wingdings" panose="05000000000000000000" pitchFamily="2" charset="2"/>
              </a:rPr>
              <a:t>Lần 3: kiểm tra i&lt;=n </a:t>
            </a:r>
            <a:r>
              <a:rPr lang="en-US">
                <a:sym typeface="Wingdings" panose="05000000000000000000" pitchFamily="2" charset="2"/>
              </a:rPr>
              <a:t>&lt;=&gt; 3 </a:t>
            </a:r>
            <a:r>
              <a:rPr lang="en-US">
                <a:sym typeface="Wingdings" panose="05000000000000000000" pitchFamily="2" charset="2"/>
              </a:rPr>
              <a:t>&lt;=</a:t>
            </a:r>
            <a:r>
              <a:rPr lang="en-US">
                <a:sym typeface="Wingdings" panose="05000000000000000000" pitchFamily="2" charset="2"/>
              </a:rPr>
              <a:t>5 </a:t>
            </a:r>
            <a:r>
              <a:rPr lang="en-US">
                <a:sym typeface="Wingdings" panose="05000000000000000000" pitchFamily="2" charset="2"/>
              </a:rPr>
              <a:t>=&gt; </a:t>
            </a:r>
            <a:r>
              <a:rPr lang="en-US" smtClean="0">
                <a:sym typeface="Wingdings" panose="05000000000000000000" pitchFamily="2" charset="2"/>
              </a:rPr>
              <a:t>đúng</a:t>
            </a:r>
            <a:r>
              <a:rPr lang="en-US">
                <a:sym typeface="Wingdings" panose="05000000000000000000" pitchFamily="2" charset="2"/>
              </a:rPr>
              <a:t> =&gt; làm </a:t>
            </a:r>
            <a:r>
              <a:rPr lang="en-US">
                <a:sym typeface="Wingdings" panose="05000000000000000000" pitchFamily="2" charset="2"/>
              </a:rPr>
              <a:t>body while:</a:t>
            </a:r>
          </a:p>
          <a:p>
            <a:r>
              <a:rPr lang="en-US">
                <a:sym typeface="Wingdings" panose="05000000000000000000" pitchFamily="2" charset="2"/>
              </a:rPr>
              <a:t>	gt=gt*i=2*3=6</a:t>
            </a:r>
          </a:p>
          <a:p>
            <a:r>
              <a:rPr lang="en-US">
                <a:sym typeface="Wingdings" panose="05000000000000000000" pitchFamily="2" charset="2"/>
              </a:rPr>
              <a:t>	i</a:t>
            </a:r>
            <a:r>
              <a:rPr lang="en-US">
                <a:sym typeface="Wingdings" panose="05000000000000000000" pitchFamily="2" charset="2"/>
              </a:rPr>
              <a:t>++ =&gt; i=i+1=3+1=4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/>
              <a:t>Lần 4: Kiểm tra i&lt;=</a:t>
            </a:r>
            <a:r>
              <a:rPr lang="en-US" smtClean="0"/>
              <a:t>n</a:t>
            </a:r>
            <a:r>
              <a:rPr lang="en-US">
                <a:sym typeface="Wingdings" panose="05000000000000000000" pitchFamily="2" charset="2"/>
              </a:rPr>
              <a:t> &lt;=&gt; 4</a:t>
            </a:r>
            <a:r>
              <a:rPr lang="en-US">
                <a:sym typeface="Wingdings" panose="05000000000000000000" pitchFamily="2" charset="2"/>
              </a:rPr>
              <a:t>&lt;=</a:t>
            </a:r>
            <a:r>
              <a:rPr lang="en-US">
                <a:sym typeface="Wingdings" panose="05000000000000000000" pitchFamily="2" charset="2"/>
              </a:rPr>
              <a:t>5 </a:t>
            </a:r>
            <a:r>
              <a:rPr lang="en-US">
                <a:sym typeface="Wingdings" panose="05000000000000000000" pitchFamily="2" charset="2"/>
              </a:rPr>
              <a:t>=&gt; </a:t>
            </a:r>
            <a:r>
              <a:rPr lang="en-US" smtClean="0">
                <a:sym typeface="Wingdings" panose="05000000000000000000" pitchFamily="2" charset="2"/>
              </a:rPr>
              <a:t>đúng</a:t>
            </a:r>
            <a:r>
              <a:rPr lang="en-US">
                <a:sym typeface="Wingdings" panose="05000000000000000000" pitchFamily="2" charset="2"/>
              </a:rPr>
              <a:t> =&gt; làm </a:t>
            </a:r>
            <a:r>
              <a:rPr lang="en-US">
                <a:sym typeface="Wingdings" panose="05000000000000000000" pitchFamily="2" charset="2"/>
              </a:rPr>
              <a:t>body while:</a:t>
            </a:r>
          </a:p>
          <a:p>
            <a:r>
              <a:rPr lang="en-US">
                <a:sym typeface="Wingdings" panose="05000000000000000000" pitchFamily="2" charset="2"/>
              </a:rPr>
              <a:t>	gt=gt*i=6*4=24</a:t>
            </a:r>
          </a:p>
          <a:p>
            <a:r>
              <a:rPr lang="en-US">
                <a:sym typeface="Wingdings" panose="05000000000000000000" pitchFamily="2" charset="2"/>
              </a:rPr>
              <a:t>	i</a:t>
            </a:r>
            <a:r>
              <a:rPr lang="en-US">
                <a:sym typeface="Wingdings" panose="05000000000000000000" pitchFamily="2" charset="2"/>
              </a:rPr>
              <a:t>++ =&gt; i=i+1=4+1=5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Lần 5: Kiểm tra i&lt;=</a:t>
            </a:r>
            <a:r>
              <a:rPr lang="en-US">
                <a:sym typeface="Wingdings" panose="05000000000000000000" pitchFamily="2" charset="2"/>
              </a:rPr>
              <a:t>n &lt;=&gt; 5</a:t>
            </a:r>
            <a:r>
              <a:rPr lang="en-US">
                <a:sym typeface="Wingdings" panose="05000000000000000000" pitchFamily="2" charset="2"/>
              </a:rPr>
              <a:t>&lt;=</a:t>
            </a:r>
            <a:r>
              <a:rPr lang="en-US">
                <a:sym typeface="Wingdings" panose="05000000000000000000" pitchFamily="2" charset="2"/>
              </a:rPr>
              <a:t>5 </a:t>
            </a:r>
            <a:r>
              <a:rPr lang="en-US">
                <a:sym typeface="Wingdings" panose="05000000000000000000" pitchFamily="2" charset="2"/>
              </a:rPr>
              <a:t>=&gt; </a:t>
            </a:r>
            <a:r>
              <a:rPr lang="en-US" smtClean="0">
                <a:sym typeface="Wingdings" panose="05000000000000000000" pitchFamily="2" charset="2"/>
              </a:rPr>
              <a:t>đúng</a:t>
            </a:r>
            <a:r>
              <a:rPr lang="en-US">
                <a:sym typeface="Wingdings" panose="05000000000000000000" pitchFamily="2" charset="2"/>
              </a:rPr>
              <a:t> =&gt; làm </a:t>
            </a:r>
            <a:r>
              <a:rPr lang="en-US">
                <a:sym typeface="Wingdings" panose="05000000000000000000" pitchFamily="2" charset="2"/>
              </a:rPr>
              <a:t>body while:</a:t>
            </a:r>
          </a:p>
          <a:p>
            <a:r>
              <a:rPr lang="en-US">
                <a:sym typeface="Wingdings" panose="05000000000000000000" pitchFamily="2" charset="2"/>
              </a:rPr>
              <a:t>	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gt=gt*i=24*5=120</a:t>
            </a:r>
          </a:p>
          <a:p>
            <a:r>
              <a:rPr lang="en-US">
                <a:sym typeface="Wingdings" panose="05000000000000000000" pitchFamily="2" charset="2"/>
              </a:rPr>
              <a:t>	i</a:t>
            </a:r>
            <a:r>
              <a:rPr lang="en-US">
                <a:sym typeface="Wingdings" panose="05000000000000000000" pitchFamily="2" charset="2"/>
              </a:rPr>
              <a:t>+= =&gt; i=i+1=5+1=6</a:t>
            </a:r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Lần 6: kiể mtra i&lt;=</a:t>
            </a:r>
            <a:r>
              <a:rPr lang="en-US">
                <a:sym typeface="Wingdings" panose="05000000000000000000" pitchFamily="2" charset="2"/>
              </a:rPr>
              <a:t>n &lt;=&gt; 6</a:t>
            </a:r>
            <a:r>
              <a:rPr lang="en-US">
                <a:sym typeface="Wingdings" panose="05000000000000000000" pitchFamily="2" charset="2"/>
              </a:rPr>
              <a:t>&lt;=</a:t>
            </a:r>
            <a:r>
              <a:rPr lang="en-US">
                <a:sym typeface="Wingdings" panose="05000000000000000000" pitchFamily="2" charset="2"/>
              </a:rPr>
              <a:t>5 </a:t>
            </a:r>
            <a:r>
              <a:rPr lang="en-US">
                <a:sym typeface="Wingdings" panose="05000000000000000000" pitchFamily="2" charset="2"/>
              </a:rPr>
              <a:t>=&gt; </a:t>
            </a:r>
            <a:r>
              <a:rPr lang="en-US" smtClean="0">
                <a:sym typeface="Wingdings" panose="05000000000000000000" pitchFamily="2" charset="2"/>
              </a:rPr>
              <a:t>sai</a:t>
            </a:r>
            <a:r>
              <a:rPr lang="en-US">
                <a:sym typeface="Wingdings" panose="05000000000000000000" pitchFamily="2" charset="2"/>
              </a:rPr>
              <a:t> =&gt; ngừng </a:t>
            </a:r>
            <a:r>
              <a:rPr lang="en-US">
                <a:sym typeface="Wingdings" panose="05000000000000000000" pitchFamily="2" charset="2"/>
              </a:rPr>
              <a:t>while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922" y="1068387"/>
            <a:ext cx="35528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4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latin typeface="Cambria" panose="02040503050406030204" pitchFamily="18" charset="0"/>
              </a:rPr>
              <a:t>Hey! Coding is easy!</a:t>
            </a:r>
            <a:endParaRPr lang="en-US" b="1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86</Words>
  <Application>Microsoft Office PowerPoint</Application>
  <PresentationFormat>On-screen Show (4:3)</PresentationFormat>
  <Paragraphs>36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Cambria</vt:lpstr>
      <vt:lpstr>Courier New</vt:lpstr>
      <vt:lpstr>Tahoma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678</cp:revision>
  <dcterms:created xsi:type="dcterms:W3CDTF">2011-04-06T04:04:31Z</dcterms:created>
  <dcterms:modified xsi:type="dcterms:W3CDTF">2017-05-26T23:40:04Z</dcterms:modified>
</cp:coreProperties>
</file>