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2" r:id="rId4"/>
    <p:sldId id="263" r:id="rId5"/>
    <p:sldId id="264" r:id="rId6"/>
    <p:sldId id="265"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
        <p:nvSpPr>
          <p:cNvPr id="5" name="Title 1"/>
          <p:cNvSpPr txBox="1">
            <a:spLocks/>
          </p:cNvSpPr>
          <p:nvPr/>
        </p:nvSpPr>
        <p:spPr bwMode="auto">
          <a:xfrm>
            <a:off x="381000" y="1447800"/>
            <a:ext cx="8382000" cy="1905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Ý nghĩa và cách sử dụng </a:t>
            </a:r>
            <a:r>
              <a:rPr lang="en-US" kern="0">
                <a:solidFill>
                  <a:srgbClr val="FF0000"/>
                </a:solidFill>
                <a:latin typeface="Cambria" panose="02040503050406030204" pitchFamily="18" charset="0"/>
              </a:rPr>
              <a:t>break</a:t>
            </a:r>
            <a:r>
              <a:rPr lang="en-US" kern="0">
                <a:solidFill>
                  <a:srgbClr val="002060"/>
                </a:solidFill>
                <a:latin typeface="Cambria" panose="02040503050406030204" pitchFamily="18" charset="0"/>
              </a:rPr>
              <a:t> và </a:t>
            </a:r>
            <a:r>
              <a:rPr lang="en-US" kern="0">
                <a:solidFill>
                  <a:srgbClr val="FF0000"/>
                </a:solidFill>
                <a:latin typeface="Cambria" panose="02040503050406030204" pitchFamily="18" charset="0"/>
              </a:rPr>
              <a:t>continue</a:t>
            </a:r>
            <a:r>
              <a:rPr lang="en-US" kern="0">
                <a:solidFill>
                  <a:srgbClr val="002060"/>
                </a:solidFill>
                <a:latin typeface="Cambria" panose="02040503050406030204" pitchFamily="18" charset="0"/>
              </a:rPr>
              <a:t> </a:t>
            </a:r>
            <a:endParaRPr lang="en-US" kern="0" smtClean="0">
              <a:solidFill>
                <a:srgbClr val="002060"/>
              </a:solidFill>
              <a:latin typeface="Cambria" panose="02040503050406030204" pitchFamily="18" charset="0"/>
            </a:endParaRPr>
          </a:p>
          <a:p>
            <a:pPr lvl="0">
              <a:defRPr/>
            </a:pPr>
            <a:r>
              <a:rPr lang="en-US" kern="0" smtClean="0">
                <a:solidFill>
                  <a:srgbClr val="002060"/>
                </a:solidFill>
                <a:latin typeface="Cambria" panose="02040503050406030204" pitchFamily="18" charset="0"/>
              </a:rPr>
              <a:t>trong </a:t>
            </a:r>
            <a:r>
              <a:rPr lang="en-US" kern="0">
                <a:solidFill>
                  <a:srgbClr val="002060"/>
                </a:solidFill>
                <a:latin typeface="Cambria" panose="02040503050406030204" pitchFamily="18" charset="0"/>
              </a:rPr>
              <a:t>các vòng lặp</a:t>
            </a:r>
            <a:endParaRPr lang="en-US" kern="0" smtClean="0">
              <a:solidFill>
                <a:srgbClr val="002060"/>
              </a:solidFill>
              <a:latin typeface="Cambria" panose="02040503050406030204" pitchFamily="18" charset="0"/>
            </a:endParaRPr>
          </a:p>
        </p:txBody>
      </p:sp>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Cách </a:t>
            </a:r>
            <a:r>
              <a:rPr lang="en-US" kern="0">
                <a:solidFill>
                  <a:srgbClr val="002060"/>
                </a:solidFill>
                <a:latin typeface="Cambria" panose="02040503050406030204" pitchFamily="18" charset="0"/>
              </a:rPr>
              <a:t>dùng </a:t>
            </a:r>
            <a:r>
              <a:rPr lang="en-US" kern="0">
                <a:solidFill>
                  <a:srgbClr val="FF0000"/>
                </a:solidFill>
                <a:latin typeface="Cambria" panose="02040503050406030204" pitchFamily="18" charset="0"/>
              </a:rPr>
              <a:t>break</a:t>
            </a:r>
          </a:p>
          <a:p>
            <a:pPr lvl="0" algn="just">
              <a:buClr>
                <a:srgbClr val="3DC5C5"/>
              </a:buClr>
              <a:defRPr/>
            </a:pPr>
            <a:r>
              <a:rPr lang="en-US" kern="0" smtClean="0">
                <a:solidFill>
                  <a:srgbClr val="002060"/>
                </a:solidFill>
                <a:latin typeface="Cambria" panose="02040503050406030204" pitchFamily="18" charset="0"/>
              </a:rPr>
              <a:t>Cách </a:t>
            </a:r>
            <a:r>
              <a:rPr lang="en-US" kern="0">
                <a:solidFill>
                  <a:srgbClr val="002060"/>
                </a:solidFill>
                <a:latin typeface="Cambria" panose="02040503050406030204" pitchFamily="18" charset="0"/>
              </a:rPr>
              <a:t>dùng </a:t>
            </a:r>
            <a:r>
              <a:rPr lang="en-US" kern="0">
                <a:solidFill>
                  <a:srgbClr val="FF0000"/>
                </a:solidFill>
                <a:latin typeface="Cambria" panose="02040503050406030204" pitchFamily="18" charset="0"/>
              </a:rPr>
              <a:t>continue</a:t>
            </a:r>
            <a:endParaRPr kumimoji="0" lang="en-US" sz="3200" b="0" i="0" u="none" strike="noStrike" kern="0" cap="none" spc="0" normalizeH="0" baseline="0" noProof="0" dirty="0">
              <a:ln>
                <a:noFill/>
              </a:ln>
              <a:solidFill>
                <a:srgbClr val="FF0000"/>
              </a:solidFill>
              <a:effectLst/>
              <a:uLnTx/>
              <a:uFillTx/>
              <a:latin typeface="Cambria" panose="02040503050406030204" pitchFamily="18" charset="0"/>
            </a:endParaRPr>
          </a:p>
        </p:txBody>
      </p:sp>
    </p:spTree>
    <p:extLst>
      <p:ext uri="{BB962C8B-B14F-4D97-AF65-F5344CB8AC3E}">
        <p14:creationId xmlns:p14="http://schemas.microsoft.com/office/powerpoint/2010/main" val="2823833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Cách dùng </a:t>
              </a:r>
              <a:r>
                <a:rPr lang="en-US" sz="2400" b="1" kern="0">
                  <a:solidFill>
                    <a:srgbClr val="FF0000"/>
                  </a:solidFill>
                  <a:latin typeface="Cambria" panose="02040503050406030204" pitchFamily="18" charset="0"/>
                </a:rPr>
                <a:t>break</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FF0000"/>
                </a:solidFill>
                <a:latin typeface="Cambria" panose="02040503050406030204" pitchFamily="18" charset="0"/>
              </a:rPr>
              <a:t>break</a:t>
            </a:r>
            <a:r>
              <a:rPr lang="en-US" kern="0" smtClean="0">
                <a:solidFill>
                  <a:srgbClr val="002060"/>
                </a:solidFill>
                <a:latin typeface="Cambria" panose="02040503050406030204" pitchFamily="18" charset="0"/>
              </a:rPr>
              <a:t> Dùng để thoát khỏi vòng lặp chứa nó trực tiếp (không làm bất kỳ dòng lệnh nào bên dưới nữa). Thường khi ta đạt được giới hạn nào đó hoặc muốn thoát khỏi vòng lặp vĩnh cửu ta sẽ dung break</a:t>
            </a:r>
            <a:endParaRPr lang="en-US" kern="0">
              <a:solidFill>
                <a:srgbClr val="FF0000"/>
              </a:solidFill>
              <a:latin typeface="Cambria" panose="02040503050406030204" pitchFamily="18" charset="0"/>
            </a:endParaRPr>
          </a:p>
        </p:txBody>
      </p:sp>
    </p:spTree>
    <p:extLst>
      <p:ext uri="{BB962C8B-B14F-4D97-AF65-F5344CB8AC3E}">
        <p14:creationId xmlns:p14="http://schemas.microsoft.com/office/powerpoint/2010/main" val="2409136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Cách dùng </a:t>
              </a:r>
              <a:r>
                <a:rPr lang="en-US" sz="2400" b="1" kern="0">
                  <a:solidFill>
                    <a:srgbClr val="FF0000"/>
                  </a:solidFill>
                  <a:latin typeface="Cambria" panose="02040503050406030204" pitchFamily="18" charset="0"/>
                </a:rPr>
                <a:t>break</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Ví dụ thoát vòng lặp khi đạt được giới hạn:</a:t>
            </a:r>
          </a:p>
          <a:p>
            <a:pPr lvl="0" algn="just">
              <a:buClr>
                <a:srgbClr val="3DC5C5"/>
              </a:buClr>
              <a:defRPr/>
            </a:pPr>
            <a:endParaRPr lang="en-US" kern="0">
              <a:solidFill>
                <a:srgbClr val="FF0000"/>
              </a:solidFill>
              <a:latin typeface="Cambria" panose="02040503050406030204" pitchFamily="18" charset="0"/>
            </a:endParaRPr>
          </a:p>
        </p:txBody>
      </p:sp>
      <p:sp>
        <p:nvSpPr>
          <p:cNvPr id="9" name="Rectangle 8"/>
          <p:cNvSpPr/>
          <p:nvPr/>
        </p:nvSpPr>
        <p:spPr>
          <a:xfrm>
            <a:off x="994642" y="5417403"/>
            <a:ext cx="2358158" cy="830997"/>
          </a:xfrm>
          <a:prstGeom prst="rect">
            <a:avLst/>
          </a:prstGeom>
        </p:spPr>
        <p:txBody>
          <a:bodyPr wrap="square">
            <a:spAutoFit/>
          </a:bodyPr>
          <a:lstStyle/>
          <a:p>
            <a:r>
              <a:rPr lang="en-US" sz="2400" smtClean="0">
                <a:solidFill>
                  <a:srgbClr val="000000"/>
                </a:solidFill>
                <a:latin typeface="Courier New" panose="02070309020205020404" pitchFamily="49" charset="0"/>
                <a:sym typeface="Wingdings" panose="05000000000000000000" pitchFamily="2" charset="2"/>
              </a:rPr>
              <a:t></a:t>
            </a:r>
            <a:r>
              <a:rPr lang="en-US" sz="2400" smtClean="0">
                <a:solidFill>
                  <a:srgbClr val="000000"/>
                </a:solidFill>
                <a:latin typeface="Courier New" panose="02070309020205020404" pitchFamily="49" charset="0"/>
              </a:rPr>
              <a:t>i=?</a:t>
            </a:r>
          </a:p>
          <a:p>
            <a:r>
              <a:rPr lang="en-US" sz="2400" smtClean="0">
                <a:solidFill>
                  <a:srgbClr val="000000"/>
                </a:solidFill>
                <a:latin typeface="Courier New" panose="02070309020205020404" pitchFamily="49" charset="0"/>
                <a:sym typeface="Wingdings" panose="05000000000000000000" pitchFamily="2" charset="2"/>
              </a:rPr>
              <a:t></a:t>
            </a:r>
            <a:r>
              <a:rPr lang="en-US" sz="2400" smtClean="0">
                <a:solidFill>
                  <a:srgbClr val="000000"/>
                </a:solidFill>
                <a:latin typeface="Courier New" panose="02070309020205020404" pitchFamily="49" charset="0"/>
              </a:rPr>
              <a:t>t=?</a:t>
            </a:r>
            <a:endParaRPr lang="en-US" sz="2400"/>
          </a:p>
        </p:txBody>
      </p:sp>
      <p:sp>
        <p:nvSpPr>
          <p:cNvPr id="10" name="Content Placeholder 2"/>
          <p:cNvSpPr txBox="1">
            <a:spLocks/>
          </p:cNvSpPr>
          <p:nvPr/>
        </p:nvSpPr>
        <p:spPr bwMode="auto">
          <a:xfrm>
            <a:off x="3993856" y="1810208"/>
            <a:ext cx="5007080" cy="46323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800" kern="0" smtClean="0">
                <a:solidFill>
                  <a:srgbClr val="FF0000"/>
                </a:solidFill>
                <a:latin typeface="Cambria" panose="02040503050406030204" pitchFamily="18" charset="0"/>
              </a:rPr>
              <a:t>i=0, t=0</a:t>
            </a:r>
          </a:p>
          <a:p>
            <a:pPr marL="0" lvl="0" indent="0" algn="just">
              <a:buClr>
                <a:srgbClr val="3DC5C5"/>
              </a:buClr>
              <a:buNone/>
              <a:defRPr/>
            </a:pPr>
            <a:r>
              <a:rPr lang="en-US" sz="2800" kern="0" smtClean="0">
                <a:solidFill>
                  <a:srgbClr val="FF0000"/>
                </a:solidFill>
                <a:latin typeface="Cambria" panose="02040503050406030204" pitchFamily="18" charset="0"/>
              </a:rPr>
              <a:t>1)t=t+i=0+0=0</a:t>
            </a:r>
          </a:p>
          <a:p>
            <a:pPr marL="0" lvl="0" indent="0" algn="just">
              <a:buClr>
                <a:srgbClr val="3DC5C5"/>
              </a:buClr>
              <a:buNone/>
              <a:defRPr/>
            </a:pPr>
            <a:r>
              <a:rPr lang="en-US" sz="2800" kern="0" smtClean="0">
                <a:solidFill>
                  <a:srgbClr val="FF0000"/>
                </a:solidFill>
                <a:latin typeface="Cambria" panose="02040503050406030204" pitchFamily="18" charset="0"/>
              </a:rPr>
              <a:t>i++</a:t>
            </a:r>
            <a:r>
              <a:rPr lang="en-US" sz="2800" kern="0" smtClean="0">
                <a:solidFill>
                  <a:srgbClr val="FF0000"/>
                </a:solidFill>
                <a:latin typeface="Cambria" panose="02040503050406030204" pitchFamily="18" charset="0"/>
                <a:sym typeface="Wingdings" panose="05000000000000000000" pitchFamily="2" charset="2"/>
              </a:rPr>
              <a:t>i=1</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2) t=t+i=0+1=1</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i++i=2</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3) t=t+i=1+2=3</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i++i=3</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4)t=t+i=3+3=6</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Dừng while vì 6&gt;=5break;</a:t>
            </a:r>
            <a:endParaRPr lang="en-US" sz="2800" kern="0">
              <a:solidFill>
                <a:srgbClr val="FF0000"/>
              </a:solidFill>
              <a:latin typeface="Cambria" panose="02040503050406030204" pitchFamily="18" charset="0"/>
            </a:endParaRPr>
          </a:p>
        </p:txBody>
      </p:sp>
      <p:sp>
        <p:nvSpPr>
          <p:cNvPr id="11" name="Rectangle 1"/>
          <p:cNvSpPr>
            <a:spLocks noChangeArrowheads="1"/>
          </p:cNvSpPr>
          <p:nvPr/>
        </p:nvSpPr>
        <p:spPr bwMode="auto">
          <a:xfrm>
            <a:off x="990093" y="2029243"/>
            <a:ext cx="249299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val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 =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 =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while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&lt; n)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 = t + i</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 &gt;=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b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4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898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Cách dùng </a:t>
              </a:r>
              <a:r>
                <a:rPr lang="en-US" sz="2400" b="1" kern="0">
                  <a:solidFill>
                    <a:srgbClr val="FF0000"/>
                  </a:solidFill>
                  <a:latin typeface="Cambria" panose="02040503050406030204" pitchFamily="18" charset="0"/>
                </a:rPr>
                <a:t>break</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Ví dụ thoát vòng lặp vĩnh cửu:</a:t>
            </a:r>
          </a:p>
          <a:p>
            <a:pPr lvl="0" algn="just">
              <a:buClr>
                <a:srgbClr val="3DC5C5"/>
              </a:buClr>
              <a:defRPr/>
            </a:pPr>
            <a:endParaRPr lang="en-US" kern="0">
              <a:solidFill>
                <a:srgbClr val="FF0000"/>
              </a:solidFill>
              <a:latin typeface="Cambria" panose="02040503050406030204" pitchFamily="18" charset="0"/>
            </a:endParaRPr>
          </a:p>
        </p:txBody>
      </p:sp>
      <p:sp>
        <p:nvSpPr>
          <p:cNvPr id="9" name="Rectangle 1"/>
          <p:cNvSpPr>
            <a:spLocks noChangeArrowheads="1"/>
          </p:cNvSpPr>
          <p:nvPr/>
        </p:nvSpPr>
        <p:spPr bwMode="auto">
          <a:xfrm>
            <a:off x="1676400" y="1752600"/>
            <a:ext cx="5147563"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while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true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"Nhập a:"</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a:Int? =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readLine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"Nhập a:"</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b:Int? =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readLine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&amp;&amp; b!=</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a+b</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"Tiếp ko?(c/k)"</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val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line:String?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readLine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(line.</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equals</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"k"</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true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b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6953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Cách dùng </a:t>
              </a:r>
              <a:r>
                <a:rPr lang="en-US" sz="2400" b="1" kern="0">
                  <a:solidFill>
                    <a:srgbClr val="FF0000"/>
                  </a:solidFill>
                  <a:latin typeface="Cambria" panose="02040503050406030204" pitchFamily="18" charset="0"/>
                </a:rPr>
                <a:t>continue</a:t>
              </a:r>
              <a:endParaRPr lang="en-US" sz="4000" b="1" kern="0" dirty="0">
                <a:solidFill>
                  <a:srgbClr val="FF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325332" y="947265"/>
            <a:ext cx="8359879" cy="13387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FF0000"/>
                </a:solidFill>
                <a:latin typeface="Cambria" panose="02040503050406030204" pitchFamily="18" charset="0"/>
              </a:rPr>
              <a:t>continue </a:t>
            </a:r>
            <a:r>
              <a:rPr lang="en-US" kern="0">
                <a:solidFill>
                  <a:srgbClr val="002060"/>
                </a:solidFill>
                <a:latin typeface="Cambria" panose="02040503050406030204" pitchFamily="18" charset="0"/>
              </a:rPr>
              <a:t>dùng </a:t>
            </a:r>
            <a:r>
              <a:rPr lang="en-US" kern="0" smtClean="0">
                <a:solidFill>
                  <a:srgbClr val="002060"/>
                </a:solidFill>
                <a:latin typeface="Cambria" panose="02040503050406030204" pitchFamily="18" charset="0"/>
              </a:rPr>
              <a:t>để bỏ qua các lệnh bên dưới và chuyển qua lần lặp tiếp theo</a:t>
            </a:r>
            <a:endParaRPr kumimoji="0" lang="en-US" sz="3200" b="0" i="0" u="none" strike="noStrike" kern="0" cap="none" spc="0" normalizeH="0" baseline="0" noProof="0" dirty="0">
              <a:ln>
                <a:noFill/>
              </a:ln>
              <a:solidFill>
                <a:srgbClr val="FF0000"/>
              </a:solidFill>
              <a:effectLst/>
              <a:uLnTx/>
              <a:uFillTx/>
              <a:latin typeface="Cambria" panose="02040503050406030204" pitchFamily="18" charset="0"/>
            </a:endParaRPr>
          </a:p>
        </p:txBody>
      </p:sp>
      <p:sp>
        <p:nvSpPr>
          <p:cNvPr id="11" name="Rectangle 1"/>
          <p:cNvSpPr>
            <a:spLocks noChangeArrowheads="1"/>
          </p:cNvSpPr>
          <p:nvPr/>
        </p:nvSpPr>
        <p:spPr bwMode="auto">
          <a:xfrm>
            <a:off x="1143000" y="2227632"/>
            <a:ext cx="280397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9</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 </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continue</a:t>
            </a:r>
            <a:b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4400" b="0" i="0" u="none" strike="noStrike" cap="none" normalizeH="0" baseline="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4505271" y="3023922"/>
            <a:ext cx="2110590" cy="2081478"/>
          </a:xfrm>
          <a:prstGeom prst="rect">
            <a:avLst/>
          </a:prstGeom>
        </p:spPr>
      </p:pic>
    </p:spTree>
    <p:extLst>
      <p:ext uri="{BB962C8B-B14F-4D97-AF65-F5344CB8AC3E}">
        <p14:creationId xmlns:p14="http://schemas.microsoft.com/office/powerpoint/2010/main" val="1434902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2103</TotalTime>
  <Words>179</Words>
  <Application>Microsoft Office PowerPoint</Application>
  <PresentationFormat>On-screen Show (4:3)</PresentationFormat>
  <Paragraphs>31</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Cambria</vt:lpstr>
      <vt:lpstr>Courier New</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695</cp:revision>
  <dcterms:created xsi:type="dcterms:W3CDTF">2011-04-06T04:04:31Z</dcterms:created>
  <dcterms:modified xsi:type="dcterms:W3CDTF">2017-07-23T22:59:53Z</dcterms:modified>
</cp:coreProperties>
</file>