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2" r:id="rId3"/>
    <p:sldId id="263" r:id="rId4"/>
    <p:sldId id="264" r:id="rId5"/>
    <p:sldId id="265" r:id="rId6"/>
    <p:sldId id="266" r:id="rId7"/>
    <p:sldId id="267" r:id="rId8"/>
    <p:sldId id="268" r:id="rId9"/>
    <p:sldId id="260"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6" autoAdjust="0"/>
    <p:restoredTop sz="94434" autoAdjust="0"/>
  </p:normalViewPr>
  <p:slideViewPr>
    <p:cSldViewPr>
      <p:cViewPr varScale="1">
        <p:scale>
          <a:sx n="70" d="100"/>
          <a:sy n="70" d="100"/>
        </p:scale>
        <p:origin x="1308"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24/07/2017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9</a:t>
            </a:fld>
            <a:endParaRPr lang="en-US"/>
          </a:p>
        </p:txBody>
      </p:sp>
    </p:spTree>
    <p:extLst>
      <p:ext uri="{BB962C8B-B14F-4D97-AF65-F5344CB8AC3E}">
        <p14:creationId xmlns:p14="http://schemas.microsoft.com/office/powerpoint/2010/main" val="142786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24/07/2017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24/07/2017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24/07/2017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55399"/>
            <a:ext cx="9144000" cy="480131"/>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smtClean="0">
                <a:solidFill>
                  <a:schemeClr val="tx2"/>
                </a:solidFill>
                <a:latin typeface="Cambria" panose="02040503050406030204" pitchFamily="18" charset="0"/>
              </a:rPr>
              <a:t>Lập</a:t>
            </a:r>
            <a:r>
              <a:rPr lang="en-US" sz="1400" b="1" baseline="0" smtClean="0">
                <a:solidFill>
                  <a:schemeClr val="tx2"/>
                </a:solidFill>
                <a:latin typeface="Cambria" panose="02040503050406030204" pitchFamily="18" charset="0"/>
              </a:rPr>
              <a:t> trình Kotlin</a:t>
            </a:r>
            <a:endParaRPr lang="en-US" sz="1400" b="1" baseline="0" smtClean="0">
              <a:solidFill>
                <a:srgbClr val="0070C0"/>
              </a:solidFill>
              <a:latin typeface="Cambria" panose="02040503050406030204" pitchFamily="18" charset="0"/>
              <a:cs typeface="Times New Roman" pitchFamily="18" charset="0"/>
            </a:endParaRPr>
          </a:p>
        </p:txBody>
      </p:sp>
      <p:sp>
        <p:nvSpPr>
          <p:cNvPr id="4" name="TextBox 3"/>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smtClean="0">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24/07/2017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24/07/2017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24/07/2017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24/07/2017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24/07/2017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24/07/2017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24/07/2017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24/07/2017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1143000" y="1447800"/>
            <a:ext cx="7239000" cy="1317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en-US" kern="0" smtClean="0">
                <a:solidFill>
                  <a:srgbClr val="002060"/>
                </a:solidFill>
                <a:latin typeface="Cambria" panose="02040503050406030204" pitchFamily="18" charset="0"/>
              </a:rPr>
              <a:t>Quy tắc khai báo tên lớp và Constructor</a:t>
            </a:r>
            <a:endParaRPr lang="en-US" sz="9600" kern="0">
              <a:solidFill>
                <a:srgbClr val="002060"/>
              </a:solidFill>
              <a:latin typeface="Cambria" panose="02040503050406030204" pitchFamily="18" charset="0"/>
            </a:endParaRPr>
          </a:p>
        </p:txBody>
      </p:sp>
      <p:pic>
        <p:nvPicPr>
          <p:cNvPr id="6" name="Picture 5"/>
          <p:cNvPicPr>
            <a:picLocks noChangeAspect="1"/>
          </p:cNvPicPr>
          <p:nvPr/>
        </p:nvPicPr>
        <p:blipFill>
          <a:blip r:embed="rId3"/>
          <a:stretch>
            <a:fillRect/>
          </a:stretch>
        </p:blipFill>
        <p:spPr>
          <a:xfrm>
            <a:off x="381000" y="4572000"/>
            <a:ext cx="1862746" cy="1844303"/>
          </a:xfrm>
          <a:prstGeom prst="rect">
            <a:avLst/>
          </a:prstGeom>
        </p:spPr>
      </p:pic>
      <p:pic>
        <p:nvPicPr>
          <p:cNvPr id="2" name="Picture 1"/>
          <p:cNvPicPr>
            <a:picLocks noChangeAspect="1"/>
          </p:cNvPicPr>
          <p:nvPr/>
        </p:nvPicPr>
        <p:blipFill>
          <a:blip r:embed="rId4"/>
          <a:stretch>
            <a:fillRect/>
          </a:stretch>
        </p:blipFill>
        <p:spPr>
          <a:xfrm>
            <a:off x="6038850" y="4511913"/>
            <a:ext cx="3105150" cy="1904390"/>
          </a:xfrm>
          <a:prstGeom prst="rect">
            <a:avLst/>
          </a:prstGeom>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Hướng đối tượng trong Kotlin</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465672" y="1371600"/>
            <a:ext cx="8221127" cy="3213187"/>
          </a:xfrm>
          <a:prstGeom prst="rect">
            <a:avLst/>
          </a:prstGeom>
        </p:spPr>
        <p:txBody>
          <a:bodyPr wrap="square">
            <a:spAutoFit/>
          </a:bodyPr>
          <a:lstStyle/>
          <a:p>
            <a:pPr indent="228600" algn="just">
              <a:lnSpc>
                <a:spcPct val="115000"/>
              </a:lnSpc>
            </a:pPr>
            <a:r>
              <a:rPr lang="en-US" sz="2400">
                <a:latin typeface="Times New Roman" panose="02020603050405020304" pitchFamily="18" charset="0"/>
                <a:ea typeface="Times New Roman" panose="02020603050405020304" pitchFamily="18" charset="0"/>
              </a:rPr>
              <a:t>Trong bài này Tui sẽ đi vào giải thích chi tiết từng thành phần trong quá trình tạo Lớp.</a:t>
            </a:r>
          </a:p>
          <a:p>
            <a:pPr indent="228600" algn="just">
              <a:lnSpc>
                <a:spcPct val="115000"/>
              </a:lnSpc>
            </a:pPr>
            <a:r>
              <a:rPr lang="en-US" sz="2400">
                <a:latin typeface="Times New Roman" panose="02020603050405020304" pitchFamily="18" charset="0"/>
                <a:ea typeface="Times New Roman" panose="02020603050405020304" pitchFamily="18" charset="0"/>
              </a:rPr>
              <a:t>Cấu trúc của một </a:t>
            </a:r>
            <a:r>
              <a:rPr lang="en-US" sz="2400" b="1">
                <a:solidFill>
                  <a:srgbClr val="000080"/>
                </a:solidFill>
                <a:latin typeface="Times New Roman" panose="02020603050405020304" pitchFamily="18" charset="0"/>
                <a:ea typeface="Times New Roman" panose="02020603050405020304" pitchFamily="18" charset="0"/>
              </a:rPr>
              <a:t>class</a:t>
            </a:r>
            <a:r>
              <a:rPr lang="en-US" sz="2400">
                <a:latin typeface="Times New Roman" panose="02020603050405020304" pitchFamily="18" charset="0"/>
                <a:ea typeface="Times New Roman" panose="02020603050405020304" pitchFamily="18" charset="0"/>
              </a:rPr>
              <a:t> thường có:</a:t>
            </a:r>
          </a:p>
          <a:p>
            <a:pPr marL="342900" marR="0" lvl="0" indent="-342900" algn="just">
              <a:buSzPts val="1000"/>
              <a:buFont typeface="Symbol" panose="05050102010706020507" pitchFamily="18" charset="2"/>
              <a:buChar char=""/>
              <a:tabLst>
                <a:tab pos="457200" algn="l"/>
              </a:tabLst>
            </a:pPr>
            <a:r>
              <a:rPr lang="en-US" sz="2400">
                <a:latin typeface="Times New Roman" panose="02020603050405020304" pitchFamily="18" charset="0"/>
                <a:ea typeface="Times New Roman" panose="02020603050405020304" pitchFamily="18" charset="0"/>
              </a:rPr>
              <a:t>Tên Lớp</a:t>
            </a:r>
          </a:p>
          <a:p>
            <a:pPr marL="342900" marR="0" lvl="0" indent="-342900" algn="just">
              <a:buSzPts val="1000"/>
              <a:buFont typeface="Symbol" panose="05050102010706020507" pitchFamily="18" charset="2"/>
              <a:buChar char=""/>
              <a:tabLst>
                <a:tab pos="457200" algn="l"/>
              </a:tabLst>
            </a:pPr>
            <a:r>
              <a:rPr lang="en-US" sz="2400">
                <a:latin typeface="Times New Roman" panose="02020603050405020304" pitchFamily="18" charset="0"/>
                <a:ea typeface="Times New Roman" panose="02020603050405020304" pitchFamily="18" charset="0"/>
              </a:rPr>
              <a:t>Các constructors</a:t>
            </a:r>
          </a:p>
          <a:p>
            <a:pPr marL="342900" marR="0" lvl="0" indent="-342900" algn="just">
              <a:buSzPts val="1000"/>
              <a:buFont typeface="Symbol" panose="05050102010706020507" pitchFamily="18" charset="2"/>
              <a:buChar char=""/>
              <a:tabLst>
                <a:tab pos="457200" algn="l"/>
              </a:tabLst>
            </a:pPr>
            <a:r>
              <a:rPr lang="en-US" sz="2400">
                <a:latin typeface="Times New Roman" panose="02020603050405020304" pitchFamily="18" charset="0"/>
                <a:ea typeface="Times New Roman" panose="02020603050405020304" pitchFamily="18" charset="0"/>
              </a:rPr>
              <a:t>Các thuộc tính</a:t>
            </a:r>
          </a:p>
          <a:p>
            <a:pPr marL="342900" marR="0" lvl="0" indent="-342900" algn="just">
              <a:buSzPts val="1000"/>
              <a:buFont typeface="Symbol" panose="05050102010706020507" pitchFamily="18" charset="2"/>
              <a:buChar char=""/>
              <a:tabLst>
                <a:tab pos="457200" algn="l"/>
              </a:tabLst>
            </a:pPr>
            <a:r>
              <a:rPr lang="en-US" sz="2400">
                <a:latin typeface="Times New Roman" panose="02020603050405020304" pitchFamily="18" charset="0"/>
                <a:ea typeface="Times New Roman" panose="02020603050405020304" pitchFamily="18" charset="0"/>
              </a:rPr>
              <a:t>Các getter/setter</a:t>
            </a:r>
          </a:p>
          <a:p>
            <a:pPr marL="342900" marR="0" lvl="0" indent="-342900" algn="just">
              <a:buSzPts val="1000"/>
              <a:buFont typeface="Symbol" panose="05050102010706020507" pitchFamily="18" charset="2"/>
              <a:buChar char=""/>
              <a:tabLst>
                <a:tab pos="457200" algn="l"/>
              </a:tabLst>
            </a:pPr>
            <a:r>
              <a:rPr lang="en-US" sz="2400">
                <a:latin typeface="Times New Roman" panose="02020603050405020304" pitchFamily="18" charset="0"/>
                <a:ea typeface="Times New Roman" panose="02020603050405020304" pitchFamily="18" charset="0"/>
              </a:rPr>
              <a:t>Các phương thức</a:t>
            </a:r>
            <a:endParaRPr lang="en-US" sz="24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73766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a:t>Khai báo Tên Lớp trong Kotlin:</a:t>
              </a:r>
              <a:endParaRPr lang="en-US" sz="2400"/>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1"/>
          <p:cNvSpPr>
            <a:spLocks noChangeArrowheads="1"/>
          </p:cNvSpPr>
          <p:nvPr/>
        </p:nvSpPr>
        <p:spPr bwMode="auto">
          <a:xfrm>
            <a:off x="325332" y="1170737"/>
            <a:ext cx="8396637"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2286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Với Kotlin, để tạo một lớp ta dùng từ khóa </a:t>
            </a:r>
            <a:r>
              <a:rPr kumimoji="0" lang="en-US" sz="2000" b="1" i="0" u="none" strike="noStrike" cap="none" normalizeH="0" baseline="0" smtClean="0">
                <a:ln>
                  <a:noFill/>
                </a:ln>
                <a:solidFill>
                  <a:srgbClr val="000080"/>
                </a:solidFill>
                <a:effectLst/>
                <a:latin typeface="Arial" panose="020B0604020202020204" pitchFamily="34" charset="0"/>
                <a:ea typeface="Times New Roman" panose="02020603050405020304" pitchFamily="18" charset="0"/>
              </a:rPr>
              <a:t>class</a:t>
            </a:r>
            <a:r>
              <a:rPr kumimoji="0" lang="en-US" sz="20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t>
            </a:r>
            <a:r>
              <a:rPr kumimoji="0" lang="en-US" sz="20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giống như các ngôn ngữ lập trình khác:</a:t>
            </a:r>
            <a:endParaRPr kumimoji="0" lang="en-US" sz="2000" b="1" i="0" u="none" strike="noStrike" cap="none" normalizeH="0" baseline="0" smtClean="0">
              <a:ln>
                <a:noFill/>
              </a:ln>
              <a:solidFill>
                <a:srgbClr val="000080"/>
              </a:solidFill>
              <a:effectLst/>
              <a:latin typeface="Courier New" panose="02070309020205020404" pitchFamily="49" charset="0"/>
              <a:ea typeface="Times New Roman" panose="02020603050405020304" pitchFamily="18" charset="0"/>
              <a:cs typeface="Courier New" panose="02070309020205020404" pitchFamily="49" charset="0"/>
            </a:endParaRPr>
          </a:p>
          <a:p>
            <a:pPr marL="0" marR="0" lvl="0" indent="228600" algn="just"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rgbClr val="000080"/>
              </a:solidFill>
              <a:effectLst/>
              <a:latin typeface="Courier New" panose="02070309020205020404" pitchFamily="49" charset="0"/>
              <a:ea typeface="Times New Roman" panose="02020603050405020304" pitchFamily="18" charset="0"/>
              <a:cs typeface="Courier New" panose="02070309020205020404" pitchFamily="49" charset="0"/>
            </a:endParaRPr>
          </a:p>
          <a:p>
            <a:pPr marL="0" marR="0" lvl="0" indent="22860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80"/>
                </a:solidFill>
                <a:effectLst/>
                <a:latin typeface="Courier New" panose="02070309020205020404" pitchFamily="49" charset="0"/>
                <a:ea typeface="Times New Roman" panose="02020603050405020304" pitchFamily="18" charset="0"/>
                <a:cs typeface="Courier New" panose="02070309020205020404" pitchFamily="49" charset="0"/>
              </a:rPr>
              <a:t>class</a:t>
            </a:r>
            <a:r>
              <a:rPr kumimoji="0" lang="en-US" sz="2000" b="1" i="0" u="none" strike="noStrike" cap="none" normalizeH="0" baseline="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sz="2000" b="0" i="0" u="none" strike="noStrike" cap="none" normalizeH="0" baseline="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SinhVien {}</a:t>
            </a:r>
            <a:r>
              <a:rPr kumimoji="0" lang="en-US" sz="1100" b="0" i="0" u="none" strike="noStrike" cap="none" normalizeH="0" baseline="0" smtClean="0">
                <a:ln>
                  <a:noFill/>
                </a:ln>
                <a:solidFill>
                  <a:schemeClr val="tx1"/>
                </a:solidFill>
                <a:effectLst/>
              </a:rPr>
              <a:t> </a:t>
            </a:r>
          </a:p>
          <a:p>
            <a:pPr marL="0" marR="0" lvl="0" indent="228600" algn="just"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smtClean="0">
              <a:ln>
                <a:noFill/>
              </a:ln>
              <a:solidFill>
                <a:schemeClr val="tx1"/>
              </a:solidFill>
              <a:effectLst/>
              <a:latin typeface="Arial" panose="020B0604020202020204" pitchFamily="34" charset="0"/>
            </a:endParaRPr>
          </a:p>
          <a:p>
            <a:pPr marL="0" marR="0" lvl="0" indent="2286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Không giống với các ngôn ngữ khác, Kotlin cho phép khai báo chỉ mỗi Tên Lớp mà không cần có bất kỳ thành phần nào khác, cách khai báo này như sau:</a:t>
            </a:r>
            <a:endParaRPr kumimoji="0" lang="en-US" sz="1100" b="0" i="0" u="none" strike="noStrike" cap="none" normalizeH="0" baseline="0" smtClean="0">
              <a:ln>
                <a:noFill/>
              </a:ln>
              <a:solidFill>
                <a:schemeClr val="tx1"/>
              </a:solidFill>
              <a:effectLst/>
              <a:latin typeface="Arial" panose="020B0604020202020204" pitchFamily="34" charset="0"/>
            </a:endParaRPr>
          </a:p>
          <a:p>
            <a:pPr marL="0" marR="0" lvl="0" indent="228600" algn="just"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rgbClr val="000080"/>
              </a:solidFill>
              <a:effectLst/>
              <a:latin typeface="Courier New" panose="02070309020205020404" pitchFamily="49" charset="0"/>
              <a:ea typeface="Times New Roman" panose="02020603050405020304" pitchFamily="18" charset="0"/>
              <a:cs typeface="Courier New" panose="02070309020205020404" pitchFamily="49" charset="0"/>
            </a:endParaRPr>
          </a:p>
          <a:p>
            <a:pPr marL="0" marR="0" lvl="0" indent="22860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80"/>
                </a:solidFill>
                <a:effectLst/>
                <a:latin typeface="Courier New" panose="02070309020205020404" pitchFamily="49" charset="0"/>
                <a:ea typeface="Times New Roman" panose="02020603050405020304" pitchFamily="18" charset="0"/>
                <a:cs typeface="Courier New" panose="02070309020205020404" pitchFamily="49" charset="0"/>
              </a:rPr>
              <a:t>class</a:t>
            </a:r>
            <a:r>
              <a:rPr kumimoji="0" lang="en-US" sz="2000" b="0"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2000" b="0" i="0" u="none" strike="noStrike" cap="none" normalizeH="0" baseline="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SinhVien</a:t>
            </a:r>
            <a:r>
              <a:rPr kumimoji="0" lang="en-US" sz="1100" b="0" i="0" u="none" strike="noStrike" cap="none" normalizeH="0" baseline="0" smtClean="0">
                <a:ln>
                  <a:noFill/>
                </a:ln>
                <a:solidFill>
                  <a:schemeClr val="tx1"/>
                </a:solidFill>
                <a:effectLst/>
              </a:rPr>
              <a:t> </a:t>
            </a:r>
            <a:endParaRPr kumimoji="0" lang="en-US" sz="3200" b="0" i="0" u="none" strike="noStrike" cap="none" normalizeH="0" baseline="0" smtClean="0">
              <a:ln>
                <a:noFill/>
              </a:ln>
              <a:solidFill>
                <a:schemeClr val="tx1"/>
              </a:solidFill>
              <a:effectLst/>
              <a:latin typeface="Arial" panose="020B0604020202020204" pitchFamily="34" charset="0"/>
            </a:endParaRPr>
          </a:p>
          <a:p>
            <a:pPr marL="0" marR="0" lvl="0" indent="228600" algn="just"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endParaRPr>
          </a:p>
          <a:p>
            <a:pPr marL="0" marR="0" lvl="0" indent="2286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Tên lớp ta nên đặt theo quy tắc: Ký Tự Đầu Tiên của các Từ phải Viết Hoa, không chứa khoảng trắng…</a:t>
            </a:r>
            <a:endParaRPr kumimoji="0" lang="en-US" sz="1100" b="0" i="0" u="none" strike="noStrike" cap="none" normalizeH="0" baseline="0" smtClean="0">
              <a:ln>
                <a:noFill/>
              </a:ln>
              <a:solidFill>
                <a:schemeClr val="tx1"/>
              </a:solidFill>
              <a:effectLst/>
              <a:latin typeface="Arial" panose="020B0604020202020204" pitchFamily="34" charset="0"/>
            </a:endParaRPr>
          </a:p>
          <a:p>
            <a:pPr marL="0" marR="0" lvl="0" indent="2286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Kotlin hỗ trợ 2 loại Constructors (những hàm đặc biệt, mặc định để khởi tạo các giá trị ban đầu cho các đối tượng khi cấp phát bộ nhớ) đó là</a:t>
            </a:r>
            <a:r>
              <a:rPr kumimoji="0" lang="en-US" sz="2000" b="1" i="0" u="none" strike="noStrike" cap="none" normalizeH="0" baseline="0" smtClean="0">
                <a:ln>
                  <a:noFill/>
                </a:ln>
                <a:solidFill>
                  <a:srgbClr val="FF0000"/>
                </a:solidFill>
                <a:effectLst/>
                <a:latin typeface="Arial" panose="020B0604020202020204" pitchFamily="34" charset="0"/>
                <a:ea typeface="Times New Roman" panose="02020603050405020304" pitchFamily="18" charset="0"/>
              </a:rPr>
              <a:t> primary constructor </a:t>
            </a:r>
            <a:r>
              <a:rPr kumimoji="0" lang="en-US" sz="2000" b="0" i="0" u="none" strike="noStrike" cap="none" normalizeH="0" baseline="0" smtClean="0">
                <a:ln>
                  <a:noFill/>
                </a:ln>
                <a:solidFill>
                  <a:srgbClr val="FF0000"/>
                </a:solidFill>
                <a:effectLst/>
                <a:latin typeface="Arial" panose="020B0604020202020204" pitchFamily="34" charset="0"/>
                <a:ea typeface="Times New Roman" panose="02020603050405020304" pitchFamily="18" charset="0"/>
              </a:rPr>
              <a:t> </a:t>
            </a:r>
            <a:r>
              <a:rPr kumimoji="0" lang="en-US" sz="20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và </a:t>
            </a:r>
            <a:r>
              <a:rPr kumimoji="0" lang="en-US" sz="2000" b="1" i="0" u="none" strike="noStrike" cap="none" normalizeH="0" baseline="0" smtClean="0">
                <a:ln>
                  <a:noFill/>
                </a:ln>
                <a:solidFill>
                  <a:srgbClr val="FF0000"/>
                </a:solidFill>
                <a:effectLst/>
                <a:latin typeface="Arial" panose="020B0604020202020204" pitchFamily="34" charset="0"/>
                <a:ea typeface="Times New Roman" panose="02020603050405020304" pitchFamily="18" charset="0"/>
              </a:rPr>
              <a:t>secondary constructors</a:t>
            </a:r>
            <a:endParaRPr kumimoji="0" lang="en-US" sz="32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98947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019800" cy="508000"/>
            <a:chOff x="789624" y="1191463"/>
            <a:chExt cx="6019800" cy="508000"/>
          </a:xfrm>
        </p:grpSpPr>
        <p:sp>
          <p:nvSpPr>
            <p:cNvPr id="3" name="AutoShape 52"/>
            <p:cNvSpPr>
              <a:spLocks noChangeArrowheads="1"/>
            </p:cNvSpPr>
            <p:nvPr/>
          </p:nvSpPr>
          <p:spPr bwMode="gray">
            <a:xfrm>
              <a:off x="990600" y="1191463"/>
              <a:ext cx="5818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a:t>Khai báo primary constructor trong Kotlin:</a:t>
              </a:r>
              <a:endParaRPr lang="en-US" sz="2400"/>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1"/>
          <p:cNvSpPr>
            <a:spLocks noChangeArrowheads="1"/>
          </p:cNvSpPr>
          <p:nvPr/>
        </p:nvSpPr>
        <p:spPr bwMode="auto">
          <a:xfrm>
            <a:off x="505776" y="1194621"/>
            <a:ext cx="6815968"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class</a:t>
            </a:r>
            <a:r>
              <a:rPr kumimoji="0" lang="en-US" sz="2400"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2400" b="0" i="0" u="none" strike="noStrike" cap="none" normalizeH="0" baseline="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SinhVien </a:t>
            </a:r>
            <a:r>
              <a:rPr kumimoji="0" lang="en-US" sz="2400" b="1" i="0" u="none" strike="noStrike" cap="none" normalizeH="0" baseline="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constructor</a:t>
            </a:r>
            <a:r>
              <a:rPr kumimoji="0" lang="en-US" sz="2400" b="0" i="0" u="none" strike="noStrike" cap="none" normalizeH="0" baseline="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(ma:Int,ten:String)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sz="1200" b="0" i="0" u="none" strike="noStrike" cap="none" normalizeH="0" baseline="0" smtClean="0">
                <a:ln>
                  <a:noFill/>
                </a:ln>
                <a:solidFill>
                  <a:schemeClr val="tx1"/>
                </a:solidFill>
                <a:effectLst/>
              </a:rPr>
              <a:t> </a:t>
            </a:r>
            <a:endParaRPr kumimoji="0" lang="en-US" sz="3600" b="0" i="0" u="none" strike="noStrike" cap="none" normalizeH="0" baseline="0" smtClean="0">
              <a:ln>
                <a:noFill/>
              </a:ln>
              <a:solidFill>
                <a:schemeClr val="tx1"/>
              </a:solidFill>
              <a:effectLst/>
              <a:latin typeface="Arial" panose="020B0604020202020204" pitchFamily="34" charset="0"/>
            </a:endParaRPr>
          </a:p>
        </p:txBody>
      </p:sp>
      <p:sp>
        <p:nvSpPr>
          <p:cNvPr id="10" name="Rectangle 2"/>
          <p:cNvSpPr>
            <a:spLocks noChangeArrowheads="1"/>
          </p:cNvSpPr>
          <p:nvPr/>
        </p:nvSpPr>
        <p:spPr bwMode="auto">
          <a:xfrm>
            <a:off x="655210" y="3581400"/>
            <a:ext cx="4320093"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class</a:t>
            </a:r>
            <a:r>
              <a:rPr kumimoji="0" lang="en-US" sz="2800"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2000" b="0" i="0" u="none" strike="noStrike" cap="none" normalizeH="0" baseline="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SinhVien (ma:Int,ten:String)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sz="1100" b="0" i="0" u="none" strike="noStrike" cap="none" normalizeH="0" baseline="0" smtClean="0">
                <a:ln>
                  <a:noFill/>
                </a:ln>
                <a:solidFill>
                  <a:schemeClr val="tx1"/>
                </a:solidFill>
                <a:effectLst/>
              </a:rPr>
              <a:t> </a:t>
            </a:r>
            <a:endParaRPr kumimoji="0" lang="en-US" sz="3200" b="0" i="0" u="none" strike="noStrike" cap="none" normalizeH="0" baseline="0" smtClean="0">
              <a:ln>
                <a:noFill/>
              </a:ln>
              <a:solidFill>
                <a:schemeClr val="tx1"/>
              </a:solidFill>
              <a:effectLst/>
              <a:latin typeface="Arial" panose="020B0604020202020204" pitchFamily="34" charset="0"/>
            </a:endParaRPr>
          </a:p>
        </p:txBody>
      </p:sp>
      <p:sp>
        <p:nvSpPr>
          <p:cNvPr id="11" name="Rectangle 2"/>
          <p:cNvSpPr>
            <a:spLocks noChangeArrowheads="1"/>
          </p:cNvSpPr>
          <p:nvPr/>
        </p:nvSpPr>
        <p:spPr bwMode="auto">
          <a:xfrm>
            <a:off x="152400" y="2912252"/>
            <a:ext cx="6700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Hoặc:</a:t>
            </a:r>
            <a:endParaRPr kumimoji="0" lang="en-US" sz="32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62801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019800" cy="508000"/>
            <a:chOff x="789624" y="1191463"/>
            <a:chExt cx="6019800" cy="508000"/>
          </a:xfrm>
        </p:grpSpPr>
        <p:sp>
          <p:nvSpPr>
            <p:cNvPr id="3" name="AutoShape 52"/>
            <p:cNvSpPr>
              <a:spLocks noChangeArrowheads="1"/>
            </p:cNvSpPr>
            <p:nvPr/>
          </p:nvSpPr>
          <p:spPr bwMode="gray">
            <a:xfrm>
              <a:off x="990600" y="1191463"/>
              <a:ext cx="5818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a:t>Khai báo primary constructor trong Kotlin:</a:t>
              </a:r>
              <a:endParaRPr lang="en-US" sz="2400"/>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464536" y="1170737"/>
            <a:ext cx="8146064" cy="1757212"/>
          </a:xfrm>
          <a:prstGeom prst="rect">
            <a:avLst/>
          </a:prstGeom>
        </p:spPr>
        <p:txBody>
          <a:bodyPr wrap="square">
            <a:spAutoFit/>
          </a:bodyPr>
          <a:lstStyle/>
          <a:p>
            <a:pPr indent="228600" algn="just">
              <a:lnSpc>
                <a:spcPct val="115000"/>
              </a:lnSpc>
            </a:pPr>
            <a:r>
              <a:rPr lang="en-US" sz="2400">
                <a:latin typeface="Times New Roman" panose="02020603050405020304" pitchFamily="18" charset="0"/>
                <a:ea typeface="Times New Roman" panose="02020603050405020304" pitchFamily="18" charset="0"/>
              </a:rPr>
              <a:t>Một lưu ý quan trọng là primary constructor không thể chứa bất kỳ đoạn mã nào, nếu muốn khởi tạo các giá trị mặc định cho các biến khi dùng primary constructor thì ta phải dùng khối lệnh </a:t>
            </a:r>
            <a:r>
              <a:rPr lang="en-US" sz="2400" b="1">
                <a:solidFill>
                  <a:srgbClr val="FF0000"/>
                </a:solidFill>
                <a:latin typeface="Times New Roman" panose="02020603050405020304" pitchFamily="18" charset="0"/>
                <a:ea typeface="Times New Roman" panose="02020603050405020304" pitchFamily="18" charset="0"/>
              </a:rPr>
              <a:t>init{}</a:t>
            </a:r>
            <a:r>
              <a:rPr lang="en-US" sz="2400">
                <a:latin typeface="Times New Roman" panose="02020603050405020304" pitchFamily="18" charset="0"/>
                <a:ea typeface="Times New Roman" panose="02020603050405020304" pitchFamily="18" charset="0"/>
              </a:rPr>
              <a:t> , ví dụ:</a:t>
            </a:r>
            <a:endParaRPr lang="en-US" sz="2400">
              <a:effectLst/>
              <a:latin typeface="Times New Roman" panose="02020603050405020304" pitchFamily="18" charset="0"/>
              <a:ea typeface="Times New Roman" panose="02020603050405020304" pitchFamily="18" charset="0"/>
            </a:endParaRPr>
          </a:p>
        </p:txBody>
      </p:sp>
      <p:sp>
        <p:nvSpPr>
          <p:cNvPr id="12" name="Rectangle 1"/>
          <p:cNvSpPr>
            <a:spLocks noChangeArrowheads="1"/>
          </p:cNvSpPr>
          <p:nvPr/>
        </p:nvSpPr>
        <p:spPr bwMode="auto">
          <a:xfrm>
            <a:off x="838200" y="3505200"/>
            <a:ext cx="4151778"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class </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SinhVien (ma:Int,ten:String){</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init </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0" i="1"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t>"Đây là primary constructor"</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0" i="1"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t>"Mã=</a:t>
            </a: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ma</a:t>
            </a:r>
            <a:r>
              <a:rPr kumimoji="0" lang="en-US"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t> ; Tên =</a:t>
            </a: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ten</a:t>
            </a:r>
            <a:r>
              <a:rPr kumimoji="0" lang="en-US"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sz="2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49091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019800" cy="508000"/>
            <a:chOff x="789624" y="1191463"/>
            <a:chExt cx="6019800" cy="508000"/>
          </a:xfrm>
        </p:grpSpPr>
        <p:sp>
          <p:nvSpPr>
            <p:cNvPr id="3" name="AutoShape 52"/>
            <p:cNvSpPr>
              <a:spLocks noChangeArrowheads="1"/>
            </p:cNvSpPr>
            <p:nvPr/>
          </p:nvSpPr>
          <p:spPr bwMode="gray">
            <a:xfrm>
              <a:off x="990600" y="1191463"/>
              <a:ext cx="5818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a:t>Khai báo primary constructor trong Kotlin:</a:t>
              </a:r>
              <a:endParaRPr lang="en-US" sz="2400"/>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1"/>
          <p:cNvSpPr>
            <a:spLocks noChangeArrowheads="1"/>
          </p:cNvSpPr>
          <p:nvPr/>
        </p:nvSpPr>
        <p:spPr bwMode="auto">
          <a:xfrm>
            <a:off x="228600" y="1295400"/>
            <a:ext cx="8229600" cy="36009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22860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0" i="0" u="none" strike="noStrike" cap="none" normalizeH="0" baseline="0" smtClean="0">
                <a:ln>
                  <a:noFill/>
                </a:ln>
                <a:solidFill>
                  <a:schemeClr val="tx1"/>
                </a:solidFill>
                <a:effectLst/>
                <a:ea typeface="Times New Roman" panose="02020603050405020304" pitchFamily="18" charset="0"/>
              </a:rPr>
              <a:t>Khi khai báo biến để sử dụng lớp SinhVien ở trên ta sẽ làm như sau:</a:t>
            </a:r>
            <a:endPar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endParaRPr>
          </a:p>
          <a:p>
            <a:pPr marL="0" marR="0" lvl="0" indent="22860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fun </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main(args: Array&lt;String&gt;)</a:t>
            </a:r>
          </a:p>
          <a:p>
            <a:pPr marL="0" marR="0" lvl="0" indent="228600"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var </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lanh=SinhVien(</a:t>
            </a:r>
            <a:r>
              <a:rPr kumimoji="0" lang="en-US"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113</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t>"Trần Thị Long Lanh"</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050" b="0" i="0" u="none" strike="noStrike" cap="none" normalizeH="0" baseline="0" smtClean="0">
                <a:ln>
                  <a:noFill/>
                </a:ln>
                <a:solidFill>
                  <a:schemeClr val="tx1"/>
                </a:solidFill>
                <a:effectLst/>
              </a:rPr>
              <a:t> </a:t>
            </a:r>
            <a:endParaRPr kumimoji="0" lang="en-US" sz="2800" b="0" i="0" u="none" strike="noStrike" cap="none" normalizeH="0" baseline="0" smtClean="0">
              <a:ln>
                <a:noFill/>
              </a:ln>
              <a:solidFill>
                <a:schemeClr val="tx1"/>
              </a:solidFill>
              <a:effectLst/>
              <a:latin typeface="Arial" panose="020B0604020202020204" pitchFamily="34" charset="0"/>
            </a:endParaRPr>
          </a:p>
          <a:p>
            <a:pPr marL="0" marR="0" lvl="0" indent="22860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Chạy chương trình, ta được kết quả như sau:</a:t>
            </a:r>
            <a:endParaRPr kumimoji="0" lang="en-US" sz="1050" b="0" i="0" u="none" strike="noStrike" cap="none" normalizeH="0" baseline="0" smtClean="0">
              <a:ln>
                <a:noFill/>
              </a:ln>
              <a:solidFill>
                <a:schemeClr val="tx1"/>
              </a:solidFill>
              <a:effectLst/>
              <a:latin typeface="Arial" panose="020B0604020202020204" pitchFamily="34" charset="0"/>
            </a:endParaRPr>
          </a:p>
          <a:p>
            <a:pPr marL="0" marR="0" lvl="0" indent="22860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0" i="0" u="none" strike="noStrike" cap="none" normalizeH="0" baseline="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Đây là primary constructor</a:t>
            </a:r>
            <a:endParaRPr kumimoji="0" lang="en-US" sz="1050" b="0" i="0" u="none" strike="noStrike" cap="none" normalizeH="0" baseline="0" smtClean="0">
              <a:ln>
                <a:noFill/>
              </a:ln>
              <a:solidFill>
                <a:schemeClr val="tx1"/>
              </a:solidFill>
              <a:effectLst/>
            </a:endParaRPr>
          </a:p>
          <a:p>
            <a:pPr marL="0" marR="0" lvl="0" indent="22860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0" i="0" u="none" strike="noStrike" cap="none" normalizeH="0" baseline="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Mã=113 ; Tên =Trần Thị Long Lanh</a:t>
            </a:r>
            <a:endParaRPr kumimoji="0" lang="en-US" sz="1050" b="0" i="0" u="none" strike="noStrike" cap="none" normalizeH="0" baseline="0" smtClean="0">
              <a:ln>
                <a:noFill/>
              </a:ln>
              <a:solidFill>
                <a:schemeClr val="tx1"/>
              </a:solidFill>
              <a:effectLst/>
            </a:endParaRPr>
          </a:p>
          <a:p>
            <a:pPr marL="0" marR="0" lvl="0" indent="22860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endParaRPr>
          </a:p>
          <a:p>
            <a:pPr marL="0" marR="0" lvl="0" indent="22860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Khi khai báo </a:t>
            </a:r>
            <a:r>
              <a:rPr kumimoji="0" lang="en-US" b="0" i="0" u="none" strike="noStrike" cap="none" normalizeH="0" baseline="0" smtClean="0">
                <a:ln>
                  <a:noFill/>
                </a:ln>
                <a:solidFill>
                  <a:srgbClr val="0000FF"/>
                </a:solidFill>
                <a:effectLst/>
                <a:latin typeface="Arial" panose="020B0604020202020204" pitchFamily="34" charset="0"/>
                <a:ea typeface="Times New Roman" panose="02020603050405020304" pitchFamily="18" charset="0"/>
              </a:rPr>
              <a:t>var</a:t>
            </a:r>
            <a:r>
              <a:rPr kumimoji="0" lang="en-US"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lanh=</a:t>
            </a:r>
            <a:r>
              <a:rPr kumimoji="0" lang="en-US" b="0" i="0" u="none" strike="noStrike" cap="none" normalizeH="0" baseline="0" smtClean="0">
                <a:ln>
                  <a:noFill/>
                </a:ln>
                <a:solidFill>
                  <a:srgbClr val="0000FF"/>
                </a:solidFill>
                <a:effectLst/>
                <a:latin typeface="Arial" panose="020B0604020202020204" pitchFamily="34" charset="0"/>
                <a:ea typeface="Times New Roman" panose="02020603050405020304" pitchFamily="18" charset="0"/>
              </a:rPr>
              <a:t>SinhVien</a:t>
            </a:r>
            <a:r>
              <a:rPr kumimoji="0" lang="en-US"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(113,”Trần Thị Long Lanh”) nó sẽ tự động tìm tới primary constructor và tự nhảy vào init block để thực hiện.</a:t>
            </a:r>
            <a:endParaRPr kumimoji="0" lang="en-US" sz="1050" b="0" i="0" u="none" strike="noStrike" cap="none" normalizeH="0" baseline="0" smtClean="0">
              <a:ln>
                <a:noFill/>
              </a:ln>
              <a:solidFill>
                <a:schemeClr val="tx1"/>
              </a:solidFill>
              <a:effectLst/>
              <a:latin typeface="Arial" panose="020B0604020202020204" pitchFamily="34" charset="0"/>
            </a:endParaRPr>
          </a:p>
          <a:p>
            <a:pPr marL="0" marR="0" lvl="0" indent="22860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Và chú ý là </a:t>
            </a:r>
            <a:r>
              <a:rPr kumimoji="0" lang="en-US" b="0" i="0" u="none" strike="noStrike" cap="none" normalizeH="0" baseline="0" smtClean="0">
                <a:ln>
                  <a:noFill/>
                </a:ln>
                <a:solidFill>
                  <a:srgbClr val="FF0000"/>
                </a:solidFill>
                <a:effectLst/>
                <a:latin typeface="Arial" panose="020B0604020202020204" pitchFamily="34" charset="0"/>
                <a:ea typeface="Times New Roman" panose="02020603050405020304" pitchFamily="18" charset="0"/>
              </a:rPr>
              <a:t>không cần dùng từ khóa</a:t>
            </a:r>
            <a:r>
              <a:rPr kumimoji="0" lang="en-US"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t>
            </a:r>
            <a:r>
              <a:rPr kumimoji="0" lang="en-US" b="0" i="0" u="none" strike="noStrike" cap="none" normalizeH="0" baseline="0" smtClean="0">
                <a:ln>
                  <a:noFill/>
                </a:ln>
                <a:solidFill>
                  <a:srgbClr val="0000FF"/>
                </a:solidFill>
                <a:effectLst/>
                <a:latin typeface="Arial" panose="020B0604020202020204" pitchFamily="34" charset="0"/>
                <a:ea typeface="Times New Roman" panose="02020603050405020304" pitchFamily="18" charset="0"/>
              </a:rPr>
              <a:t>new</a:t>
            </a:r>
            <a:r>
              <a:rPr kumimoji="0" lang="en-US"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để xin cấp phát bộ nhớ như C# hay java…</a:t>
            </a:r>
            <a:endParaRPr kumimoji="0" lang="en-US" sz="2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2745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019800" cy="508000"/>
            <a:chOff x="789624" y="1191463"/>
            <a:chExt cx="6019800" cy="508000"/>
          </a:xfrm>
        </p:grpSpPr>
        <p:sp>
          <p:nvSpPr>
            <p:cNvPr id="3" name="AutoShape 52"/>
            <p:cNvSpPr>
              <a:spLocks noChangeArrowheads="1"/>
            </p:cNvSpPr>
            <p:nvPr/>
          </p:nvSpPr>
          <p:spPr bwMode="gray">
            <a:xfrm>
              <a:off x="990600" y="1191463"/>
              <a:ext cx="5818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a:t>Khai báo secondary constructor trong Kotlin:</a:t>
              </a:r>
              <a:endParaRPr lang="en-US" sz="2400"/>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479320" y="1173012"/>
            <a:ext cx="7521679" cy="907749"/>
          </a:xfrm>
          <a:prstGeom prst="rect">
            <a:avLst/>
          </a:prstGeom>
        </p:spPr>
        <p:txBody>
          <a:bodyPr wrap="square">
            <a:spAutoFit/>
          </a:bodyPr>
          <a:lstStyle/>
          <a:p>
            <a:pPr indent="228600" algn="just">
              <a:lnSpc>
                <a:spcPct val="115000"/>
              </a:lnSpc>
            </a:pPr>
            <a:r>
              <a:rPr lang="en-US" sz="2400">
                <a:latin typeface="Times New Roman" panose="02020603050405020304" pitchFamily="18" charset="0"/>
                <a:ea typeface="Times New Roman" panose="02020603050405020304" pitchFamily="18" charset="0"/>
              </a:rPr>
              <a:t>Ta cũng dùng từ khóa constructor để khai báo secondary constructor trong kotlin, ví dụ:</a:t>
            </a:r>
            <a:endParaRPr lang="en-US" sz="2400">
              <a:effectLst/>
              <a:latin typeface="Times New Roman" panose="02020603050405020304" pitchFamily="18" charset="0"/>
              <a:ea typeface="Times New Roman" panose="02020603050405020304" pitchFamily="18" charset="0"/>
            </a:endParaRPr>
          </a:p>
        </p:txBody>
      </p:sp>
      <p:sp>
        <p:nvSpPr>
          <p:cNvPr id="10" name="Rectangle 1"/>
          <p:cNvSpPr>
            <a:spLocks noChangeArrowheads="1"/>
          </p:cNvSpPr>
          <p:nvPr/>
        </p:nvSpPr>
        <p:spPr bwMode="auto">
          <a:xfrm>
            <a:off x="755806" y="2318564"/>
            <a:ext cx="5318764"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class </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SinhVien {</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constructor</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0" i="1"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t>"Đây là secondary constructor 0 đối số"</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constructor</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(ma:Int,ten:String)</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0" i="1"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t>"Đây là secondary constructor 2 đối số"</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0" i="1"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t>"Mã=</a:t>
            </a: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ma</a:t>
            </a:r>
            <a:r>
              <a:rPr kumimoji="0" lang="en-US"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t> ; Tên =</a:t>
            </a: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ten</a:t>
            </a:r>
            <a:r>
              <a:rPr kumimoji="0" lang="en-US"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sz="2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66628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019800" cy="508000"/>
            <a:chOff x="789624" y="1191463"/>
            <a:chExt cx="6019800" cy="508000"/>
          </a:xfrm>
        </p:grpSpPr>
        <p:sp>
          <p:nvSpPr>
            <p:cNvPr id="3" name="AutoShape 52"/>
            <p:cNvSpPr>
              <a:spLocks noChangeArrowheads="1"/>
            </p:cNvSpPr>
            <p:nvPr/>
          </p:nvSpPr>
          <p:spPr bwMode="gray">
            <a:xfrm>
              <a:off x="990600" y="1191463"/>
              <a:ext cx="5818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a:t>Khai báo secondary constructor trong Kotlin:</a:t>
              </a:r>
              <a:endParaRPr lang="en-US" sz="2400"/>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282054" y="1371600"/>
            <a:ext cx="6880746" cy="1748171"/>
          </a:xfrm>
          <a:prstGeom prst="rect">
            <a:avLst/>
          </a:prstGeom>
        </p:spPr>
        <p:txBody>
          <a:bodyPr wrap="square">
            <a:spAutoFit/>
          </a:bodyPr>
          <a:lstStyle/>
          <a:p>
            <a:pPr indent="228600" algn="just">
              <a:lnSpc>
                <a:spcPct val="115000"/>
              </a:lnSpc>
            </a:pPr>
            <a:r>
              <a:rPr lang="en-US" sz="2400">
                <a:latin typeface="Times New Roman" panose="02020603050405020304" pitchFamily="18" charset="0"/>
                <a:ea typeface="Times New Roman" panose="02020603050405020304" pitchFamily="18" charset="0"/>
              </a:rPr>
              <a:t>Khai báo sử dụng các secondary constructor:</a:t>
            </a:r>
          </a:p>
          <a:p>
            <a:r>
              <a:rPr lang="en-US" sz="2000" b="1">
                <a:solidFill>
                  <a:srgbClr val="000080"/>
                </a:solidFill>
                <a:latin typeface="Calibri" panose="020F0502020204030204" pitchFamily="34" charset="0"/>
                <a:ea typeface="Calibri" panose="020F0502020204030204" pitchFamily="34" charset="0"/>
                <a:cs typeface="Times New Roman" panose="02020603050405020304" pitchFamily="18" charset="0"/>
              </a:rPr>
              <a:t>fun </a:t>
            </a:r>
            <a: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t>main(args: Array&lt;String&gt;) {</a:t>
            </a:r>
            <a:b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000" b="1">
                <a:solidFill>
                  <a:srgbClr val="000080"/>
                </a:solidFill>
                <a:latin typeface="Calibri" panose="020F0502020204030204" pitchFamily="34" charset="0"/>
                <a:ea typeface="Calibri" panose="020F0502020204030204" pitchFamily="34" charset="0"/>
                <a:cs typeface="Times New Roman" panose="02020603050405020304" pitchFamily="18" charset="0"/>
              </a:rPr>
              <a:t>var </a:t>
            </a:r>
            <a: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t>teo=SinhVien()</a:t>
            </a:r>
            <a:b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000" b="1">
                <a:solidFill>
                  <a:srgbClr val="000080"/>
                </a:solidFill>
                <a:latin typeface="Calibri" panose="020F0502020204030204" pitchFamily="34" charset="0"/>
                <a:ea typeface="Calibri" panose="020F0502020204030204" pitchFamily="34" charset="0"/>
                <a:cs typeface="Times New Roman" panose="02020603050405020304" pitchFamily="18" charset="0"/>
              </a:rPr>
              <a:t>var </a:t>
            </a:r>
            <a: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t>lanh=SinhVien(</a:t>
            </a:r>
            <a:r>
              <a:rPr lang="en-US" sz="2000">
                <a:solidFill>
                  <a:srgbClr val="0000FF"/>
                </a:solidFill>
                <a:latin typeface="Calibri" panose="020F0502020204030204" pitchFamily="34" charset="0"/>
                <a:ea typeface="Calibri" panose="020F0502020204030204" pitchFamily="34" charset="0"/>
                <a:cs typeface="Times New Roman" panose="02020603050405020304" pitchFamily="18" charset="0"/>
              </a:rPr>
              <a:t>113</a:t>
            </a:r>
            <a: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t>,</a:t>
            </a:r>
            <a:r>
              <a:rPr lang="en-US" sz="2000" b="1">
                <a:solidFill>
                  <a:srgbClr val="008000"/>
                </a:solidFill>
                <a:latin typeface="Calibri" panose="020F0502020204030204" pitchFamily="34" charset="0"/>
                <a:ea typeface="Calibri" panose="020F0502020204030204" pitchFamily="34" charset="0"/>
                <a:cs typeface="Times New Roman" panose="02020603050405020304" pitchFamily="18" charset="0"/>
              </a:rPr>
              <a:t>"Trần Thị Long Lanh"</a:t>
            </a:r>
            <a: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t>)</a:t>
            </a:r>
            <a:b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en-US" sz="2000"/>
          </a:p>
        </p:txBody>
      </p:sp>
    </p:spTree>
    <p:extLst>
      <p:ext uri="{BB962C8B-B14F-4D97-AF65-F5344CB8AC3E}">
        <p14:creationId xmlns:p14="http://schemas.microsoft.com/office/powerpoint/2010/main" val="27140995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8" name="Picture 2"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min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0" name="Cloud Callout 9"/>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40959804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2519</TotalTime>
  <Words>349</Words>
  <Application>Microsoft Office PowerPoint</Application>
  <PresentationFormat>On-screen Show (4:3)</PresentationFormat>
  <Paragraphs>51</Paragraphs>
  <Slides>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 Unicode MS</vt:lpstr>
      <vt:lpstr>Arial</vt:lpstr>
      <vt:lpstr>Calibri</vt:lpstr>
      <vt:lpstr>Cambria</vt:lpstr>
      <vt:lpstr>Courier New</vt:lpstr>
      <vt:lpstr>Symbol</vt:lpstr>
      <vt:lpstr>Times New Roman</vt:lpstr>
      <vt:lpstr>VNI-Heather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881</cp:revision>
  <dcterms:created xsi:type="dcterms:W3CDTF">2011-04-06T04:04:31Z</dcterms:created>
  <dcterms:modified xsi:type="dcterms:W3CDTF">2017-07-23T23:53:09Z</dcterms:modified>
</cp:coreProperties>
</file>