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3" r:id="rId3"/>
    <p:sldId id="264"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434" autoAdjust="0"/>
  </p:normalViewPr>
  <p:slideViewPr>
    <p:cSldViewPr>
      <p:cViewPr varScale="1">
        <p:scale>
          <a:sx n="70" d="100"/>
          <a:sy n="70" d="100"/>
        </p:scale>
        <p:origin x="1308"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24/07/2017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4</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smtClean="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smtClean="0">
                <a:solidFill>
                  <a:schemeClr val="tx2"/>
                </a:solidFill>
                <a:latin typeface="Cambria" panose="02040503050406030204" pitchFamily="18" charset="0"/>
              </a:rPr>
              <a:t>Lập</a:t>
            </a:r>
            <a:r>
              <a:rPr lang="en-US" sz="1400" b="1" baseline="0" smtClean="0">
                <a:solidFill>
                  <a:schemeClr val="tx2"/>
                </a:solidFill>
                <a:latin typeface="Cambria" panose="02040503050406030204" pitchFamily="18" charset="0"/>
              </a:rPr>
              <a:t> trình Kotlin</a:t>
            </a:r>
            <a:endParaRPr lang="en-US" sz="1400" b="1" baseline="0" smtClean="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smtClean="0">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24/07/2017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DF62C2-72EA-4953-A1D6-568F980002B8}" type="datetimeFigureOut">
              <a:rPr lang="en-US" smtClean="0"/>
              <a:t>24/07/2017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DF62C2-72EA-4953-A1D6-568F980002B8}" type="datetimeFigureOut">
              <a:rPr lang="en-US" smtClean="0"/>
              <a:t>24/07/2017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24/07/2017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24/07/2017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24/07/2017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1447800"/>
            <a:ext cx="7239000" cy="13176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vi-VN" kern="0">
                <a:solidFill>
                  <a:srgbClr val="002060"/>
                </a:solidFill>
                <a:latin typeface="Cambria" panose="02040503050406030204" pitchFamily="18" charset="0"/>
              </a:rPr>
              <a:t>Data Classes</a:t>
            </a:r>
            <a:endParaRPr lang="en-US" sz="9600" kern="0">
              <a:solidFill>
                <a:srgbClr val="002060"/>
              </a:solidFill>
              <a:latin typeface="Cambria" panose="02040503050406030204" pitchFamily="18" charset="0"/>
            </a:endParaRPr>
          </a:p>
        </p:txBody>
      </p:sp>
      <p:pic>
        <p:nvPicPr>
          <p:cNvPr id="6" name="Picture 5"/>
          <p:cNvPicPr>
            <a:picLocks noChangeAspect="1"/>
          </p:cNvPicPr>
          <p:nvPr/>
        </p:nvPicPr>
        <p:blipFill>
          <a:blip r:embed="rId3"/>
          <a:stretch>
            <a:fillRect/>
          </a:stretch>
        </p:blipFill>
        <p:spPr>
          <a:xfrm>
            <a:off x="381000" y="4572000"/>
            <a:ext cx="1862746" cy="1844303"/>
          </a:xfrm>
          <a:prstGeom prst="rect">
            <a:avLst/>
          </a:prstGeom>
        </p:spPr>
      </p:pic>
      <p:pic>
        <p:nvPicPr>
          <p:cNvPr id="2" name="Picture 1"/>
          <p:cNvPicPr>
            <a:picLocks noChangeAspect="1"/>
          </p:cNvPicPr>
          <p:nvPr/>
        </p:nvPicPr>
        <p:blipFill>
          <a:blip r:embed="rId4"/>
          <a:stretch>
            <a:fillRect/>
          </a:stretch>
        </p:blipFill>
        <p:spPr>
          <a:xfrm>
            <a:off x="6038850" y="4511913"/>
            <a:ext cx="3105150" cy="1904390"/>
          </a:xfrm>
          <a:prstGeom prst="rect">
            <a:avLst/>
          </a:prstGeom>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Data Classes</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9" name="Rectangle 8"/>
          <p:cNvSpPr/>
          <p:nvPr/>
        </p:nvSpPr>
        <p:spPr>
          <a:xfrm>
            <a:off x="357176" y="1170737"/>
            <a:ext cx="8558223" cy="2793072"/>
          </a:xfrm>
          <a:prstGeom prst="rect">
            <a:avLst/>
          </a:prstGeom>
        </p:spPr>
        <p:txBody>
          <a:bodyPr wrap="square">
            <a:spAutoFit/>
          </a:bodyPr>
          <a:lstStyle/>
          <a:p>
            <a:pPr indent="228600" algn="just">
              <a:lnSpc>
                <a:spcPct val="115000"/>
              </a:lnSpc>
            </a:pPr>
            <a:r>
              <a:rPr lang="en-US">
                <a:latin typeface="Times New Roman" panose="02020603050405020304" pitchFamily="18" charset="0"/>
                <a:ea typeface="Times New Roman" panose="02020603050405020304" pitchFamily="18" charset="0"/>
              </a:rPr>
              <a:t>Trong quá trình xử lý, ta rất thường xuyên chỉ cần lưu trữ dữ liệu mà không có các phương thức. Kotlin hỗ trợ chức năng này bằng cách giúp ta tạo một lớp đặc biệt, lớp này gọi là Data Class.</a:t>
            </a:r>
          </a:p>
          <a:p>
            <a:pPr indent="228600" algn="just">
              <a:lnSpc>
                <a:spcPct val="115000"/>
              </a:lnSpc>
            </a:pPr>
            <a:r>
              <a:rPr lang="en-US">
                <a:latin typeface="Times New Roman" panose="02020603050405020304" pitchFamily="18" charset="0"/>
                <a:ea typeface="Times New Roman" panose="02020603050405020304" pitchFamily="18" charset="0"/>
              </a:rPr>
              <a:t>Các Data Class trong Kotlin sẽ tự động cung cấp:</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equals() / hashCode()</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toString()</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componentN()</a:t>
            </a:r>
          </a:p>
          <a:p>
            <a:pPr marL="342900" marR="0" lvl="0" indent="-342900" algn="just">
              <a:buSzPts val="1000"/>
              <a:buFont typeface="Symbol" panose="05050102010706020507" pitchFamily="18" charset="2"/>
              <a:buChar char=""/>
              <a:tabLst>
                <a:tab pos="457200" algn="l"/>
              </a:tabLst>
            </a:pPr>
            <a:r>
              <a:rPr lang="en-US">
                <a:latin typeface="Times New Roman" panose="02020603050405020304" pitchFamily="18" charset="0"/>
                <a:ea typeface="Times New Roman" panose="02020603050405020304" pitchFamily="18" charset="0"/>
              </a:rPr>
              <a:t>copy()</a:t>
            </a:r>
          </a:p>
          <a:p>
            <a:pPr indent="228600" algn="just">
              <a:lnSpc>
                <a:spcPct val="115000"/>
              </a:lnSpc>
            </a:pPr>
            <a:r>
              <a:rPr lang="en-US">
                <a:latin typeface="Times New Roman" panose="02020603050405020304" pitchFamily="18" charset="0"/>
                <a:ea typeface="Times New Roman" panose="02020603050405020304" pitchFamily="18" charset="0"/>
              </a:rPr>
              <a:t>Ví dụ:</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4212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5181600" cy="508000"/>
            <a:chOff x="789624" y="1191463"/>
            <a:chExt cx="5181600" cy="508000"/>
          </a:xfrm>
        </p:grpSpPr>
        <p:sp>
          <p:nvSpPr>
            <p:cNvPr id="3" name="AutoShape 52"/>
            <p:cNvSpPr>
              <a:spLocks noChangeArrowheads="1"/>
            </p:cNvSpPr>
            <p:nvPr/>
          </p:nvSpPr>
          <p:spPr bwMode="gray">
            <a:xfrm>
              <a:off x="990600" y="1191463"/>
              <a:ext cx="49806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t>Data Classes</a:t>
              </a:r>
              <a:endParaRPr kumimoji="0" lang="en-US" sz="2400" b="1" i="0" u="none" strike="noStrike" kern="0" cap="none" spc="0" normalizeH="0" baseline="0" noProof="0" smtClean="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smtClean="0">
                  <a:ln>
                    <a:noFill/>
                  </a:ln>
                  <a:solidFill>
                    <a:srgbClr val="000000"/>
                  </a:solidFill>
                  <a:effectLst/>
                  <a:uLnTx/>
                  <a:uFillTx/>
                  <a:latin typeface="Arial" panose="020B0604020202020204" pitchFamily="34" charset="0"/>
                </a:endParaRPr>
              </a:p>
            </p:txBody>
          </p:sp>
        </p:grpSp>
      </p:grpSp>
      <p:sp>
        <p:nvSpPr>
          <p:cNvPr id="8" name="Rectangle 1"/>
          <p:cNvSpPr>
            <a:spLocks noChangeArrowheads="1"/>
          </p:cNvSpPr>
          <p:nvPr/>
        </p:nvSpPr>
        <p:spPr bwMode="auto">
          <a:xfrm>
            <a:off x="633310" y="1173012"/>
            <a:ext cx="6248505"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fun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main(args: Array&lt;String&gt;) {</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data class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User(</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UserName:String,</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Password:String)</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user1=User(</a:t>
            </a:r>
            <a:r>
              <a:rPr kumimoji="0" lang="en-US" sz="1600" b="0" i="0" u="none" strike="noStrike" cap="none" normalizeH="0" baseline="0" smtClean="0">
                <a:ln>
                  <a:noFill/>
                </a:ln>
                <a:solidFill>
                  <a:srgbClr val="4A86E8"/>
                </a:solidFill>
                <a:effectLst/>
                <a:latin typeface="Arial Unicode MS" panose="020B0604020202020204" pitchFamily="34" charset="-128"/>
                <a:ea typeface="Times New Roman" panose="02020603050405020304" pitchFamily="18" charset="0"/>
                <a:cs typeface="Courier New" panose="02070309020205020404" pitchFamily="49" charset="0"/>
              </a:rPr>
              <a:t>UserName = </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"obama"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sz="1600" b="0" i="0" u="none" strike="noStrike" cap="none" normalizeH="0" baseline="0" smtClean="0">
                <a:ln>
                  <a:noFill/>
                </a:ln>
                <a:solidFill>
                  <a:srgbClr val="4A86E8"/>
                </a:solidFill>
                <a:effectLst/>
                <a:latin typeface="Arial Unicode MS" panose="020B0604020202020204" pitchFamily="34" charset="-128"/>
                <a:ea typeface="Times New Roman" panose="02020603050405020304" pitchFamily="18" charset="0"/>
                <a:cs typeface="Courier New" panose="02070309020205020404" pitchFamily="49" charset="0"/>
              </a:rPr>
              <a:t>Password = </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"113@114Xa"</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user1Copy=user1.copy()</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sz="1600" b="1" i="0" u="none" strike="noStrike" cap="none" normalizeH="0" baseline="0" smtClean="0">
                <a:ln>
                  <a:noFill/>
                </a:ln>
                <a:solidFill>
                  <a:srgbClr val="000080"/>
                </a:solidFill>
                <a:effectLst/>
                <a:latin typeface="Arial Unicode MS" panose="020B0604020202020204" pitchFamily="34" charset="-128"/>
                <a:ea typeface="Times New Roman" panose="02020603050405020304" pitchFamily="18" charset="0"/>
                <a:cs typeface="Courier New" panose="02070309020205020404" pitchFamily="49" charset="0"/>
              </a:rPr>
              <a:t>var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user2Copy=user1.copy(</a:t>
            </a:r>
            <a:r>
              <a:rPr kumimoji="0" lang="en-US" sz="1600" b="0" i="0" u="none" strike="noStrike" cap="none" normalizeH="0" baseline="0" smtClean="0">
                <a:ln>
                  <a:noFill/>
                </a:ln>
                <a:solidFill>
                  <a:srgbClr val="4A86E8"/>
                </a:solidFill>
                <a:effectLst/>
                <a:latin typeface="Arial Unicode MS" panose="020B0604020202020204" pitchFamily="34" charset="-128"/>
                <a:ea typeface="Times New Roman" panose="02020603050405020304" pitchFamily="18" charset="0"/>
                <a:cs typeface="Courier New" panose="02070309020205020404" pitchFamily="49" charset="0"/>
              </a:rPr>
              <a:t>Password =</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"cohangxom" </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println(user1.toString())</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println(user1Copy.toString())</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println(user2Copy.toString())</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println(</a:t>
            </a:r>
            <a:r>
              <a:rPr kumimoji="0" lang="en-US" sz="1600" b="1" i="0" u="none" strike="noStrike" cap="none" normalizeH="0" baseline="0" smtClean="0">
                <a:ln>
                  <a:noFill/>
                </a:ln>
                <a:solidFill>
                  <a:srgbClr val="008000"/>
                </a:solidFill>
                <a:effectLst/>
                <a:latin typeface="Arial Unicode MS" panose="020B0604020202020204" pitchFamily="34" charset="-128"/>
                <a:ea typeface="Times New Roman" panose="02020603050405020304" pitchFamily="18" charset="0"/>
                <a:cs typeface="Courier New" panose="02070309020205020404" pitchFamily="49" charset="0"/>
              </a:rPr>
              <a:t>"User Name của user 1="</a:t>
            </a: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+user1.UserName)</a:t>
            </a:r>
            <a:b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br>
            <a:r>
              <a:rPr kumimoji="0" lang="en-US" sz="1600" b="0" i="0" u="none" strike="noStrike" cap="none" normalizeH="0" baseline="0" smtClean="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t>
            </a:r>
            <a:endParaRPr kumimoji="0" lang="en-US" sz="2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129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latin typeface="Cambria" panose="02040503050406030204" pitchFamily="18" charset="0"/>
              </a:rPr>
              <a:t>Hey! Coding is easy!</a:t>
            </a:r>
            <a:endParaRPr lang="en-US" b="1">
              <a:latin typeface="Cambria" panose="02040503050406030204" pitchFamily="18" charset="0"/>
            </a:endParaRPr>
          </a:p>
        </p:txBody>
      </p:sp>
    </p:spTree>
    <p:extLst>
      <p:ext uri="{BB962C8B-B14F-4D97-AF65-F5344CB8AC3E}">
        <p14:creationId xmlns:p14="http://schemas.microsoft.com/office/powerpoint/2010/main" val="4095980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2563</TotalTime>
  <Words>92</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 Unicode MS</vt:lpstr>
      <vt:lpstr>Arial</vt:lpstr>
      <vt:lpstr>Calibri</vt:lpstr>
      <vt:lpstr>Cambria</vt:lpstr>
      <vt:lpstr>Courier New</vt:lpstr>
      <vt:lpstr>Symbol</vt:lpstr>
      <vt:lpstr>Times New Roman</vt:lpstr>
      <vt:lpstr>VNI-Heather</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cafe</cp:lastModifiedBy>
  <cp:revision>930</cp:revision>
  <dcterms:created xsi:type="dcterms:W3CDTF">2011-04-06T04:04:31Z</dcterms:created>
  <dcterms:modified xsi:type="dcterms:W3CDTF">2017-07-24T00:01:25Z</dcterms:modified>
</cp:coreProperties>
</file>