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2" r:id="rId3"/>
    <p:sldId id="263" r:id="rId4"/>
    <p:sldId id="264" r:id="rId5"/>
    <p:sldId id="265" r:id="rId6"/>
    <p:sldId id="266" r:id="rId7"/>
    <p:sldId id="267" r:id="rId8"/>
    <p:sldId id="268" r:id="rId9"/>
    <p:sldId id="269"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412" autoAdjust="0"/>
    <p:restoredTop sz="95578" autoAdjust="0"/>
  </p:normalViewPr>
  <p:slideViewPr>
    <p:cSldViewPr>
      <p:cViewPr varScale="1">
        <p:scale>
          <a:sx n="94" d="100"/>
          <a:sy n="94" d="100"/>
        </p:scale>
        <p:origin x="33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28/07/2017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28/07/2017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28/07/2017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28/07/2017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55399"/>
            <a:ext cx="9144000" cy="480131"/>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Kotlin</a:t>
            </a:r>
            <a:endParaRPr lang="en-US" sz="1400" b="1" baseline="0" smtClean="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28/07/2017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28/07/2017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28/07/2017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28/07/2017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28/07/2017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28/07/2017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28/07/2017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28/07/2017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s://duythanhcse.files.wordpress.com/2017/06/kotlin_28_h1.png" TargetMode="External"/><Relationship Id="rId2" Type="http://schemas.openxmlformats.org/officeDocument/2006/relationships/hyperlink" Target="https://unica.vn/lap-trinh-linq-toan-tap?aff=11929"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1447800"/>
            <a:ext cx="7239000" cy="1317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Extensions Method trong Kotlin</a:t>
            </a:r>
            <a:endParaRPr lang="en-US" sz="9600" kern="0">
              <a:solidFill>
                <a:srgbClr val="002060"/>
              </a:solidFill>
              <a:latin typeface="Cambria" panose="02040503050406030204" pitchFamily="18" charset="0"/>
            </a:endParaRPr>
          </a:p>
        </p:txBody>
      </p:sp>
      <p:pic>
        <p:nvPicPr>
          <p:cNvPr id="6" name="Picture 5"/>
          <p:cNvPicPr>
            <a:picLocks noChangeAspect="1"/>
          </p:cNvPicPr>
          <p:nvPr/>
        </p:nvPicPr>
        <p:blipFill>
          <a:blip r:embed="rId3"/>
          <a:stretch>
            <a:fillRect/>
          </a:stretch>
        </p:blipFill>
        <p:spPr>
          <a:xfrm>
            <a:off x="381000" y="4572000"/>
            <a:ext cx="1862746" cy="1844303"/>
          </a:xfrm>
          <a:prstGeom prst="rect">
            <a:avLst/>
          </a:prstGeom>
        </p:spPr>
      </p:pic>
      <p:pic>
        <p:nvPicPr>
          <p:cNvPr id="2" name="Picture 1"/>
          <p:cNvPicPr>
            <a:picLocks noChangeAspect="1"/>
          </p:cNvPicPr>
          <p:nvPr/>
        </p:nvPicPr>
        <p:blipFill>
          <a:blip r:embed="rId4"/>
          <a:stretch>
            <a:fillRect/>
          </a:stretch>
        </p:blipFill>
        <p:spPr>
          <a:xfrm>
            <a:off x="6038850" y="4511913"/>
            <a:ext cx="3105150" cy="1904390"/>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Extensions Method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505776" y="1295401"/>
            <a:ext cx="8104824" cy="2215991"/>
          </a:xfrm>
          <a:prstGeom prst="rect">
            <a:avLst/>
          </a:prstGeom>
        </p:spPr>
        <p:txBody>
          <a:bodyPr wrap="square">
            <a:spAutoFit/>
          </a:bodyPr>
          <a:lstStyle/>
          <a:p>
            <a:pPr indent="228600" algn="just">
              <a:lnSpc>
                <a:spcPct val="115000"/>
              </a:lnSpc>
            </a:pPr>
            <a:r>
              <a:rPr lang="en-US" sz="2400">
                <a:latin typeface="Times New Roman" panose="02020603050405020304" pitchFamily="18" charset="0"/>
                <a:ea typeface="Times New Roman" panose="02020603050405020304" pitchFamily="18" charset="0"/>
              </a:rPr>
              <a:t>Kotlin hỗ trợ Extensions Method rất tuyệt với, giống như </a:t>
            </a:r>
            <a:r>
              <a:rPr lang="en-US" sz="2400" u="sng">
                <a:solidFill>
                  <a:srgbClr val="0000FF"/>
                </a:solidFill>
                <a:latin typeface="Times New Roman" panose="02020603050405020304" pitchFamily="18" charset="0"/>
                <a:ea typeface="Times New Roman" panose="02020603050405020304" pitchFamily="18" charset="0"/>
                <a:hlinkClick r:id="rId2"/>
              </a:rPr>
              <a:t>LINQ trong C</a:t>
            </a:r>
            <a:r>
              <a:rPr lang="en-US" sz="2400" u="sng" smtClean="0">
                <a:solidFill>
                  <a:srgbClr val="0000FF"/>
                </a:solidFill>
                <a:latin typeface="Times New Roman" panose="02020603050405020304" pitchFamily="18" charset="0"/>
                <a:ea typeface="Times New Roman" panose="02020603050405020304" pitchFamily="18" charset="0"/>
                <a:hlinkClick r:id="rId2"/>
              </a:rPr>
              <a:t>#</a:t>
            </a:r>
            <a:r>
              <a:rPr lang="en-US" sz="2400" smtClean="0">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Extensions Method cho phép ta chèn thêm phương thức vào các Lớp có sẵn mà không cần sửa mã nguồn, không cần biết mã nguồn, giống như là cài đặt virus vào một chương trình nào đó.</a:t>
            </a:r>
            <a:endParaRPr lang="en-US" sz="2400">
              <a:effectLst/>
              <a:latin typeface="Times New Roman" panose="02020603050405020304" pitchFamily="18" charset="0"/>
              <a:ea typeface="Times New Roman" panose="02020603050405020304" pitchFamily="18" charset="0"/>
            </a:endParaRPr>
          </a:p>
        </p:txBody>
      </p:sp>
      <p:pic>
        <p:nvPicPr>
          <p:cNvPr id="10" name="Picture 9" descr="https://duythanhcse.files.wordpress.com/2017/06/kotlin_28_h1.png?w=208&amp;h=278">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124200"/>
            <a:ext cx="2743200" cy="3124200"/>
          </a:xfrm>
          <a:prstGeom prst="rect">
            <a:avLst/>
          </a:prstGeom>
          <a:noFill/>
          <a:ln>
            <a:noFill/>
          </a:ln>
        </p:spPr>
      </p:pic>
    </p:spTree>
    <p:extLst>
      <p:ext uri="{BB962C8B-B14F-4D97-AF65-F5344CB8AC3E}">
        <p14:creationId xmlns:p14="http://schemas.microsoft.com/office/powerpoint/2010/main" val="267376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Extensions Method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9"/>
          <p:cNvSpPr/>
          <p:nvPr/>
        </p:nvSpPr>
        <p:spPr>
          <a:xfrm>
            <a:off x="512600" y="1295400"/>
            <a:ext cx="8174200" cy="3056221"/>
          </a:xfrm>
          <a:prstGeom prst="rect">
            <a:avLst/>
          </a:prstGeom>
        </p:spPr>
        <p:txBody>
          <a:bodyPr wrap="square">
            <a:spAutoFit/>
          </a:bodyPr>
          <a:lstStyle/>
          <a:p>
            <a:pPr indent="228600" algn="just">
              <a:lnSpc>
                <a:spcPct val="115000"/>
              </a:lnSpc>
            </a:pPr>
            <a:r>
              <a:rPr lang="en-US" sz="2800" b="1" u="sng">
                <a:latin typeface="Times New Roman" panose="02020603050405020304" pitchFamily="18" charset="0"/>
                <a:ea typeface="Times New Roman" panose="02020603050405020304" pitchFamily="18" charset="0"/>
              </a:rPr>
              <a:t>Cú pháp:</a:t>
            </a:r>
            <a:endParaRPr lang="en-US" sz="2800">
              <a:latin typeface="Times New Roman" panose="02020603050405020304" pitchFamily="18" charset="0"/>
              <a:ea typeface="Times New Roman" panose="02020603050405020304" pitchFamily="18" charset="0"/>
            </a:endParaRPr>
          </a:p>
          <a:p>
            <a:r>
              <a:rPr lang="en-US" sz="2400">
                <a:solidFill>
                  <a:srgbClr val="0000FF"/>
                </a:solidFill>
                <a:latin typeface="Times New Roman" panose="02020603050405020304" pitchFamily="18" charset="0"/>
                <a:ea typeface="Times New Roman" panose="02020603050405020304" pitchFamily="18" charset="0"/>
              </a:rPr>
              <a:t>fun</a:t>
            </a:r>
            <a:r>
              <a:rPr lang="en-US" sz="2400">
                <a:latin typeface="Times New Roman" panose="02020603050405020304" pitchFamily="18" charset="0"/>
                <a:ea typeface="Times New Roman" panose="02020603050405020304" pitchFamily="18" charset="0"/>
              </a:rPr>
              <a:t> [</a:t>
            </a:r>
            <a:r>
              <a:rPr lang="en-US" sz="2400">
                <a:solidFill>
                  <a:srgbClr val="FF0000"/>
                </a:solidFill>
                <a:latin typeface="Times New Roman" panose="02020603050405020304" pitchFamily="18" charset="0"/>
                <a:ea typeface="Times New Roman" panose="02020603050405020304" pitchFamily="18" charset="0"/>
              </a:rPr>
              <a:t>Kiểu_Dữ_Liệu</a:t>
            </a:r>
            <a:r>
              <a:rPr lang="en-US" sz="2400">
                <a:latin typeface="Times New Roman" panose="02020603050405020304" pitchFamily="18" charset="0"/>
                <a:ea typeface="Times New Roman" panose="02020603050405020304" pitchFamily="18" charset="0"/>
              </a:rPr>
              <a:t>].Tên_Hàm([</a:t>
            </a:r>
            <a:r>
              <a:rPr lang="en-US" sz="2400">
                <a:solidFill>
                  <a:srgbClr val="0000FF"/>
                </a:solidFill>
                <a:latin typeface="Times New Roman" panose="02020603050405020304" pitchFamily="18" charset="0"/>
                <a:ea typeface="Times New Roman" panose="02020603050405020304" pitchFamily="18" charset="0"/>
              </a:rPr>
              <a:t>Các đối số</a:t>
            </a:r>
            <a:r>
              <a:rPr lang="en-US" sz="2400">
                <a:latin typeface="Times New Roman" panose="02020603050405020304" pitchFamily="18" charset="0"/>
                <a:ea typeface="Times New Roman" panose="02020603050405020304" pitchFamily="18" charset="0"/>
              </a:rPr>
              <a:t>]):[</a:t>
            </a:r>
            <a:r>
              <a:rPr lang="en-US" sz="2400">
                <a:solidFill>
                  <a:srgbClr val="FF0000"/>
                </a:solidFill>
                <a:latin typeface="Times New Roman" panose="02020603050405020304" pitchFamily="18" charset="0"/>
                <a:ea typeface="Times New Roman" panose="02020603050405020304" pitchFamily="18" charset="0"/>
              </a:rPr>
              <a:t>Kiểu_Trả_Về</a:t>
            </a:r>
            <a:r>
              <a:rPr lang="en-US" sz="2400">
                <a:latin typeface="Times New Roman" panose="02020603050405020304" pitchFamily="18" charset="0"/>
                <a:ea typeface="Times New Roman" panose="02020603050405020304" pitchFamily="18" charset="0"/>
              </a:rPr>
              <a:t>]</a:t>
            </a:r>
          </a:p>
          <a:p>
            <a:r>
              <a:rPr lang="en-US" sz="2400">
                <a:latin typeface="Times New Roman" panose="02020603050405020304" pitchFamily="18" charset="0"/>
                <a:ea typeface="Times New Roman" panose="02020603050405020304" pitchFamily="18" charset="0"/>
              </a:rPr>
              <a:t>{</a:t>
            </a:r>
          </a:p>
          <a:p>
            <a:r>
              <a:rPr lang="en-US" sz="2400">
                <a:solidFill>
                  <a:srgbClr val="0000FF"/>
                </a:solidFill>
                <a:latin typeface="Times New Roman" panose="02020603050405020304" pitchFamily="18" charset="0"/>
                <a:ea typeface="Times New Roman" panose="02020603050405020304" pitchFamily="18" charset="0"/>
              </a:rPr>
              <a:t>this</a:t>
            </a:r>
            <a:r>
              <a:rPr lang="en-US" sz="2400">
                <a:latin typeface="Times New Roman" panose="02020603050405020304" pitchFamily="18" charset="0"/>
                <a:ea typeface="Times New Roman" panose="02020603050405020304" pitchFamily="18" charset="0"/>
              </a:rPr>
              <a:t> ở trong này là đối tượng thuộc [Kiểu_Dữ_Liệu]</a:t>
            </a:r>
          </a:p>
          <a:p>
            <a:r>
              <a:rPr lang="en-US" sz="2400">
                <a:latin typeface="Times New Roman" panose="02020603050405020304" pitchFamily="18" charset="0"/>
                <a:ea typeface="Times New Roman" panose="02020603050405020304" pitchFamily="18" charset="0"/>
              </a:rPr>
              <a:t>}</a:t>
            </a:r>
          </a:p>
          <a:p>
            <a:pPr indent="228600" algn="just">
              <a:lnSpc>
                <a:spcPct val="115000"/>
              </a:lnSpc>
            </a:pPr>
            <a:r>
              <a:rPr lang="en-US" sz="2800">
                <a:latin typeface="Times New Roman" panose="02020603050405020304" pitchFamily="18" charset="0"/>
                <a:ea typeface="Times New Roman" panose="02020603050405020304" pitchFamily="18" charset="0"/>
              </a:rPr>
              <a:t>Khi khai báo như trên, thì bất kỳ [Kiểu_Dữ_Liệu] nào cũng có một hàm mới là Tên_Hàm</a:t>
            </a:r>
            <a:endParaRPr lang="en-US" sz="2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12372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Extensions Method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479320" y="1371600"/>
            <a:ext cx="8436079" cy="1748171"/>
          </a:xfrm>
          <a:prstGeom prst="rect">
            <a:avLst/>
          </a:prstGeom>
        </p:spPr>
        <p:txBody>
          <a:bodyPr wrap="square">
            <a:spAutoFit/>
          </a:bodyPr>
          <a:lstStyle/>
          <a:p>
            <a:pPr indent="228600" algn="just">
              <a:lnSpc>
                <a:spcPct val="115000"/>
              </a:lnSpc>
            </a:pPr>
            <a:r>
              <a:rPr lang="en-US" sz="2400" b="1" u="sng">
                <a:solidFill>
                  <a:srgbClr val="FF0000"/>
                </a:solidFill>
                <a:latin typeface="Times New Roman" panose="02020603050405020304" pitchFamily="18" charset="0"/>
                <a:ea typeface="Times New Roman" panose="02020603050405020304" pitchFamily="18" charset="0"/>
              </a:rPr>
              <a:t>Ví dụ 1:</a:t>
            </a:r>
            <a:r>
              <a:rPr lang="en-US" sz="2400">
                <a:latin typeface="Times New Roman" panose="02020603050405020304" pitchFamily="18" charset="0"/>
                <a:ea typeface="Times New Roman" panose="02020603050405020304" pitchFamily="18" charset="0"/>
              </a:rPr>
              <a:t> Hãy cài đặt hàm Cong (Cộng) vào kiểu Int</a:t>
            </a:r>
          </a:p>
          <a:p>
            <a:r>
              <a:rPr lang="en-US" sz="2000" b="1">
                <a:solidFill>
                  <a:srgbClr val="000080"/>
                </a:solidFill>
                <a:latin typeface="Calibri" panose="020F0502020204030204" pitchFamily="34" charset="0"/>
                <a:ea typeface="Calibri" panose="020F0502020204030204" pitchFamily="34" charset="0"/>
                <a:cs typeface="Times New Roman" panose="02020603050405020304" pitchFamily="18" charset="0"/>
              </a:rPr>
              <a:t>fun </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Int.Cong(a:Int):Int</a:t>
            </a:r>
            <a:b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a:t>
            </a:r>
            <a:b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000" b="1">
                <a:solidFill>
                  <a:srgbClr val="000080"/>
                </a:solidFill>
                <a:latin typeface="Calibri" panose="020F0502020204030204" pitchFamily="34" charset="0"/>
                <a:ea typeface="Calibri" panose="020F0502020204030204" pitchFamily="34" charset="0"/>
                <a:cs typeface="Times New Roman" panose="02020603050405020304" pitchFamily="18" charset="0"/>
              </a:rPr>
              <a:t>return this</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+a</a:t>
            </a:r>
            <a:b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00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en-US" sz="2400"/>
          </a:p>
        </p:txBody>
      </p:sp>
      <p:sp>
        <p:nvSpPr>
          <p:cNvPr id="9" name="Rectangle 8"/>
          <p:cNvSpPr/>
          <p:nvPr/>
        </p:nvSpPr>
        <p:spPr>
          <a:xfrm>
            <a:off x="411081" y="3276600"/>
            <a:ext cx="4572000" cy="3046988"/>
          </a:xfrm>
          <a:prstGeom prst="rect">
            <a:avLst/>
          </a:prstGeom>
        </p:spPr>
        <p:txBody>
          <a:bodyPr>
            <a:spAutoFit/>
          </a:bodyPr>
          <a:lstStyle/>
          <a:p>
            <a:r>
              <a:rPr lang="en-US" sz="2400" b="1">
                <a:solidFill>
                  <a:srgbClr val="000080"/>
                </a:solidFill>
                <a:latin typeface="Calibri" panose="020F0502020204030204" pitchFamily="34" charset="0"/>
                <a:ea typeface="Calibri" panose="020F0502020204030204" pitchFamily="34" charset="0"/>
                <a:cs typeface="Times New Roman" panose="02020603050405020304" pitchFamily="18" charset="0"/>
              </a:rPr>
              <a:t>fun </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main(args: Array&lt;String&gt;) {</a:t>
            </a:r>
            <a:b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smtClean="0">
                <a:solidFill>
                  <a:srgbClr val="000080"/>
                </a:solidFill>
                <a:latin typeface="Calibri" panose="020F0502020204030204" pitchFamily="34" charset="0"/>
                <a:ea typeface="Calibri" panose="020F0502020204030204" pitchFamily="34" charset="0"/>
                <a:cs typeface="Times New Roman" panose="02020603050405020304" pitchFamily="18" charset="0"/>
              </a:rPr>
              <a:t>var </a:t>
            </a:r>
            <a:r>
              <a:rPr lang="en-US" sz="240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t=</a:t>
            </a:r>
            <a:r>
              <a:rPr lang="en-US" sz="2400" smtClean="0">
                <a:solidFill>
                  <a:srgbClr val="0000FF"/>
                </a:solidFill>
                <a:latin typeface="Calibri" panose="020F0502020204030204" pitchFamily="34" charset="0"/>
                <a:ea typeface="Calibri" panose="020F0502020204030204" pitchFamily="34" charset="0"/>
                <a:cs typeface="Times New Roman" panose="02020603050405020304" pitchFamily="18" charset="0"/>
              </a:rPr>
              <a:t>5</a:t>
            </a:r>
            <a:r>
              <a:rPr lang="en-US" sz="240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sz="2400" i="1"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Cong</a:t>
            </a:r>
            <a:r>
              <a:rPr lang="en-US" sz="240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sz="2400" smtClean="0">
                <a:solidFill>
                  <a:srgbClr val="0000FF"/>
                </a:solidFill>
                <a:latin typeface="Calibri" panose="020F0502020204030204" pitchFamily="34" charset="0"/>
                <a:ea typeface="Calibri" panose="020F0502020204030204" pitchFamily="34" charset="0"/>
                <a:cs typeface="Times New Roman" panose="02020603050405020304" pitchFamily="18" charset="0"/>
              </a:rPr>
              <a:t>9</a:t>
            </a:r>
            <a:r>
              <a:rPr lang="en-US" sz="240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
            </a:r>
            <a:b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i="1">
                <a:solidFill>
                  <a:srgbClr val="000000"/>
                </a:solidFill>
                <a:latin typeface="Calibri" panose="020F0502020204030204" pitchFamily="34" charset="0"/>
                <a:ea typeface="Calibri" panose="020F0502020204030204" pitchFamily="34" charset="0"/>
                <a:cs typeface="Times New Roman" panose="02020603050405020304" pitchFamily="18" charset="0"/>
              </a:rPr>
              <a:t>println</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sz="2400" b="1">
                <a:solidFill>
                  <a:srgbClr val="008000"/>
                </a:solidFill>
                <a:latin typeface="Calibri" panose="020F0502020204030204" pitchFamily="34" charset="0"/>
                <a:ea typeface="Calibri" panose="020F0502020204030204" pitchFamily="34" charset="0"/>
                <a:cs typeface="Times New Roman" panose="02020603050405020304" pitchFamily="18" charset="0"/>
              </a:rPr>
              <a:t>"</a:t>
            </a:r>
            <a:r>
              <a:rPr lang="en-US" sz="2400" b="1" smtClean="0">
                <a:solidFill>
                  <a:srgbClr val="008000"/>
                </a:solidFill>
                <a:latin typeface="Calibri" panose="020F0502020204030204" pitchFamily="34" charset="0"/>
                <a:ea typeface="Calibri" panose="020F0502020204030204" pitchFamily="34" charset="0"/>
                <a:cs typeface="Times New Roman" panose="02020603050405020304" pitchFamily="18" charset="0"/>
              </a:rPr>
              <a:t>t=</a:t>
            </a:r>
            <a:r>
              <a:rPr lang="en-US" sz="2400" b="1" smtClean="0">
                <a:solidFill>
                  <a:srgbClr val="000080"/>
                </a:solidFill>
                <a:latin typeface="Calibri" panose="020F0502020204030204" pitchFamily="34" charset="0"/>
                <a:ea typeface="Calibri" panose="020F0502020204030204" pitchFamily="34" charset="0"/>
                <a:cs typeface="Times New Roman" panose="02020603050405020304" pitchFamily="18" charset="0"/>
              </a:rPr>
              <a:t>$</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t</a:t>
            </a:r>
            <a:r>
              <a:rPr lang="en-US" sz="2400" b="1">
                <a:solidFill>
                  <a:srgbClr val="008000"/>
                </a:solidFill>
                <a:latin typeface="Calibri" panose="020F0502020204030204" pitchFamily="34" charset="0"/>
                <a:ea typeface="Calibri" panose="020F0502020204030204" pitchFamily="34" charset="0"/>
                <a:cs typeface="Times New Roman" panose="02020603050405020304" pitchFamily="18" charset="0"/>
              </a:rPr>
              <a:t>"</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a:t>
            </a:r>
            <a:b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a:solidFill>
                  <a:srgbClr val="000080"/>
                </a:solidFill>
                <a:latin typeface="Calibri" panose="020F0502020204030204" pitchFamily="34" charset="0"/>
                <a:ea typeface="Calibri" panose="020F0502020204030204" pitchFamily="34" charset="0"/>
                <a:cs typeface="Times New Roman" panose="02020603050405020304" pitchFamily="18" charset="0"/>
              </a:rPr>
              <a:t>var </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x1=</a:t>
            </a:r>
            <a:r>
              <a:rPr lang="en-US" sz="2400">
                <a:solidFill>
                  <a:srgbClr val="0000FF"/>
                </a:solidFill>
                <a:latin typeface="Calibri" panose="020F0502020204030204" pitchFamily="34" charset="0"/>
                <a:ea typeface="Calibri" panose="020F0502020204030204" pitchFamily="34" charset="0"/>
                <a:cs typeface="Times New Roman" panose="02020603050405020304" pitchFamily="18" charset="0"/>
              </a:rPr>
              <a:t>9</a:t>
            </a:r>
            <a:br>
              <a:rPr lang="en-US" sz="2400">
                <a:solidFill>
                  <a:srgbClr val="0000FF"/>
                </a:solidFill>
                <a:latin typeface="Calibri" panose="020F0502020204030204" pitchFamily="34" charset="0"/>
                <a:ea typeface="Calibri" panose="020F0502020204030204" pitchFamily="34" charset="0"/>
                <a:cs typeface="Times New Roman" panose="02020603050405020304" pitchFamily="18" charset="0"/>
              </a:rPr>
            </a:br>
            <a:r>
              <a:rPr lang="en-US" sz="2400">
                <a:solidFill>
                  <a:srgbClr val="0000FF"/>
                </a:solidFill>
                <a:latin typeface="Calibri" panose="020F0502020204030204" pitchFamily="34" charset="0"/>
                <a:ea typeface="Calibri" panose="020F0502020204030204" pitchFamily="34" charset="0"/>
                <a:cs typeface="Times New Roman" panose="02020603050405020304" pitchFamily="18" charset="0"/>
              </a:rPr>
              <a:t>    </a:t>
            </a:r>
            <a:r>
              <a:rPr lang="en-US" sz="2400" b="1">
                <a:solidFill>
                  <a:srgbClr val="000080"/>
                </a:solidFill>
                <a:latin typeface="Calibri" panose="020F0502020204030204" pitchFamily="34" charset="0"/>
                <a:ea typeface="Calibri" panose="020F0502020204030204" pitchFamily="34" charset="0"/>
                <a:cs typeface="Times New Roman" panose="02020603050405020304" pitchFamily="18" charset="0"/>
              </a:rPr>
              <a:t>var </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x2=</a:t>
            </a:r>
            <a:r>
              <a:rPr lang="en-US" sz="2400">
                <a:solidFill>
                  <a:srgbClr val="0000FF"/>
                </a:solidFill>
                <a:latin typeface="Calibri" panose="020F0502020204030204" pitchFamily="34" charset="0"/>
                <a:ea typeface="Calibri" panose="020F0502020204030204" pitchFamily="34" charset="0"/>
                <a:cs typeface="Times New Roman" panose="02020603050405020304" pitchFamily="18" charset="0"/>
              </a:rPr>
              <a:t>10</a:t>
            </a:r>
            <a:br>
              <a:rPr lang="en-US" sz="2400">
                <a:solidFill>
                  <a:srgbClr val="0000FF"/>
                </a:solidFill>
                <a:latin typeface="Calibri" panose="020F0502020204030204" pitchFamily="34" charset="0"/>
                <a:ea typeface="Calibri" panose="020F0502020204030204" pitchFamily="34" charset="0"/>
                <a:cs typeface="Times New Roman" panose="02020603050405020304" pitchFamily="18" charset="0"/>
              </a:rPr>
            </a:br>
            <a:r>
              <a:rPr lang="en-US" sz="2400">
                <a:solidFill>
                  <a:srgbClr val="0000FF"/>
                </a:solidFill>
                <a:latin typeface="Calibri" panose="020F0502020204030204" pitchFamily="34" charset="0"/>
                <a:ea typeface="Calibri" panose="020F0502020204030204" pitchFamily="34" charset="0"/>
                <a:cs typeface="Times New Roman" panose="02020603050405020304" pitchFamily="18" charset="0"/>
              </a:rPr>
              <a:t>    </a:t>
            </a:r>
            <a:r>
              <a:rPr lang="en-US" sz="2400" b="1">
                <a:solidFill>
                  <a:srgbClr val="000080"/>
                </a:solidFill>
                <a:latin typeface="Calibri" panose="020F0502020204030204" pitchFamily="34" charset="0"/>
                <a:ea typeface="Calibri" panose="020F0502020204030204" pitchFamily="34" charset="0"/>
                <a:cs typeface="Times New Roman" panose="02020603050405020304" pitchFamily="18" charset="0"/>
              </a:rPr>
              <a:t>var </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x3=x1.</a:t>
            </a:r>
            <a:r>
              <a:rPr lang="en-US" sz="2400" i="1">
                <a:solidFill>
                  <a:srgbClr val="000000"/>
                </a:solidFill>
                <a:latin typeface="Calibri" panose="020F0502020204030204" pitchFamily="34" charset="0"/>
                <a:ea typeface="Calibri" panose="020F0502020204030204" pitchFamily="34" charset="0"/>
                <a:cs typeface="Times New Roman" panose="02020603050405020304" pitchFamily="18" charset="0"/>
              </a:rPr>
              <a:t>Cong</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(x2)</a:t>
            </a:r>
            <a:b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i="1">
                <a:solidFill>
                  <a:srgbClr val="000000"/>
                </a:solidFill>
                <a:latin typeface="Calibri" panose="020F0502020204030204" pitchFamily="34" charset="0"/>
                <a:ea typeface="Calibri" panose="020F0502020204030204" pitchFamily="34" charset="0"/>
                <a:cs typeface="Times New Roman" panose="02020603050405020304" pitchFamily="18" charset="0"/>
              </a:rPr>
              <a:t>println</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sz="2400" b="1">
                <a:solidFill>
                  <a:srgbClr val="008000"/>
                </a:solidFill>
                <a:latin typeface="Calibri" panose="020F0502020204030204" pitchFamily="34" charset="0"/>
                <a:ea typeface="Calibri" panose="020F0502020204030204" pitchFamily="34" charset="0"/>
                <a:cs typeface="Times New Roman" panose="02020603050405020304" pitchFamily="18" charset="0"/>
              </a:rPr>
              <a:t>"x3=</a:t>
            </a:r>
            <a:r>
              <a:rPr lang="en-US" sz="2400" b="1">
                <a:solidFill>
                  <a:srgbClr val="000080"/>
                </a:solidFill>
                <a:latin typeface="Calibri" panose="020F0502020204030204" pitchFamily="34" charset="0"/>
                <a:ea typeface="Calibri" panose="020F0502020204030204" pitchFamily="34" charset="0"/>
                <a:cs typeface="Times New Roman" panose="02020603050405020304" pitchFamily="18" charset="0"/>
              </a:rPr>
              <a:t>$</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x3</a:t>
            </a:r>
            <a:r>
              <a:rPr lang="en-US" sz="2400" b="1">
                <a:solidFill>
                  <a:srgbClr val="008000"/>
                </a:solidFill>
                <a:latin typeface="Calibri" panose="020F0502020204030204" pitchFamily="34" charset="0"/>
                <a:ea typeface="Calibri" panose="020F0502020204030204" pitchFamily="34" charset="0"/>
                <a:cs typeface="Times New Roman" panose="02020603050405020304" pitchFamily="18" charset="0"/>
              </a:rPr>
              <a:t>"</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a:t>
            </a:r>
            <a:b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en-US" sz="2400"/>
          </a:p>
        </p:txBody>
      </p:sp>
    </p:spTree>
    <p:extLst>
      <p:ext uri="{BB962C8B-B14F-4D97-AF65-F5344CB8AC3E}">
        <p14:creationId xmlns:p14="http://schemas.microsoft.com/office/powerpoint/2010/main" val="2441910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Extensions Method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9"/>
          <p:cNvSpPr/>
          <p:nvPr/>
        </p:nvSpPr>
        <p:spPr>
          <a:xfrm>
            <a:off x="478184" y="1295401"/>
            <a:ext cx="8284816" cy="907749"/>
          </a:xfrm>
          <a:prstGeom prst="rect">
            <a:avLst/>
          </a:prstGeom>
        </p:spPr>
        <p:txBody>
          <a:bodyPr wrap="square">
            <a:spAutoFit/>
          </a:bodyPr>
          <a:lstStyle/>
          <a:p>
            <a:pPr indent="228600" algn="just">
              <a:lnSpc>
                <a:spcPct val="115000"/>
              </a:lnSpc>
            </a:pPr>
            <a:r>
              <a:rPr lang="en-US" sz="2400" b="1" u="sng">
                <a:solidFill>
                  <a:srgbClr val="FF0000"/>
                </a:solidFill>
                <a:latin typeface="Times New Roman" panose="02020603050405020304" pitchFamily="18" charset="0"/>
                <a:ea typeface="Times New Roman" panose="02020603050405020304" pitchFamily="18" charset="0"/>
              </a:rPr>
              <a:t>Ví dụ 2:</a:t>
            </a:r>
            <a:r>
              <a:rPr lang="en-US" sz="2400" b="1" u="sng">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Cài đặt hàm kiểm tra 1 số có phải là số Nguyên Tố hay không vào kiểu Int có sẵn của Kotlin</a:t>
            </a:r>
            <a:endParaRPr lang="en-US" sz="2400">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633310" y="2431751"/>
            <a:ext cx="4572000" cy="3477875"/>
          </a:xfrm>
          <a:prstGeom prst="rect">
            <a:avLst/>
          </a:prstGeom>
        </p:spPr>
        <p:txBody>
          <a:bodyPr>
            <a:spAutoFit/>
          </a:bodyPr>
          <a:lstStyle/>
          <a:p>
            <a:r>
              <a:rPr lang="en-US" sz="2000" b="1">
                <a:solidFill>
                  <a:srgbClr val="000080"/>
                </a:solidFill>
                <a:latin typeface="Calibri" panose="020F0502020204030204" pitchFamily="34" charset="0"/>
                <a:ea typeface="Calibri" panose="020F0502020204030204" pitchFamily="34" charset="0"/>
                <a:cs typeface="Times New Roman" panose="02020603050405020304" pitchFamily="18" charset="0"/>
              </a:rPr>
              <a:t>fun </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Int.KiemTraNguyenTo():Boolean</a:t>
            </a:r>
            <a:b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a:t>
            </a:r>
            <a:b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000" b="1">
                <a:solidFill>
                  <a:srgbClr val="000080"/>
                </a:solidFill>
                <a:latin typeface="Calibri" panose="020F0502020204030204" pitchFamily="34" charset="0"/>
                <a:ea typeface="Calibri" panose="020F0502020204030204" pitchFamily="34" charset="0"/>
                <a:cs typeface="Times New Roman" panose="02020603050405020304" pitchFamily="18" charset="0"/>
              </a:rPr>
              <a:t>var </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dem=</a:t>
            </a:r>
            <a:r>
              <a:rPr lang="en-US" sz="2000">
                <a:solidFill>
                  <a:srgbClr val="0000FF"/>
                </a:solidFill>
                <a:latin typeface="Calibri" panose="020F0502020204030204" pitchFamily="34" charset="0"/>
                <a:ea typeface="Calibri" panose="020F0502020204030204" pitchFamily="34" charset="0"/>
                <a:cs typeface="Times New Roman" panose="02020603050405020304" pitchFamily="18" charset="0"/>
              </a:rPr>
              <a:t>0</a:t>
            </a:r>
            <a:br>
              <a:rPr lang="en-US" sz="2000">
                <a:solidFill>
                  <a:srgbClr val="0000FF"/>
                </a:solidFill>
                <a:latin typeface="Calibri" panose="020F0502020204030204" pitchFamily="34" charset="0"/>
                <a:ea typeface="Calibri" panose="020F0502020204030204" pitchFamily="34" charset="0"/>
                <a:cs typeface="Times New Roman" panose="02020603050405020304" pitchFamily="18" charset="0"/>
              </a:rPr>
            </a:br>
            <a:r>
              <a:rPr lang="en-US" sz="2000">
                <a:solidFill>
                  <a:srgbClr val="0000FF"/>
                </a:solidFill>
                <a:latin typeface="Calibri" panose="020F0502020204030204" pitchFamily="34" charset="0"/>
                <a:ea typeface="Calibri" panose="020F0502020204030204" pitchFamily="34" charset="0"/>
                <a:cs typeface="Times New Roman" panose="02020603050405020304" pitchFamily="18" charset="0"/>
              </a:rPr>
              <a:t>    </a:t>
            </a:r>
            <a:r>
              <a:rPr lang="en-US" sz="2000" b="1">
                <a:solidFill>
                  <a:srgbClr val="000080"/>
                </a:solidFill>
                <a:latin typeface="Calibri" panose="020F0502020204030204" pitchFamily="34" charset="0"/>
                <a:ea typeface="Calibri" panose="020F0502020204030204" pitchFamily="34" charset="0"/>
                <a:cs typeface="Times New Roman" panose="02020603050405020304" pitchFamily="18" charset="0"/>
              </a:rPr>
              <a:t>for</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(i </a:t>
            </a:r>
            <a:r>
              <a:rPr lang="en-US" sz="2000" b="1">
                <a:solidFill>
                  <a:srgbClr val="000080"/>
                </a:solidFill>
                <a:latin typeface="Calibri" panose="020F0502020204030204" pitchFamily="34" charset="0"/>
                <a:ea typeface="Calibri" panose="020F0502020204030204" pitchFamily="34" charset="0"/>
                <a:cs typeface="Times New Roman" panose="02020603050405020304" pitchFamily="18" charset="0"/>
              </a:rPr>
              <a:t>in </a:t>
            </a:r>
            <a:r>
              <a:rPr lang="en-US" sz="2000">
                <a:solidFill>
                  <a:srgbClr val="0000FF"/>
                </a:solidFill>
                <a:latin typeface="Calibri" panose="020F0502020204030204" pitchFamily="34" charset="0"/>
                <a:ea typeface="Calibri" panose="020F0502020204030204" pitchFamily="34" charset="0"/>
                <a:cs typeface="Times New Roman" panose="02020603050405020304" pitchFamily="18" charset="0"/>
              </a:rPr>
              <a:t>1</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sz="2000" b="1">
                <a:solidFill>
                  <a:srgbClr val="000080"/>
                </a:solidFill>
                <a:latin typeface="Calibri" panose="020F0502020204030204" pitchFamily="34" charset="0"/>
                <a:ea typeface="Calibri" panose="020F0502020204030204" pitchFamily="34" charset="0"/>
                <a:cs typeface="Times New Roman" panose="02020603050405020304" pitchFamily="18" charset="0"/>
              </a:rPr>
              <a:t>this</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a:t>
            </a:r>
            <a:b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    {</a:t>
            </a:r>
            <a:b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000" b="1">
                <a:solidFill>
                  <a:srgbClr val="000080"/>
                </a:solidFill>
                <a:latin typeface="Calibri" panose="020F0502020204030204" pitchFamily="34" charset="0"/>
                <a:ea typeface="Calibri" panose="020F0502020204030204" pitchFamily="34" charset="0"/>
                <a:cs typeface="Times New Roman" panose="02020603050405020304" pitchFamily="18" charset="0"/>
              </a:rPr>
              <a:t>if</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sz="2000" b="1">
                <a:solidFill>
                  <a:srgbClr val="000080"/>
                </a:solidFill>
                <a:latin typeface="Calibri" panose="020F0502020204030204" pitchFamily="34" charset="0"/>
                <a:ea typeface="Calibri" panose="020F0502020204030204" pitchFamily="34" charset="0"/>
                <a:cs typeface="Times New Roman" panose="02020603050405020304" pitchFamily="18" charset="0"/>
              </a:rPr>
              <a:t>this</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%i==</a:t>
            </a:r>
            <a:r>
              <a:rPr lang="en-US" sz="2000">
                <a:solidFill>
                  <a:srgbClr val="0000FF"/>
                </a:solidFill>
                <a:latin typeface="Calibri" panose="020F0502020204030204" pitchFamily="34" charset="0"/>
                <a:ea typeface="Calibri" panose="020F0502020204030204" pitchFamily="34" charset="0"/>
                <a:cs typeface="Times New Roman" panose="02020603050405020304" pitchFamily="18" charset="0"/>
              </a:rPr>
              <a:t>0</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a:t>
            </a:r>
            <a:b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            dem++</a:t>
            </a:r>
            <a:b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    }</a:t>
            </a:r>
            <a:b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000" b="1">
                <a:solidFill>
                  <a:srgbClr val="000080"/>
                </a:solidFill>
                <a:latin typeface="Calibri" panose="020F0502020204030204" pitchFamily="34" charset="0"/>
                <a:ea typeface="Calibri" panose="020F0502020204030204" pitchFamily="34" charset="0"/>
                <a:cs typeface="Times New Roman" panose="02020603050405020304" pitchFamily="18" charset="0"/>
              </a:rPr>
              <a:t>return </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dem==</a:t>
            </a:r>
            <a:r>
              <a:rPr lang="en-US" sz="2000">
                <a:solidFill>
                  <a:srgbClr val="0000FF"/>
                </a:solidFill>
                <a:latin typeface="Calibri" panose="020F0502020204030204" pitchFamily="34" charset="0"/>
                <a:ea typeface="Calibri" panose="020F0502020204030204" pitchFamily="34" charset="0"/>
                <a:cs typeface="Times New Roman" panose="02020603050405020304" pitchFamily="18" charset="0"/>
              </a:rPr>
              <a:t>2</a:t>
            </a:r>
            <a:br>
              <a:rPr lang="en-US" sz="2000">
                <a:solidFill>
                  <a:srgbClr val="0000FF"/>
                </a:solidFill>
                <a:latin typeface="Calibri" panose="020F0502020204030204" pitchFamily="34" charset="0"/>
                <a:ea typeface="Calibri" panose="020F0502020204030204" pitchFamily="34" charset="0"/>
                <a:cs typeface="Times New Roman" panose="02020603050405020304" pitchFamily="18" charset="0"/>
              </a:rPr>
            </a:b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a:t>
            </a:r>
            <a:b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br>
            <a:endParaRPr lang="en-US" sz="2000"/>
          </a:p>
        </p:txBody>
      </p:sp>
    </p:spTree>
    <p:extLst>
      <p:ext uri="{BB962C8B-B14F-4D97-AF65-F5344CB8AC3E}">
        <p14:creationId xmlns:p14="http://schemas.microsoft.com/office/powerpoint/2010/main" val="2112150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Extensions Method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1"/>
          <p:cNvSpPr>
            <a:spLocks noChangeArrowheads="1"/>
          </p:cNvSpPr>
          <p:nvPr/>
        </p:nvSpPr>
        <p:spPr bwMode="auto">
          <a:xfrm>
            <a:off x="1143000" y="1219200"/>
            <a:ext cx="3290966" cy="49244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fun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main(args: Array&lt;String&gt;)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var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a:t>
            </a:r>
            <a:r>
              <a:rPr kumimoji="0" lang="en-US" sz="1600"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7</a:t>
            </a:r>
            <a:br>
              <a:rPr kumimoji="0" lang="en-US" sz="1600"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if</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a:t>
            </a:r>
            <a:r>
              <a:rPr kumimoji="0" lang="en-US" sz="1600"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KiemTraNguyenTo</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true</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println</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a:t>
            </a:r>
            <a:r>
              <a:rPr kumimoji="0" lang="en-US" sz="1600"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 là số nguyên tố"</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else</a:t>
            </a:r>
            <a:b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println</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a:t>
            </a:r>
            <a:r>
              <a:rPr kumimoji="0" lang="en-US" sz="1600"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 Ko là số nguyên tố"</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var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b=</a:t>
            </a:r>
            <a:r>
              <a:rPr kumimoji="0" lang="en-US" sz="1600"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9</a:t>
            </a:r>
            <a:br>
              <a:rPr kumimoji="0" lang="en-US" sz="1600"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if</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(b.</a:t>
            </a:r>
            <a:r>
              <a:rPr kumimoji="0" lang="en-US" sz="1600"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KiemTraNguyenTo</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true</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println</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b</a:t>
            </a:r>
            <a:r>
              <a:rPr kumimoji="0" lang="en-US" sz="1600"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 là số nguyên tố"</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else</a:t>
            </a:r>
            <a:b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println</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b</a:t>
            </a:r>
            <a:r>
              <a:rPr kumimoji="0" lang="en-US" sz="1600"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 Ko là số nguyên tố"</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350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Extensions Method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275230" y="1196895"/>
            <a:ext cx="8640170" cy="729430"/>
          </a:xfrm>
          <a:prstGeom prst="rect">
            <a:avLst/>
          </a:prstGeom>
        </p:spPr>
        <p:txBody>
          <a:bodyPr wrap="square">
            <a:spAutoFit/>
          </a:bodyPr>
          <a:lstStyle/>
          <a:p>
            <a:pPr indent="228600" algn="just">
              <a:lnSpc>
                <a:spcPct val="115000"/>
              </a:lnSpc>
            </a:pPr>
            <a:r>
              <a:rPr lang="en-US" b="1" u="sng">
                <a:solidFill>
                  <a:srgbClr val="FF0000"/>
                </a:solidFill>
                <a:latin typeface="Times New Roman" panose="02020603050405020304" pitchFamily="18" charset="0"/>
                <a:ea typeface="Times New Roman" panose="02020603050405020304" pitchFamily="18" charset="0"/>
              </a:rPr>
              <a:t>Ví dụ 3:</a:t>
            </a:r>
            <a:r>
              <a:rPr lang="en-US" b="1">
                <a:latin typeface="Times New Roman" panose="02020603050405020304" pitchFamily="18" charset="0"/>
                <a:ea typeface="Times New Roman" panose="02020603050405020304" pitchFamily="18" charset="0"/>
              </a:rPr>
              <a:t>Cài đặt hàm Tính Tuổi cho Lớp Sinh Viên được viết sẵn của ai đó, Lớp Sinh Viên này có cấu trúc như sau:</a:t>
            </a:r>
            <a:endParaRPr lang="en-US">
              <a:effectLst/>
              <a:latin typeface="Times New Roman" panose="02020603050405020304" pitchFamily="18" charset="0"/>
              <a:ea typeface="Times New Roman" panose="02020603050405020304" pitchFamily="18" charset="0"/>
            </a:endParaRPr>
          </a:p>
        </p:txBody>
      </p:sp>
      <p:sp>
        <p:nvSpPr>
          <p:cNvPr id="10" name="Rectangle 1"/>
          <p:cNvSpPr>
            <a:spLocks noChangeArrowheads="1"/>
          </p:cNvSpPr>
          <p:nvPr/>
        </p:nvSpPr>
        <p:spPr bwMode="auto">
          <a:xfrm>
            <a:off x="2057400" y="1828800"/>
            <a:ext cx="4892365" cy="46782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class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SinhVien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private var </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ma</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:Int=</a:t>
            </a:r>
            <a:r>
              <a:rPr kumimoji="0" lang="en-US" sz="1600"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0</a:t>
            </a:r>
            <a:br>
              <a:rPr kumimoji="0" lang="en-US" sz="1600"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private var </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ten</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:String?=</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null</a:t>
            </a:r>
            <a:b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    private var </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namSinh</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:Date?=</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null</a:t>
            </a:r>
            <a:b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    public var </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Ma</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:Int</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get</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return </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ma</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set</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(value) {</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ma</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=value}</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public var </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Ten</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:String?</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get</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ten</a:t>
            </a:r>
            <a:b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set</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(value) {</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ten</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=value}</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public var </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NamSinh</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:Date?</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get</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namSinh</a:t>
            </a:r>
            <a:b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set</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(value) {</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namSinh</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=value}</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constructor</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 Int, ten: String?, namSinh: Date?)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this</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ma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ma</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this</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ten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ten</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this</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namSinh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namSinh</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0825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Extensions Method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710088" y="1295401"/>
            <a:ext cx="7595712" cy="2971800"/>
          </a:xfrm>
          <a:prstGeom prst="rect">
            <a:avLst/>
          </a:prstGeom>
        </p:spPr>
        <p:txBody>
          <a:bodyPr wrap="square">
            <a:spAutoFit/>
          </a:bodyPr>
          <a:lstStyle/>
          <a:p>
            <a:r>
              <a:rPr lang="en-US" sz="2000" b="1" smtClean="0">
                <a:solidFill>
                  <a:srgbClr val="000080"/>
                </a:solidFill>
                <a:latin typeface="Calibri" panose="020F0502020204030204" pitchFamily="34" charset="0"/>
                <a:ea typeface="Calibri" panose="020F0502020204030204" pitchFamily="34" charset="0"/>
                <a:cs typeface="Times New Roman" panose="02020603050405020304" pitchFamily="18" charset="0"/>
              </a:rPr>
              <a:t>fun </a:t>
            </a:r>
            <a:r>
              <a:rPr lang="en-US" sz="200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SinhVien.Tuoi():</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Int</a:t>
            </a:r>
            <a:b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00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
            </a:r>
            <a:b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000" b="1">
                <a:solidFill>
                  <a:srgbClr val="000080"/>
                </a:solidFill>
                <a:latin typeface="Calibri" panose="020F0502020204030204" pitchFamily="34" charset="0"/>
                <a:ea typeface="Calibri" panose="020F0502020204030204" pitchFamily="34" charset="0"/>
                <a:cs typeface="Times New Roman" panose="02020603050405020304" pitchFamily="18" charset="0"/>
              </a:rPr>
              <a:t>var </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cal=Calendar.getInstance()</a:t>
            </a:r>
            <a:b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000" b="1">
                <a:solidFill>
                  <a:srgbClr val="000080"/>
                </a:solidFill>
                <a:latin typeface="Calibri" panose="020F0502020204030204" pitchFamily="34" charset="0"/>
                <a:ea typeface="Calibri" panose="020F0502020204030204" pitchFamily="34" charset="0"/>
                <a:cs typeface="Times New Roman" panose="02020603050405020304" pitchFamily="18" charset="0"/>
              </a:rPr>
              <a:t>var </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yearHienTai=cal.get(Calendar.</a:t>
            </a:r>
            <a:r>
              <a:rPr lang="en-US" sz="2000" i="1">
                <a:solidFill>
                  <a:srgbClr val="660E7A"/>
                </a:solidFill>
                <a:latin typeface="Calibri" panose="020F0502020204030204" pitchFamily="34" charset="0"/>
                <a:ea typeface="Calibri" panose="020F0502020204030204" pitchFamily="34" charset="0"/>
                <a:cs typeface="Times New Roman" panose="02020603050405020304" pitchFamily="18" charset="0"/>
              </a:rPr>
              <a:t>YEAR</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a:t>
            </a:r>
            <a:b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    cal.</a:t>
            </a:r>
            <a:r>
              <a:rPr lang="en-US" sz="2000" i="1">
                <a:solidFill>
                  <a:srgbClr val="660E7A"/>
                </a:solidFill>
                <a:latin typeface="Calibri" panose="020F0502020204030204" pitchFamily="34" charset="0"/>
                <a:ea typeface="Calibri" panose="020F0502020204030204" pitchFamily="34" charset="0"/>
                <a:cs typeface="Times New Roman" panose="02020603050405020304" pitchFamily="18" charset="0"/>
              </a:rPr>
              <a:t>time</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sz="2000" b="1">
                <a:solidFill>
                  <a:srgbClr val="000080"/>
                </a:solidFill>
                <a:latin typeface="Calibri" panose="020F0502020204030204" pitchFamily="34" charset="0"/>
                <a:ea typeface="Calibri" panose="020F0502020204030204" pitchFamily="34" charset="0"/>
                <a:cs typeface="Times New Roman" panose="02020603050405020304" pitchFamily="18" charset="0"/>
              </a:rPr>
              <a:t>this</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.NamSinh</a:t>
            </a:r>
            <a:b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000" b="1">
                <a:solidFill>
                  <a:srgbClr val="000080"/>
                </a:solidFill>
                <a:latin typeface="Calibri" panose="020F0502020204030204" pitchFamily="34" charset="0"/>
                <a:ea typeface="Calibri" panose="020F0502020204030204" pitchFamily="34" charset="0"/>
                <a:cs typeface="Times New Roman" panose="02020603050405020304" pitchFamily="18" charset="0"/>
              </a:rPr>
              <a:t>var </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yearNamSinh=cal.get(Calendar.</a:t>
            </a:r>
            <a:r>
              <a:rPr lang="en-US" sz="2000" i="1">
                <a:solidFill>
                  <a:srgbClr val="660E7A"/>
                </a:solidFill>
                <a:latin typeface="Calibri" panose="020F0502020204030204" pitchFamily="34" charset="0"/>
                <a:ea typeface="Calibri" panose="020F0502020204030204" pitchFamily="34" charset="0"/>
                <a:cs typeface="Times New Roman" panose="02020603050405020304" pitchFamily="18" charset="0"/>
              </a:rPr>
              <a:t>YEAR</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a:t>
            </a:r>
            <a:b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000" b="1">
                <a:solidFill>
                  <a:srgbClr val="000080"/>
                </a:solidFill>
                <a:latin typeface="Calibri" panose="020F0502020204030204" pitchFamily="34" charset="0"/>
                <a:ea typeface="Calibri" panose="020F0502020204030204" pitchFamily="34" charset="0"/>
                <a:cs typeface="Times New Roman" panose="02020603050405020304" pitchFamily="18" charset="0"/>
              </a:rPr>
              <a:t>return </a:t>
            </a: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yearHienTai-yearNamSinh+</a:t>
            </a:r>
            <a:r>
              <a:rPr lang="en-US" sz="2000">
                <a:solidFill>
                  <a:srgbClr val="0000FF"/>
                </a:solidFill>
                <a:latin typeface="Calibri" panose="020F0502020204030204" pitchFamily="34" charset="0"/>
                <a:ea typeface="Calibri" panose="020F0502020204030204" pitchFamily="34" charset="0"/>
                <a:cs typeface="Times New Roman" panose="02020603050405020304" pitchFamily="18" charset="0"/>
              </a:rPr>
              <a:t>1</a:t>
            </a:r>
            <a:br>
              <a:rPr lang="en-US" sz="2000">
                <a:solidFill>
                  <a:srgbClr val="0000FF"/>
                </a:solidFill>
                <a:latin typeface="Calibri" panose="020F0502020204030204" pitchFamily="34" charset="0"/>
                <a:ea typeface="Calibri" panose="020F0502020204030204" pitchFamily="34" charset="0"/>
                <a:cs typeface="Times New Roman" panose="02020603050405020304" pitchFamily="18" charset="0"/>
              </a:rPr>
            </a:br>
            <a: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t>}</a:t>
            </a:r>
            <a:br>
              <a:rPr lang="en-US" sz="2000">
                <a:solidFill>
                  <a:srgbClr val="000000"/>
                </a:solidFill>
                <a:latin typeface="Calibri" panose="020F0502020204030204" pitchFamily="34" charset="0"/>
                <a:ea typeface="Calibri" panose="020F0502020204030204" pitchFamily="34" charset="0"/>
                <a:cs typeface="Times New Roman" panose="02020603050405020304" pitchFamily="18" charset="0"/>
              </a:rPr>
            </a:br>
            <a:endParaRPr lang="en-US" sz="2000"/>
          </a:p>
        </p:txBody>
      </p:sp>
    </p:spTree>
    <p:extLst>
      <p:ext uri="{BB962C8B-B14F-4D97-AF65-F5344CB8AC3E}">
        <p14:creationId xmlns:p14="http://schemas.microsoft.com/office/powerpoint/2010/main" val="1516218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Extensions Method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633310" y="1295400"/>
            <a:ext cx="7672490" cy="3416320"/>
          </a:xfrm>
          <a:prstGeom prst="rect">
            <a:avLst/>
          </a:prstGeom>
        </p:spPr>
        <p:txBody>
          <a:bodyPr wrap="square">
            <a:spAutoFit/>
          </a:bodyPr>
          <a:lstStyle/>
          <a:p>
            <a:r>
              <a:rPr lang="en-US" sz="2400" b="1">
                <a:solidFill>
                  <a:srgbClr val="000080"/>
                </a:solidFill>
                <a:latin typeface="Calibri" panose="020F0502020204030204" pitchFamily="34" charset="0"/>
                <a:ea typeface="Calibri" panose="020F0502020204030204" pitchFamily="34" charset="0"/>
                <a:cs typeface="Times New Roman" panose="02020603050405020304" pitchFamily="18" charset="0"/>
              </a:rPr>
              <a:t>fun </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main(args: Array&lt;String&gt;) {</a:t>
            </a:r>
            <a:b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a:solidFill>
                  <a:srgbClr val="000080"/>
                </a:solidFill>
                <a:latin typeface="Calibri" panose="020F0502020204030204" pitchFamily="34" charset="0"/>
                <a:ea typeface="Calibri" panose="020F0502020204030204" pitchFamily="34" charset="0"/>
                <a:cs typeface="Times New Roman" panose="02020603050405020304" pitchFamily="18" charset="0"/>
              </a:rPr>
              <a:t>var </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ns=Calendar.getInstance()</a:t>
            </a:r>
            <a:b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    ns.set(Calendar.</a:t>
            </a:r>
            <a:r>
              <a:rPr lang="en-US" sz="2400" i="1">
                <a:solidFill>
                  <a:srgbClr val="660E7A"/>
                </a:solidFill>
                <a:latin typeface="Calibri" panose="020F0502020204030204" pitchFamily="34" charset="0"/>
                <a:ea typeface="Calibri" panose="020F0502020204030204" pitchFamily="34" charset="0"/>
                <a:cs typeface="Times New Roman" panose="02020603050405020304" pitchFamily="18" charset="0"/>
              </a:rPr>
              <a:t>YEAR</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sz="2400">
                <a:solidFill>
                  <a:srgbClr val="0000FF"/>
                </a:solidFill>
                <a:latin typeface="Calibri" panose="020F0502020204030204" pitchFamily="34" charset="0"/>
                <a:ea typeface="Calibri" panose="020F0502020204030204" pitchFamily="34" charset="0"/>
                <a:cs typeface="Times New Roman" panose="02020603050405020304" pitchFamily="18" charset="0"/>
              </a:rPr>
              <a:t>1998</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a:t>
            </a:r>
            <a:b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    ns.set(Calendar.</a:t>
            </a:r>
            <a:r>
              <a:rPr lang="en-US" sz="2400" i="1">
                <a:solidFill>
                  <a:srgbClr val="660E7A"/>
                </a:solidFill>
                <a:latin typeface="Calibri" panose="020F0502020204030204" pitchFamily="34" charset="0"/>
                <a:ea typeface="Calibri" panose="020F0502020204030204" pitchFamily="34" charset="0"/>
                <a:cs typeface="Times New Roman" panose="02020603050405020304" pitchFamily="18" charset="0"/>
              </a:rPr>
              <a:t>MONTH</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sz="2400">
                <a:solidFill>
                  <a:srgbClr val="0000FF"/>
                </a:solidFill>
                <a:latin typeface="Calibri" panose="020F0502020204030204" pitchFamily="34" charset="0"/>
                <a:ea typeface="Calibri" panose="020F0502020204030204" pitchFamily="34" charset="0"/>
                <a:cs typeface="Times New Roman" panose="02020603050405020304" pitchFamily="18" charset="0"/>
              </a:rPr>
              <a:t>2</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a:t>
            </a:r>
            <a:b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    ns.set(Calendar.</a:t>
            </a:r>
            <a:r>
              <a:rPr lang="en-US" sz="2400" i="1">
                <a:solidFill>
                  <a:srgbClr val="660E7A"/>
                </a:solidFill>
                <a:latin typeface="Calibri" panose="020F0502020204030204" pitchFamily="34" charset="0"/>
                <a:ea typeface="Calibri" panose="020F0502020204030204" pitchFamily="34" charset="0"/>
                <a:cs typeface="Times New Roman" panose="02020603050405020304" pitchFamily="18" charset="0"/>
              </a:rPr>
              <a:t>DAY_OF_MONTH</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sz="2400">
                <a:solidFill>
                  <a:srgbClr val="0000FF"/>
                </a:solidFill>
                <a:latin typeface="Calibri" panose="020F0502020204030204" pitchFamily="34" charset="0"/>
                <a:ea typeface="Calibri" panose="020F0502020204030204" pitchFamily="34" charset="0"/>
                <a:cs typeface="Times New Roman" panose="02020603050405020304" pitchFamily="18" charset="0"/>
              </a:rPr>
              <a:t>15</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a:t>
            </a:r>
            <a:b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a:solidFill>
                  <a:srgbClr val="000080"/>
                </a:solidFill>
                <a:latin typeface="Calibri" panose="020F0502020204030204" pitchFamily="34" charset="0"/>
                <a:ea typeface="Calibri" panose="020F0502020204030204" pitchFamily="34" charset="0"/>
                <a:cs typeface="Times New Roman" panose="02020603050405020304" pitchFamily="18" charset="0"/>
              </a:rPr>
              <a:t>var </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teo=SinhVien(</a:t>
            </a:r>
            <a:r>
              <a:rPr lang="en-US" sz="2400">
                <a:solidFill>
                  <a:srgbClr val="0000FF"/>
                </a:solidFill>
                <a:latin typeface="Calibri" panose="020F0502020204030204" pitchFamily="34" charset="0"/>
                <a:ea typeface="Calibri" panose="020F0502020204030204" pitchFamily="34" charset="0"/>
                <a:cs typeface="Times New Roman" panose="02020603050405020304" pitchFamily="18" charset="0"/>
              </a:rPr>
              <a:t>1</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sz="2400" b="1">
                <a:solidFill>
                  <a:srgbClr val="008000"/>
                </a:solidFill>
                <a:latin typeface="Calibri" panose="020F0502020204030204" pitchFamily="34" charset="0"/>
                <a:ea typeface="Calibri" panose="020F0502020204030204" pitchFamily="34" charset="0"/>
                <a:cs typeface="Times New Roman" panose="02020603050405020304" pitchFamily="18" charset="0"/>
              </a:rPr>
              <a:t>"Nguyễn Văn Tèo"</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,ns.</a:t>
            </a:r>
            <a:r>
              <a:rPr lang="en-US" sz="2400" i="1">
                <a:solidFill>
                  <a:srgbClr val="660E7A"/>
                </a:solidFill>
                <a:latin typeface="Calibri" panose="020F0502020204030204" pitchFamily="34" charset="0"/>
                <a:ea typeface="Calibri" panose="020F0502020204030204" pitchFamily="34" charset="0"/>
                <a:cs typeface="Times New Roman" panose="02020603050405020304" pitchFamily="18" charset="0"/>
              </a:rPr>
              <a:t>time</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a:t>
            </a:r>
            <a:b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a:solidFill>
                  <a:srgbClr val="000080"/>
                </a:solidFill>
                <a:latin typeface="Calibri" panose="020F0502020204030204" pitchFamily="34" charset="0"/>
                <a:ea typeface="Calibri" panose="020F0502020204030204" pitchFamily="34" charset="0"/>
                <a:cs typeface="Times New Roman" panose="02020603050405020304" pitchFamily="18" charset="0"/>
              </a:rPr>
              <a:t>var </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tuoiCuaTeo=teo.Tuoi()</a:t>
            </a:r>
            <a:b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i="1">
                <a:solidFill>
                  <a:srgbClr val="000000"/>
                </a:solidFill>
                <a:latin typeface="Calibri" panose="020F0502020204030204" pitchFamily="34" charset="0"/>
                <a:ea typeface="Calibri" panose="020F0502020204030204" pitchFamily="34" charset="0"/>
                <a:cs typeface="Times New Roman" panose="02020603050405020304" pitchFamily="18" charset="0"/>
              </a:rPr>
              <a:t>println</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sz="2400" b="1">
                <a:solidFill>
                  <a:srgbClr val="008000"/>
                </a:solidFill>
                <a:latin typeface="Calibri" panose="020F0502020204030204" pitchFamily="34" charset="0"/>
                <a:ea typeface="Calibri" panose="020F0502020204030204" pitchFamily="34" charset="0"/>
                <a:cs typeface="Times New Roman" panose="02020603050405020304" pitchFamily="18" charset="0"/>
              </a:rPr>
              <a:t>"Tuổi của Tèo="</a:t>
            </a: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+tuoiCuaTeo)</a:t>
            </a:r>
            <a:b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40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en-US" sz="2400"/>
          </a:p>
        </p:txBody>
      </p:sp>
    </p:spTree>
    <p:extLst>
      <p:ext uri="{BB962C8B-B14F-4D97-AF65-F5344CB8AC3E}">
        <p14:creationId xmlns:p14="http://schemas.microsoft.com/office/powerpoint/2010/main" val="769176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2704</TotalTime>
  <Words>234</Words>
  <Application>Microsoft Office PowerPoint</Application>
  <PresentationFormat>On-screen Show (4:3)</PresentationFormat>
  <Paragraphs>30</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 Unicode MS</vt:lpstr>
      <vt:lpstr>Arial</vt:lpstr>
      <vt:lpstr>Calibri</vt:lpstr>
      <vt:lpstr>Cambria</vt:lpstr>
      <vt:lpstr>Courier New</vt:lpstr>
      <vt:lpstr>Times New Roman</vt:lpstr>
      <vt:lpstr>VNI-Heather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976</cp:revision>
  <dcterms:created xsi:type="dcterms:W3CDTF">2011-04-06T04:04:31Z</dcterms:created>
  <dcterms:modified xsi:type="dcterms:W3CDTF">2017-07-28T12:37:34Z</dcterms:modified>
</cp:coreProperties>
</file>