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4" r:id="rId3"/>
    <p:sldId id="265" r:id="rId4"/>
    <p:sldId id="266" r:id="rId5"/>
    <p:sldId id="261" r:id="rId6"/>
    <p:sldId id="262" r:id="rId7"/>
    <p:sldId id="263"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18" autoAdjust="0"/>
    <p:restoredTop sz="95578" autoAdjust="0"/>
  </p:normalViewPr>
  <p:slideViewPr>
    <p:cSldViewPr>
      <p:cViewPr varScale="1">
        <p:scale>
          <a:sx n="94" d="100"/>
          <a:sy n="94" d="100"/>
        </p:scale>
        <p:origin x="45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27/07/2017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27/07/2017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27/07/2017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27/07/2017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55399"/>
            <a:ext cx="9144000" cy="480131"/>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Kotlin</a:t>
            </a:r>
            <a:endParaRPr lang="en-US" sz="1400" b="1" baseline="0" smtClean="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27/07/2017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27/07/2017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27/07/2017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27/07/2017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27/07/2017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27/07/2017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27/07/2017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27/07/2017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1447800"/>
            <a:ext cx="7239000" cy="1317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Xử lý mảng 1 chiều trong Kotlin</a:t>
            </a:r>
            <a:endParaRPr lang="en-US" sz="9600" kern="0">
              <a:solidFill>
                <a:srgbClr val="002060"/>
              </a:solidFill>
              <a:latin typeface="Cambria" panose="02040503050406030204" pitchFamily="18" charset="0"/>
            </a:endParaRPr>
          </a:p>
        </p:txBody>
      </p:sp>
      <p:pic>
        <p:nvPicPr>
          <p:cNvPr id="6" name="Picture 5"/>
          <p:cNvPicPr>
            <a:picLocks noChangeAspect="1"/>
          </p:cNvPicPr>
          <p:nvPr/>
        </p:nvPicPr>
        <p:blipFill>
          <a:blip r:embed="rId3"/>
          <a:stretch>
            <a:fillRect/>
          </a:stretch>
        </p:blipFill>
        <p:spPr>
          <a:xfrm>
            <a:off x="381000" y="4572000"/>
            <a:ext cx="1862746" cy="1844303"/>
          </a:xfrm>
          <a:prstGeom prst="rect">
            <a:avLst/>
          </a:prstGeom>
        </p:spPr>
      </p:pic>
      <p:pic>
        <p:nvPicPr>
          <p:cNvPr id="2" name="Picture 1"/>
          <p:cNvPicPr>
            <a:picLocks noChangeAspect="1"/>
          </p:cNvPicPr>
          <p:nvPr/>
        </p:nvPicPr>
        <p:blipFill>
          <a:blip r:embed="rId4"/>
          <a:stretch>
            <a:fillRect/>
          </a:stretch>
        </p:blipFill>
        <p:spPr>
          <a:xfrm>
            <a:off x="6038850" y="4511913"/>
            <a:ext cx="3105150" cy="1904390"/>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solidFill>
                    <a:srgbClr val="002060"/>
                  </a:solidFill>
                  <a:latin typeface="Cambria" panose="02040503050406030204" pitchFamily="18" charset="0"/>
                </a:rPr>
                <a:t>Khái niệm về mảng</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TextBox 47"/>
          <p:cNvSpPr txBox="1">
            <a:spLocks noChangeArrowheads="1"/>
          </p:cNvSpPr>
          <p:nvPr/>
        </p:nvSpPr>
        <p:spPr bwMode="auto">
          <a:xfrm>
            <a:off x="660897" y="1295400"/>
            <a:ext cx="825450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000" b="1">
                <a:solidFill>
                  <a:srgbClr val="333399"/>
                </a:solidFill>
                <a:latin typeface="Arial" panose="020B0604020202020204" pitchFamily="34" charset="0"/>
              </a:defRPr>
            </a:lvl1pPr>
            <a:lvl2pPr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1" indent="0" algn="just"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smtClean="0">
                <a:ln>
                  <a:noFill/>
                </a:ln>
                <a:solidFill>
                  <a:srgbClr val="333399"/>
                </a:solidFill>
                <a:effectLst/>
                <a:uLnTx/>
                <a:uFillTx/>
                <a:latin typeface="Cambria" panose="02040503050406030204" pitchFamily="18" charset="0"/>
              </a:rPr>
              <a:t>Mảng là một </a:t>
            </a:r>
            <a:r>
              <a:rPr kumimoji="0" lang="en-US" sz="2000" b="1" i="0" u="none" strike="noStrike" kern="0" cap="none" spc="0" normalizeH="0" baseline="0" noProof="0" smtClean="0">
                <a:ln>
                  <a:noFill/>
                </a:ln>
                <a:solidFill>
                  <a:srgbClr val="FF0000"/>
                </a:solidFill>
                <a:effectLst/>
                <a:uLnTx/>
                <a:uFillTx/>
                <a:latin typeface="Cambria" panose="02040503050406030204" pitchFamily="18" charset="0"/>
              </a:rPr>
              <a:t>loại biến đặc biệt</a:t>
            </a:r>
            <a:r>
              <a:rPr kumimoji="0" lang="en-US" sz="2000" b="1" i="0" u="none" strike="noStrike" kern="0" cap="none" spc="0" normalizeH="0" baseline="0" noProof="0" smtClean="0">
                <a:ln>
                  <a:noFill/>
                </a:ln>
                <a:solidFill>
                  <a:srgbClr val="333399"/>
                </a:solidFill>
                <a:effectLst/>
                <a:uLnTx/>
                <a:uFillTx/>
                <a:latin typeface="Cambria" panose="02040503050406030204" pitchFamily="18" charset="0"/>
              </a:rPr>
              <a:t>, bao gồm một </a:t>
            </a:r>
            <a:r>
              <a:rPr kumimoji="0" lang="en-US" sz="2000" b="1" i="0" u="none" strike="noStrike" kern="0" cap="none" spc="0" normalizeH="0" baseline="0" noProof="0" smtClean="0">
                <a:ln>
                  <a:noFill/>
                </a:ln>
                <a:solidFill>
                  <a:srgbClr val="FF0000"/>
                </a:solidFill>
                <a:effectLst/>
                <a:uLnTx/>
                <a:uFillTx/>
                <a:latin typeface="Cambria" panose="02040503050406030204" pitchFamily="18" charset="0"/>
              </a:rPr>
              <a:t>dãy các ô nhớ có nhiều ô nhớ con </a:t>
            </a:r>
            <a:r>
              <a:rPr kumimoji="0" lang="en-US" sz="2000" b="1" i="0" u="none" strike="noStrike" kern="0" cap="none" spc="0" normalizeH="0" baseline="0" noProof="0" smtClean="0">
                <a:ln>
                  <a:noFill/>
                </a:ln>
                <a:solidFill>
                  <a:srgbClr val="333399"/>
                </a:solidFill>
                <a:effectLst/>
                <a:uLnTx/>
                <a:uFillTx/>
                <a:latin typeface="Cambria" panose="02040503050406030204" pitchFamily="18" charset="0"/>
              </a:rPr>
              <a:t>cho phép biểu diễn thông tin dạng danh sách trong thực tế</a:t>
            </a:r>
          </a:p>
          <a:p>
            <a:pPr marL="0" marR="0" lvl="1" indent="0" algn="just"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smtClean="0">
                <a:ln>
                  <a:noFill/>
                </a:ln>
                <a:solidFill>
                  <a:srgbClr val="333399"/>
                </a:solidFill>
                <a:effectLst/>
                <a:uLnTx/>
                <a:uFillTx/>
                <a:latin typeface="Cambria" panose="02040503050406030204" pitchFamily="18" charset="0"/>
              </a:rPr>
              <a:t>Các phần tử trong mảng có </a:t>
            </a:r>
            <a:r>
              <a:rPr kumimoji="0" lang="en-US" sz="2000" b="1" i="0" u="none" strike="noStrike" kern="0" cap="none" spc="0" normalizeH="0" baseline="0" noProof="0" smtClean="0">
                <a:ln>
                  <a:noFill/>
                </a:ln>
                <a:solidFill>
                  <a:srgbClr val="FF0000"/>
                </a:solidFill>
                <a:effectLst/>
                <a:uLnTx/>
                <a:uFillTx/>
                <a:latin typeface="Cambria" panose="02040503050406030204" pitchFamily="18" charset="0"/>
              </a:rPr>
              <a:t>cùng kiểu dữ liệu với nhau</a:t>
            </a:r>
          </a:p>
          <a:p>
            <a:pPr marL="0" marR="0" lvl="1" indent="0" algn="just"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sng" strike="noStrike" kern="0" cap="none" spc="0" normalizeH="0" baseline="0" noProof="0" smtClean="0">
                <a:ln>
                  <a:noFill/>
                </a:ln>
                <a:solidFill>
                  <a:srgbClr val="333399"/>
                </a:solidFill>
                <a:effectLst/>
                <a:uLnTx/>
                <a:uFillTx/>
                <a:latin typeface="Cambria" panose="02040503050406030204" pitchFamily="18" charset="0"/>
              </a:rPr>
              <a:t>Ví</a:t>
            </a:r>
            <a:r>
              <a:rPr kumimoji="0" lang="en-US" sz="2000" b="1" i="0" u="sng" strike="noStrike" kern="0" cap="none" spc="0" normalizeH="0" noProof="0" smtClean="0">
                <a:ln>
                  <a:noFill/>
                </a:ln>
                <a:solidFill>
                  <a:srgbClr val="333399"/>
                </a:solidFill>
                <a:effectLst/>
                <a:uLnTx/>
                <a:uFillTx/>
                <a:latin typeface="Cambria" panose="02040503050406030204" pitchFamily="18" charset="0"/>
              </a:rPr>
              <a:t> dụ:</a:t>
            </a:r>
            <a:endParaRPr kumimoji="0" lang="en-US" sz="2000" b="1" i="0" u="sng" strike="noStrike" kern="0" cap="none" spc="0" normalizeH="0" baseline="0" noProof="0" smtClean="0">
              <a:ln>
                <a:noFill/>
              </a:ln>
              <a:solidFill>
                <a:srgbClr val="333399"/>
              </a:solidFill>
              <a:effectLst/>
              <a:uLnTx/>
              <a:uFillTx/>
              <a:latin typeface="Cambria" panose="02040503050406030204" pitchFamily="18" charset="0"/>
            </a:endParaRPr>
          </a:p>
        </p:txBody>
      </p:sp>
      <p:sp>
        <p:nvSpPr>
          <p:cNvPr id="11" name="Cube 10"/>
          <p:cNvSpPr/>
          <p:nvPr/>
        </p:nvSpPr>
        <p:spPr>
          <a:xfrm>
            <a:off x="21336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Cambria" panose="02040503050406030204" pitchFamily="18" charset="0"/>
              </a:rPr>
              <a:t>5</a:t>
            </a:r>
          </a:p>
        </p:txBody>
      </p:sp>
      <p:sp>
        <p:nvSpPr>
          <p:cNvPr id="12" name="Cube 11"/>
          <p:cNvSpPr/>
          <p:nvPr/>
        </p:nvSpPr>
        <p:spPr>
          <a:xfrm>
            <a:off x="28194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Cambria" panose="02040503050406030204" pitchFamily="18" charset="0"/>
              </a:rPr>
              <a:t>8</a:t>
            </a:r>
          </a:p>
        </p:txBody>
      </p:sp>
      <p:sp>
        <p:nvSpPr>
          <p:cNvPr id="13" name="Cube 12"/>
          <p:cNvSpPr/>
          <p:nvPr/>
        </p:nvSpPr>
        <p:spPr>
          <a:xfrm>
            <a:off x="35052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Cambria" panose="02040503050406030204" pitchFamily="18" charset="0"/>
              </a:rPr>
              <a:t>1</a:t>
            </a:r>
          </a:p>
        </p:txBody>
      </p:sp>
      <p:sp>
        <p:nvSpPr>
          <p:cNvPr id="14" name="Cube 13"/>
          <p:cNvSpPr/>
          <p:nvPr/>
        </p:nvSpPr>
        <p:spPr>
          <a:xfrm>
            <a:off x="41910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Cambria" panose="02040503050406030204" pitchFamily="18" charset="0"/>
              </a:rPr>
              <a:t>0</a:t>
            </a:r>
          </a:p>
        </p:txBody>
      </p:sp>
      <p:sp>
        <p:nvSpPr>
          <p:cNvPr id="15" name="Cube 14"/>
          <p:cNvSpPr/>
          <p:nvPr/>
        </p:nvSpPr>
        <p:spPr>
          <a:xfrm>
            <a:off x="48768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Cambria" panose="02040503050406030204" pitchFamily="18" charset="0"/>
              </a:rPr>
              <a:t>3</a:t>
            </a:r>
          </a:p>
        </p:txBody>
      </p:sp>
      <p:sp>
        <p:nvSpPr>
          <p:cNvPr id="16" name="Cube 15"/>
          <p:cNvSpPr/>
          <p:nvPr/>
        </p:nvSpPr>
        <p:spPr>
          <a:xfrm>
            <a:off x="55626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Cambria" panose="02040503050406030204" pitchFamily="18" charset="0"/>
              </a:rPr>
              <a:t>2</a:t>
            </a:r>
          </a:p>
        </p:txBody>
      </p:sp>
      <p:sp>
        <p:nvSpPr>
          <p:cNvPr id="17" name="Cube 16"/>
          <p:cNvSpPr/>
          <p:nvPr/>
        </p:nvSpPr>
        <p:spPr>
          <a:xfrm>
            <a:off x="62484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Cambria" panose="02040503050406030204" pitchFamily="18" charset="0"/>
              </a:rPr>
              <a:t>7</a:t>
            </a:r>
          </a:p>
        </p:txBody>
      </p:sp>
      <p:sp>
        <p:nvSpPr>
          <p:cNvPr id="18" name="Cube 17"/>
          <p:cNvSpPr/>
          <p:nvPr/>
        </p:nvSpPr>
        <p:spPr>
          <a:xfrm>
            <a:off x="69342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Cambria" panose="02040503050406030204" pitchFamily="18" charset="0"/>
              </a:rPr>
              <a:t>6</a:t>
            </a:r>
          </a:p>
        </p:txBody>
      </p:sp>
      <p:sp>
        <p:nvSpPr>
          <p:cNvPr id="19" name="Rectangle 18"/>
          <p:cNvSpPr/>
          <p:nvPr/>
        </p:nvSpPr>
        <p:spPr>
          <a:xfrm>
            <a:off x="21336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Cambria" panose="02040503050406030204" pitchFamily="18" charset="0"/>
              </a:rPr>
              <a:t>0</a:t>
            </a:r>
          </a:p>
        </p:txBody>
      </p:sp>
      <p:sp>
        <p:nvSpPr>
          <p:cNvPr id="20" name="Rectangle 19"/>
          <p:cNvSpPr/>
          <p:nvPr/>
        </p:nvSpPr>
        <p:spPr>
          <a:xfrm>
            <a:off x="28194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Cambria" panose="02040503050406030204" pitchFamily="18" charset="0"/>
              </a:rPr>
              <a:t>1</a:t>
            </a:r>
          </a:p>
        </p:txBody>
      </p:sp>
      <p:sp>
        <p:nvSpPr>
          <p:cNvPr id="21" name="Rectangle 20"/>
          <p:cNvSpPr/>
          <p:nvPr/>
        </p:nvSpPr>
        <p:spPr>
          <a:xfrm>
            <a:off x="35052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Cambria" panose="02040503050406030204" pitchFamily="18" charset="0"/>
              </a:rPr>
              <a:t>2</a:t>
            </a:r>
          </a:p>
        </p:txBody>
      </p:sp>
      <p:sp>
        <p:nvSpPr>
          <p:cNvPr id="22" name="Rectangle 21"/>
          <p:cNvSpPr/>
          <p:nvPr/>
        </p:nvSpPr>
        <p:spPr>
          <a:xfrm>
            <a:off x="41910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Cambria" panose="02040503050406030204" pitchFamily="18" charset="0"/>
              </a:rPr>
              <a:t>3</a:t>
            </a:r>
          </a:p>
        </p:txBody>
      </p:sp>
      <p:sp>
        <p:nvSpPr>
          <p:cNvPr id="23" name="Rectangle 22"/>
          <p:cNvSpPr/>
          <p:nvPr/>
        </p:nvSpPr>
        <p:spPr>
          <a:xfrm>
            <a:off x="48768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Cambria" panose="02040503050406030204" pitchFamily="18" charset="0"/>
              </a:rPr>
              <a:t>4</a:t>
            </a:r>
          </a:p>
        </p:txBody>
      </p:sp>
      <p:sp>
        <p:nvSpPr>
          <p:cNvPr id="24" name="Rectangle 23"/>
          <p:cNvSpPr/>
          <p:nvPr/>
        </p:nvSpPr>
        <p:spPr>
          <a:xfrm>
            <a:off x="55626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Cambria" panose="02040503050406030204" pitchFamily="18" charset="0"/>
              </a:rPr>
              <a:t>5</a:t>
            </a:r>
          </a:p>
        </p:txBody>
      </p:sp>
      <p:sp>
        <p:nvSpPr>
          <p:cNvPr id="25" name="Rectangle 24"/>
          <p:cNvSpPr/>
          <p:nvPr/>
        </p:nvSpPr>
        <p:spPr>
          <a:xfrm>
            <a:off x="62484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Cambria" panose="02040503050406030204" pitchFamily="18" charset="0"/>
              </a:rPr>
              <a:t>6</a:t>
            </a:r>
          </a:p>
        </p:txBody>
      </p:sp>
      <p:sp>
        <p:nvSpPr>
          <p:cNvPr id="26" name="Rectangle 25"/>
          <p:cNvSpPr/>
          <p:nvPr/>
        </p:nvSpPr>
        <p:spPr>
          <a:xfrm>
            <a:off x="69342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Cambria" panose="02040503050406030204" pitchFamily="18" charset="0"/>
              </a:rPr>
              <a:t>7</a:t>
            </a:r>
          </a:p>
        </p:txBody>
      </p:sp>
      <p:sp>
        <p:nvSpPr>
          <p:cNvPr id="27" name="TextBox 25"/>
          <p:cNvSpPr txBox="1">
            <a:spLocks noChangeArrowheads="1"/>
          </p:cNvSpPr>
          <p:nvPr/>
        </p:nvSpPr>
        <p:spPr bwMode="auto">
          <a:xfrm>
            <a:off x="990600" y="4308475"/>
            <a:ext cx="10999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333399"/>
                </a:solidFill>
                <a:latin typeface="Arial" panose="020B0604020202020204" pitchFamily="34" charset="0"/>
              </a:defRPr>
            </a:lvl1pPr>
            <a:lvl2pPr marL="742950" indent="-285750"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smtClean="0">
                <a:ln>
                  <a:noFill/>
                </a:ln>
                <a:solidFill>
                  <a:srgbClr val="0070C0"/>
                </a:solidFill>
                <a:effectLst/>
                <a:uLnTx/>
                <a:uFillTx/>
                <a:latin typeface="Cambria" panose="02040503050406030204" pitchFamily="18" charset="0"/>
              </a:rPr>
              <a:t>Mảng M</a:t>
            </a:r>
          </a:p>
        </p:txBody>
      </p:sp>
      <p:sp>
        <p:nvSpPr>
          <p:cNvPr id="28" name="TextBox 26"/>
          <p:cNvSpPr txBox="1">
            <a:spLocks noChangeArrowheads="1"/>
          </p:cNvSpPr>
          <p:nvPr/>
        </p:nvSpPr>
        <p:spPr bwMode="auto">
          <a:xfrm>
            <a:off x="990600" y="3633788"/>
            <a:ext cx="883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333399"/>
                </a:solidFill>
                <a:latin typeface="Arial" panose="020B0604020202020204" pitchFamily="34" charset="0"/>
              </a:defRPr>
            </a:lvl1pPr>
            <a:lvl2pPr marL="742950" indent="-285750"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smtClean="0">
                <a:ln>
                  <a:noFill/>
                </a:ln>
                <a:solidFill>
                  <a:srgbClr val="0070C0"/>
                </a:solidFill>
                <a:effectLst/>
                <a:uLnTx/>
                <a:uFillTx/>
                <a:latin typeface="Cambria" panose="02040503050406030204" pitchFamily="18" charset="0"/>
              </a:rPr>
              <a:t>Chỉ số</a:t>
            </a:r>
          </a:p>
        </p:txBody>
      </p:sp>
      <p:sp>
        <p:nvSpPr>
          <p:cNvPr id="29" name="TextBox 27"/>
          <p:cNvSpPr txBox="1">
            <a:spLocks noChangeArrowheads="1"/>
          </p:cNvSpPr>
          <p:nvPr/>
        </p:nvSpPr>
        <p:spPr bwMode="auto">
          <a:xfrm>
            <a:off x="3810000" y="5070475"/>
            <a:ext cx="17299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333399"/>
                </a:solidFill>
                <a:latin typeface="Arial" panose="020B0604020202020204" pitchFamily="34" charset="0"/>
              </a:defRPr>
            </a:lvl1pPr>
            <a:lvl2pPr marL="742950" indent="-285750"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smtClean="0">
                <a:ln>
                  <a:noFill/>
                </a:ln>
                <a:solidFill>
                  <a:srgbClr val="0070C0"/>
                </a:solidFill>
                <a:effectLst/>
                <a:uLnTx/>
                <a:uFillTx/>
                <a:latin typeface="Cambria" panose="02040503050406030204" pitchFamily="18" charset="0"/>
              </a:rPr>
              <a:t>Phần tử M[3]</a:t>
            </a:r>
          </a:p>
        </p:txBody>
      </p:sp>
      <p:cxnSp>
        <p:nvCxnSpPr>
          <p:cNvPr id="30" name="Straight Arrow Connector 29"/>
          <p:cNvCxnSpPr>
            <a:stCxn id="29" idx="0"/>
            <a:endCxn id="14" idx="3"/>
          </p:cNvCxnSpPr>
          <p:nvPr/>
        </p:nvCxnSpPr>
        <p:spPr>
          <a:xfrm flipH="1" flipV="1">
            <a:off x="4519216" y="4689475"/>
            <a:ext cx="155765" cy="381000"/>
          </a:xfrm>
          <a:prstGeom prst="straightConnector1">
            <a:avLst/>
          </a:prstGeom>
          <a:noFill/>
          <a:ln w="31750" cap="flat" cmpd="sng" algn="ctr">
            <a:solidFill>
              <a:srgbClr val="FF0000"/>
            </a:solidFill>
            <a:prstDash val="solid"/>
            <a:tailEnd type="arrow"/>
          </a:ln>
          <a:effectLst/>
        </p:spPr>
      </p:cxnSp>
      <p:sp>
        <p:nvSpPr>
          <p:cNvPr id="31" name="TextBox 47"/>
          <p:cNvSpPr txBox="1">
            <a:spLocks noChangeArrowheads="1"/>
          </p:cNvSpPr>
          <p:nvPr/>
        </p:nvSpPr>
        <p:spPr bwMode="auto">
          <a:xfrm>
            <a:off x="798124" y="5725366"/>
            <a:ext cx="82545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000" b="1">
                <a:solidFill>
                  <a:srgbClr val="333399"/>
                </a:solidFill>
                <a:latin typeface="Arial" panose="020B0604020202020204" pitchFamily="34" charset="0"/>
              </a:defRPr>
            </a:lvl1pPr>
            <a:lvl2pPr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1" indent="0" algn="just"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smtClean="0">
                <a:ln>
                  <a:noFill/>
                </a:ln>
                <a:solidFill>
                  <a:srgbClr val="333399"/>
                </a:solidFill>
                <a:effectLst/>
                <a:uLnTx/>
                <a:uFillTx/>
                <a:latin typeface="Cambria" panose="02040503050406030204" pitchFamily="18" charset="0"/>
              </a:rPr>
              <a:t>Các</a:t>
            </a:r>
            <a:r>
              <a:rPr kumimoji="0" lang="en-US" sz="2000" b="1" i="0" u="none" strike="noStrike" kern="0" cap="none" spc="0" normalizeH="0" noProof="0" smtClean="0">
                <a:ln>
                  <a:noFill/>
                </a:ln>
                <a:solidFill>
                  <a:srgbClr val="333399"/>
                </a:solidFill>
                <a:effectLst/>
                <a:uLnTx/>
                <a:uFillTx/>
                <a:latin typeface="Cambria" panose="02040503050406030204" pitchFamily="18" charset="0"/>
              </a:rPr>
              <a:t> loại dữ liệu mảng xây dựng sẵn: xxxArray</a:t>
            </a:r>
            <a:endParaRPr kumimoji="0" lang="en-US" sz="2000" b="1" i="0" u="sng" strike="noStrike" kern="0" cap="none" spc="0" normalizeH="0" baseline="0" noProof="0" smtClean="0">
              <a:ln>
                <a:noFill/>
              </a:ln>
              <a:solidFill>
                <a:srgbClr val="333399"/>
              </a:solidFill>
              <a:effectLst/>
              <a:uLnTx/>
              <a:uFillTx/>
              <a:latin typeface="Cambria" panose="02040503050406030204" pitchFamily="18" charset="0"/>
            </a:endParaRPr>
          </a:p>
        </p:txBody>
      </p:sp>
    </p:spTree>
    <p:extLst>
      <p:ext uri="{BB962C8B-B14F-4D97-AF65-F5344CB8AC3E}">
        <p14:creationId xmlns:p14="http://schemas.microsoft.com/office/powerpoint/2010/main" val="393435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solidFill>
                    <a:srgbClr val="002060"/>
                  </a:solidFill>
                  <a:latin typeface="Cambria" panose="02040503050406030204" pitchFamily="18" charset="0"/>
                </a:rPr>
                <a:t>Mục đích dùng mảng</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385220" y="1121833"/>
            <a:ext cx="8606379" cy="3046988"/>
          </a:xfrm>
          <a:prstGeom prst="rect">
            <a:avLst/>
          </a:prstGeom>
        </p:spPr>
        <p:txBody>
          <a:bodyPr wrap="square">
            <a:spAutoFit/>
          </a:bodyPr>
          <a:lstStyle/>
          <a:p>
            <a:pPr marL="342900" indent="-342900" algn="just">
              <a:buFont typeface="Wingdings" panose="05000000000000000000" pitchFamily="2" charset="2"/>
              <a:buChar char="ü"/>
            </a:pPr>
            <a:r>
              <a:rPr lang="en-US" sz="2400">
                <a:latin typeface="Cambria" panose="02040503050406030204" pitchFamily="18" charset="0"/>
              </a:rPr>
              <a:t>Mảng là cách tốt nhất cho phép quản lý nhiều phần tử dữ liệu có cùng kiểu tại cùng một thời điểm</a:t>
            </a:r>
          </a:p>
          <a:p>
            <a:pPr marL="342900" indent="-342900" algn="just">
              <a:buFont typeface="Wingdings" panose="05000000000000000000" pitchFamily="2" charset="2"/>
              <a:buChar char="ü"/>
            </a:pPr>
            <a:r>
              <a:rPr lang="en-US" sz="2400">
                <a:latin typeface="Cambria" panose="02040503050406030204" pitchFamily="18" charset="0"/>
              </a:rPr>
              <a:t>Mảng tạo ra sự tối ưu trong việc quản lý bộ nhớ so với việc sử dụng nhiều biến cho cùng một chức năng</a:t>
            </a:r>
          </a:p>
          <a:p>
            <a:pPr algn="just"/>
            <a:r>
              <a:rPr lang="en-US" sz="2400" smtClean="0">
                <a:latin typeface="Cambria" panose="02040503050406030204" pitchFamily="18" charset="0"/>
              </a:rPr>
              <a:t>	Bộ </a:t>
            </a:r>
            <a:r>
              <a:rPr lang="en-US" sz="2400">
                <a:latin typeface="Cambria" panose="02040503050406030204" pitchFamily="18" charset="0"/>
              </a:rPr>
              <a:t>nhớ có thể được gán cho mảng chỉ khi mảng thực sự được sử dụng. Do đó, bộ nhớ không bị tiêu tốn cho mảng ngay khi bạn khai báo mảng.</a:t>
            </a:r>
          </a:p>
          <a:p>
            <a:endParaRPr lang="en-US" sz="2400">
              <a:latin typeface="Cambria" panose="02040503050406030204" pitchFamily="18" charset="0"/>
            </a:endParaRPr>
          </a:p>
        </p:txBody>
      </p:sp>
    </p:spTree>
    <p:extLst>
      <p:ext uri="{BB962C8B-B14F-4D97-AF65-F5344CB8AC3E}">
        <p14:creationId xmlns:p14="http://schemas.microsoft.com/office/powerpoint/2010/main" val="671742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solidFill>
                    <a:srgbClr val="002060"/>
                  </a:solidFill>
                  <a:latin typeface="Cambria" panose="02040503050406030204" pitchFamily="18" charset="0"/>
                </a:rPr>
                <a:t>Mục đích dùng mảng</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762000" y="1295400"/>
            <a:ext cx="4572000" cy="646331"/>
          </a:xfrm>
          <a:prstGeom prst="rect">
            <a:avLst/>
          </a:prstGeom>
        </p:spPr>
        <p:txBody>
          <a:bodyPr>
            <a:spAutoFit/>
          </a:bodyPr>
          <a:lstStyle/>
          <a:p>
            <a:r>
              <a:rPr lang="en-US" b="1">
                <a:solidFill>
                  <a:srgbClr val="000080"/>
                </a:solidFill>
                <a:latin typeface="Courier New" panose="02070309020205020404" pitchFamily="49" charset="0"/>
                <a:cs typeface="Courier New" panose="02070309020205020404" pitchFamily="49" charset="0"/>
              </a:rPr>
              <a:t>var </a:t>
            </a:r>
            <a:r>
              <a:rPr lang="en-US">
                <a:solidFill>
                  <a:srgbClr val="000000"/>
                </a:solidFill>
                <a:latin typeface="Courier New" panose="02070309020205020404" pitchFamily="49" charset="0"/>
                <a:cs typeface="Courier New" panose="02070309020205020404" pitchFamily="49" charset="0"/>
              </a:rPr>
              <a:t>M:IntArray= IntArray(</a:t>
            </a:r>
            <a:r>
              <a:rPr lang="en-US">
                <a:solidFill>
                  <a:srgbClr val="0000FF"/>
                </a:solidFill>
                <a:latin typeface="Courier New" panose="02070309020205020404" pitchFamily="49" charset="0"/>
                <a:cs typeface="Courier New" panose="02070309020205020404" pitchFamily="49" charset="0"/>
              </a:rPr>
              <a:t>10</a:t>
            </a:r>
            <a:r>
              <a:rPr lang="en-US">
                <a:solidFill>
                  <a:srgbClr val="000000"/>
                </a:solidFill>
                <a:latin typeface="Courier New" panose="02070309020205020404" pitchFamily="49" charset="0"/>
                <a:cs typeface="Courier New" panose="02070309020205020404" pitchFamily="49" charset="0"/>
              </a:rPr>
              <a:t>)</a:t>
            </a:r>
            <a:br>
              <a:rPr lang="en-US">
                <a:solidFill>
                  <a:srgbClr val="000000"/>
                </a:solidFill>
                <a:latin typeface="Courier New" panose="02070309020205020404" pitchFamily="49" charset="0"/>
                <a:cs typeface="Courier New" panose="02070309020205020404" pitchFamily="49" charset="0"/>
              </a:rPr>
            </a:br>
            <a:endParaRPr lang="en-US"/>
          </a:p>
        </p:txBody>
      </p:sp>
      <p:sp>
        <p:nvSpPr>
          <p:cNvPr id="10" name="Rectangle 9"/>
          <p:cNvSpPr/>
          <p:nvPr/>
        </p:nvSpPr>
        <p:spPr>
          <a:xfrm>
            <a:off x="817880" y="2590800"/>
            <a:ext cx="6116320" cy="369332"/>
          </a:xfrm>
          <a:prstGeom prst="rect">
            <a:avLst/>
          </a:prstGeom>
        </p:spPr>
        <p:txBody>
          <a:bodyPr wrap="square">
            <a:spAutoFit/>
          </a:bodyPr>
          <a:lstStyle/>
          <a:p>
            <a:r>
              <a:rPr lang="en-US"/>
              <a:t> var dsTen= arrayOf("Kotlin","C#","Android","Restful","Java")</a:t>
            </a:r>
          </a:p>
        </p:txBody>
      </p:sp>
      <p:sp>
        <p:nvSpPr>
          <p:cNvPr id="11" name="Rectangle 1"/>
          <p:cNvSpPr>
            <a:spLocks noChangeArrowheads="1"/>
          </p:cNvSpPr>
          <p:nvPr/>
        </p:nvSpPr>
        <p:spPr bwMode="auto">
          <a:xfrm>
            <a:off x="838200" y="1945387"/>
            <a:ext cx="5791200"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X:IntArray = </a:t>
            </a:r>
            <a:r>
              <a:rPr kumimoji="0" lang="en-US" sz="15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intArrayOf</a:t>
            </a:r>
            <a: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5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4</a:t>
            </a:r>
            <a: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5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5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8</a:t>
            </a:r>
            <a: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5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3</a:t>
            </a:r>
            <a: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5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3906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smtClean="0">
                  <a:solidFill>
                    <a:srgbClr val="002060"/>
                  </a:solidFill>
                  <a:latin typeface="Cambria" panose="02040503050406030204" pitchFamily="18" charset="0"/>
                </a:rPr>
                <a:t>Nội dung bài học</a:t>
              </a:r>
              <a:endParaRPr lang="en-US" sz="2400" b="1">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1"/>
          <p:cNvSpPr>
            <a:spLocks noChangeArrowheads="1"/>
          </p:cNvSpPr>
          <p:nvPr/>
        </p:nvSpPr>
        <p:spPr bwMode="auto">
          <a:xfrm>
            <a:off x="990600" y="1295400"/>
            <a:ext cx="7629012"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fun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main(args: Array&lt;String&gt;) {</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M:IntArray= IntArray(</a:t>
            </a:r>
            <a: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rd=Random()</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for</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t>
            </a:r>
            <a:r>
              <a:rPr kumimoji="0" lang="en-US" b="0"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indices</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M[i]=rd.nextInt(</a:t>
            </a:r>
            <a: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100</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"Mảng sau khi nhập - duyệt theo giá trị:"</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for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"Mảng sau khi nhập - duyệt theo vị trí:"</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for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t>
            </a:r>
            <a:r>
              <a:rPr kumimoji="0" lang="en-US" b="0"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indices</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M[i]</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//số lớn nhất</a:t>
            </a:r>
            <a:b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"MAX=</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max</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//số nhỏ nhất</a:t>
            </a:r>
            <a:b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"MIN=</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min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endParaRPr kumimoji="0" 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3589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smtClean="0">
                  <a:solidFill>
                    <a:srgbClr val="002060"/>
                  </a:solidFill>
                  <a:latin typeface="Cambria" panose="02040503050406030204" pitchFamily="18" charset="0"/>
                </a:rPr>
                <a:t>Nội dung bài học</a:t>
              </a:r>
              <a:endParaRPr lang="en-US" sz="2400" b="1">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1"/>
          <p:cNvSpPr>
            <a:spLocks noChangeArrowheads="1"/>
          </p:cNvSpPr>
          <p:nvPr/>
        </p:nvSpPr>
        <p:spPr bwMode="auto">
          <a:xfrm>
            <a:off x="762000" y="990600"/>
            <a:ext cx="6664004" cy="5909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//tổng mảng</a:t>
            </a:r>
            <a:b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"SUM=</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sum</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//trung bình mảng</a:t>
            </a:r>
            <a:b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"AVERAGE=</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average</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//đếm số chẵn</a:t>
            </a:r>
            <a:b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"Số chẵn=</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count </a:t>
            </a:r>
            <a:r>
              <a:rPr kumimoji="0" lang="en-US"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t>
            </a:r>
            <a:r>
              <a:rPr kumimoji="0" lang="en-US"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t>
            </a:r>
            <a: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 </a:t>
            </a:r>
            <a:r>
              <a:rPr kumimoji="0" lang="en-US"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//đếm số lẻ</a:t>
            </a:r>
            <a:b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"Số lẻ=</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count </a:t>
            </a:r>
            <a:r>
              <a:rPr kumimoji="0" lang="en-US"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t>
            </a:r>
            <a:r>
              <a:rPr kumimoji="0" lang="en-US"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t>
            </a:r>
            <a: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 </a:t>
            </a:r>
            <a:r>
              <a:rPr kumimoji="0" lang="en-US"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//sắp xếp tăng dần</a:t>
            </a:r>
            <a:b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sort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"Tăng dần:"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for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//sắp xếp giảm dần</a:t>
            </a:r>
            <a:b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sortDescending</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"Giảm dần:"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for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endParaRPr kumimoji="0" 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6901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smtClean="0">
                  <a:solidFill>
                    <a:srgbClr val="002060"/>
                  </a:solidFill>
                  <a:latin typeface="Cambria" panose="02040503050406030204" pitchFamily="18" charset="0"/>
                </a:rPr>
                <a:t>Nội dung bài học</a:t>
              </a:r>
              <a:endParaRPr lang="en-US" sz="2400" b="1">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1"/>
          <p:cNvSpPr>
            <a:spLocks noChangeArrowheads="1"/>
          </p:cNvSpPr>
          <p:nvPr/>
        </p:nvSpPr>
        <p:spPr bwMode="auto">
          <a:xfrm>
            <a:off x="512600" y="1225689"/>
            <a:ext cx="5423280"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//lọc các số chẵn trong mảng</a:t>
            </a:r>
            <a:b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dsChan= M.</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filter </a:t>
            </a:r>
            <a:r>
              <a:rPr kumimoji="0" lang="en-US"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t>
            </a:r>
            <a:r>
              <a:rPr kumimoji="0" lang="en-US"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t>
            </a:r>
            <a: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 </a:t>
            </a:r>
            <a:r>
              <a:rPr kumimoji="0" lang="en-US"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"Các số chẵn:"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for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dsChan)</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//lọc các số lẻ trong mảng</a:t>
            </a:r>
            <a:b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dsLe= M.</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filter </a:t>
            </a:r>
            <a:r>
              <a:rPr kumimoji="0" lang="en-US"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t>
            </a:r>
            <a:r>
              <a:rPr kumimoji="0" lang="en-US"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t>
            </a:r>
            <a: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 </a:t>
            </a:r>
            <a:r>
              <a:rPr kumimoji="0" lang="en-US"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"Các số Lẻ:"</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for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dsLe)</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k=</a:t>
            </a:r>
            <a: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50</a:t>
            </a:r>
            <a:b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//lọc các số &gt;50 trong mảng</a:t>
            </a:r>
            <a:b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dsTim=M.</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filter </a:t>
            </a:r>
            <a:r>
              <a:rPr kumimoji="0" lang="en-US"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t>
            </a:r>
            <a:r>
              <a:rPr kumimoji="0" lang="en-US"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x&gt;k </a:t>
            </a:r>
            <a:r>
              <a:rPr kumimoji="0" lang="en-US"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"Các số &gt;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k</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for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dsTim)</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0456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2420</TotalTime>
  <Words>213</Words>
  <Application>Microsoft Office PowerPoint</Application>
  <PresentationFormat>On-screen Show (4:3)</PresentationFormat>
  <Paragraphs>43</Paragraphs>
  <Slides>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Cambria</vt:lpstr>
      <vt:lpstr>Courier New</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791</cp:revision>
  <dcterms:created xsi:type="dcterms:W3CDTF">2011-04-06T04:04:31Z</dcterms:created>
  <dcterms:modified xsi:type="dcterms:W3CDTF">2017-07-26T22:19:47Z</dcterms:modified>
</cp:coreProperties>
</file>