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29/05/2017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Xử lý Collections trong Kotlin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Collections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633310" y="1170737"/>
            <a:ext cx="78248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/>
              <a:t>Không giống như các ngôn ngữ lập trình khác, Kotlin phân biệt rõ 2 loại Collections(Mutable collections và Immutable collections).</a:t>
            </a:r>
          </a:p>
          <a:p>
            <a:r>
              <a:rPr lang="vi-VN"/>
              <a:t>Mô hình lớp kế thừa của các Collection trong Kotlin/java: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2198004"/>
            <a:ext cx="7290811" cy="382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Collections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297976" y="1170737"/>
            <a:ext cx="85412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0000FF"/>
                </a:solidFill>
              </a:rPr>
              <a:t>Mutable Collections</a:t>
            </a:r>
            <a:r>
              <a:rPr lang="vi-VN"/>
              <a:t> là tập các lớp dùng để lưu trữ danh sách dữ liệu và</a:t>
            </a:r>
            <a:r>
              <a:rPr lang="vi-VN">
                <a:solidFill>
                  <a:srgbClr val="FF0000"/>
                </a:solidFill>
              </a:rPr>
              <a:t> có thể</a:t>
            </a:r>
            <a:r>
              <a:rPr lang="vi-VN"/>
              <a:t> thay đổi kích thước được</a:t>
            </a:r>
          </a:p>
          <a:p>
            <a:r>
              <a:rPr lang="vi-VN">
                <a:solidFill>
                  <a:srgbClr val="0000FF"/>
                </a:solidFill>
              </a:rPr>
              <a:t>Immutable Collections</a:t>
            </a:r>
            <a:r>
              <a:rPr lang="vi-VN"/>
              <a:t> là tập các lớp dùng để lưu trữ danh sách dữ liệu và </a:t>
            </a:r>
            <a:r>
              <a:rPr lang="vi-VN">
                <a:solidFill>
                  <a:srgbClr val="FF0000"/>
                </a:solidFill>
              </a:rPr>
              <a:t>không thể</a:t>
            </a:r>
            <a:r>
              <a:rPr lang="vi-VN"/>
              <a:t> thay đổi kích thước được</a:t>
            </a:r>
          </a:p>
          <a:p>
            <a:r>
              <a:rPr lang="vi-VN"/>
              <a:t>Cả 2 loại Collections này rất dễ tạo và sử dụng, chỉ khác nhau chút xíu ở mục đích sử dụng của lập trình viên.</a:t>
            </a:r>
          </a:p>
          <a:p>
            <a:r>
              <a:rPr lang="vi-VN"/>
              <a:t>Trong giới hạn bài học này Tui chỉ trình bày về </a:t>
            </a:r>
            <a:r>
              <a:rPr lang="vi-VN">
                <a:solidFill>
                  <a:srgbClr val="0000FF"/>
                </a:solidFill>
              </a:rPr>
              <a:t>MutableList</a:t>
            </a:r>
            <a:r>
              <a:rPr lang="vi-VN"/>
              <a:t> và </a:t>
            </a:r>
            <a:r>
              <a:rPr lang="vi-VN">
                <a:solidFill>
                  <a:srgbClr val="0000FF"/>
                </a:solidFill>
              </a:rPr>
              <a:t>List</a:t>
            </a:r>
            <a:r>
              <a:rPr lang="vi-VN"/>
              <a:t>, các lớp Collection khác các bạn tự tìm hiểu thêm nếu trong dự án có gặp. Tuy nhiên với </a:t>
            </a:r>
            <a:r>
              <a:rPr lang="vi-VN">
                <a:solidFill>
                  <a:srgbClr val="0000FF"/>
                </a:solidFill>
              </a:rPr>
              <a:t>MutableList</a:t>
            </a:r>
            <a:r>
              <a:rPr lang="vi-VN"/>
              <a:t> và </a:t>
            </a:r>
            <a:r>
              <a:rPr lang="vi-VN">
                <a:solidFill>
                  <a:srgbClr val="0000FF"/>
                </a:solidFill>
              </a:rPr>
              <a:t>List</a:t>
            </a:r>
            <a:r>
              <a:rPr lang="vi-VN"/>
              <a:t> thì theo Tui bạn đã có thể xử lý được hầu hết các trường hợp lưu trữ, tương tác, hiển thị dữ liệu trong phần mềm rồi.</a:t>
            </a:r>
          </a:p>
          <a:p>
            <a:r>
              <a:rPr lang="vi-VN">
                <a:solidFill>
                  <a:srgbClr val="0000FF"/>
                </a:solidFill>
              </a:rPr>
              <a:t>MutableList</a:t>
            </a:r>
            <a:r>
              <a:rPr lang="vi-VN"/>
              <a:t> Là collection có thể thay đổi kích thước dữ liệu: Có thể thêm, sửa, xóa…</a:t>
            </a:r>
          </a:p>
          <a:p>
            <a:r>
              <a:rPr lang="vi-VN">
                <a:solidFill>
                  <a:srgbClr val="0000FF"/>
                </a:solidFill>
              </a:rPr>
              <a:t>List</a:t>
            </a:r>
            <a:r>
              <a:rPr lang="vi-VN"/>
              <a:t> Là collection chỉ có nhiệm vụ readOnly, dùng để hiển thị thông tin. Và dĩ nhiên nó sẽ tối ưu bộ nhớ hơn so với </a:t>
            </a:r>
            <a:r>
              <a:rPr lang="vi-VN">
                <a:solidFill>
                  <a:srgbClr val="0000FF"/>
                </a:solidFill>
              </a:rPr>
              <a:t>MutableList</a:t>
            </a:r>
            <a:r>
              <a:rPr lang="vi-VN"/>
              <a:t>. Do đó nếu như bạn chỉ muốn hiển thị thông tin thì nên dùng </a:t>
            </a:r>
            <a:r>
              <a:rPr lang="vi-VN">
                <a:solidFill>
                  <a:srgbClr val="0000FF"/>
                </a:solidFill>
              </a:rPr>
              <a:t>List</a:t>
            </a:r>
            <a:r>
              <a:rPr lang="vi-VN"/>
              <a:t>.</a:t>
            </a:r>
          </a:p>
          <a:p>
            <a:r>
              <a:rPr lang="vi-VN"/>
              <a:t>Các collection trong Kotlin không có các Constructor khởi tạo riêng, mà nó thông qua các hàm </a:t>
            </a:r>
            <a:r>
              <a:rPr lang="vi-VN">
                <a:solidFill>
                  <a:srgbClr val="FF0000"/>
                </a:solidFill>
              </a:rPr>
              <a:t>mutableListOf()</a:t>
            </a:r>
            <a:r>
              <a:rPr lang="vi-VN"/>
              <a:t>, </a:t>
            </a:r>
            <a:r>
              <a:rPr lang="vi-VN">
                <a:solidFill>
                  <a:srgbClr val="FF0000"/>
                </a:solidFill>
              </a:rPr>
              <a:t>listOf()</a:t>
            </a:r>
            <a:r>
              <a:rPr lang="vi-VN"/>
              <a:t> để khởi tạo</a:t>
            </a:r>
          </a:p>
        </p:txBody>
      </p:sp>
    </p:spTree>
    <p:extLst>
      <p:ext uri="{BB962C8B-B14F-4D97-AF65-F5344CB8AC3E}">
        <p14:creationId xmlns:p14="http://schemas.microsoft.com/office/powerpoint/2010/main" val="5344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Collections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2239091"/>
            <a:ext cx="495840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var ds1:MutableList&lt;Int&gt; =mutableListOf()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var ds2:List&lt;Int&gt; = listOf()</a:t>
            </a: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5776" y="1307034"/>
            <a:ext cx="7342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>
                <a:solidFill>
                  <a:srgbClr val="0000FF"/>
                </a:solidFill>
              </a:rPr>
              <a:t>Ví dụ 1</a:t>
            </a:r>
            <a:r>
              <a:rPr lang="vi-VN">
                <a:solidFill>
                  <a:srgbClr val="0000FF"/>
                </a:solidFill>
              </a:rPr>
              <a:t> </a:t>
            </a:r>
            <a:r>
              <a:rPr lang="vi-VN"/>
              <a:t>dưới đây mình họa cách khởi tạo 2 collections:</a:t>
            </a:r>
            <a:endParaRPr 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38200" y="3810000"/>
            <a:ext cx="53848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var ds1:MutableList&lt;Int&gt; =mutableListOf(5,6,1,0,4)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var ds2:List&lt;Int&gt; = listOf(1,2,3,4)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33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Collections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555951"/>
              </p:ext>
            </p:extLst>
          </p:nvPr>
        </p:nvGraphicFramePr>
        <p:xfrm>
          <a:off x="152400" y="1123715"/>
          <a:ext cx="8915400" cy="53532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67697"/>
                <a:gridCol w="5247703"/>
              </a:tblGrid>
              <a:tr h="614149">
                <a:tc>
                  <a:txBody>
                    <a:bodyPr/>
                    <a:lstStyle/>
                    <a:p>
                      <a:r>
                        <a:rPr lang="vi-VN" sz="1800"/>
                        <a:t>Tên Thuộc tính/phương thức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Mô tả</a:t>
                      </a:r>
                    </a:p>
                  </a:txBody>
                  <a:tcPr marL="67552" marR="67552" marT="33776" marB="33776" anchor="ctr"/>
                </a:tc>
              </a:tr>
              <a:tr h="429904">
                <a:tc>
                  <a:txBody>
                    <a:bodyPr/>
                    <a:lstStyle/>
                    <a:p>
                      <a:r>
                        <a:rPr lang="en-US" sz="1800"/>
                        <a:t>size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vi-VN" sz="1800"/>
                        <a:t>Thuộc tính trả về kích thước thực sự của Collection</a:t>
                      </a:r>
                    </a:p>
                  </a:txBody>
                  <a:tcPr marL="67552" marR="67552" marT="33776" marB="33776" anchor="ctr"/>
                </a:tc>
              </a:tr>
              <a:tr h="429904">
                <a:tc>
                  <a:txBody>
                    <a:bodyPr/>
                    <a:lstStyle/>
                    <a:p>
                      <a:r>
                        <a:rPr lang="en-US" sz="1800"/>
                        <a:t>[i]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Indexer cho phép truy suất và thay đổi giá trị tại vị trí i của collection</a:t>
                      </a:r>
                    </a:p>
                  </a:txBody>
                  <a:tcPr marL="67552" marR="67552" marT="33776" marB="33776" anchor="ctr"/>
                </a:tc>
              </a:tr>
              <a:tr h="245660">
                <a:tc>
                  <a:txBody>
                    <a:bodyPr/>
                    <a:lstStyle/>
                    <a:p>
                      <a:r>
                        <a:rPr lang="en-US" sz="1800"/>
                        <a:t>add()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Thêm một phần tử</a:t>
                      </a:r>
                    </a:p>
                  </a:txBody>
                  <a:tcPr marL="67552" marR="67552" marT="33776" marB="33776" anchor="ctr"/>
                </a:tc>
              </a:tr>
              <a:tr h="245660">
                <a:tc>
                  <a:txBody>
                    <a:bodyPr/>
                    <a:lstStyle/>
                    <a:p>
                      <a:r>
                        <a:rPr lang="en-US" sz="1800"/>
                        <a:t>addAll()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Thêm nhiều phần tử</a:t>
                      </a:r>
                    </a:p>
                  </a:txBody>
                  <a:tcPr marL="67552" marR="67552" marT="33776" marB="33776" anchor="ctr"/>
                </a:tc>
              </a:tr>
              <a:tr h="245660">
                <a:tc>
                  <a:txBody>
                    <a:bodyPr/>
                    <a:lstStyle/>
                    <a:p>
                      <a:r>
                        <a:rPr lang="en-US" sz="1800"/>
                        <a:t>removeAt()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Xóa theo vị trí</a:t>
                      </a:r>
                    </a:p>
                  </a:txBody>
                  <a:tcPr marL="67552" marR="67552" marT="33776" marB="33776" anchor="ctr"/>
                </a:tc>
              </a:tr>
              <a:tr h="245660">
                <a:tc>
                  <a:txBody>
                    <a:bodyPr/>
                    <a:lstStyle/>
                    <a:p>
                      <a:r>
                        <a:rPr lang="en-US" sz="1800"/>
                        <a:t>remove()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vi-VN" sz="1800"/>
                        <a:t>Xóa theo đối tượng</a:t>
                      </a:r>
                    </a:p>
                  </a:txBody>
                  <a:tcPr marL="67552" marR="67552" marT="33776" marB="33776" anchor="ctr"/>
                </a:tc>
              </a:tr>
              <a:tr h="245660">
                <a:tc>
                  <a:txBody>
                    <a:bodyPr/>
                    <a:lstStyle/>
                    <a:p>
                      <a:r>
                        <a:rPr lang="en-US" sz="1800"/>
                        <a:t>removeIf{}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Xóa theo điều kiện</a:t>
                      </a:r>
                    </a:p>
                  </a:txBody>
                  <a:tcPr marL="67552" marR="67552" marT="33776" marB="33776" anchor="ctr"/>
                </a:tc>
              </a:tr>
              <a:tr h="245660">
                <a:tc>
                  <a:txBody>
                    <a:bodyPr/>
                    <a:lstStyle/>
                    <a:p>
                      <a:r>
                        <a:rPr lang="en-US" sz="1800"/>
                        <a:t>clear()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Xóa toàn bộ danh sách</a:t>
                      </a:r>
                    </a:p>
                  </a:txBody>
                  <a:tcPr marL="67552" marR="67552" marT="33776" marB="33776" anchor="ctr"/>
                </a:tc>
              </a:tr>
              <a:tr h="245660">
                <a:tc>
                  <a:txBody>
                    <a:bodyPr/>
                    <a:lstStyle/>
                    <a:p>
                      <a:r>
                        <a:rPr lang="en-US" sz="1800"/>
                        <a:t>sort()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Sắp xếp tăng dần</a:t>
                      </a:r>
                    </a:p>
                  </a:txBody>
                  <a:tcPr marL="67552" marR="67552" marT="33776" marB="33776" anchor="ctr"/>
                </a:tc>
              </a:tr>
              <a:tr h="245660">
                <a:tc>
                  <a:txBody>
                    <a:bodyPr/>
                    <a:lstStyle/>
                    <a:p>
                      <a:r>
                        <a:rPr lang="en-US" sz="1800"/>
                        <a:t>sortDescending()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Sắp xếp giảm dần</a:t>
                      </a:r>
                    </a:p>
                  </a:txBody>
                  <a:tcPr marL="67552" marR="67552" marT="33776" marB="33776" anchor="ctr"/>
                </a:tc>
              </a:tr>
              <a:tr h="245660">
                <a:tc>
                  <a:txBody>
                    <a:bodyPr/>
                    <a:lstStyle/>
                    <a:p>
                      <a:r>
                        <a:rPr lang="en-US" sz="1800"/>
                        <a:t>filter {  }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Lọc dữ liệu</a:t>
                      </a:r>
                    </a:p>
                  </a:txBody>
                  <a:tcPr marL="67552" marR="67552" marT="33776" marB="33776" anchor="ctr"/>
                </a:tc>
              </a:tr>
              <a:tr h="429904">
                <a:tc>
                  <a:txBody>
                    <a:bodyPr/>
                    <a:lstStyle/>
                    <a:p>
                      <a:r>
                        <a:rPr lang="en-US" sz="1800"/>
                        <a:t>contains()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Kiểm tra Collection có chứa phần tử nào đó hay không</a:t>
                      </a:r>
                    </a:p>
                  </a:txBody>
                  <a:tcPr marL="67552" marR="67552" marT="33776" marB="3377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4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Collections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79321" y="1295400"/>
            <a:ext cx="469712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var ds:List&lt;Int&gt; = listOf(5,6,1,9,-4,7,8,2)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println("Các phần tử trong List cách 1:")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for(i in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ds.indices)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print("${ds[i]}\t")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println()</a:t>
            </a: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75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Collections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25332" y="1201444"/>
            <a:ext cx="839685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var ds:MutableList&lt;Int&gt; = mutableListOf()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ds.add(10)//thêm một phần tử có giá trị 10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ds.add(4)//thêm một phần tử có giá trị 4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ds.add(5)//thêm một phần tử có giá trị 5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ds.add(8)//thêm một phần tử có giá trị 8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ds.addAll(mutableListOf(9,0,7))//thêm một danh sách có 3 phần tử: 9,0,7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println("Các phần tử trong MutableList - theo giá trị:")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for(i in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ds)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print("$i\t")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println()</a:t>
            </a: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3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533</Words>
  <Application>Microsoft Office PowerPoint</Application>
  <PresentationFormat>On-screen Show (4:3)</PresentationFormat>
  <Paragraphs>66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Unicode MS</vt:lpstr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816</cp:revision>
  <dcterms:created xsi:type="dcterms:W3CDTF">2011-04-06T04:04:31Z</dcterms:created>
  <dcterms:modified xsi:type="dcterms:W3CDTF">2017-05-29T00:01:16Z</dcterms:modified>
</cp:coreProperties>
</file>