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63" r:id="rId4"/>
    <p:sldId id="264" r:id="rId5"/>
    <p:sldId id="265" r:id="rId6"/>
    <p:sldId id="267" r:id="rId7"/>
    <p:sldId id="268" r:id="rId8"/>
    <p:sldId id="269" r:id="rId9"/>
    <p:sldId id="266" r:id="rId10"/>
    <p:sldId id="270" r:id="rId11"/>
    <p:sldId id="271" r:id="rId12"/>
    <p:sldId id="272" r:id="rId13"/>
    <p:sldId id="273" r:id="rId14"/>
    <p:sldId id="274" r:id="rId15"/>
    <p:sldId id="275" r:id="rId16"/>
    <p:sldId id="276"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uythanhcse.files.wordpress.com/2017/05/kotlin_22_h1.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uythanhcse.files.wordpress.com/2017/05/kotlin_22_h2.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uythanhcse.files.wordpress.com/2017/05/kotlin_22_h3.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uythanhcse.files.wordpress.com/2017/05/kotlin_22_h4.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uythanhcse.files.wordpress.com/2017/05/kotlin_22_h5.pn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uythanhcse.files.wordpress.com/2017/05/kotlin_22_h6.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Các khái niệm về lập trình Hướng đối tượng</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Tính trừu tượng:</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2"/>
          <p:cNvSpPr>
            <a:spLocks noChangeArrowheads="1"/>
          </p:cNvSpPr>
          <p:nvPr/>
        </p:nvSpPr>
        <p:spPr bwMode="auto">
          <a:xfrm>
            <a:off x="325332" y="1254084"/>
            <a:ext cx="882805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FF0000"/>
                </a:solidFill>
                <a:effectLst/>
                <a:latin typeface="Arial" panose="020B0604020202020204" pitchFamily="34" charset="0"/>
                <a:ea typeface="Times New Roman" panose="02020603050405020304" pitchFamily="18" charset="0"/>
              </a:rPr>
              <a:t>Trường hợp 1:</a:t>
            </a:r>
            <a:endPar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Lớp (Class) là một khái niệm trừu tượng, đối tượng là một thể hiện cụ thể của lớp.</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panose="020B0604020202020204" pitchFamily="34" charset="0"/>
                <a:ea typeface="Times New Roman" panose="02020603050405020304" pitchFamily="18" charset="0"/>
              </a:rPr>
              <a:t>Ví dụ 4:</a:t>
            </a:r>
            <a:endPar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Bản thiết kế của chiếc xe hơi là lớp.</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Chiếc xe hơi được tạo ra từ bản thiết kế là đối tượng.</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p:txBody>
      </p:sp>
      <p:pic>
        <p:nvPicPr>
          <p:cNvPr id="1025" name="Picture 80" descr="https://duythanhcse.files.wordpress.com/2017/05/kotlin_22_h1.png?w=62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9317"/>
            <a:ext cx="5901087" cy="20647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695325" y="525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7872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Tính trừu tượng:</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9881" y="1170737"/>
            <a:ext cx="8283679" cy="1757212"/>
          </a:xfrm>
          <a:prstGeom prst="rect">
            <a:avLst/>
          </a:prstGeom>
        </p:spPr>
        <p:txBody>
          <a:bodyPr wrap="square">
            <a:spAutoFit/>
          </a:bodyPr>
          <a:lstStyle/>
          <a:p>
            <a:pPr indent="228600" algn="just">
              <a:lnSpc>
                <a:spcPct val="115000"/>
              </a:lnSpc>
            </a:pPr>
            <a:r>
              <a:rPr lang="en-US" sz="2400" b="1">
                <a:solidFill>
                  <a:srgbClr val="FF0000"/>
                </a:solidFill>
                <a:latin typeface="Times New Roman" panose="02020603050405020304" pitchFamily="18" charset="0"/>
                <a:ea typeface="Times New Roman" panose="02020603050405020304" pitchFamily="18" charset="0"/>
              </a:rPr>
              <a:t>Trường hợp 2:</a:t>
            </a:r>
            <a:endParaRPr lang="en-US" sz="2400">
              <a:latin typeface="Times New Roman" panose="02020603050405020304" pitchFamily="18" charset="0"/>
              <a:ea typeface="Times New Roman" panose="02020603050405020304" pitchFamily="18" charset="0"/>
            </a:endParaRPr>
          </a:p>
          <a:p>
            <a:pPr indent="228600" algn="just">
              <a:lnSpc>
                <a:spcPct val="115000"/>
              </a:lnSpc>
            </a:pPr>
            <a:r>
              <a:rPr lang="en-US" sz="2400">
                <a:latin typeface="Times New Roman" panose="02020603050405020304" pitchFamily="18" charset="0"/>
                <a:ea typeface="Times New Roman" panose="02020603050405020304" pitchFamily="18" charset="0"/>
              </a:rPr>
              <a:t>Từ những đối tượng giống nhau: trừu tượng hóa thành một lớp: Chỉ đưa ra các thuộc tính và phương thức cần thiết của đối tượng trong lập trình.</a:t>
            </a:r>
            <a:endParaRPr lang="en-US" sz="2400">
              <a:effectLst/>
              <a:latin typeface="Times New Roman" panose="02020603050405020304" pitchFamily="18" charset="0"/>
              <a:ea typeface="Times New Roman" panose="02020603050405020304" pitchFamily="18" charset="0"/>
            </a:endParaRPr>
          </a:p>
        </p:txBody>
      </p:sp>
      <p:pic>
        <p:nvPicPr>
          <p:cNvPr id="12" name="Picture 11" descr="https://duythanhcse.files.wordpress.com/2017/05/kotlin_22_h2.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6120" y="2931529"/>
            <a:ext cx="5791200" cy="2261187"/>
          </a:xfrm>
          <a:prstGeom prst="rect">
            <a:avLst/>
          </a:prstGeom>
          <a:noFill/>
          <a:ln>
            <a:noFill/>
          </a:ln>
        </p:spPr>
      </p:pic>
      <p:sp>
        <p:nvSpPr>
          <p:cNvPr id="11" name="Rectangle 10"/>
          <p:cNvSpPr/>
          <p:nvPr/>
        </p:nvSpPr>
        <p:spPr>
          <a:xfrm>
            <a:off x="506913" y="5185892"/>
            <a:ext cx="8359879" cy="1125757"/>
          </a:xfrm>
          <a:prstGeom prst="rect">
            <a:avLst/>
          </a:prstGeom>
        </p:spPr>
        <p:txBody>
          <a:bodyPr wrap="square">
            <a:spAutoFit/>
          </a:bodyPr>
          <a:lstStyle/>
          <a:p>
            <a:pPr indent="228600" algn="just">
              <a:lnSpc>
                <a:spcPct val="115000"/>
              </a:lnSpc>
            </a:pPr>
            <a:r>
              <a:rPr lang="en-US" sz="2000">
                <a:latin typeface="Times New Roman" panose="02020603050405020304" pitchFamily="18" charset="0"/>
                <a:ea typeface="Times New Roman" panose="02020603050405020304" pitchFamily="18" charset="0"/>
              </a:rPr>
              <a:t>Tui nghĩ bạn nào cũng học Sinh Học, bạn thấy trong Sách giáo khoa người ta cũng phân ra : Lớp Chim, Lớp động vật có vú, lớp động vật ăn cỏ…. đó chính là sự trừu tượng hóa, tự tập các đối tượng họ trừu tượng thành các lớp.</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1247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Tính đóng gói:</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280916" y="1295401"/>
            <a:ext cx="8558284" cy="3046988"/>
          </a:xfrm>
          <a:prstGeom prst="rect">
            <a:avLst/>
          </a:prstGeom>
        </p:spPr>
        <p:txBody>
          <a:bodyPr wrap="square">
            <a:spAutoFit/>
          </a:bodyPr>
          <a:lstStyle/>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Mỗi lớp được xây dựng để thực hiện một nhóm chức năng đặc trưng của riêng lớp đó.</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Tất cả mọi thao tác truy xuất vào thành phần dữ liệu từ đối tượng này qua đối tượng khác phải được thực hiện bởi các phương thức (method) của chính đối tượng chứa dữ liệu.</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Tính đóng gói cho phép dấu thông tin của đối tượng bằng cách kết hợp thông tin và các phương thức liên quan đến thông tin trong đối tượng.</a:t>
            </a:r>
            <a:endParaRPr lang="en-US" sz="2400">
              <a:effectLst/>
              <a:latin typeface="Times New Roman" panose="02020603050405020304" pitchFamily="18" charset="0"/>
              <a:ea typeface="Times New Roman" panose="02020603050405020304" pitchFamily="18" charset="0"/>
            </a:endParaRPr>
          </a:p>
        </p:txBody>
      </p:sp>
      <p:pic>
        <p:nvPicPr>
          <p:cNvPr id="13" name="Picture 12" descr="https://duythanhcse.files.wordpress.com/2017/05/kotlin_22_h3.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38600"/>
            <a:ext cx="3827780" cy="2200275"/>
          </a:xfrm>
          <a:prstGeom prst="rect">
            <a:avLst/>
          </a:prstGeom>
          <a:noFill/>
          <a:ln>
            <a:noFill/>
          </a:ln>
        </p:spPr>
      </p:pic>
    </p:spTree>
    <p:extLst>
      <p:ext uri="{BB962C8B-B14F-4D97-AF65-F5344CB8AC3E}">
        <p14:creationId xmlns:p14="http://schemas.microsoft.com/office/powerpoint/2010/main" val="1941563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Tính kế thừa:</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278642" y="1202583"/>
            <a:ext cx="8636758" cy="2363724"/>
          </a:xfrm>
          <a:prstGeom prst="rect">
            <a:avLst/>
          </a:prstGeom>
        </p:spPr>
        <p:txBody>
          <a:bodyPr wrap="square">
            <a:spAutoFit/>
          </a:bodyPr>
          <a:lstStyle/>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Cho phép xây dựng một lớp mới dựa trên các định nghĩa của một lớp đã có.</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Lớp đã có gọi là lớp Cha, lớp mới phát sinh gọi là lớp Con</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Lớp con kế thừa tất cả các thành phần của lớp Cha, có thể mở rộng các thành phần kế thừa và bổ sung thêm các thành phần mới.</a:t>
            </a:r>
          </a:p>
          <a:p>
            <a:pPr indent="228600" algn="just">
              <a:lnSpc>
                <a:spcPct val="115000"/>
              </a:lnSpc>
            </a:pPr>
            <a:r>
              <a:rPr lang="en-US" sz="2400">
                <a:latin typeface="Times New Roman" panose="02020603050405020304" pitchFamily="18" charset="0"/>
                <a:ea typeface="Times New Roman" panose="02020603050405020304" pitchFamily="18" charset="0"/>
              </a:rPr>
              <a:t>ví dụ về sự phát triển các dòng sẽ theo thời gian:</a:t>
            </a:r>
            <a:endParaRPr lang="en-US" sz="2400">
              <a:effectLst/>
              <a:latin typeface="Times New Roman" panose="02020603050405020304" pitchFamily="18" charset="0"/>
              <a:ea typeface="Times New Roman" panose="02020603050405020304" pitchFamily="18" charset="0"/>
            </a:endParaRPr>
          </a:p>
        </p:txBody>
      </p:sp>
      <p:pic>
        <p:nvPicPr>
          <p:cNvPr id="11" name="Picture 10" descr="https://duythanhcse.files.wordpress.com/2017/05/kotlin_22_h4.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702090"/>
            <a:ext cx="5715000" cy="1403310"/>
          </a:xfrm>
          <a:prstGeom prst="rect">
            <a:avLst/>
          </a:prstGeom>
          <a:noFill/>
          <a:ln>
            <a:noFill/>
          </a:ln>
        </p:spPr>
      </p:pic>
    </p:spTree>
    <p:extLst>
      <p:ext uri="{BB962C8B-B14F-4D97-AF65-F5344CB8AC3E}">
        <p14:creationId xmlns:p14="http://schemas.microsoft.com/office/powerpoint/2010/main" val="23139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Tính kế thừa:</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4800" y="1295400"/>
            <a:ext cx="2015295" cy="410882"/>
          </a:xfrm>
          <a:prstGeom prst="rect">
            <a:avLst/>
          </a:prstGeom>
        </p:spPr>
        <p:txBody>
          <a:bodyPr wrap="non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Ví dụ về kế thừa:</a:t>
            </a:r>
            <a:endParaRPr lang="en-US">
              <a:effectLst/>
              <a:latin typeface="Times New Roman" panose="02020603050405020304" pitchFamily="18" charset="0"/>
              <a:ea typeface="Times New Roman" panose="02020603050405020304" pitchFamily="18" charset="0"/>
            </a:endParaRPr>
          </a:p>
        </p:txBody>
      </p:sp>
      <p:pic>
        <p:nvPicPr>
          <p:cNvPr id="12" name="Picture 11" descr="https://duythanhcse.files.wordpress.com/2017/05/kotlin_22_h5.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437" y="2085807"/>
            <a:ext cx="2924175" cy="2314575"/>
          </a:xfrm>
          <a:prstGeom prst="rect">
            <a:avLst/>
          </a:prstGeom>
          <a:noFill/>
          <a:ln>
            <a:noFill/>
          </a:ln>
        </p:spPr>
      </p:pic>
      <p:pic>
        <p:nvPicPr>
          <p:cNvPr id="13" name="Picture 12" descr="https://duythanhcse.files.wordpress.com/2017/05/kotlin_22_h6.png?w=620">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209800"/>
            <a:ext cx="3429000" cy="2419182"/>
          </a:xfrm>
          <a:prstGeom prst="rect">
            <a:avLst/>
          </a:prstGeom>
          <a:noFill/>
          <a:ln>
            <a:noFill/>
          </a:ln>
        </p:spPr>
      </p:pic>
    </p:spTree>
    <p:extLst>
      <p:ext uri="{BB962C8B-B14F-4D97-AF65-F5344CB8AC3E}">
        <p14:creationId xmlns:p14="http://schemas.microsoft.com/office/powerpoint/2010/main" val="1405252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t>Ví dụ hướng đối tượng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295400"/>
            <a:ext cx="2899192" cy="385362"/>
          </a:xfrm>
          <a:prstGeom prst="rect">
            <a:avLst/>
          </a:prstGeom>
        </p:spPr>
        <p:txBody>
          <a:bodyPr wrap="none">
            <a:spAutoFit/>
          </a:bodyPr>
          <a:lstStyle/>
          <a:p>
            <a:pPr indent="228600">
              <a:lnSpc>
                <a:spcPct val="115000"/>
              </a:lnSpc>
            </a:pPr>
            <a:r>
              <a:rPr lang="en-US" smtClean="0">
                <a:latin typeface="Times New Roman" panose="02020603050405020304" pitchFamily="18" charset="0"/>
                <a:ea typeface="Times New Roman" panose="02020603050405020304" pitchFamily="18" charset="0"/>
              </a:rPr>
              <a:t>Ví dụ Tạo lớp trong Kotlin</a:t>
            </a:r>
            <a:endParaRPr lang="en-US">
              <a:effectLst/>
              <a:latin typeface="Times New Roman" panose="02020603050405020304" pitchFamily="18" charset="0"/>
              <a:ea typeface="Times New Roman" panose="02020603050405020304" pitchFamily="18" charset="0"/>
            </a:endParaRPr>
          </a:p>
        </p:txBody>
      </p:sp>
      <p:sp>
        <p:nvSpPr>
          <p:cNvPr id="8" name="Rectangle 1"/>
          <p:cNvSpPr>
            <a:spLocks noChangeArrowheads="1"/>
          </p:cNvSpPr>
          <p:nvPr/>
        </p:nvSpPr>
        <p:spPr bwMode="auto">
          <a:xfrm>
            <a:off x="3513103" y="1066800"/>
            <a:ext cx="394659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TamGiac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:Double=</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0.0</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:Double=</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0.0</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:Double=</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0.0</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constructor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(a:Double,b:Double,c:Double)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chuVi():Double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a:t>
            </a:r>
            <a:b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dienTich():Double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p=chuVi()/</a:t>
            </a: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2</a:t>
            </a:r>
            <a:b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Math.sqrt(p*(p-</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t>
            </a:r>
            <a:r>
              <a:rPr kumimoji="0" lang="en-US" sz="1600"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611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smtClean="0"/>
                <a:t>Ví dụ hướng đối tượng trong Kotlin</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1"/>
          <p:cNvSpPr>
            <a:spLocks noChangeArrowheads="1"/>
          </p:cNvSpPr>
          <p:nvPr/>
        </p:nvSpPr>
        <p:spPr bwMode="auto">
          <a:xfrm>
            <a:off x="507754" y="1295400"/>
            <a:ext cx="3869649"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tg1=TamGiac(</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4.0</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5.0</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6.0</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"Thông tin tam giác 1:"</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"Chu vi="</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+tg1.chuVi())</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"Diện Tích="</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+tg1.dienTich())</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tg2=TamGiac()</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tg2.</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7.5</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tg2.</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10.3</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tg2.</a:t>
            </a:r>
            <a:r>
              <a:rPr kumimoji="0" lang="en-US" b="1" i="0"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15.5</a:t>
            </a:r>
            <a:b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"Thông tin tam giác 2:"</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"Chu vi="</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+tg2.chuVi())</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"Diện Tích="</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+tg2.dienTich())</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80187197"/>
              </p:ext>
            </p:extLst>
          </p:nvPr>
        </p:nvGraphicFramePr>
        <p:xfrm>
          <a:off x="4648200" y="2971800"/>
          <a:ext cx="4267200" cy="1580325"/>
        </p:xfrm>
        <a:graphic>
          <a:graphicData uri="http://schemas.openxmlformats.org/drawingml/2006/table">
            <a:tbl>
              <a:tblPr firstRow="1" firstCol="1" bandRow="1">
                <a:tableStyleId>{5C22544A-7EE6-4342-B048-85BDC9FD1C3A}</a:tableStyleId>
              </a:tblPr>
              <a:tblGrid>
                <a:gridCol w="4267200"/>
              </a:tblGrid>
              <a:tr h="0">
                <a:tc>
                  <a:txBody>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Thông tin tam giác 1:</a:t>
                      </a:r>
                      <a:br>
                        <a:rPr lang="en-US" sz="1600">
                          <a:effectLst/>
                        </a:rPr>
                      </a:br>
                      <a:r>
                        <a:rPr lang="en-US" sz="1600">
                          <a:effectLst/>
                        </a:rPr>
                        <a:t>Chu vi=15.0</a:t>
                      </a:r>
                      <a:br>
                        <a:rPr lang="en-US" sz="1600">
                          <a:effectLst/>
                        </a:rPr>
                      </a:br>
                      <a:r>
                        <a:rPr lang="en-US" sz="1600">
                          <a:effectLst/>
                        </a:rPr>
                        <a:t>Diện Tích=9.921567416492215</a:t>
                      </a:r>
                      <a:br>
                        <a:rPr lang="en-US" sz="1600">
                          <a:effectLst/>
                        </a:rPr>
                      </a:br>
                      <a:r>
                        <a:rPr lang="en-US" sz="1600">
                          <a:effectLst/>
                        </a:rPr>
                        <a:t>Thông tin tam giác 2:</a:t>
                      </a:r>
                      <a:br>
                        <a:rPr lang="en-US" sz="1600">
                          <a:effectLst/>
                        </a:rPr>
                      </a:br>
                      <a:r>
                        <a:rPr lang="en-US" sz="1600">
                          <a:effectLst/>
                        </a:rPr>
                        <a:t>Chu vi=33.3</a:t>
                      </a:r>
                      <a:br>
                        <a:rPr lang="en-US" sz="1600">
                          <a:effectLst/>
                        </a:rPr>
                      </a:br>
                      <a:r>
                        <a:rPr lang="en-US" sz="1600">
                          <a:effectLst/>
                        </a:rPr>
                        <a:t>Diện Tích=33.354424275499014</a:t>
                      </a:r>
                      <a:endParaRPr lang="en-US" sz="16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994091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633310" y="1170737"/>
            <a:ext cx="7824890" cy="4893647"/>
          </a:xfrm>
          <a:prstGeom prst="rect">
            <a:avLst/>
          </a:prstGeom>
        </p:spPr>
        <p:txBody>
          <a:bodyPr wrap="square">
            <a:spAutoFit/>
          </a:bodyPr>
          <a:lstStyle/>
          <a:p>
            <a:pPr algn="just"/>
            <a:r>
              <a:rPr lang="en-US" sz="2400" smtClean="0">
                <a:latin typeface="Cambria" panose="02040503050406030204" pitchFamily="18" charset="0"/>
              </a:rPr>
              <a:t>- Kotlin </a:t>
            </a:r>
            <a:r>
              <a:rPr lang="en-US" sz="2400">
                <a:latin typeface="Cambria" panose="02040503050406030204" pitchFamily="18" charset="0"/>
              </a:rPr>
              <a:t>giống như các ngôn ngữ lập trình khác đó là hỗ trợ cài đặt lập trình hướng đối tượng. Và các bạn cần chú ý rằng, Lập trình hướng đối tượng là một khái niệm chung, ngôn ngữ lập trình chỉ là một trong những công cụ để triển khai khái niệm đó mà thôi. Điều này có nghĩa là nếu bạn đã hiểu OOP(object oriented programming) rồi thì C++, C#, Java, PHP, Python, Kotlin, R, GO….hay bất kỳ một ngôn ngữ nào khác sẽ dùng chung khái niệm OOP này để cài đặt, chỉ là kỹ thuật xử lý OOP của các ngôn ngữ này nó khác nhau.</a:t>
            </a:r>
          </a:p>
          <a:p>
            <a:pPr algn="just"/>
            <a:r>
              <a:rPr lang="en-US" sz="2400" smtClean="0">
                <a:latin typeface="Cambria" panose="02040503050406030204" pitchFamily="18" charset="0"/>
              </a:rPr>
              <a:t>- Bài </a:t>
            </a:r>
            <a:r>
              <a:rPr lang="en-US" sz="2400">
                <a:latin typeface="Cambria" panose="02040503050406030204" pitchFamily="18" charset="0"/>
              </a:rPr>
              <a:t>này Tui sẽ điểm qua một số khái niệm liên quan tới OOP, sau đó ta sẽ làm quen với một ví dụ cài đặt OOP bằng Kotlin. Những khái niệm về OOP nó đầy rẫy trên mạng, các bạn có thể tự search và đọc thêm các chi tiết khác.</a:t>
            </a:r>
          </a:p>
        </p:txBody>
      </p:sp>
    </p:spTree>
    <p:extLst>
      <p:ext uri="{BB962C8B-B14F-4D97-AF65-F5344CB8AC3E}">
        <p14:creationId xmlns:p14="http://schemas.microsoft.com/office/powerpoint/2010/main" val="2673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đặc điểm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152400" y="1170737"/>
            <a:ext cx="8763000" cy="3139321"/>
          </a:xfrm>
          <a:prstGeom prst="rect">
            <a:avLst/>
          </a:prstGeom>
        </p:spPr>
        <p:txBody>
          <a:bodyPr wrap="square">
            <a:spAutoFit/>
          </a:bodyPr>
          <a:lstStyle/>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Tập trung vào dữ liệu thay cho các hàm.</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Chương trình được chia thành các đối tượng độc lập.</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Cấu trúc dữ liệu được thiết kế sao cho đặc tả được các đối tượng.</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Dữ liệu được che giấu, bao bọc.</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Các đối tượng trao đổi với nhau thông qua các hàm.</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Chương trình được thiết kế theo hướng tiếp cận từ dưới lên (bottom-up): </a:t>
            </a:r>
            <a:r>
              <a:rPr lang="en-US" i="1">
                <a:latin typeface="Times New Roman" panose="02020603050405020304" pitchFamily="18" charset="0"/>
                <a:ea typeface="Times New Roman" panose="02020603050405020304" pitchFamily="18" charset="0"/>
              </a:rPr>
              <a:t>Phương pháp xây dựng chương trình </a:t>
            </a:r>
            <a:r>
              <a:rPr lang="en-US" b="1" i="1">
                <a:latin typeface="Times New Roman" panose="02020603050405020304" pitchFamily="18" charset="0"/>
                <a:ea typeface="Times New Roman" panose="02020603050405020304" pitchFamily="18" charset="0"/>
              </a:rPr>
              <a:t>bottom-up</a:t>
            </a:r>
            <a:r>
              <a:rPr lang="en-US" i="1">
                <a:latin typeface="Times New Roman" panose="02020603050405020304" pitchFamily="18" charset="0"/>
                <a:ea typeface="Times New Roman" panose="02020603050405020304" pitchFamily="18" charset="0"/>
              </a:rPr>
              <a:t> là phương pháp thường dùng để xây dựng phần mềm lớn, phức tạp. Ý tưởng của phương pháp này là xuất phát từ nhiều thành phần nhỏ đã có sẵn, ta khéo kết hợp chúng lại để tạo ra thành phần chức năng lớn hơn, ta tiếp tục kết hợp các thành phần xây dựng được để tạo ra thành phần lớn hơn nữa… cho đến khi xây dựng được chương trình giải quyết được bài toán mong muốn.</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024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ưu điểm nổi bật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04800" y="1165217"/>
            <a:ext cx="8534400" cy="4321183"/>
          </a:xfrm>
          <a:prstGeom prst="rect">
            <a:avLst/>
          </a:prstGeom>
        </p:spPr>
        <p:txBody>
          <a:bodyPr wrap="square">
            <a:spAutoFit/>
          </a:bodyPr>
          <a:lstStyle/>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Không có nguy cơ dữ liệu bị thay đổi tự do trong chương trình.</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Khi thay đổi cấu trúc dữ liệu của một đối tượng, không cần thay đổi mã nguồn của các đối tượng khác.</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Có thể sử dụng lại mã nguồn, tiết kiệm tài nguyên.</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Phù hợp với các dự án phần mềm lớn, phức tạp.</a:t>
            </a:r>
          </a:p>
          <a:p>
            <a:pPr indent="228600" algn="just">
              <a:lnSpc>
                <a:spcPct val="115000"/>
              </a:lnSpc>
            </a:pPr>
            <a:r>
              <a:rPr lang="en-US" sz="2400">
                <a:latin typeface="Times New Roman" panose="02020603050405020304" pitchFamily="18" charset="0"/>
                <a:ea typeface="Times New Roman" panose="02020603050405020304" pitchFamily="18" charset="0"/>
              </a:rPr>
              <a:t>Khái niệm </a:t>
            </a:r>
            <a:r>
              <a:rPr lang="en-US" sz="2400" b="1">
                <a:latin typeface="Times New Roman" panose="02020603050405020304" pitchFamily="18" charset="0"/>
                <a:ea typeface="Times New Roman" panose="02020603050405020304" pitchFamily="18" charset="0"/>
              </a:rPr>
              <a:t>đối tượng</a:t>
            </a:r>
            <a:r>
              <a:rPr lang="en-US" sz="2400">
                <a:latin typeface="Times New Roman" panose="02020603050405020304" pitchFamily="18" charset="0"/>
                <a:ea typeface="Times New Roman" panose="02020603050405020304" pitchFamily="18" charset="0"/>
              </a:rPr>
              <a:t> (</a:t>
            </a:r>
            <a:r>
              <a:rPr lang="en-US" sz="2400">
                <a:solidFill>
                  <a:srgbClr val="000080"/>
                </a:solidFill>
                <a:latin typeface="Times New Roman" panose="02020603050405020304" pitchFamily="18" charset="0"/>
                <a:ea typeface="Times New Roman" panose="02020603050405020304" pitchFamily="18" charset="0"/>
              </a:rPr>
              <a:t>object</a:t>
            </a:r>
            <a:r>
              <a:rPr lang="en-US" sz="2400">
                <a:latin typeface="Times New Roman" panose="02020603050405020304" pitchFamily="18" charset="0"/>
                <a:ea typeface="Times New Roman" panose="02020603050405020304" pitchFamily="18" charset="0"/>
              </a:rPr>
              <a:t>) trong lập trình hướng đối tượng giống như một đối tượng cụ thể trong thế giới thực.</a:t>
            </a:r>
          </a:p>
          <a:p>
            <a:pPr indent="228600" algn="just">
              <a:lnSpc>
                <a:spcPct val="115000"/>
              </a:lnSpc>
            </a:pPr>
            <a:r>
              <a:rPr lang="en-US" sz="2400">
                <a:latin typeface="Times New Roman" panose="02020603050405020304" pitchFamily="18" charset="0"/>
                <a:ea typeface="Times New Roman" panose="02020603050405020304" pitchFamily="18" charset="0"/>
              </a:rPr>
              <a:t>Mỗi đối tượng có các thuộc tính và các hành vi riêng:</a:t>
            </a:r>
          </a:p>
          <a:p>
            <a:pPr marL="342900" marR="0" lvl="0" indent="-342900" algn="just">
              <a:buSzPts val="1000"/>
              <a:buFont typeface="Symbol" panose="05050102010706020507" pitchFamily="18" charset="2"/>
              <a:buChar char=""/>
              <a:tabLst>
                <a:tab pos="457200" algn="l"/>
              </a:tabLst>
            </a:pPr>
            <a:r>
              <a:rPr lang="en-US" sz="2400" b="1">
                <a:latin typeface="Times New Roman" panose="02020603050405020304" pitchFamily="18" charset="0"/>
                <a:ea typeface="Times New Roman" panose="02020603050405020304" pitchFamily="18" charset="0"/>
              </a:rPr>
              <a:t>Thuộc tính</a:t>
            </a:r>
            <a:r>
              <a:rPr lang="en-US" sz="2400">
                <a:latin typeface="Times New Roman" panose="02020603050405020304" pitchFamily="18" charset="0"/>
                <a:ea typeface="Times New Roman" panose="02020603050405020304" pitchFamily="18" charset="0"/>
              </a:rPr>
              <a:t> (attribute) mô tả đặc điểm của đối tượng.</a:t>
            </a:r>
          </a:p>
          <a:p>
            <a:pPr marL="342900" marR="0" lvl="0" indent="-342900" algn="just">
              <a:buSzPts val="1000"/>
              <a:buFont typeface="Symbol" panose="05050102010706020507" pitchFamily="18" charset="2"/>
              <a:buChar char=""/>
              <a:tabLst>
                <a:tab pos="457200" algn="l"/>
              </a:tabLst>
            </a:pPr>
            <a:r>
              <a:rPr lang="en-US" sz="2400">
                <a:latin typeface="Times New Roman" panose="02020603050405020304" pitchFamily="18" charset="0"/>
                <a:ea typeface="Times New Roman" panose="02020603050405020304" pitchFamily="18" charset="0"/>
              </a:rPr>
              <a:t>Hành vi là phương thức hoạt động của đối tượng, gọi tắt là </a:t>
            </a:r>
            <a:r>
              <a:rPr lang="en-US" sz="2400" b="1">
                <a:latin typeface="Times New Roman" panose="02020603050405020304" pitchFamily="18" charset="0"/>
                <a:ea typeface="Times New Roman" panose="02020603050405020304" pitchFamily="18" charset="0"/>
              </a:rPr>
              <a:t>phương thức</a:t>
            </a:r>
            <a:r>
              <a:rPr lang="en-US" sz="2400">
                <a:latin typeface="Times New Roman" panose="02020603050405020304" pitchFamily="18" charset="0"/>
                <a:ea typeface="Times New Roman" panose="02020603050405020304" pitchFamily="18" charset="0"/>
              </a:rPr>
              <a:t> (method).</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2370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ưu điểm nổi bật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4800" y="1170737"/>
            <a:ext cx="4572000" cy="2432974"/>
          </a:xfrm>
          <a:prstGeom prst="rect">
            <a:avLst/>
          </a:prstGeom>
        </p:spPr>
        <p:txBody>
          <a:bodyPr>
            <a:spAutoFit/>
          </a:bodyPr>
          <a:lstStyle/>
          <a:p>
            <a:pPr indent="228600" algn="just">
              <a:lnSpc>
                <a:spcPct val="115000"/>
              </a:lnSpc>
            </a:pPr>
            <a:r>
              <a:rPr lang="en-US" b="1">
                <a:solidFill>
                  <a:srgbClr val="000080"/>
                </a:solidFill>
                <a:latin typeface="Times New Roman" panose="02020603050405020304" pitchFamily="18" charset="0"/>
                <a:ea typeface="Times New Roman" panose="02020603050405020304" pitchFamily="18" charset="0"/>
              </a:rPr>
              <a:t>Ví dụ 1:</a:t>
            </a:r>
            <a:r>
              <a:rPr lang="en-US">
                <a:latin typeface="Times New Roman" panose="02020603050405020304" pitchFamily="18" charset="0"/>
                <a:ea typeface="Times New Roman" panose="02020603050405020304" pitchFamily="18" charset="0"/>
              </a:rPr>
              <a:t> Đối tượng Phân số</a:t>
            </a:r>
          </a:p>
          <a:p>
            <a:pPr indent="228600" algn="just">
              <a:lnSpc>
                <a:spcPct val="115000"/>
              </a:lnSpc>
            </a:pPr>
            <a:r>
              <a:rPr lang="en-US">
                <a:latin typeface="Times New Roman" panose="02020603050405020304" pitchFamily="18" charset="0"/>
                <a:ea typeface="Times New Roman" panose="02020603050405020304" pitchFamily="18" charset="0"/>
              </a:rPr>
              <a:t>Đặc điểm của Phân số (thuộc tính) có:</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Tử số</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Mẫu số</a:t>
            </a:r>
          </a:p>
          <a:p>
            <a:pPr indent="228600" algn="just">
              <a:lnSpc>
                <a:spcPct val="115000"/>
              </a:lnSpc>
            </a:pPr>
            <a:r>
              <a:rPr lang="en-US">
                <a:latin typeface="Times New Roman" panose="02020603050405020304" pitchFamily="18" charset="0"/>
                <a:ea typeface="Times New Roman" panose="02020603050405020304" pitchFamily="18" charset="0"/>
              </a:rPr>
              <a:t>Các Thao tác trên phân số (hành vi)</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Cộng, trừ, nhân, chia</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Tối giản</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Nghịch đảo</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9692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ưu điểm nổi bật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276367" y="1200307"/>
            <a:ext cx="4572000" cy="2986972"/>
          </a:xfrm>
          <a:prstGeom prst="rect">
            <a:avLst/>
          </a:prstGeom>
        </p:spPr>
        <p:txBody>
          <a:bodyPr>
            <a:spAutoFit/>
          </a:bodyPr>
          <a:lstStyle/>
          <a:p>
            <a:pPr indent="228600" algn="just">
              <a:lnSpc>
                <a:spcPct val="115000"/>
              </a:lnSpc>
            </a:pPr>
            <a:r>
              <a:rPr lang="en-US" b="1">
                <a:solidFill>
                  <a:srgbClr val="000080"/>
                </a:solidFill>
                <a:latin typeface="Times New Roman" panose="02020603050405020304" pitchFamily="18" charset="0"/>
                <a:ea typeface="Times New Roman" panose="02020603050405020304" pitchFamily="18" charset="0"/>
              </a:rPr>
              <a:t>Ví dụ 2:</a:t>
            </a:r>
            <a:r>
              <a:rPr lang="en-US">
                <a:latin typeface="Times New Roman" panose="02020603050405020304" pitchFamily="18" charset="0"/>
                <a:ea typeface="Times New Roman" panose="02020603050405020304" pitchFamily="18" charset="0"/>
              </a:rPr>
              <a:t> Đối tượng Xe hơi</a:t>
            </a:r>
          </a:p>
          <a:p>
            <a:pPr indent="228600" algn="just">
              <a:lnSpc>
                <a:spcPct val="115000"/>
              </a:lnSpc>
            </a:pPr>
            <a:r>
              <a:rPr lang="en-US">
                <a:latin typeface="Times New Roman" panose="02020603050405020304" pitchFamily="18" charset="0"/>
                <a:ea typeface="Times New Roman" panose="02020603050405020304" pitchFamily="18" charset="0"/>
              </a:rPr>
              <a:t>Đặc điểm của Xe hơi (thuộc tính) có:</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Hiệu xe</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Màu xe</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Số bánh xe</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Số cửa</a:t>
            </a:r>
          </a:p>
          <a:p>
            <a:pPr indent="228600" algn="just">
              <a:lnSpc>
                <a:spcPct val="115000"/>
              </a:lnSpc>
            </a:pPr>
            <a:r>
              <a:rPr lang="en-US">
                <a:latin typeface="Times New Roman" panose="02020603050405020304" pitchFamily="18" charset="0"/>
                <a:ea typeface="Times New Roman" panose="02020603050405020304" pitchFamily="18" charset="0"/>
              </a:rPr>
              <a:t>Các Thao tác trên Xe hơi (hành vi):</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Chạy tới</a:t>
            </a:r>
          </a:p>
          <a:p>
            <a:pPr marL="342900" marR="0" lvl="0" indent="-342900" algn="just">
              <a:spcBef>
                <a:spcPts val="0"/>
              </a:spcBef>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Chạy lui</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Dừng xe</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7594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ưu điểm nổi bật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295401"/>
            <a:ext cx="8361468" cy="1047979"/>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Các đối tượng có các đặc điểm (thuộc tính và phương thức) giống nhau được gom nhóm thành một lớp để phân biệt với các đối tượng khác và dễ quản lý.</a:t>
            </a:r>
          </a:p>
          <a:p>
            <a:pPr indent="228600" algn="just">
              <a:lnSpc>
                <a:spcPct val="115000"/>
              </a:lnSpc>
            </a:pPr>
            <a:r>
              <a:rPr lang="en-US">
                <a:latin typeface="Times New Roman" panose="02020603050405020304" pitchFamily="18" charset="0"/>
                <a:ea typeface="Times New Roman" panose="02020603050405020304" pitchFamily="18" charset="0"/>
              </a:rPr>
              <a:t>Một </a:t>
            </a:r>
            <a:r>
              <a:rPr lang="en-US" b="1">
                <a:latin typeface="Times New Roman" panose="02020603050405020304" pitchFamily="18" charset="0"/>
                <a:ea typeface="Times New Roman" panose="02020603050405020304" pitchFamily="18" charset="0"/>
              </a:rPr>
              <a:t>lớp</a:t>
            </a:r>
            <a:r>
              <a:rPr lang="en-US">
                <a:latin typeface="Times New Roman" panose="02020603050405020304" pitchFamily="18" charset="0"/>
                <a:ea typeface="Times New Roman" panose="02020603050405020304" pitchFamily="18" charset="0"/>
              </a:rPr>
              <a:t> (class) là sự phân loại của các đối tượng hay là kiểu (type) của đối tượng.</a:t>
            </a:r>
            <a:endParaRPr lang="en-US">
              <a:effectLst/>
              <a:latin typeface="Times New Roman" panose="02020603050405020304" pitchFamily="18" charset="0"/>
              <a:ea typeface="Times New Roman" panose="02020603050405020304" pitchFamily="18" charset="0"/>
            </a:endParaRPr>
          </a:p>
        </p:txBody>
      </p:sp>
      <p:sp>
        <p:nvSpPr>
          <p:cNvPr id="10" name="Rectangle 9"/>
          <p:cNvSpPr/>
          <p:nvPr/>
        </p:nvSpPr>
        <p:spPr>
          <a:xfrm>
            <a:off x="450888" y="2571980"/>
            <a:ext cx="8083512" cy="1366528"/>
          </a:xfrm>
          <a:prstGeom prst="rect">
            <a:avLst/>
          </a:prstGeom>
        </p:spPr>
        <p:txBody>
          <a:bodyPr wrap="square">
            <a:spAutoFit/>
          </a:bodyPr>
          <a:lstStyle/>
          <a:p>
            <a:pPr indent="228600" algn="just">
              <a:lnSpc>
                <a:spcPct val="115000"/>
              </a:lnSpc>
            </a:pPr>
            <a:r>
              <a:rPr lang="en-US" b="1">
                <a:solidFill>
                  <a:srgbClr val="000080"/>
                </a:solidFill>
                <a:latin typeface="Times New Roman" panose="02020603050405020304" pitchFamily="18" charset="0"/>
                <a:ea typeface="Times New Roman" panose="02020603050405020304" pitchFamily="18" charset="0"/>
              </a:rPr>
              <a:t>Ví dụ 3:</a:t>
            </a:r>
            <a:endParaRPr lang="en-US">
              <a:latin typeface="Times New Roman" panose="02020603050405020304" pitchFamily="18" charset="0"/>
              <a:ea typeface="Times New Roman" panose="02020603050405020304" pitchFamily="18" charset="0"/>
            </a:endParaRPr>
          </a:p>
          <a:p>
            <a:pPr indent="228600" algn="just">
              <a:lnSpc>
                <a:spcPct val="115000"/>
              </a:lnSpc>
            </a:pPr>
            <a:r>
              <a:rPr lang="en-US">
                <a:latin typeface="Times New Roman" panose="02020603050405020304" pitchFamily="18" charset="0"/>
                <a:ea typeface="Times New Roman" panose="02020603050405020304" pitchFamily="18" charset="0"/>
              </a:rPr>
              <a:t>−Các chiếc xe Toyota, Honda, Porsche thuộc lớp xe hơi.</a:t>
            </a:r>
          </a:p>
          <a:p>
            <a:pPr indent="228600" algn="just">
              <a:lnSpc>
                <a:spcPct val="115000"/>
              </a:lnSpc>
            </a:pPr>
            <a:r>
              <a:rPr lang="en-US">
                <a:latin typeface="Times New Roman" panose="02020603050405020304" pitchFamily="18" charset="0"/>
                <a:ea typeface="Times New Roman" panose="02020603050405020304" pitchFamily="18" charset="0"/>
              </a:rPr>
              <a:t>– Các con chó giữ nhà, chó săn, chó kiểng thuộc lớp chó.</a:t>
            </a:r>
          </a:p>
          <a:p>
            <a:pPr indent="228600" algn="just">
              <a:lnSpc>
                <a:spcPct val="115000"/>
              </a:lnSpc>
            </a:pPr>
            <a:r>
              <a:rPr lang="en-US">
                <a:latin typeface="Times New Roman" panose="02020603050405020304" pitchFamily="18" charset="0"/>
                <a:ea typeface="Times New Roman" panose="02020603050405020304" pitchFamily="18" charset="0"/>
              </a:rPr>
              <a:t>-Bia Ken, Tiger, Sài gòn đỏ.. được gom lại thành một lớp Bia chẳng hạn</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39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Một số ưu điểm nổi bật của OOP:</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295400"/>
            <a:ext cx="8437668" cy="3305520"/>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Như vậy </a:t>
            </a:r>
            <a:r>
              <a:rPr lang="en-US" b="1">
                <a:solidFill>
                  <a:srgbClr val="000080"/>
                </a:solidFill>
                <a:latin typeface="Times New Roman" panose="02020603050405020304" pitchFamily="18" charset="0"/>
                <a:ea typeface="Times New Roman" panose="02020603050405020304" pitchFamily="18" charset="0"/>
              </a:rPr>
              <a:t>Lớp(Class)</a:t>
            </a:r>
            <a:r>
              <a:rPr lang="en-US">
                <a:solidFill>
                  <a:srgbClr val="000080"/>
                </a:solidFill>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là một khái niệm trừu tượng, dùng để chỉ một tập hợp các đối tượng có mặt trong hệ thống.</a:t>
            </a:r>
          </a:p>
          <a:p>
            <a:pPr indent="228600" algn="just">
              <a:lnSpc>
                <a:spcPct val="115000"/>
              </a:lnSpc>
            </a:pPr>
            <a:r>
              <a:rPr lang="en-US" b="1">
                <a:latin typeface="Times New Roman" panose="02020603050405020304" pitchFamily="18" charset="0"/>
                <a:ea typeface="Times New Roman" panose="02020603050405020304" pitchFamily="18" charset="0"/>
              </a:rPr>
              <a:t>Lớp</a:t>
            </a:r>
            <a:r>
              <a:rPr lang="en-US">
                <a:latin typeface="Times New Roman" panose="02020603050405020304" pitchFamily="18" charset="0"/>
                <a:ea typeface="Times New Roman" panose="02020603050405020304" pitchFamily="18" charset="0"/>
              </a:rPr>
              <a:t> có thuộc tính và phương thức:</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Thuộc tính của lớp tương ứng với thuộc tính của đối tượng.</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Phương thức của lớp tương ứng với các hành động của đối tượng.</a:t>
            </a:r>
          </a:p>
          <a:p>
            <a:pPr indent="228600" algn="just">
              <a:lnSpc>
                <a:spcPct val="115000"/>
              </a:lnSpc>
            </a:pPr>
            <a:r>
              <a:rPr lang="en-US">
                <a:latin typeface="Times New Roman" panose="02020603050405020304" pitchFamily="18" charset="0"/>
                <a:ea typeface="Times New Roman" panose="02020603050405020304" pitchFamily="18" charset="0"/>
              </a:rPr>
              <a:t>Một </a:t>
            </a:r>
            <a:r>
              <a:rPr lang="en-US" b="1">
                <a:latin typeface="Times New Roman" panose="02020603050405020304" pitchFamily="18" charset="0"/>
                <a:ea typeface="Times New Roman" panose="02020603050405020304" pitchFamily="18" charset="0"/>
              </a:rPr>
              <a:t>Lớp</a:t>
            </a:r>
            <a:r>
              <a:rPr lang="en-US">
                <a:latin typeface="Times New Roman" panose="02020603050405020304" pitchFamily="18" charset="0"/>
                <a:ea typeface="Times New Roman" panose="02020603050405020304" pitchFamily="18" charset="0"/>
              </a:rPr>
              <a:t> có thể có một trong các khả năng sau:</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Không có thuộc tính, không có phương thức</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Hoặc chỉ có thuộc tính, không có phương thức.</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Hoặc chỉ có phương thức, không có thuộc tính.</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Hoặc có cả thuộc tính và phương thức, trường hợp này là phổ biến nhất.</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Có các mối quan hệ với các lớp khác</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8913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Gói (package)</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8184" y="1170737"/>
            <a:ext cx="8284816" cy="2640723"/>
          </a:xfrm>
          <a:prstGeom prst="rect">
            <a:avLst/>
          </a:prstGeom>
        </p:spPr>
        <p:txBody>
          <a:bodyPr wrap="square">
            <a:spAutoFit/>
          </a:bodyPr>
          <a:lstStyle/>
          <a:p>
            <a:pPr indent="228600" algn="just">
              <a:lnSpc>
                <a:spcPct val="115000"/>
              </a:lnSpc>
            </a:pPr>
            <a:r>
              <a:rPr lang="en-US" sz="2400">
                <a:latin typeface="Times New Roman" panose="02020603050405020304" pitchFamily="18" charset="0"/>
                <a:ea typeface="Times New Roman" panose="02020603050405020304" pitchFamily="18" charset="0"/>
              </a:rPr>
              <a:t>Một nhóm các lớp (classes) và giao diện (interfaces) được tổ chức thành một đơn vị quản lý theo hình thức không gian tên gọi là package.</a:t>
            </a:r>
          </a:p>
          <a:p>
            <a:pPr indent="228600" algn="just">
              <a:lnSpc>
                <a:spcPct val="115000"/>
              </a:lnSpc>
            </a:pPr>
            <a:r>
              <a:rPr lang="en-US" sz="2400">
                <a:latin typeface="Times New Roman" panose="02020603050405020304" pitchFamily="18" charset="0"/>
                <a:ea typeface="Times New Roman" panose="02020603050405020304" pitchFamily="18" charset="0"/>
              </a:rPr>
              <a:t>Lợi ích của package là tổ chức sắp xếp lại hệ thống thông tin các lớp trong dự án một cách khoa học, giúp cho việc theo dõi bảo trì dự án được tốt </a:t>
            </a:r>
            <a:r>
              <a:rPr lang="en-US" sz="2400" smtClean="0">
                <a:latin typeface="Times New Roman" panose="02020603050405020304" pitchFamily="18" charset="0"/>
                <a:ea typeface="Times New Roman" panose="02020603050405020304" pitchFamily="18" charset="0"/>
              </a:rPr>
              <a:t>nhất.</a:t>
            </a:r>
            <a:endParaRPr lang="en-US"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174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1334</Words>
  <Application>Microsoft Office PowerPoint</Application>
  <PresentationFormat>On-screen Show (4:3)</PresentationFormat>
  <Paragraphs>92</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Calibri</vt:lpstr>
      <vt:lpstr>Cambria</vt:lpstr>
      <vt:lpstr>Courier New</vt:lpstr>
      <vt:lpstr>Symbol</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847</cp:revision>
  <dcterms:created xsi:type="dcterms:W3CDTF">2011-04-06T04:04:31Z</dcterms:created>
  <dcterms:modified xsi:type="dcterms:W3CDTF">2017-07-23T23:46:49Z</dcterms:modified>
</cp:coreProperties>
</file>