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6" r:id="rId3"/>
    <p:sldId id="267" r:id="rId4"/>
    <p:sldId id="268" r:id="rId5"/>
    <p:sldId id="26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434" autoAdjust="0"/>
  </p:normalViewPr>
  <p:slideViewPr>
    <p:cSldViewPr>
      <p:cViewPr varScale="1">
        <p:scale>
          <a:sx n="70" d="100"/>
          <a:sy n="70" d="100"/>
        </p:scale>
        <p:origin x="130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24/07/2017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24/07/2017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24/07/2017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24/07/2017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24/07/2017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uythanhcse.files.wordpress.com/2017/06/kotlin_24_h11.p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uythanhcse.files.wordpress.com/2017/06/kotlin_24_h2.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uythanhcse.files.wordpress.com/2017/06/kotlin_24_h3.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smtClean="0">
                <a:solidFill>
                  <a:srgbClr val="002060"/>
                </a:solidFill>
                <a:latin typeface="Cambria" panose="02040503050406030204" pitchFamily="18" charset="0"/>
              </a:rPr>
              <a:t>Tham chiếu this</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Tham chiếu this:</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25332" y="1183247"/>
            <a:ext cx="8666268" cy="2923877"/>
          </a:xfrm>
          <a:prstGeom prst="rect">
            <a:avLst/>
          </a:prstGeom>
        </p:spPr>
        <p:txBody>
          <a:bodyPr wrap="square">
            <a:spAutoFit/>
          </a:bodyPr>
          <a:lstStyle/>
          <a:p>
            <a:pPr indent="228600" algn="just">
              <a:lnSpc>
                <a:spcPct val="115000"/>
              </a:lnSpc>
            </a:pPr>
            <a:r>
              <a:rPr lang="en-US" sz="2000">
                <a:latin typeface="Times New Roman" panose="02020603050405020304" pitchFamily="18" charset="0"/>
                <a:ea typeface="Times New Roman" panose="02020603050405020304" pitchFamily="18" charset="0"/>
              </a:rPr>
              <a:t>Tham chiếu </a:t>
            </a:r>
            <a:r>
              <a:rPr lang="en-US" sz="2000">
                <a:solidFill>
                  <a:srgbClr val="FF0000"/>
                </a:solidFill>
                <a:latin typeface="Times New Roman" panose="02020603050405020304" pitchFamily="18" charset="0"/>
                <a:ea typeface="Times New Roman" panose="02020603050405020304" pitchFamily="18" charset="0"/>
              </a:rPr>
              <a:t>this</a:t>
            </a:r>
            <a:r>
              <a:rPr lang="en-US" sz="2000">
                <a:latin typeface="Times New Roman" panose="02020603050405020304" pitchFamily="18" charset="0"/>
                <a:ea typeface="Times New Roman" panose="02020603050405020304" pitchFamily="18" charset="0"/>
              </a:rPr>
              <a:t> rất quan trọng trong các ngôn ngữ lập trình, C#, Java…cũng sử dụng tham chiếu </a:t>
            </a:r>
            <a:r>
              <a:rPr lang="en-US" sz="2000">
                <a:solidFill>
                  <a:srgbClr val="FF0000"/>
                </a:solidFill>
                <a:latin typeface="Times New Roman" panose="02020603050405020304" pitchFamily="18" charset="0"/>
                <a:ea typeface="Times New Roman" panose="02020603050405020304" pitchFamily="18" charset="0"/>
              </a:rPr>
              <a:t>this</a:t>
            </a:r>
            <a:r>
              <a:rPr lang="en-US" sz="2000">
                <a:latin typeface="Times New Roman" panose="02020603050405020304" pitchFamily="18" charset="0"/>
                <a:ea typeface="Times New Roman" panose="02020603050405020304" pitchFamily="18" charset="0"/>
              </a:rPr>
              <a:t>. Để hiểu được tham chiếu </a:t>
            </a:r>
            <a:r>
              <a:rPr lang="en-US" sz="2000">
                <a:solidFill>
                  <a:srgbClr val="FF0000"/>
                </a:solidFill>
                <a:latin typeface="Times New Roman" panose="02020603050405020304" pitchFamily="18" charset="0"/>
                <a:ea typeface="Times New Roman" panose="02020603050405020304" pitchFamily="18" charset="0"/>
              </a:rPr>
              <a:t>this</a:t>
            </a:r>
            <a:r>
              <a:rPr lang="en-US" sz="2000">
                <a:latin typeface="Times New Roman" panose="02020603050405020304" pitchFamily="18" charset="0"/>
                <a:ea typeface="Times New Roman" panose="02020603050405020304" pitchFamily="18" charset="0"/>
              </a:rPr>
              <a:t> ta cần đi từ khái niệm </a:t>
            </a:r>
            <a:r>
              <a:rPr lang="en-US" sz="2000">
                <a:solidFill>
                  <a:srgbClr val="FF0000"/>
                </a:solidFill>
                <a:latin typeface="Times New Roman" panose="02020603050405020304" pitchFamily="18" charset="0"/>
                <a:ea typeface="Times New Roman" panose="02020603050405020304" pitchFamily="18" charset="0"/>
              </a:rPr>
              <a:t>Instance variable</a:t>
            </a:r>
            <a:r>
              <a:rPr lang="en-US" sz="2000">
                <a:latin typeface="Times New Roman" panose="02020603050405020304" pitchFamily="18" charset="0"/>
                <a:ea typeface="Times New Roman" panose="02020603050405020304" pitchFamily="18" charset="0"/>
              </a:rPr>
              <a:t> và </a:t>
            </a:r>
            <a:r>
              <a:rPr lang="en-US" sz="2000">
                <a:solidFill>
                  <a:srgbClr val="FF0000"/>
                </a:solidFill>
                <a:latin typeface="Times New Roman" panose="02020603050405020304" pitchFamily="18" charset="0"/>
                <a:ea typeface="Times New Roman" panose="02020603050405020304" pitchFamily="18" charset="0"/>
              </a:rPr>
              <a:t>local variable</a:t>
            </a:r>
            <a:endParaRPr lang="en-US" sz="2000">
              <a:latin typeface="Times New Roman" panose="02020603050405020304" pitchFamily="18" charset="0"/>
              <a:ea typeface="Times New Roman" panose="02020603050405020304" pitchFamily="18" charset="0"/>
            </a:endParaRPr>
          </a:p>
          <a:p>
            <a:pPr indent="228600" algn="just">
              <a:lnSpc>
                <a:spcPct val="115000"/>
              </a:lnSpc>
            </a:pPr>
            <a:r>
              <a:rPr lang="en-US" sz="2000" b="1">
                <a:solidFill>
                  <a:srgbClr val="FF0000"/>
                </a:solidFill>
                <a:latin typeface="Times New Roman" panose="02020603050405020304" pitchFamily="18" charset="0"/>
                <a:ea typeface="Times New Roman" panose="02020603050405020304" pitchFamily="18" charset="0"/>
              </a:rPr>
              <a:t>Instance variable </a:t>
            </a:r>
            <a:r>
              <a:rPr lang="en-US" sz="2000">
                <a:latin typeface="Times New Roman" panose="02020603050405020304" pitchFamily="18" charset="0"/>
                <a:ea typeface="Times New Roman" panose="02020603050405020304" pitchFamily="18" charset="0"/>
              </a:rPr>
              <a:t>là các thuộc tính, các biến khai báo ngoài lớp. Toàn bộ các hàm trong lớp điều có thể truy suất được.</a:t>
            </a:r>
          </a:p>
          <a:p>
            <a:pPr indent="228600" algn="just">
              <a:lnSpc>
                <a:spcPct val="115000"/>
              </a:lnSpc>
            </a:pPr>
            <a:r>
              <a:rPr lang="en-US" sz="2000" b="1">
                <a:solidFill>
                  <a:srgbClr val="FF0000"/>
                </a:solidFill>
                <a:latin typeface="Times New Roman" panose="02020603050405020304" pitchFamily="18" charset="0"/>
                <a:ea typeface="Times New Roman" panose="02020603050405020304" pitchFamily="18" charset="0"/>
              </a:rPr>
              <a:t>Local variable </a:t>
            </a:r>
            <a:r>
              <a:rPr lang="en-US" sz="2000">
                <a:latin typeface="Times New Roman" panose="02020603050405020304" pitchFamily="18" charset="0"/>
                <a:ea typeface="Times New Roman" panose="02020603050405020304" pitchFamily="18" charset="0"/>
              </a:rPr>
              <a:t>là các biến được khai báo trong đối số của hàm hoặc nội dung hàm. Chỉ có hàm này mới truy suất được các biến local variable của nó, các đối số trong hàm thường được mặc định là readOnly(val)</a:t>
            </a:r>
            <a:endParaRPr lang="en-US" sz="2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24769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Tham chiếu this:</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 name="Picture 9" descr="https://duythanhcse.files.wordpress.com/2017/06/kotlin_24_h11.png?w=513&amp;h=404">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066800"/>
            <a:ext cx="4267200" cy="3200400"/>
          </a:xfrm>
          <a:prstGeom prst="rect">
            <a:avLst/>
          </a:prstGeom>
          <a:noFill/>
          <a:ln>
            <a:noFill/>
          </a:ln>
        </p:spPr>
      </p:pic>
      <p:sp>
        <p:nvSpPr>
          <p:cNvPr id="8" name="Rectangle 7"/>
          <p:cNvSpPr/>
          <p:nvPr/>
        </p:nvSpPr>
        <p:spPr>
          <a:xfrm>
            <a:off x="152400" y="4267200"/>
            <a:ext cx="8818668" cy="2322174"/>
          </a:xfrm>
          <a:prstGeom prst="rect">
            <a:avLst/>
          </a:prstGeom>
        </p:spPr>
        <p:txBody>
          <a:bodyPr wrap="square">
            <a:spAutoFit/>
          </a:bodyPr>
          <a:lstStyle/>
          <a:p>
            <a:pPr indent="228600" algn="just">
              <a:lnSpc>
                <a:spcPct val="115000"/>
              </a:lnSpc>
            </a:pPr>
            <a:r>
              <a:rPr lang="en-US">
                <a:latin typeface="Times New Roman" panose="02020603050405020304" pitchFamily="18" charset="0"/>
                <a:ea typeface="Times New Roman" panose="02020603050405020304" pitchFamily="18" charset="0"/>
              </a:rPr>
              <a:t>Rõ ràng ta thấy biến </a:t>
            </a:r>
            <a:r>
              <a:rPr lang="en-US">
                <a:solidFill>
                  <a:srgbClr val="FF0000"/>
                </a:solidFill>
                <a:latin typeface="Times New Roman" panose="02020603050405020304" pitchFamily="18" charset="0"/>
                <a:ea typeface="Times New Roman" panose="02020603050405020304" pitchFamily="18" charset="0"/>
              </a:rPr>
              <a:t>banKinh</a:t>
            </a:r>
            <a:r>
              <a:rPr lang="en-US">
                <a:latin typeface="Times New Roman" panose="02020603050405020304" pitchFamily="18" charset="0"/>
                <a:ea typeface="Times New Roman" panose="02020603050405020304" pitchFamily="18" charset="0"/>
              </a:rPr>
              <a:t> ở dòng lệnh số 5 là instance variable. Biến </a:t>
            </a:r>
            <a:r>
              <a:rPr lang="en-US">
                <a:solidFill>
                  <a:srgbClr val="0000FF"/>
                </a:solidFill>
                <a:latin typeface="Times New Roman" panose="02020603050405020304" pitchFamily="18" charset="0"/>
                <a:ea typeface="Times New Roman" panose="02020603050405020304" pitchFamily="18" charset="0"/>
              </a:rPr>
              <a:t>banKinh</a:t>
            </a:r>
            <a:r>
              <a:rPr lang="en-US">
                <a:latin typeface="Times New Roman" panose="02020603050405020304" pitchFamily="18" charset="0"/>
                <a:ea typeface="Times New Roman" panose="02020603050405020304" pitchFamily="18" charset="0"/>
              </a:rPr>
              <a:t> ở dòng số 6 và biến </a:t>
            </a:r>
            <a:r>
              <a:rPr lang="en-US">
                <a:solidFill>
                  <a:srgbClr val="0000FF"/>
                </a:solidFill>
                <a:latin typeface="Times New Roman" panose="02020603050405020304" pitchFamily="18" charset="0"/>
                <a:ea typeface="Times New Roman" panose="02020603050405020304" pitchFamily="18" charset="0"/>
              </a:rPr>
              <a:t>bk</a:t>
            </a:r>
            <a:r>
              <a:rPr lang="en-US">
                <a:latin typeface="Times New Roman" panose="02020603050405020304" pitchFamily="18" charset="0"/>
                <a:ea typeface="Times New Roman" panose="02020603050405020304" pitchFamily="18" charset="0"/>
              </a:rPr>
              <a:t> ở dòng 8 là local variables.</a:t>
            </a:r>
          </a:p>
          <a:p>
            <a:pPr indent="228600" algn="just">
              <a:lnSpc>
                <a:spcPct val="115000"/>
              </a:lnSpc>
            </a:pPr>
            <a:r>
              <a:rPr lang="en-US">
                <a:latin typeface="Times New Roman" panose="02020603050405020304" pitchFamily="18" charset="0"/>
                <a:ea typeface="Times New Roman" panose="02020603050405020304" pitchFamily="18" charset="0"/>
              </a:rPr>
              <a:t>Khi chúng ta rành các quy tắc về OOP, ta có thể dùng công cụ để tạo ra các constructor, các hàm. Rất thường xuyên chúng ta gặp trường hợp instance variable và local variable</a:t>
            </a:r>
            <a:r>
              <a:rPr lang="en-US">
                <a:solidFill>
                  <a:srgbClr val="0000FF"/>
                </a:solidFill>
                <a:latin typeface="Times New Roman" panose="02020603050405020304" pitchFamily="18" charset="0"/>
                <a:ea typeface="Times New Roman" panose="02020603050405020304" pitchFamily="18" charset="0"/>
              </a:rPr>
              <a:t> trùng tên nhau</a:t>
            </a:r>
            <a:r>
              <a:rPr lang="en-US">
                <a:latin typeface="Times New Roman" panose="02020603050405020304" pitchFamily="18" charset="0"/>
                <a:ea typeface="Times New Roman" panose="02020603050405020304" pitchFamily="18" charset="0"/>
              </a:rPr>
              <a:t>. Vậy làm sao để phân biệt được là chương trình đang gọi loại biến nào. Ví dụ ta quan sát dòng lệnh số 11 ở trên:</a:t>
            </a:r>
          </a:p>
          <a:p>
            <a:pPr indent="228600" algn="just">
              <a:lnSpc>
                <a:spcPct val="115000"/>
              </a:lnSpc>
            </a:pPr>
            <a:r>
              <a:rPr lang="en-US" b="1">
                <a:solidFill>
                  <a:srgbClr val="0000FF"/>
                </a:solidFill>
                <a:latin typeface="Times New Roman" panose="02020603050405020304" pitchFamily="18" charset="0"/>
                <a:ea typeface="Times New Roman" panose="02020603050405020304" pitchFamily="18" charset="0"/>
              </a:rPr>
              <a:t>this</a:t>
            </a:r>
            <a:r>
              <a:rPr lang="en-US" b="1">
                <a:latin typeface="Times New Roman" panose="02020603050405020304" pitchFamily="18" charset="0"/>
                <a:ea typeface="Times New Roman" panose="02020603050405020304" pitchFamily="18" charset="0"/>
              </a:rPr>
              <a:t>.</a:t>
            </a:r>
            <a:r>
              <a:rPr lang="en-US" b="1">
                <a:solidFill>
                  <a:srgbClr val="FF0000"/>
                </a:solidFill>
                <a:latin typeface="Times New Roman" panose="02020603050405020304" pitchFamily="18" charset="0"/>
                <a:ea typeface="Times New Roman" panose="02020603050405020304" pitchFamily="18" charset="0"/>
              </a:rPr>
              <a:t>banKinh</a:t>
            </a:r>
            <a:r>
              <a:rPr lang="en-US" b="1">
                <a:latin typeface="Times New Roman" panose="02020603050405020304" pitchFamily="18" charset="0"/>
                <a:ea typeface="Times New Roman" panose="02020603050405020304" pitchFamily="18" charset="0"/>
              </a:rPr>
              <a:t>=</a:t>
            </a:r>
            <a:r>
              <a:rPr lang="en-US" b="1">
                <a:solidFill>
                  <a:srgbClr val="0000FF"/>
                </a:solidFill>
                <a:latin typeface="Times New Roman" panose="02020603050405020304" pitchFamily="18" charset="0"/>
                <a:ea typeface="Times New Roman" panose="02020603050405020304" pitchFamily="18" charset="0"/>
              </a:rPr>
              <a:t>banKinh</a:t>
            </a:r>
            <a:endParaRPr lang="en-US">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4107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Tham chiếu this:</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25332" y="1204856"/>
            <a:ext cx="8666268" cy="1366528"/>
          </a:xfrm>
          <a:prstGeom prst="rect">
            <a:avLst/>
          </a:prstGeom>
        </p:spPr>
        <p:txBody>
          <a:bodyPr wrap="square">
            <a:spAutoFit/>
          </a:bodyPr>
          <a:lstStyle/>
          <a:p>
            <a:pPr indent="228600" algn="just">
              <a:lnSpc>
                <a:spcPct val="115000"/>
              </a:lnSpc>
            </a:pPr>
            <a:r>
              <a:rPr lang="en-US">
                <a:latin typeface="Times New Roman" panose="02020603050405020304" pitchFamily="18" charset="0"/>
                <a:ea typeface="Times New Roman" panose="02020603050405020304" pitchFamily="18" charset="0"/>
              </a:rPr>
              <a:t>Chúng ta có lưu ý quan trọng sau:</a:t>
            </a:r>
          </a:p>
          <a:p>
            <a:pPr indent="228600" algn="just">
              <a:lnSpc>
                <a:spcPct val="115000"/>
              </a:lnSpc>
            </a:pPr>
            <a:r>
              <a:rPr lang="en-US">
                <a:solidFill>
                  <a:srgbClr val="FF0000"/>
                </a:solidFill>
                <a:latin typeface="Times New Roman" panose="02020603050405020304" pitchFamily="18" charset="0"/>
                <a:ea typeface="Times New Roman" panose="02020603050405020304" pitchFamily="18" charset="0"/>
              </a:rPr>
              <a:t>Nếu tại một dòng lệnh mà đồng thời cùng truy suất tới instance variable và local variable(cùng tên) thì chương trình sẽ ưu tiên truy suất tới biến local variable</a:t>
            </a:r>
            <a:endParaRPr lang="en-US">
              <a:latin typeface="Times New Roman" panose="02020603050405020304" pitchFamily="18" charset="0"/>
              <a:ea typeface="Times New Roman" panose="02020603050405020304" pitchFamily="18" charset="0"/>
            </a:endParaRPr>
          </a:p>
          <a:p>
            <a:pPr indent="228600" algn="just">
              <a:lnSpc>
                <a:spcPct val="115000"/>
              </a:lnSpc>
            </a:pPr>
            <a:r>
              <a:rPr lang="en-US">
                <a:latin typeface="Times New Roman" panose="02020603050405020304" pitchFamily="18" charset="0"/>
                <a:ea typeface="Times New Roman" panose="02020603050405020304" pitchFamily="18" charset="0"/>
              </a:rPr>
              <a:t>Tức là nếu như dòng lệnh số 11 ta xóa từ khóa this đi, sẽ trở thành:</a:t>
            </a:r>
            <a:endParaRPr lang="en-US">
              <a:effectLst/>
              <a:latin typeface="Times New Roman" panose="02020603050405020304" pitchFamily="18" charset="0"/>
              <a:ea typeface="Times New Roman" panose="02020603050405020304" pitchFamily="18" charset="0"/>
            </a:endParaRPr>
          </a:p>
        </p:txBody>
      </p:sp>
      <p:pic>
        <p:nvPicPr>
          <p:cNvPr id="11" name="Picture 10" descr="https://duythanhcse.files.wordpress.com/2017/06/kotlin_24_h2.png?w=515&amp;h=399">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09440"/>
            <a:ext cx="5105400" cy="3310360"/>
          </a:xfrm>
          <a:prstGeom prst="rect">
            <a:avLst/>
          </a:prstGeom>
          <a:noFill/>
          <a:ln>
            <a:noFill/>
          </a:ln>
        </p:spPr>
      </p:pic>
    </p:spTree>
    <p:extLst>
      <p:ext uri="{BB962C8B-B14F-4D97-AF65-F5344CB8AC3E}">
        <p14:creationId xmlns:p14="http://schemas.microsoft.com/office/powerpoint/2010/main" val="3346143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t>Tham chiếu this:</a:t>
              </a:r>
              <a:endParaRPr lang="en-US" sz="2400"/>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 name="Picture 9" descr="https://duythanhcse.files.wordpress.com/2017/06/kotlin_24_h3.png?w=506&amp;h=364">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95400"/>
            <a:ext cx="4572000" cy="3276600"/>
          </a:xfrm>
          <a:prstGeom prst="rect">
            <a:avLst/>
          </a:prstGeom>
          <a:noFill/>
          <a:ln>
            <a:noFill/>
          </a:ln>
        </p:spPr>
      </p:pic>
    </p:spTree>
    <p:extLst>
      <p:ext uri="{BB962C8B-B14F-4D97-AF65-F5344CB8AC3E}">
        <p14:creationId xmlns:p14="http://schemas.microsoft.com/office/powerpoint/2010/main" val="2443206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2558</TotalTime>
  <Words>223</Words>
  <Application>Microsoft Office PowerPoint</Application>
  <PresentationFormat>On-screen Show (4:3)</PresentationFormat>
  <Paragraphs>18</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Cambria</vt:lpstr>
      <vt:lpstr>Times New Roman</vt:lpstr>
      <vt:lpstr>VNI-Heather</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906</cp:revision>
  <dcterms:created xsi:type="dcterms:W3CDTF">2011-04-06T04:04:31Z</dcterms:created>
  <dcterms:modified xsi:type="dcterms:W3CDTF">2017-07-23T23:58:38Z</dcterms:modified>
</cp:coreProperties>
</file>