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2" r:id="rId3"/>
    <p:sldId id="263" r:id="rId4"/>
    <p:sldId id="264" r:id="rId5"/>
    <p:sldId id="265"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103" autoAdjust="0"/>
    <p:restoredTop sz="95578" autoAdjust="0"/>
  </p:normalViewPr>
  <p:slideViewPr>
    <p:cSldViewPr>
      <p:cViewPr varScale="1">
        <p:scale>
          <a:sx n="94" d="100"/>
          <a:sy n="94" d="100"/>
        </p:scale>
        <p:origin x="468"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27/07/2017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6</a:t>
            </a:fld>
            <a:endParaRPr lang="en-US"/>
          </a:p>
        </p:txBody>
      </p:sp>
    </p:spTree>
    <p:extLst>
      <p:ext uri="{BB962C8B-B14F-4D97-AF65-F5344CB8AC3E}">
        <p14:creationId xmlns:p14="http://schemas.microsoft.com/office/powerpoint/2010/main" val="142786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27/07/2017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27/07/2017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27/07/2017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11"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12" name="Rectangle 11"/>
          <p:cNvSpPr>
            <a:spLocks noChangeArrowheads="1"/>
          </p:cNvSpPr>
          <p:nvPr userDrawn="1"/>
        </p:nvSpPr>
        <p:spPr bwMode="auto">
          <a:xfrm>
            <a:off x="0" y="-55399"/>
            <a:ext cx="9144000" cy="480131"/>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smtClean="0">
                <a:solidFill>
                  <a:schemeClr val="tx2"/>
                </a:solidFill>
                <a:latin typeface="Cambria" panose="02040503050406030204" pitchFamily="18" charset="0"/>
              </a:rPr>
              <a:t>Lập</a:t>
            </a:r>
            <a:r>
              <a:rPr lang="en-US" sz="1400" b="1" baseline="0" smtClean="0">
                <a:solidFill>
                  <a:schemeClr val="tx2"/>
                </a:solidFill>
                <a:latin typeface="Cambria" panose="02040503050406030204" pitchFamily="18" charset="0"/>
              </a:rPr>
              <a:t> trình Kotlin</a:t>
            </a:r>
            <a:endParaRPr lang="en-US" sz="1400" b="1" baseline="0" smtClean="0">
              <a:solidFill>
                <a:srgbClr val="0070C0"/>
              </a:solidFill>
              <a:latin typeface="Cambria" panose="02040503050406030204" pitchFamily="18" charset="0"/>
              <a:cs typeface="Times New Roman" pitchFamily="18" charset="0"/>
            </a:endParaRPr>
          </a:p>
        </p:txBody>
      </p:sp>
      <p:sp>
        <p:nvSpPr>
          <p:cNvPr id="4" name="TextBox 3"/>
          <p:cNvSpPr txBox="1"/>
          <p:nvPr userDrawn="1"/>
        </p:nvSpPr>
        <p:spPr>
          <a:xfrm>
            <a:off x="17249"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smtClean="0">
                <a:solidFill>
                  <a:srgbClr val="002060"/>
                </a:solidFill>
                <a:effectLst/>
                <a:latin typeface="Cambria" panose="02040503050406030204" pitchFamily="18" charset="0"/>
                <a:ea typeface="+mn-ea"/>
                <a:cs typeface="+mn-cs"/>
              </a:rPr>
              <a:t>Working Hard &amp; Smart today for a better tomorrow</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27/07/2017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27/07/2017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27/07/2017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27/07/2017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27/07/2017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27/07/2017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27/07/2017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27/07/2017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hyperlink" Target="https://duythanhcse.files.wordpress.com/2017/06/kotlin_27_h1.png" TargetMode="External"/><Relationship Id="rId1" Type="http://schemas.openxmlformats.org/officeDocument/2006/relationships/slideLayout" Target="../slideLayouts/slideLayout2.xml"/><Relationship Id="rId6" Type="http://schemas.openxmlformats.org/officeDocument/2006/relationships/hyperlink" Target="https://duythanhcse.files.wordpress.com/2017/06/kotlin_27_h3.png" TargetMode="External"/><Relationship Id="rId5" Type="http://schemas.openxmlformats.org/officeDocument/2006/relationships/image" Target="../media/image4.png"/><Relationship Id="rId4" Type="http://schemas.openxmlformats.org/officeDocument/2006/relationships/hyperlink" Target="https://duythanhcse.files.wordpress.com/2017/06/kotlin_27_h2.p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1143000" y="1447800"/>
            <a:ext cx="7239000" cy="1317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vi-VN" kern="0">
                <a:solidFill>
                  <a:srgbClr val="002060"/>
                </a:solidFill>
                <a:latin typeface="Cambria" panose="02040503050406030204" pitchFamily="18" charset="0"/>
              </a:rPr>
              <a:t>Alias và cơ chế gom rác tự động trong Kotlin</a:t>
            </a:r>
            <a:endParaRPr lang="en-US" sz="9600" kern="0">
              <a:solidFill>
                <a:srgbClr val="002060"/>
              </a:solidFill>
              <a:latin typeface="Cambria" panose="02040503050406030204" pitchFamily="18" charset="0"/>
            </a:endParaRPr>
          </a:p>
        </p:txBody>
      </p:sp>
      <p:pic>
        <p:nvPicPr>
          <p:cNvPr id="6" name="Picture 5"/>
          <p:cNvPicPr>
            <a:picLocks noChangeAspect="1"/>
          </p:cNvPicPr>
          <p:nvPr/>
        </p:nvPicPr>
        <p:blipFill>
          <a:blip r:embed="rId3"/>
          <a:stretch>
            <a:fillRect/>
          </a:stretch>
        </p:blipFill>
        <p:spPr>
          <a:xfrm>
            <a:off x="381000" y="4572000"/>
            <a:ext cx="1862746" cy="1844303"/>
          </a:xfrm>
          <a:prstGeom prst="rect">
            <a:avLst/>
          </a:prstGeom>
        </p:spPr>
      </p:pic>
      <p:pic>
        <p:nvPicPr>
          <p:cNvPr id="2" name="Picture 1"/>
          <p:cNvPicPr>
            <a:picLocks noChangeAspect="1"/>
          </p:cNvPicPr>
          <p:nvPr/>
        </p:nvPicPr>
        <p:blipFill>
          <a:blip r:embed="rId4"/>
          <a:stretch>
            <a:fillRect/>
          </a:stretch>
        </p:blipFill>
        <p:spPr>
          <a:xfrm>
            <a:off x="6038850" y="4511913"/>
            <a:ext cx="3105150" cy="1904390"/>
          </a:xfrm>
          <a:prstGeom prst="rect">
            <a:avLst/>
          </a:prstGeom>
        </p:spPr>
      </p:pic>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Hướng đối tượng trong Kotlin</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304800" y="1210523"/>
            <a:ext cx="8610600" cy="3031407"/>
          </a:xfrm>
          <a:prstGeom prst="rect">
            <a:avLst/>
          </a:prstGeom>
        </p:spPr>
        <p:txBody>
          <a:bodyPr wrap="square">
            <a:spAutoFit/>
          </a:bodyPr>
          <a:lstStyle/>
          <a:p>
            <a:pPr indent="228600" algn="just">
              <a:lnSpc>
                <a:spcPct val="115000"/>
              </a:lnSpc>
            </a:pPr>
            <a:r>
              <a:rPr lang="en-US" sz="2400" b="1">
                <a:solidFill>
                  <a:srgbClr val="FF0000"/>
                </a:solidFill>
                <a:latin typeface="Times New Roman" panose="02020603050405020304" pitchFamily="18" charset="0"/>
                <a:ea typeface="Times New Roman" panose="02020603050405020304" pitchFamily="18" charset="0"/>
              </a:rPr>
              <a:t>Alias</a:t>
            </a:r>
            <a:r>
              <a:rPr lang="en-US" sz="2400">
                <a:solidFill>
                  <a:srgbClr val="FF0000"/>
                </a:solidFill>
                <a:latin typeface="Times New Roman" panose="02020603050405020304" pitchFamily="18" charset="0"/>
                <a:ea typeface="Times New Roman" panose="02020603050405020304" pitchFamily="18" charset="0"/>
              </a:rPr>
              <a:t> </a:t>
            </a:r>
            <a:r>
              <a:rPr lang="en-US" sz="2400">
                <a:latin typeface="Times New Roman" panose="02020603050405020304" pitchFamily="18" charset="0"/>
                <a:ea typeface="Times New Roman" panose="02020603050405020304" pitchFamily="18" charset="0"/>
              </a:rPr>
              <a:t>là khả năng mà tại 1 ô nhớ có nhiều đối tượng cùng trỏ tới (&gt;=2 đối tượng).</a:t>
            </a:r>
          </a:p>
          <a:p>
            <a:pPr indent="228600" algn="just">
              <a:lnSpc>
                <a:spcPct val="115000"/>
              </a:lnSpc>
            </a:pPr>
            <a:r>
              <a:rPr lang="en-US" sz="2400">
                <a:latin typeface="Times New Roman" panose="02020603050405020304" pitchFamily="18" charset="0"/>
                <a:ea typeface="Times New Roman" panose="02020603050405020304" pitchFamily="18" charset="0"/>
              </a:rPr>
              <a:t>Cơ chế gom rác tự động còn gọi là </a:t>
            </a:r>
            <a:r>
              <a:rPr lang="en-US" sz="2400" b="1">
                <a:solidFill>
                  <a:srgbClr val="FF0000"/>
                </a:solidFill>
                <a:latin typeface="Times New Roman" panose="02020603050405020304" pitchFamily="18" charset="0"/>
                <a:ea typeface="Times New Roman" panose="02020603050405020304" pitchFamily="18" charset="0"/>
              </a:rPr>
              <a:t>garbage collection</a:t>
            </a:r>
            <a:r>
              <a:rPr lang="en-US" sz="2400">
                <a:latin typeface="Times New Roman" panose="02020603050405020304" pitchFamily="18" charset="0"/>
                <a:ea typeface="Times New Roman" panose="02020603050405020304" pitchFamily="18" charset="0"/>
              </a:rPr>
              <a:t>, nó tự động thu hồi bộ nhớ khi ô nhớ đó không còn đối tượng nào quan lý.</a:t>
            </a:r>
          </a:p>
          <a:p>
            <a:pPr indent="228600" algn="just">
              <a:lnSpc>
                <a:spcPct val="115000"/>
              </a:lnSpc>
            </a:pPr>
            <a:r>
              <a:rPr lang="en-US" sz="2400">
                <a:latin typeface="Times New Roman" panose="02020603050405020304" pitchFamily="18" charset="0"/>
                <a:ea typeface="Times New Roman" panose="02020603050405020304" pitchFamily="18" charset="0"/>
              </a:rPr>
              <a:t>Hai khái niệm này vô cùng quan trọng, các bạn cần phải đảm bảo hiểu rõ nguộn ngành về nó để có thể kiếm soát vấn đề quản lý bộ nhớ khi thực thi các dự án.</a:t>
            </a:r>
            <a:endParaRPr lang="en-US" sz="24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73766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Hướng đối tượng trong Kotlin</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1"/>
          <p:cNvSpPr>
            <a:spLocks noChangeArrowheads="1"/>
          </p:cNvSpPr>
          <p:nvPr/>
        </p:nvSpPr>
        <p:spPr bwMode="auto">
          <a:xfrm>
            <a:off x="2057400" y="1371600"/>
            <a:ext cx="3231654"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class </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PhanSo {</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var </a:t>
            </a:r>
            <a:r>
              <a:rPr kumimoji="0" lang="en-US" b="1" i="0" u="none" strike="noStrike" cap="none" normalizeH="0" baseline="0" smtClean="0">
                <a:ln>
                  <a:noFill/>
                </a:ln>
                <a:solidFill>
                  <a:srgbClr val="660E7A"/>
                </a:solidFill>
                <a:effectLst/>
                <a:latin typeface="Arial Unicode MS" panose="020B0604020202020204" pitchFamily="34" charset="-128"/>
                <a:ea typeface="Times New Roman" panose="02020603050405020304" pitchFamily="18" charset="0"/>
                <a:cs typeface="Courier New" panose="02070309020205020404" pitchFamily="49" charset="0"/>
              </a:rPr>
              <a:t>tu</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:Int=</a:t>
            </a:r>
            <a:r>
              <a:rPr kumimoji="0" lang="en-US"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1</a:t>
            </a:r>
            <a:br>
              <a:rPr kumimoji="0" lang="en-US"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var </a:t>
            </a:r>
            <a:r>
              <a:rPr kumimoji="0" lang="en-US" b="1" i="0" u="none" strike="noStrike" cap="none" normalizeH="0" baseline="0" smtClean="0">
                <a:ln>
                  <a:noFill/>
                </a:ln>
                <a:solidFill>
                  <a:srgbClr val="660E7A"/>
                </a:solidFill>
                <a:effectLst/>
                <a:latin typeface="Arial Unicode MS" panose="020B0604020202020204" pitchFamily="34" charset="-128"/>
                <a:ea typeface="Times New Roman" panose="02020603050405020304" pitchFamily="18" charset="0"/>
                <a:cs typeface="Courier New" panose="02070309020205020404" pitchFamily="49" charset="0"/>
              </a:rPr>
              <a:t>mau</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:Int=</a:t>
            </a:r>
            <a:r>
              <a:rPr kumimoji="0" lang="en-US"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1</a:t>
            </a:r>
            <a:br>
              <a:rPr kumimoji="0" lang="en-US"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
            </a:r>
            <a:br>
              <a:rPr kumimoji="0" lang="en-US"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constructor</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(tu: Int, mau: Int) {</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this</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b="1" i="0" u="none" strike="noStrike" cap="none" normalizeH="0" baseline="0" smtClean="0">
                <a:ln>
                  <a:noFill/>
                </a:ln>
                <a:solidFill>
                  <a:srgbClr val="660E7A"/>
                </a:solidFill>
                <a:effectLst/>
                <a:latin typeface="Arial Unicode MS" panose="020B0604020202020204" pitchFamily="34" charset="-128"/>
                <a:ea typeface="Times New Roman" panose="02020603050405020304" pitchFamily="18" charset="0"/>
                <a:cs typeface="Courier New" panose="02070309020205020404" pitchFamily="49" charset="0"/>
              </a:rPr>
              <a:t>tu </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tu</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this</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b="1" i="0" u="none" strike="noStrike" cap="none" normalizeH="0" baseline="0" smtClean="0">
                <a:ln>
                  <a:noFill/>
                </a:ln>
                <a:solidFill>
                  <a:srgbClr val="660E7A"/>
                </a:solidFill>
                <a:effectLst/>
                <a:latin typeface="Arial Unicode MS" panose="020B0604020202020204" pitchFamily="34" charset="-128"/>
                <a:ea typeface="Times New Roman" panose="02020603050405020304" pitchFamily="18" charset="0"/>
                <a:cs typeface="Courier New" panose="02070309020205020404" pitchFamily="49" charset="0"/>
              </a:rPr>
              <a:t>mau </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mau</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sz="2800" b="0" i="0" u="none" strike="noStrike" cap="none" normalizeH="0" baseline="0" smtClean="0">
              <a:ln>
                <a:noFill/>
              </a:ln>
              <a:solidFill>
                <a:schemeClr val="tx1"/>
              </a:solidFill>
              <a:effectLst/>
              <a:latin typeface="Arial" panose="020B0604020202020204" pitchFamily="34" charset="0"/>
            </a:endParaRPr>
          </a:p>
        </p:txBody>
      </p:sp>
      <p:sp>
        <p:nvSpPr>
          <p:cNvPr id="10" name="Rectangle 9"/>
          <p:cNvSpPr/>
          <p:nvPr/>
        </p:nvSpPr>
        <p:spPr>
          <a:xfrm>
            <a:off x="914400" y="4800600"/>
            <a:ext cx="4572000" cy="907749"/>
          </a:xfrm>
          <a:prstGeom prst="rect">
            <a:avLst/>
          </a:prstGeom>
        </p:spPr>
        <p:txBody>
          <a:bodyPr>
            <a:spAutoFit/>
          </a:bodyPr>
          <a:lstStyle/>
          <a:p>
            <a:pPr indent="228600" algn="just">
              <a:lnSpc>
                <a:spcPct val="115000"/>
              </a:lnSpc>
            </a:pPr>
            <a:r>
              <a:rPr lang="en-US" sz="2400">
                <a:latin typeface="Times New Roman" panose="02020603050405020304" pitchFamily="18" charset="0"/>
                <a:ea typeface="Times New Roman" panose="02020603050405020304" pitchFamily="18" charset="0"/>
              </a:rPr>
              <a:t>psA=PhanSo(1,5)</a:t>
            </a:r>
          </a:p>
          <a:p>
            <a:pPr indent="228600" algn="just">
              <a:lnSpc>
                <a:spcPct val="115000"/>
              </a:lnSpc>
            </a:pPr>
            <a:r>
              <a:rPr lang="en-US" sz="2400">
                <a:latin typeface="Times New Roman" panose="02020603050405020304" pitchFamily="18" charset="0"/>
                <a:ea typeface="Times New Roman" panose="02020603050405020304" pitchFamily="18" charset="0"/>
              </a:rPr>
              <a:t>psB=PhanSo(3,7)</a:t>
            </a:r>
            <a:endParaRPr lang="en-US" sz="24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283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Hướng đối tượng trong Kotlin</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11" name="Picture 10" descr="https://duythanhcse.files.wordpress.com/2017/06/kotlin_27_h1.png?w=620">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2362198" y="1219200"/>
            <a:ext cx="3270885" cy="1390650"/>
          </a:xfrm>
          <a:prstGeom prst="rect">
            <a:avLst/>
          </a:prstGeom>
          <a:noFill/>
          <a:ln>
            <a:noFill/>
          </a:ln>
        </p:spPr>
      </p:pic>
      <p:sp>
        <p:nvSpPr>
          <p:cNvPr id="9" name="Rectangle 8"/>
          <p:cNvSpPr/>
          <p:nvPr/>
        </p:nvSpPr>
        <p:spPr>
          <a:xfrm>
            <a:off x="3429" y="3048000"/>
            <a:ext cx="1303562" cy="410882"/>
          </a:xfrm>
          <a:prstGeom prst="rect">
            <a:avLst/>
          </a:prstGeom>
        </p:spPr>
        <p:txBody>
          <a:bodyPr wrap="none">
            <a:spAutoFit/>
          </a:bodyPr>
          <a:lstStyle/>
          <a:p>
            <a:pPr indent="228600" algn="just">
              <a:lnSpc>
                <a:spcPct val="115000"/>
              </a:lnSpc>
            </a:pPr>
            <a:r>
              <a:rPr lang="en-US" b="1">
                <a:solidFill>
                  <a:srgbClr val="FF0000"/>
                </a:solidFill>
                <a:latin typeface="Times New Roman" panose="02020603050405020304" pitchFamily="18" charset="0"/>
                <a:ea typeface="Times New Roman" panose="02020603050405020304" pitchFamily="18" charset="0"/>
              </a:rPr>
              <a:t>psA=psB</a:t>
            </a:r>
            <a:endParaRPr lang="en-US">
              <a:effectLst/>
              <a:latin typeface="Times New Roman" panose="02020603050405020304" pitchFamily="18" charset="0"/>
              <a:ea typeface="Times New Roman" panose="02020603050405020304" pitchFamily="18" charset="0"/>
            </a:endParaRPr>
          </a:p>
        </p:txBody>
      </p:sp>
      <p:pic>
        <p:nvPicPr>
          <p:cNvPr id="12" name="Picture 11" descr="https://duythanhcse.files.wordpress.com/2017/06/kotlin_27_h2.png?w=620">
            <a:hlinkClick r:id="rId4"/>
          </p:cNvPr>
          <p:cNvPicPr/>
          <p:nvPr/>
        </p:nvPicPr>
        <p:blipFill>
          <a:blip r:embed="rId5">
            <a:extLst>
              <a:ext uri="{28A0092B-C50C-407E-A947-70E740481C1C}">
                <a14:useLocalDpi xmlns:a14="http://schemas.microsoft.com/office/drawing/2010/main" val="0"/>
              </a:ext>
            </a:extLst>
          </a:blip>
          <a:srcRect/>
          <a:stretch>
            <a:fillRect/>
          </a:stretch>
        </p:blipFill>
        <p:spPr bwMode="auto">
          <a:xfrm>
            <a:off x="2554604" y="3221596"/>
            <a:ext cx="2886075" cy="1160145"/>
          </a:xfrm>
          <a:prstGeom prst="rect">
            <a:avLst/>
          </a:prstGeom>
          <a:noFill/>
          <a:ln>
            <a:noFill/>
          </a:ln>
        </p:spPr>
      </p:pic>
      <p:pic>
        <p:nvPicPr>
          <p:cNvPr id="13" name="Picture 12" descr="https://duythanhcse.files.wordpress.com/2017/06/kotlin_27_h3.png?w=620">
            <a:hlinkClick r:id="rId6"/>
          </p:cNvPr>
          <p:cNvPicPr/>
          <p:nvPr/>
        </p:nvPicPr>
        <p:blipFill>
          <a:blip r:embed="rId7">
            <a:extLst>
              <a:ext uri="{28A0092B-C50C-407E-A947-70E740481C1C}">
                <a14:useLocalDpi xmlns:a14="http://schemas.microsoft.com/office/drawing/2010/main" val="0"/>
              </a:ext>
            </a:extLst>
          </a:blip>
          <a:srcRect/>
          <a:stretch>
            <a:fillRect/>
          </a:stretch>
        </p:blipFill>
        <p:spPr bwMode="auto">
          <a:xfrm>
            <a:off x="2362198" y="4800600"/>
            <a:ext cx="3314700" cy="1336675"/>
          </a:xfrm>
          <a:prstGeom prst="rect">
            <a:avLst/>
          </a:prstGeom>
          <a:noFill/>
          <a:ln>
            <a:noFill/>
          </a:ln>
        </p:spPr>
      </p:pic>
      <p:sp>
        <p:nvSpPr>
          <p:cNvPr id="14" name="Rectangle 13"/>
          <p:cNvSpPr/>
          <p:nvPr/>
        </p:nvSpPr>
        <p:spPr>
          <a:xfrm>
            <a:off x="5617843" y="612925"/>
            <a:ext cx="2840357" cy="941796"/>
          </a:xfrm>
          <a:prstGeom prst="rect">
            <a:avLst/>
          </a:prstGeom>
        </p:spPr>
        <p:txBody>
          <a:bodyPr wrap="square">
            <a:spAutoFit/>
          </a:bodyPr>
          <a:lstStyle/>
          <a:p>
            <a:pPr indent="228600" algn="just">
              <a:lnSpc>
                <a:spcPct val="115000"/>
              </a:lnSpc>
            </a:pPr>
            <a:r>
              <a:rPr lang="en-US" sz="2400">
                <a:latin typeface="Times New Roman" panose="02020603050405020304" pitchFamily="18" charset="0"/>
                <a:ea typeface="Times New Roman" panose="02020603050405020304" pitchFamily="18" charset="0"/>
              </a:rPr>
              <a:t>psA=PhanSo(1,5)</a:t>
            </a:r>
          </a:p>
          <a:p>
            <a:pPr indent="228600" algn="just">
              <a:lnSpc>
                <a:spcPct val="115000"/>
              </a:lnSpc>
            </a:pPr>
            <a:r>
              <a:rPr lang="en-US" sz="2400">
                <a:latin typeface="Times New Roman" panose="02020603050405020304" pitchFamily="18" charset="0"/>
                <a:ea typeface="Times New Roman" panose="02020603050405020304" pitchFamily="18" charset="0"/>
              </a:rPr>
              <a:t>psB=PhanSo(3,7)</a:t>
            </a:r>
            <a:endParaRPr lang="en-US" sz="24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82670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Hướng đối tượng trong Kotlin</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1"/>
          <p:cNvSpPr>
            <a:spLocks noChangeArrowheads="1"/>
          </p:cNvSpPr>
          <p:nvPr/>
        </p:nvSpPr>
        <p:spPr bwMode="auto">
          <a:xfrm>
            <a:off x="1676400" y="1447800"/>
            <a:ext cx="3371116"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fun </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main(args: Array&lt;String&gt;) {</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var </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psA=PhanSo(</a:t>
            </a:r>
            <a:r>
              <a:rPr kumimoji="0" lang="en-US"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1</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5</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var </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psB=PhanSo(</a:t>
            </a:r>
            <a:r>
              <a:rPr kumimoji="0" lang="en-US"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3</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7</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psA=psB</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0" i="1"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b="1" i="0" u="none" strike="noStrike" cap="none" normalizeH="0" baseline="0" smtClean="0">
                <a:ln>
                  <a:noFill/>
                </a:ln>
                <a:solidFill>
                  <a:srgbClr val="008000"/>
                </a:solidFill>
                <a:effectLst/>
                <a:latin typeface="Arial Unicode MS" panose="020B0604020202020204" pitchFamily="34" charset="-128"/>
                <a:ea typeface="Times New Roman" panose="02020603050405020304" pitchFamily="18" charset="0"/>
                <a:cs typeface="Courier New" panose="02070309020205020404" pitchFamily="49" charset="0"/>
              </a:rPr>
              <a:t>"Tử số của A="</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+psA.</a:t>
            </a:r>
            <a:r>
              <a:rPr kumimoji="0" lang="en-US" b="0" i="1" u="none" strike="noStrike" cap="none" normalizeH="0" baseline="0" smtClean="0">
                <a:ln>
                  <a:noFill/>
                </a:ln>
                <a:solidFill>
                  <a:srgbClr val="660E7A"/>
                </a:solidFill>
                <a:effectLst/>
                <a:latin typeface="Arial Unicode MS" panose="020B0604020202020204" pitchFamily="34" charset="-128"/>
                <a:ea typeface="Times New Roman" panose="02020603050405020304" pitchFamily="18" charset="0"/>
                <a:cs typeface="Courier New" panose="02070309020205020404" pitchFamily="49" charset="0"/>
              </a:rPr>
              <a:t>tu</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sz="2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88732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2971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pic>
        <p:nvPicPr>
          <p:cNvPr id="8" name="Picture 2"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611302"/>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mini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0" name="Cloud Callout 9"/>
          <p:cNvSpPr/>
          <p:nvPr/>
        </p:nvSpPr>
        <p:spPr>
          <a:xfrm>
            <a:off x="5486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latin typeface="Cambria" panose="02040503050406030204" pitchFamily="18" charset="0"/>
              </a:rPr>
              <a:t>Hey! Coding is easy!</a:t>
            </a:r>
            <a:endParaRPr lang="en-US" b="1">
              <a:latin typeface="Cambria" panose="02040503050406030204" pitchFamily="18" charset="0"/>
            </a:endParaRPr>
          </a:p>
        </p:txBody>
      </p:sp>
    </p:spTree>
    <p:extLst>
      <p:ext uri="{BB962C8B-B14F-4D97-AF65-F5344CB8AC3E}">
        <p14:creationId xmlns:p14="http://schemas.microsoft.com/office/powerpoint/2010/main" val="40959804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2640</TotalTime>
  <Words>148</Words>
  <Application>Microsoft Office PowerPoint</Application>
  <PresentationFormat>On-screen Show (4:3)</PresentationFormat>
  <Paragraphs>19</Paragraphs>
  <Slides>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 Unicode MS</vt:lpstr>
      <vt:lpstr>Arial</vt:lpstr>
      <vt:lpstr>Calibri</vt:lpstr>
      <vt:lpstr>Cambria</vt:lpstr>
      <vt:lpstr>Courier New</vt:lpstr>
      <vt:lpstr>Times New Roman</vt:lpstr>
      <vt:lpstr>VNI-Heather</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960</cp:revision>
  <dcterms:created xsi:type="dcterms:W3CDTF">2011-04-06T04:04:31Z</dcterms:created>
  <dcterms:modified xsi:type="dcterms:W3CDTF">2017-07-27T11:36:22Z</dcterms:modified>
</cp:coreProperties>
</file>