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63" r:id="rId4"/>
    <p:sldId id="264" r:id="rId5"/>
    <p:sldId id="265" r:id="rId6"/>
    <p:sldId id="266"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uythanhcse.files.wordpress.com/2017/06/kotlin_26_h1.p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uythanhcse.files.wordpress.com/2017/06/kotlin_26_h2.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uythanhcse.files.wordpress.com/2017/06/kotlin_26_h3.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uythanhcse.files.wordpress.com/2017/06/kotlin_26_h4.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Khái niệm về kế thừa và lợi ích của kế thừa</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51490" y="1195758"/>
            <a:ext cx="8563910" cy="1539139"/>
          </a:xfrm>
          <a:prstGeom prst="rect">
            <a:avLst/>
          </a:prstGeom>
        </p:spPr>
        <p:txBody>
          <a:bodyPr wrap="square">
            <a:spAutoFit/>
          </a:bodyPr>
          <a:lstStyle/>
          <a:p>
            <a:pPr indent="228600" algn="just">
              <a:lnSpc>
                <a:spcPct val="115000"/>
              </a:lnSpc>
            </a:pPr>
            <a:r>
              <a:rPr lang="en-US" sz="2800">
                <a:latin typeface="Times New Roman" panose="02020603050405020304" pitchFamily="18" charset="0"/>
                <a:cs typeface="Times New Roman" panose="02020603050405020304" pitchFamily="18" charset="0"/>
              </a:rPr>
              <a:t>Trong phần này Tui sẽ trình bày các kiến thức liên quan tới Kế Thừa trong lập trình Hướng đối </a:t>
            </a:r>
            <a:r>
              <a:rPr lang="en-US" sz="2800" smtClean="0">
                <a:latin typeface="Times New Roman" panose="02020603050405020304" pitchFamily="18" charset="0"/>
                <a:cs typeface="Times New Roman" panose="02020603050405020304" pitchFamily="18" charset="0"/>
              </a:rPr>
              <a:t>tượng</a:t>
            </a:r>
          </a:p>
          <a:p>
            <a:pPr indent="228600" algn="just">
              <a:lnSpc>
                <a:spcPct val="115000"/>
              </a:lnSpc>
            </a:pP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371601"/>
            <a:ext cx="8666268" cy="4542782"/>
          </a:xfrm>
          <a:prstGeom prst="rect">
            <a:avLst/>
          </a:prstGeom>
        </p:spPr>
        <p:txBody>
          <a:bodyPr wrap="square">
            <a:spAutoFit/>
          </a:bodyPr>
          <a:lstStyle/>
          <a:p>
            <a:pPr indent="228600" algn="just">
              <a:lnSpc>
                <a:spcPct val="115000"/>
              </a:lnSpc>
            </a:pPr>
            <a:r>
              <a:rPr lang="en-US" sz="2400" b="1">
                <a:solidFill>
                  <a:srgbClr val="0000FF"/>
                </a:solidFill>
                <a:latin typeface="Times New Roman" panose="02020603050405020304" pitchFamily="18" charset="0"/>
                <a:ea typeface="Times New Roman" panose="02020603050405020304" pitchFamily="18" charset="0"/>
              </a:rPr>
              <a:t>Kế thừa là gì?</a:t>
            </a:r>
            <a:endParaRPr lang="en-US" sz="2400">
              <a:latin typeface="Times New Roman" panose="02020603050405020304" pitchFamily="18" charset="0"/>
              <a:ea typeface="Times New Roman" panose="02020603050405020304" pitchFamily="18" charset="0"/>
            </a:endParaRPr>
          </a:p>
          <a:p>
            <a:pPr indent="228600" algn="just">
              <a:lnSpc>
                <a:spcPct val="115000"/>
              </a:lnSpc>
            </a:pPr>
            <a:r>
              <a:rPr lang="en-US" sz="2400">
                <a:latin typeface="Times New Roman" panose="02020603050405020304" pitchFamily="18" charset="0"/>
                <a:ea typeface="Times New Roman" panose="02020603050405020304" pitchFamily="18" charset="0"/>
              </a:rPr>
              <a:t>Kế thừa bạn có thể hiểu nôm na là Sự TÁI SỬ DỤNG lại mã nguồn cũ, có thể mở rộng thêm mã lệnh mới từ những thứ đã tồn tại, giúp nâng cao hiệu suất lập trình.</a:t>
            </a:r>
          </a:p>
          <a:p>
            <a:pPr indent="228600" algn="just">
              <a:lnSpc>
                <a:spcPct val="115000"/>
              </a:lnSpc>
            </a:pPr>
            <a:r>
              <a:rPr lang="en-US" sz="2400">
                <a:latin typeface="Times New Roman" panose="02020603050405020304" pitchFamily="18" charset="0"/>
                <a:ea typeface="Times New Roman" panose="02020603050405020304" pitchFamily="18" charset="0"/>
              </a:rPr>
              <a:t>Thường các đối tượng có cùng chung một số đặc điểm, hành vi được nhóm lại với nhau.</a:t>
            </a:r>
          </a:p>
          <a:p>
            <a:pPr indent="228600" algn="just">
              <a:lnSpc>
                <a:spcPct val="115000"/>
              </a:lnSpc>
            </a:pPr>
            <a:r>
              <a:rPr lang="en-US" sz="2400">
                <a:latin typeface="Times New Roman" panose="02020603050405020304" pitchFamily="18" charset="0"/>
                <a:ea typeface="Times New Roman" panose="02020603050405020304" pitchFamily="18" charset="0"/>
              </a:rPr>
              <a:t>Ví dụ:</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Xe đạp</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Xe máy</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Xe hơi</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Xe tải</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89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26_h1.png?w=254&amp;h=317">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33310" y="1828800"/>
            <a:ext cx="3100490" cy="3276600"/>
          </a:xfrm>
          <a:prstGeom prst="rect">
            <a:avLst/>
          </a:prstGeom>
          <a:noFill/>
          <a:ln>
            <a:noFill/>
          </a:ln>
        </p:spPr>
      </p:pic>
      <p:pic>
        <p:nvPicPr>
          <p:cNvPr id="11" name="Picture 10" descr="https://duythanhcse.files.wordpress.com/2017/06/kotlin_26_h2.png?w=160&amp;h=178">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667000"/>
            <a:ext cx="1905000" cy="2209800"/>
          </a:xfrm>
          <a:prstGeom prst="rect">
            <a:avLst/>
          </a:prstGeom>
          <a:noFill/>
          <a:ln>
            <a:noFill/>
          </a:ln>
        </p:spPr>
      </p:pic>
    </p:spTree>
    <p:extLst>
      <p:ext uri="{BB962C8B-B14F-4D97-AF65-F5344CB8AC3E}">
        <p14:creationId xmlns:p14="http://schemas.microsoft.com/office/powerpoint/2010/main" val="2408667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2" name="Picture 11" descr="https://duythanhcse.files.wordpress.com/2017/06/kotlin_26_h3.png?w=490&amp;h=248">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3354" y="2438400"/>
            <a:ext cx="4667250" cy="2362200"/>
          </a:xfrm>
          <a:prstGeom prst="rect">
            <a:avLst/>
          </a:prstGeom>
          <a:noFill/>
          <a:ln>
            <a:noFill/>
          </a:ln>
        </p:spPr>
      </p:pic>
      <p:sp>
        <p:nvSpPr>
          <p:cNvPr id="8" name="Rectangle 7"/>
          <p:cNvSpPr/>
          <p:nvPr/>
        </p:nvSpPr>
        <p:spPr>
          <a:xfrm>
            <a:off x="538758" y="1442270"/>
            <a:ext cx="6776442" cy="483017"/>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Hay Một lớp con có thể là lớp cha của các lớp khác:</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37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64536" y="1371600"/>
            <a:ext cx="8450864" cy="1791260"/>
          </a:xfrm>
          <a:prstGeom prst="rect">
            <a:avLst/>
          </a:prstGeom>
        </p:spPr>
        <p:txBody>
          <a:bodyPr wrap="square">
            <a:spAutoFit/>
          </a:bodyPr>
          <a:lstStyle/>
          <a:p>
            <a:pPr indent="228600" algn="just">
              <a:lnSpc>
                <a:spcPct val="115000"/>
              </a:lnSpc>
            </a:pPr>
            <a:r>
              <a:rPr lang="en-US" sz="2400" b="1">
                <a:solidFill>
                  <a:srgbClr val="0000FF"/>
                </a:solidFill>
                <a:latin typeface="Times New Roman" panose="02020603050405020304" pitchFamily="18" charset="0"/>
                <a:ea typeface="Times New Roman" panose="02020603050405020304" pitchFamily="18" charset="0"/>
              </a:rPr>
              <a:t>Tổng quát hoá:</a:t>
            </a:r>
            <a:r>
              <a:rPr lang="en-US" sz="2400">
                <a:solidFill>
                  <a:srgbClr val="0000FF"/>
                </a:solidFill>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Những đặc điểm chung mà các lớp đều có==&gt;là các lớp Cha</a:t>
            </a:r>
          </a:p>
          <a:p>
            <a:pPr indent="228600" algn="just">
              <a:lnSpc>
                <a:spcPct val="115000"/>
              </a:lnSpc>
            </a:pPr>
            <a:r>
              <a:rPr lang="en-US" sz="2400" b="1">
                <a:solidFill>
                  <a:srgbClr val="0000FF"/>
                </a:solidFill>
                <a:latin typeface="Times New Roman" panose="02020603050405020304" pitchFamily="18" charset="0"/>
                <a:ea typeface="Times New Roman" panose="02020603050405020304" pitchFamily="18" charset="0"/>
              </a:rPr>
              <a:t>Chuyên biệt hóa:</a:t>
            </a:r>
            <a:r>
              <a:rPr lang="en-US" sz="2400">
                <a:solidFill>
                  <a:srgbClr val="0000FF"/>
                </a:solidFill>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Những đặc điểm riêng chỉ có các lớp con mới có ==&gt;là các lớp Con</a:t>
            </a:r>
            <a:endParaRPr lang="en-US" sz="2400">
              <a:effectLst/>
              <a:latin typeface="Times New Roman" panose="02020603050405020304" pitchFamily="18" charset="0"/>
              <a:ea typeface="Times New Roman" panose="02020603050405020304" pitchFamily="18" charset="0"/>
            </a:endParaRPr>
          </a:p>
        </p:txBody>
      </p:sp>
      <p:pic>
        <p:nvPicPr>
          <p:cNvPr id="11" name="Picture 10" descr="https://duythanhcse.files.wordpress.com/2017/06/kotlin_26_h4.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76600"/>
            <a:ext cx="4953000" cy="1905000"/>
          </a:xfrm>
          <a:prstGeom prst="rect">
            <a:avLst/>
          </a:prstGeom>
          <a:noFill/>
          <a:ln>
            <a:noFill/>
          </a:ln>
        </p:spPr>
      </p:pic>
    </p:spTree>
    <p:extLst>
      <p:ext uri="{BB962C8B-B14F-4D97-AF65-F5344CB8AC3E}">
        <p14:creationId xmlns:p14="http://schemas.microsoft.com/office/powerpoint/2010/main" val="3177196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TotalTime>
  <Words>195</Words>
  <Application>Microsoft Office PowerPoint</Application>
  <PresentationFormat>On-screen Show (4:3)</PresentationFormat>
  <Paragraphs>22</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Symbol</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954</cp:revision>
  <dcterms:created xsi:type="dcterms:W3CDTF">2011-04-06T04:04:31Z</dcterms:created>
  <dcterms:modified xsi:type="dcterms:W3CDTF">2017-07-24T00:06:37Z</dcterms:modified>
</cp:coreProperties>
</file>