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Average"/>
      <p:regular r:id="rId32"/>
    </p:embeddedFont>
    <p:embeddedFont>
      <p:font typeface="Oswald"/>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Oswald-regular.fntdata"/><Relationship Id="rId10" Type="http://schemas.openxmlformats.org/officeDocument/2006/relationships/slide" Target="slides/slide5.xml"/><Relationship Id="rId32" Type="http://schemas.openxmlformats.org/officeDocument/2006/relationships/font" Target="fonts/Average-regular.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swald-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94bc4b78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94bc4b78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94bc4b788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94bc4b788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7a71bc18c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a71bc18c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deal with these two issue, in our Deep Q Network, we construct a label for each prediction as the most </a:t>
            </a:r>
            <a:r>
              <a:rPr lang="en"/>
              <a:t>desirable</a:t>
            </a:r>
            <a:r>
              <a:rPr lang="en"/>
              <a:t> value we can get at each state, and it is called the target value for a state</a:t>
            </a:r>
            <a:endParaRPr/>
          </a:p>
          <a:p>
            <a:pPr indent="0" lvl="0" marL="0" rtl="0" algn="l">
              <a:spcBef>
                <a:spcPts val="0"/>
              </a:spcBef>
              <a:spcAft>
                <a:spcPts val="0"/>
              </a:spcAft>
              <a:buNone/>
            </a:pPr>
            <a:r>
              <a:rPr lang="en"/>
              <a:t>Need a label: target q value is composed of the action rewards of the current state and the maximum Q value from the next state to </a:t>
            </a:r>
            <a:r>
              <a:rPr lang="en"/>
              <a:t>approximate</a:t>
            </a:r>
            <a:r>
              <a:rPr lang="en"/>
              <a:t> the best possible value a player can achieve at the current state by performing an action</a:t>
            </a:r>
            <a:endParaRPr/>
          </a:p>
          <a:p>
            <a:pPr indent="0" lvl="0" marL="0" rtl="0" algn="l">
              <a:spcBef>
                <a:spcPts val="0"/>
              </a:spcBef>
              <a:spcAft>
                <a:spcPts val="0"/>
              </a:spcAft>
              <a:buNone/>
            </a:pPr>
            <a:r>
              <a:rPr lang="en"/>
              <a:t>Optimize the weights for our model by minimizing the loss: calculated as the MSE of target and prediction q value -- like the </a:t>
            </a:r>
            <a:r>
              <a:rPr lang="en"/>
              <a:t>“error” in supervised learning</a:t>
            </a:r>
            <a:endParaRPr/>
          </a:p>
          <a:p>
            <a:pPr indent="0" lvl="0" marL="0" rtl="0" algn="l">
              <a:spcBef>
                <a:spcPts val="0"/>
              </a:spcBef>
              <a:spcAft>
                <a:spcPts val="0"/>
              </a:spcAft>
              <a:buNone/>
            </a:pPr>
            <a:r>
              <a:rPr lang="en"/>
              <a:t>Another issue worth </a:t>
            </a:r>
            <a:r>
              <a:rPr lang="en"/>
              <a:t>mentioning</a:t>
            </a:r>
            <a:r>
              <a:rPr lang="en"/>
              <a:t> is that blackjack is very experienced based and it has a lots of possible states, so any single sample can not represent the entire game dynamic, and the network can suffer from the bias of outlier samples. So to account for this possibility, we applied a method called experience replay which looks at a batch of randomly chose samples at a time to help the model get a better representation of the overall game.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794bc4b78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794bc4b78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Fast!!!!!</a:t>
            </a:r>
            <a:endParaRPr/>
          </a:p>
          <a:p>
            <a:pPr indent="-298450" lvl="0" marL="457200" rtl="0" algn="l">
              <a:spcBef>
                <a:spcPts val="0"/>
              </a:spcBef>
              <a:spcAft>
                <a:spcPts val="0"/>
              </a:spcAft>
              <a:buSzPts val="1100"/>
              <a:buAutoNum type="arabicPeriod"/>
            </a:pPr>
            <a:r>
              <a:rPr lang="en"/>
              <a:t>Converge.</a:t>
            </a:r>
            <a:endParaRPr/>
          </a:p>
          <a:p>
            <a:pPr indent="-298450" lvl="0" marL="457200" rtl="0" algn="l">
              <a:spcBef>
                <a:spcPts val="0"/>
              </a:spcBef>
              <a:spcAft>
                <a:spcPts val="0"/>
              </a:spcAft>
              <a:buSzPts val="1100"/>
              <a:buAutoNum type="arabicPeriod"/>
            </a:pPr>
            <a:r>
              <a:rPr lang="en"/>
              <a:t>Good performance</a:t>
            </a:r>
            <a:endParaRPr/>
          </a:p>
          <a:p>
            <a:pPr indent="-298450" lvl="0" marL="457200" rtl="0" algn="l">
              <a:spcBef>
                <a:spcPts val="0"/>
              </a:spcBef>
              <a:spcAft>
                <a:spcPts val="0"/>
              </a:spcAft>
              <a:buSzPts val="1100"/>
              <a:buAutoNum type="arabicPeriod"/>
            </a:pPr>
            <a:r>
              <a:rPr lang="en"/>
              <a:t>But does not increase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794bc4b788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794bc4b788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Mainly we added in and made minor tweaks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794bc4b788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794bc4b788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after our refined model fails again, we knew we were doing something off. So we took a step back and examined our model.</a:t>
            </a:r>
            <a:endParaRPr/>
          </a:p>
          <a:p>
            <a:pPr indent="0" lvl="0" marL="0" rtl="0" algn="l">
              <a:spcBef>
                <a:spcPts val="0"/>
              </a:spcBef>
              <a:spcAft>
                <a:spcPts val="0"/>
              </a:spcAft>
              <a:buNone/>
            </a:pPr>
            <a:r>
              <a:rPr lang="en"/>
              <a:t>What our current model is essentially doing is combining all these inputs from player, dealer, and memory together into the black box (the NN) and asking it to calculate an action.</a:t>
            </a:r>
            <a:endParaRPr/>
          </a:p>
          <a:p>
            <a:pPr indent="0" lvl="0" marL="0" rtl="0" algn="l">
              <a:spcBef>
                <a:spcPts val="0"/>
              </a:spcBef>
              <a:spcAft>
                <a:spcPts val="0"/>
              </a:spcAft>
              <a:buNone/>
            </a:pPr>
            <a:r>
              <a:rPr lang="en"/>
              <a:t>We do not know exactly how memory is used by our model, but we know it is wrong. So, we decided to extract the memory portion out of the black box and tell the model explicitly what to do with memory data.</a:t>
            </a:r>
            <a:endParaRPr/>
          </a:p>
          <a:p>
            <a:pPr indent="0" lvl="0" marL="0" rtl="0" algn="l">
              <a:spcBef>
                <a:spcPts val="0"/>
              </a:spcBef>
              <a:spcAft>
                <a:spcPts val="0"/>
              </a:spcAft>
              <a:buNone/>
            </a:pPr>
            <a:r>
              <a:rPr lang="en"/>
              <a:t>But how should the model use the memory data? For us, why additional memory helps us is because we can have a better understanding of the distribution of future cards. So, we asked our model to construct a distribution belief for future cards by using the memory data. After compiling such belief, the output is again inputed to the PQN for reinforcement learning. This way, by giving the model explicit instruction on how to use the data, we hope to see a difference.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794bc4b788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794bc4b788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new model, we simply add the additional belief network between the game engine and Primary Q network</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23b641dc189f8d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3b641dc189f8d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BN: 21 input nodes(first 10 represents the cards that are shown on the current workplace, the second 10 represents the cards in player’s memory as well as the player’s observation of current state cards, and the last one represents the player’s uncertainty over his memory information)</a:t>
            </a:r>
            <a:endParaRPr/>
          </a:p>
          <a:p>
            <a:pPr indent="0" lvl="0" marL="0" rtl="0" algn="l">
              <a:spcBef>
                <a:spcPts val="0"/>
              </a:spcBef>
              <a:spcAft>
                <a:spcPts val="0"/>
              </a:spcAft>
              <a:buNone/>
            </a:pPr>
            <a:r>
              <a:rPr lang="en"/>
              <a:t>These inputs are then passes into 2 hidden layers, and then an output layer with softmax that produce 10 nodes to make sure the values sum up to one to represent the player’s belief over remaining card distribution</a:t>
            </a:r>
            <a:endParaRPr/>
          </a:p>
          <a:p>
            <a:pPr indent="0" lvl="0" marL="0" rtl="0" algn="l">
              <a:spcBef>
                <a:spcPts val="0"/>
              </a:spcBef>
              <a:spcAft>
                <a:spcPts val="0"/>
              </a:spcAft>
              <a:buNone/>
            </a:pPr>
            <a:r>
              <a:rPr lang="en"/>
              <a:t>QN: Outputs from belief network are then used as the first part of input of QN. These outputs are concatenated with 8 other nodes that encodes information about the current game state, which we believe is important to the decision making process. Simply put, we made it more visible to our model.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7a71bc18c0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7a71bc18c0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train our belief network, the intuition is that we want to Push player’s belief distribution towards a more “correct” direction, since the player do not know the actual distribution due to limited memory size</a:t>
            </a:r>
            <a:endParaRPr/>
          </a:p>
          <a:p>
            <a:pPr indent="0" lvl="0" marL="0" rtl="0" algn="l">
              <a:spcBef>
                <a:spcPts val="0"/>
              </a:spcBef>
              <a:spcAft>
                <a:spcPts val="0"/>
              </a:spcAft>
              <a:buNone/>
            </a:pPr>
            <a:r>
              <a:rPr lang="en"/>
              <a:t>Mathematically</a:t>
            </a:r>
            <a:r>
              <a:rPr lang="en"/>
              <a:t> speaking, in the long run, If a card is drawn at this round, it  should have had a relatively high percentage </a:t>
            </a:r>
            <a:r>
              <a:rPr lang="en"/>
              <a:t>in the previous belief distribution, and we want to make sure that this is true in the belief distribution generated by our belief network</a:t>
            </a:r>
            <a:endParaRPr/>
          </a:p>
          <a:p>
            <a:pPr indent="0" lvl="0" marL="0" rtl="0" algn="l">
              <a:spcBef>
                <a:spcPts val="0"/>
              </a:spcBef>
              <a:spcAft>
                <a:spcPts val="0"/>
              </a:spcAft>
              <a:buNone/>
            </a:pPr>
            <a:r>
              <a:rPr lang="en"/>
              <a:t>So we calculate the loss as the Mean </a:t>
            </a:r>
            <a:r>
              <a:rPr lang="en"/>
              <a:t>squared</a:t>
            </a:r>
            <a:r>
              <a:rPr lang="en"/>
              <a:t> error between the current belief distribution and new cards draw from the deck</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7a71bc18c0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7a71bc18c0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94bc4b78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94bc4b78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 of hand - who had gambled before? In a casino</a:t>
            </a:r>
            <a:endParaRPr/>
          </a:p>
          <a:p>
            <a:pPr indent="0" lvl="0" marL="0" rtl="0" algn="l">
              <a:spcBef>
                <a:spcPts val="0"/>
              </a:spcBef>
              <a:spcAft>
                <a:spcPts val="0"/>
              </a:spcAft>
              <a:buNone/>
            </a:pPr>
            <a:r>
              <a:rPr lang="en"/>
              <a:t>More than 10 different types of blackjack. Varies by different states and casino you go to.</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794bc4b788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794bc4b788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this is more than the game of blackjack. In general, simply giving the model more information without clear instruction of its usage could cause confusion and resulting in unchanged or even worse outcome. So, it is about how we position these information in a useful way to help our model to use it better.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794bc4b788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794bc4b788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We can validate the accuracy of our belief network by comparing its output with the actual card distribution, and draw the relation between this difference and memory size to make sure the performance of belief network matches our expectation</a:t>
            </a:r>
            <a:endParaRPr/>
          </a:p>
          <a:p>
            <a:pPr indent="-298450" lvl="0" marL="457200" rtl="0" algn="l">
              <a:spcBef>
                <a:spcPts val="0"/>
              </a:spcBef>
              <a:spcAft>
                <a:spcPts val="0"/>
              </a:spcAft>
              <a:buSzPts val="1100"/>
              <a:buAutoNum type="arabicPeriod"/>
            </a:pPr>
            <a:r>
              <a:rPr lang="en"/>
              <a:t>Basically</a:t>
            </a:r>
            <a:r>
              <a:rPr lang="en"/>
              <a:t>, we can repeat what we did to our last model. Add an additional neural network to let this network learns directly about the connection between action and belief distribution and memory uncertainty, and push it have a more explicit process of the fact that memory uncertainty hurts the validity of belief distribution, and learn a policy to choose action with this knowledge.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7a71bc18c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7a71bc18c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94bc4b78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94bc4b78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Many other research about Blackjack but this is most relevant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94bc4b7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94bc4b7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a71bc18c0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a71bc18c0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graphs. Different structures</a:t>
            </a:r>
            <a:endParaRPr/>
          </a:p>
          <a:p>
            <a:pPr indent="0" lvl="0" marL="0" rtl="0" algn="l">
              <a:spcBef>
                <a:spcPts val="0"/>
              </a:spcBef>
              <a:spcAft>
                <a:spcPts val="0"/>
              </a:spcAft>
              <a:buNone/>
            </a:pPr>
            <a:r>
              <a:rPr lang="en"/>
              <a:t>Sig</a:t>
            </a:r>
            <a:endParaRPr/>
          </a:p>
          <a:p>
            <a:pPr indent="0" lvl="0" marL="0" rtl="0" algn="l">
              <a:spcBef>
                <a:spcPts val="0"/>
              </a:spcBef>
              <a:spcAft>
                <a:spcPts val="0"/>
              </a:spcAft>
              <a:buNone/>
            </a:pPr>
            <a:r>
              <a:rPr lang="en"/>
              <a:t>Linear</a:t>
            </a:r>
            <a:endParaRPr/>
          </a:p>
          <a:p>
            <a:pPr indent="0" lvl="0" marL="0" rtl="0" algn="l">
              <a:spcBef>
                <a:spcPts val="0"/>
              </a:spcBef>
              <a:spcAft>
                <a:spcPts val="0"/>
              </a:spcAft>
              <a:buNone/>
            </a:pPr>
            <a:r>
              <a:rPr lang="en"/>
              <a:t>Log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94bc4b78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94bc4b78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implementation has two major parts: game engine which manages the blackjack game environment, and player which makes actions based on our neural network model</a:t>
            </a:r>
            <a:endParaRPr/>
          </a:p>
          <a:p>
            <a:pPr indent="0" lvl="0" marL="0" rtl="0" algn="l">
              <a:spcBef>
                <a:spcPts val="0"/>
              </a:spcBef>
              <a:spcAft>
                <a:spcPts val="0"/>
              </a:spcAft>
              <a:buNone/>
            </a:pPr>
            <a:r>
              <a:rPr lang="en"/>
              <a:t>To look at the flow of this </a:t>
            </a:r>
            <a:r>
              <a:rPr lang="en"/>
              <a:t>implementation: </a:t>
            </a:r>
            <a:endParaRPr/>
          </a:p>
          <a:p>
            <a:pPr indent="0" lvl="0" marL="0" rtl="0" algn="l">
              <a:spcBef>
                <a:spcPts val="0"/>
              </a:spcBef>
              <a:spcAft>
                <a:spcPts val="0"/>
              </a:spcAft>
              <a:buNone/>
            </a:pPr>
            <a:r>
              <a:rPr lang="en"/>
              <a:t>first Game engine initials the game</a:t>
            </a:r>
            <a:endParaRPr/>
          </a:p>
          <a:p>
            <a:pPr indent="0" lvl="0" marL="0" rtl="0" algn="l">
              <a:spcBef>
                <a:spcPts val="0"/>
              </a:spcBef>
              <a:spcAft>
                <a:spcPts val="0"/>
              </a:spcAft>
              <a:buNone/>
            </a:pPr>
            <a:r>
              <a:rPr lang="en"/>
              <a:t>Game and player memory information will then be sent into the primary Q network, which produces an output of two nodes, representing a probability to choose each of the two action</a:t>
            </a:r>
            <a:endParaRPr/>
          </a:p>
          <a:p>
            <a:pPr indent="0" lvl="0" marL="0" rtl="0" algn="l">
              <a:spcBef>
                <a:spcPts val="0"/>
              </a:spcBef>
              <a:spcAft>
                <a:spcPts val="0"/>
              </a:spcAft>
              <a:buNone/>
            </a:pPr>
            <a:r>
              <a:rPr lang="en"/>
              <a:t>Player will choose an action based on these probabilities, and</a:t>
            </a:r>
            <a:endParaRPr/>
          </a:p>
          <a:p>
            <a:pPr indent="0" lvl="0" marL="0" rtl="0" algn="l">
              <a:spcBef>
                <a:spcPts val="0"/>
              </a:spcBef>
              <a:spcAft>
                <a:spcPts val="0"/>
              </a:spcAft>
              <a:buNone/>
            </a:pPr>
            <a:r>
              <a:rPr lang="en"/>
              <a:t>Game engine will proceed the game according to the player’s action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94bc4b78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94bc4b78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Needs new graph</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94bc4b78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94bc4b78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input layer hardcodes the number of card each value has.</a:t>
            </a:r>
            <a:endParaRPr/>
          </a:p>
          <a:p>
            <a:pPr indent="0" lvl="0" marL="0" rtl="0" algn="l">
              <a:spcBef>
                <a:spcPts val="0"/>
              </a:spcBef>
              <a:spcAft>
                <a:spcPts val="0"/>
              </a:spcAft>
              <a:buNone/>
            </a:pPr>
            <a:r>
              <a:rPr lang="en"/>
              <a:t>For example in this situation, agent has …</a:t>
            </a:r>
            <a:endParaRPr/>
          </a:p>
          <a:p>
            <a:pPr indent="0" lvl="0" marL="0" rtl="0" algn="l">
              <a:spcBef>
                <a:spcPts val="0"/>
              </a:spcBef>
              <a:spcAft>
                <a:spcPts val="0"/>
              </a:spcAft>
              <a:buNone/>
            </a:pPr>
            <a:r>
              <a:rPr lang="en"/>
              <a:t>Dealer is the same way, except it only sees one card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a71bc18c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a71bc18c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jpg"/><Relationship Id="rId4"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Does more information equate better payoff?</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solidFill>
                <a:schemeClr val="dk1"/>
              </a:solidFill>
            </a:endParaRPr>
          </a:p>
          <a:p>
            <a:pPr indent="0" lvl="0" marL="0" rtl="0" algn="ctr">
              <a:spcBef>
                <a:spcPts val="0"/>
              </a:spcBef>
              <a:spcAft>
                <a:spcPts val="0"/>
              </a:spcAft>
              <a:buNone/>
            </a:pPr>
            <a:r>
              <a:rPr lang="en" sz="1800">
                <a:solidFill>
                  <a:schemeClr val="dk1"/>
                </a:solidFill>
              </a:rPr>
              <a:t>William Weng, Kexin Yang</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ctr">
              <a:spcBef>
                <a:spcPts val="0"/>
              </a:spcBef>
              <a:spcAft>
                <a:spcPts val="0"/>
              </a:spcAft>
              <a:buNone/>
            </a:pPr>
            <a:r>
              <a:rPr lang="en" sz="1800">
                <a:solidFill>
                  <a:schemeClr val="dk1"/>
                </a:solidFill>
              </a:rPr>
              <a:t>December 2, 2019</a:t>
            </a:r>
            <a:endParaRPr sz="18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the model is tricky</a:t>
            </a:r>
            <a:endParaRPr/>
          </a:p>
        </p:txBody>
      </p:sp>
      <p:sp>
        <p:nvSpPr>
          <p:cNvPr id="204" name="Google Shape;204;p22"/>
          <p:cNvSpPr txBox="1"/>
          <p:nvPr>
            <p:ph idx="1" type="body"/>
          </p:nvPr>
        </p:nvSpPr>
        <p:spPr>
          <a:xfrm>
            <a:off x="387900" y="1489824"/>
            <a:ext cx="8368200" cy="56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Problem 1: How do we backprop if we do not have a correct response?</a:t>
            </a:r>
            <a:endParaRPr/>
          </a:p>
        </p:txBody>
      </p:sp>
      <p:pic>
        <p:nvPicPr>
          <p:cNvPr id="205" name="Google Shape;205;p22"/>
          <p:cNvPicPr preferRelativeResize="0"/>
          <p:nvPr/>
        </p:nvPicPr>
        <p:blipFill>
          <a:blip r:embed="rId3">
            <a:alphaModFix/>
          </a:blip>
          <a:stretch>
            <a:fillRect/>
          </a:stretch>
        </p:blipFill>
        <p:spPr>
          <a:xfrm>
            <a:off x="208962" y="2294075"/>
            <a:ext cx="8726076" cy="2015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the model is tricky</a:t>
            </a:r>
            <a:endParaRPr/>
          </a:p>
        </p:txBody>
      </p:sp>
      <p:sp>
        <p:nvSpPr>
          <p:cNvPr id="211" name="Google Shape;211;p23"/>
          <p:cNvSpPr txBox="1"/>
          <p:nvPr>
            <p:ph idx="1" type="body"/>
          </p:nvPr>
        </p:nvSpPr>
        <p:spPr>
          <a:xfrm>
            <a:off x="387900" y="1489824"/>
            <a:ext cx="8368200" cy="56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Problem 2: In the nature of a sequential game, how should we assign rewards?</a:t>
            </a:r>
            <a:endParaRPr/>
          </a:p>
        </p:txBody>
      </p:sp>
      <p:grpSp>
        <p:nvGrpSpPr>
          <p:cNvPr id="212" name="Google Shape;212;p23"/>
          <p:cNvGrpSpPr/>
          <p:nvPr/>
        </p:nvGrpSpPr>
        <p:grpSpPr>
          <a:xfrm>
            <a:off x="1420730" y="2282042"/>
            <a:ext cx="1425595" cy="410531"/>
            <a:chOff x="567475" y="2281975"/>
            <a:chExt cx="670900" cy="193200"/>
          </a:xfrm>
        </p:grpSpPr>
        <p:sp>
          <p:nvSpPr>
            <p:cNvPr id="213" name="Google Shape;213;p23"/>
            <p:cNvSpPr/>
            <p:nvPr/>
          </p:nvSpPr>
          <p:spPr>
            <a:xfrm>
              <a:off x="567475" y="2281975"/>
              <a:ext cx="193200" cy="19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4" name="Google Shape;214;p23"/>
            <p:cNvCxnSpPr/>
            <p:nvPr/>
          </p:nvCxnSpPr>
          <p:spPr>
            <a:xfrm>
              <a:off x="766775" y="2381250"/>
              <a:ext cx="471600" cy="0"/>
            </a:xfrm>
            <a:prstGeom prst="straightConnector1">
              <a:avLst/>
            </a:prstGeom>
            <a:noFill/>
            <a:ln cap="flat" cmpd="sng" w="9525">
              <a:solidFill>
                <a:schemeClr val="lt2"/>
              </a:solidFill>
              <a:prstDash val="solid"/>
              <a:round/>
              <a:headEnd len="med" w="med" type="none"/>
              <a:tailEnd len="med" w="med" type="triangle"/>
            </a:ln>
          </p:spPr>
        </p:cxnSp>
      </p:grpSp>
      <p:grpSp>
        <p:nvGrpSpPr>
          <p:cNvPr id="215" name="Google Shape;215;p23"/>
          <p:cNvGrpSpPr/>
          <p:nvPr/>
        </p:nvGrpSpPr>
        <p:grpSpPr>
          <a:xfrm>
            <a:off x="2846330" y="2282042"/>
            <a:ext cx="1425595" cy="410531"/>
            <a:chOff x="567475" y="2281975"/>
            <a:chExt cx="670900" cy="193200"/>
          </a:xfrm>
        </p:grpSpPr>
        <p:sp>
          <p:nvSpPr>
            <p:cNvPr id="216" name="Google Shape;216;p23"/>
            <p:cNvSpPr/>
            <p:nvPr/>
          </p:nvSpPr>
          <p:spPr>
            <a:xfrm>
              <a:off x="567475" y="2281975"/>
              <a:ext cx="193200" cy="19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7" name="Google Shape;217;p23"/>
            <p:cNvCxnSpPr/>
            <p:nvPr/>
          </p:nvCxnSpPr>
          <p:spPr>
            <a:xfrm>
              <a:off x="766775" y="2381250"/>
              <a:ext cx="471600" cy="0"/>
            </a:xfrm>
            <a:prstGeom prst="straightConnector1">
              <a:avLst/>
            </a:prstGeom>
            <a:noFill/>
            <a:ln cap="flat" cmpd="sng" w="9525">
              <a:solidFill>
                <a:schemeClr val="lt2"/>
              </a:solidFill>
              <a:prstDash val="solid"/>
              <a:round/>
              <a:headEnd len="med" w="med" type="none"/>
              <a:tailEnd len="med" w="med" type="triangle"/>
            </a:ln>
          </p:spPr>
        </p:cxnSp>
      </p:grpSp>
      <p:grpSp>
        <p:nvGrpSpPr>
          <p:cNvPr id="218" name="Google Shape;218;p23"/>
          <p:cNvGrpSpPr/>
          <p:nvPr/>
        </p:nvGrpSpPr>
        <p:grpSpPr>
          <a:xfrm>
            <a:off x="4271930" y="2282042"/>
            <a:ext cx="1425595" cy="410531"/>
            <a:chOff x="567475" y="2281975"/>
            <a:chExt cx="670900" cy="193200"/>
          </a:xfrm>
        </p:grpSpPr>
        <p:sp>
          <p:nvSpPr>
            <p:cNvPr id="219" name="Google Shape;219;p23"/>
            <p:cNvSpPr/>
            <p:nvPr/>
          </p:nvSpPr>
          <p:spPr>
            <a:xfrm>
              <a:off x="567475" y="2281975"/>
              <a:ext cx="193200" cy="19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0" name="Google Shape;220;p23"/>
            <p:cNvCxnSpPr/>
            <p:nvPr/>
          </p:nvCxnSpPr>
          <p:spPr>
            <a:xfrm>
              <a:off x="766775" y="2381250"/>
              <a:ext cx="471600" cy="0"/>
            </a:xfrm>
            <a:prstGeom prst="straightConnector1">
              <a:avLst/>
            </a:prstGeom>
            <a:noFill/>
            <a:ln cap="flat" cmpd="sng" w="9525">
              <a:solidFill>
                <a:schemeClr val="lt2"/>
              </a:solidFill>
              <a:prstDash val="solid"/>
              <a:round/>
              <a:headEnd len="med" w="med" type="none"/>
              <a:tailEnd len="med" w="med" type="triangle"/>
            </a:ln>
          </p:spPr>
        </p:cxnSp>
      </p:grpSp>
      <p:sp>
        <p:nvSpPr>
          <p:cNvPr id="221" name="Google Shape;221;p23"/>
          <p:cNvSpPr/>
          <p:nvPr/>
        </p:nvSpPr>
        <p:spPr>
          <a:xfrm>
            <a:off x="5697530" y="2282042"/>
            <a:ext cx="410400" cy="41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23"/>
          <p:cNvGrpSpPr/>
          <p:nvPr/>
        </p:nvGrpSpPr>
        <p:grpSpPr>
          <a:xfrm>
            <a:off x="1420730" y="2977767"/>
            <a:ext cx="1425595" cy="410531"/>
            <a:chOff x="567475" y="2281975"/>
            <a:chExt cx="670900" cy="193200"/>
          </a:xfrm>
        </p:grpSpPr>
        <p:sp>
          <p:nvSpPr>
            <p:cNvPr id="223" name="Google Shape;223;p23"/>
            <p:cNvSpPr/>
            <p:nvPr/>
          </p:nvSpPr>
          <p:spPr>
            <a:xfrm>
              <a:off x="567475" y="2281975"/>
              <a:ext cx="193200" cy="19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4" name="Google Shape;224;p23"/>
            <p:cNvCxnSpPr/>
            <p:nvPr/>
          </p:nvCxnSpPr>
          <p:spPr>
            <a:xfrm>
              <a:off x="766775" y="2381250"/>
              <a:ext cx="471600" cy="0"/>
            </a:xfrm>
            <a:prstGeom prst="straightConnector1">
              <a:avLst/>
            </a:prstGeom>
            <a:noFill/>
            <a:ln cap="flat" cmpd="sng" w="9525">
              <a:solidFill>
                <a:schemeClr val="lt2"/>
              </a:solidFill>
              <a:prstDash val="solid"/>
              <a:round/>
              <a:headEnd len="med" w="med" type="none"/>
              <a:tailEnd len="med" w="med" type="triangle"/>
            </a:ln>
          </p:spPr>
        </p:cxnSp>
      </p:grpSp>
      <p:sp>
        <p:nvSpPr>
          <p:cNvPr id="225" name="Google Shape;225;p23"/>
          <p:cNvSpPr/>
          <p:nvPr/>
        </p:nvSpPr>
        <p:spPr>
          <a:xfrm>
            <a:off x="4271930" y="2977767"/>
            <a:ext cx="410400" cy="41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 name="Google Shape;226;p23"/>
          <p:cNvGrpSpPr/>
          <p:nvPr/>
        </p:nvGrpSpPr>
        <p:grpSpPr>
          <a:xfrm>
            <a:off x="2846330" y="2977767"/>
            <a:ext cx="1425595" cy="410531"/>
            <a:chOff x="567475" y="2281975"/>
            <a:chExt cx="670900" cy="193200"/>
          </a:xfrm>
        </p:grpSpPr>
        <p:sp>
          <p:nvSpPr>
            <p:cNvPr id="227" name="Google Shape;227;p23"/>
            <p:cNvSpPr/>
            <p:nvPr/>
          </p:nvSpPr>
          <p:spPr>
            <a:xfrm>
              <a:off x="567475" y="2281975"/>
              <a:ext cx="193200" cy="19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8" name="Google Shape;228;p23"/>
            <p:cNvCxnSpPr/>
            <p:nvPr/>
          </p:nvCxnSpPr>
          <p:spPr>
            <a:xfrm>
              <a:off x="766775" y="2381250"/>
              <a:ext cx="471600" cy="0"/>
            </a:xfrm>
            <a:prstGeom prst="straightConnector1">
              <a:avLst/>
            </a:prstGeom>
            <a:noFill/>
            <a:ln cap="flat" cmpd="sng" w="9525">
              <a:solidFill>
                <a:schemeClr val="lt2"/>
              </a:solidFill>
              <a:prstDash val="solid"/>
              <a:round/>
              <a:headEnd len="med" w="med" type="none"/>
              <a:tailEnd len="med" w="med" type="triangle"/>
            </a:ln>
          </p:spPr>
        </p:cxnSp>
      </p:grpSp>
      <p:grpSp>
        <p:nvGrpSpPr>
          <p:cNvPr id="229" name="Google Shape;229;p23"/>
          <p:cNvGrpSpPr/>
          <p:nvPr/>
        </p:nvGrpSpPr>
        <p:grpSpPr>
          <a:xfrm>
            <a:off x="1420730" y="3673492"/>
            <a:ext cx="1425595" cy="410531"/>
            <a:chOff x="567475" y="2281975"/>
            <a:chExt cx="670900" cy="193200"/>
          </a:xfrm>
        </p:grpSpPr>
        <p:sp>
          <p:nvSpPr>
            <p:cNvPr id="230" name="Google Shape;230;p23"/>
            <p:cNvSpPr/>
            <p:nvPr/>
          </p:nvSpPr>
          <p:spPr>
            <a:xfrm>
              <a:off x="567475" y="2281975"/>
              <a:ext cx="193200" cy="19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1" name="Google Shape;231;p23"/>
            <p:cNvCxnSpPr/>
            <p:nvPr/>
          </p:nvCxnSpPr>
          <p:spPr>
            <a:xfrm>
              <a:off x="766775" y="2381250"/>
              <a:ext cx="471600" cy="0"/>
            </a:xfrm>
            <a:prstGeom prst="straightConnector1">
              <a:avLst/>
            </a:prstGeom>
            <a:noFill/>
            <a:ln cap="flat" cmpd="sng" w="9525">
              <a:solidFill>
                <a:schemeClr val="lt2"/>
              </a:solidFill>
              <a:prstDash val="solid"/>
              <a:round/>
              <a:headEnd len="med" w="med" type="none"/>
              <a:tailEnd len="med" w="med" type="triangle"/>
            </a:ln>
          </p:spPr>
        </p:cxnSp>
      </p:grpSp>
      <p:sp>
        <p:nvSpPr>
          <p:cNvPr id="232" name="Google Shape;232;p23"/>
          <p:cNvSpPr/>
          <p:nvPr/>
        </p:nvSpPr>
        <p:spPr>
          <a:xfrm>
            <a:off x="4271930" y="3673492"/>
            <a:ext cx="410400" cy="41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 name="Google Shape;233;p23"/>
          <p:cNvGrpSpPr/>
          <p:nvPr/>
        </p:nvGrpSpPr>
        <p:grpSpPr>
          <a:xfrm>
            <a:off x="2846330" y="3673492"/>
            <a:ext cx="1425595" cy="410531"/>
            <a:chOff x="567475" y="2281975"/>
            <a:chExt cx="670900" cy="193200"/>
          </a:xfrm>
        </p:grpSpPr>
        <p:sp>
          <p:nvSpPr>
            <p:cNvPr id="234" name="Google Shape;234;p23"/>
            <p:cNvSpPr/>
            <p:nvPr/>
          </p:nvSpPr>
          <p:spPr>
            <a:xfrm>
              <a:off x="567475" y="2281975"/>
              <a:ext cx="193200" cy="19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5" name="Google Shape;235;p23"/>
            <p:cNvCxnSpPr/>
            <p:nvPr/>
          </p:nvCxnSpPr>
          <p:spPr>
            <a:xfrm>
              <a:off x="766775" y="2381250"/>
              <a:ext cx="471600" cy="0"/>
            </a:xfrm>
            <a:prstGeom prst="straightConnector1">
              <a:avLst/>
            </a:prstGeom>
            <a:noFill/>
            <a:ln cap="flat" cmpd="sng" w="9525">
              <a:solidFill>
                <a:schemeClr val="lt2"/>
              </a:solidFill>
              <a:prstDash val="solid"/>
              <a:round/>
              <a:headEnd len="med" w="med" type="none"/>
              <a:tailEnd len="med" w="med" type="triangle"/>
            </a:ln>
          </p:spPr>
        </p:cxnSp>
      </p:grpSp>
      <p:grpSp>
        <p:nvGrpSpPr>
          <p:cNvPr id="236" name="Google Shape;236;p23"/>
          <p:cNvGrpSpPr/>
          <p:nvPr/>
        </p:nvGrpSpPr>
        <p:grpSpPr>
          <a:xfrm>
            <a:off x="1420730" y="4369217"/>
            <a:ext cx="1425595" cy="410531"/>
            <a:chOff x="567475" y="2281975"/>
            <a:chExt cx="670900" cy="193200"/>
          </a:xfrm>
        </p:grpSpPr>
        <p:sp>
          <p:nvSpPr>
            <p:cNvPr id="237" name="Google Shape;237;p23"/>
            <p:cNvSpPr/>
            <p:nvPr/>
          </p:nvSpPr>
          <p:spPr>
            <a:xfrm>
              <a:off x="567475" y="2281975"/>
              <a:ext cx="193200" cy="19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8" name="Google Shape;238;p23"/>
            <p:cNvCxnSpPr/>
            <p:nvPr/>
          </p:nvCxnSpPr>
          <p:spPr>
            <a:xfrm>
              <a:off x="766775" y="2381250"/>
              <a:ext cx="471600" cy="0"/>
            </a:xfrm>
            <a:prstGeom prst="straightConnector1">
              <a:avLst/>
            </a:prstGeom>
            <a:noFill/>
            <a:ln cap="flat" cmpd="sng" w="9525">
              <a:solidFill>
                <a:schemeClr val="lt2"/>
              </a:solidFill>
              <a:prstDash val="solid"/>
              <a:round/>
              <a:headEnd len="med" w="med" type="none"/>
              <a:tailEnd len="med" w="med" type="triangle"/>
            </a:ln>
          </p:spPr>
        </p:cxnSp>
      </p:grpSp>
      <p:sp>
        <p:nvSpPr>
          <p:cNvPr id="239" name="Google Shape;239;p23"/>
          <p:cNvSpPr/>
          <p:nvPr/>
        </p:nvSpPr>
        <p:spPr>
          <a:xfrm>
            <a:off x="4271930" y="4369217"/>
            <a:ext cx="410400" cy="41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 name="Google Shape;240;p23"/>
          <p:cNvGrpSpPr/>
          <p:nvPr/>
        </p:nvGrpSpPr>
        <p:grpSpPr>
          <a:xfrm>
            <a:off x="2846330" y="4369217"/>
            <a:ext cx="1425595" cy="410531"/>
            <a:chOff x="567475" y="2281975"/>
            <a:chExt cx="670900" cy="193200"/>
          </a:xfrm>
        </p:grpSpPr>
        <p:sp>
          <p:nvSpPr>
            <p:cNvPr id="241" name="Google Shape;241;p23"/>
            <p:cNvSpPr/>
            <p:nvPr/>
          </p:nvSpPr>
          <p:spPr>
            <a:xfrm>
              <a:off x="567475" y="2281975"/>
              <a:ext cx="193200" cy="193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2" name="Google Shape;242;p23"/>
            <p:cNvCxnSpPr/>
            <p:nvPr/>
          </p:nvCxnSpPr>
          <p:spPr>
            <a:xfrm>
              <a:off x="766775" y="2381250"/>
              <a:ext cx="471600" cy="0"/>
            </a:xfrm>
            <a:prstGeom prst="straightConnector1">
              <a:avLst/>
            </a:prstGeom>
            <a:noFill/>
            <a:ln cap="flat" cmpd="sng" w="9525">
              <a:solidFill>
                <a:schemeClr val="lt2"/>
              </a:solidFill>
              <a:prstDash val="solid"/>
              <a:round/>
              <a:headEnd len="med" w="med" type="none"/>
              <a:tailEnd len="med" w="med" type="triangle"/>
            </a:ln>
          </p:spPr>
        </p:cxnSp>
      </p:grpSp>
      <p:sp>
        <p:nvSpPr>
          <p:cNvPr id="243" name="Google Shape;243;p23"/>
          <p:cNvSpPr txBox="1"/>
          <p:nvPr/>
        </p:nvSpPr>
        <p:spPr>
          <a:xfrm>
            <a:off x="1903513" y="2137075"/>
            <a:ext cx="858300" cy="32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Draw</a:t>
            </a:r>
            <a:endParaRPr>
              <a:solidFill>
                <a:schemeClr val="dk1"/>
              </a:solidFill>
              <a:latin typeface="Roboto"/>
              <a:ea typeface="Roboto"/>
              <a:cs typeface="Roboto"/>
              <a:sym typeface="Roboto"/>
            </a:endParaRPr>
          </a:p>
        </p:txBody>
      </p:sp>
      <p:sp>
        <p:nvSpPr>
          <p:cNvPr id="244" name="Google Shape;244;p23"/>
          <p:cNvSpPr txBox="1"/>
          <p:nvPr/>
        </p:nvSpPr>
        <p:spPr>
          <a:xfrm>
            <a:off x="1903513" y="2866375"/>
            <a:ext cx="858300" cy="32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Draw</a:t>
            </a:r>
            <a:endParaRPr>
              <a:solidFill>
                <a:schemeClr val="dk1"/>
              </a:solidFill>
              <a:latin typeface="Roboto"/>
              <a:ea typeface="Roboto"/>
              <a:cs typeface="Roboto"/>
              <a:sym typeface="Roboto"/>
            </a:endParaRPr>
          </a:p>
        </p:txBody>
      </p:sp>
      <p:sp>
        <p:nvSpPr>
          <p:cNvPr id="245" name="Google Shape;245;p23"/>
          <p:cNvSpPr txBox="1"/>
          <p:nvPr/>
        </p:nvSpPr>
        <p:spPr>
          <a:xfrm>
            <a:off x="1903513" y="3528550"/>
            <a:ext cx="858300" cy="32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Draw</a:t>
            </a:r>
            <a:endParaRPr>
              <a:solidFill>
                <a:schemeClr val="dk1"/>
              </a:solidFill>
              <a:latin typeface="Roboto"/>
              <a:ea typeface="Roboto"/>
              <a:cs typeface="Roboto"/>
              <a:sym typeface="Roboto"/>
            </a:endParaRPr>
          </a:p>
        </p:txBody>
      </p:sp>
      <p:sp>
        <p:nvSpPr>
          <p:cNvPr id="246" name="Google Shape;246;p23"/>
          <p:cNvSpPr txBox="1"/>
          <p:nvPr/>
        </p:nvSpPr>
        <p:spPr>
          <a:xfrm>
            <a:off x="1903513" y="4242925"/>
            <a:ext cx="858300" cy="32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Draw</a:t>
            </a:r>
            <a:endParaRPr>
              <a:solidFill>
                <a:schemeClr val="dk1"/>
              </a:solidFill>
              <a:latin typeface="Roboto"/>
              <a:ea typeface="Roboto"/>
              <a:cs typeface="Roboto"/>
              <a:sym typeface="Roboto"/>
            </a:endParaRPr>
          </a:p>
        </p:txBody>
      </p:sp>
      <p:sp>
        <p:nvSpPr>
          <p:cNvPr id="247" name="Google Shape;247;p23"/>
          <p:cNvSpPr txBox="1"/>
          <p:nvPr/>
        </p:nvSpPr>
        <p:spPr>
          <a:xfrm>
            <a:off x="3311588" y="2866375"/>
            <a:ext cx="858300" cy="32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Draw</a:t>
            </a:r>
            <a:endParaRPr>
              <a:solidFill>
                <a:schemeClr val="dk1"/>
              </a:solidFill>
              <a:latin typeface="Roboto"/>
              <a:ea typeface="Roboto"/>
              <a:cs typeface="Roboto"/>
              <a:sym typeface="Roboto"/>
            </a:endParaRPr>
          </a:p>
        </p:txBody>
      </p:sp>
      <p:sp>
        <p:nvSpPr>
          <p:cNvPr id="248" name="Google Shape;248;p23"/>
          <p:cNvSpPr txBox="1"/>
          <p:nvPr/>
        </p:nvSpPr>
        <p:spPr>
          <a:xfrm>
            <a:off x="3311588" y="3528550"/>
            <a:ext cx="858300" cy="32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Stand</a:t>
            </a:r>
            <a:endParaRPr>
              <a:solidFill>
                <a:schemeClr val="dk1"/>
              </a:solidFill>
              <a:latin typeface="Roboto"/>
              <a:ea typeface="Roboto"/>
              <a:cs typeface="Roboto"/>
              <a:sym typeface="Roboto"/>
            </a:endParaRPr>
          </a:p>
        </p:txBody>
      </p:sp>
      <p:sp>
        <p:nvSpPr>
          <p:cNvPr id="249" name="Google Shape;249;p23"/>
          <p:cNvSpPr txBox="1"/>
          <p:nvPr/>
        </p:nvSpPr>
        <p:spPr>
          <a:xfrm>
            <a:off x="3311588" y="4242925"/>
            <a:ext cx="858300" cy="32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Draw</a:t>
            </a:r>
            <a:endParaRPr>
              <a:solidFill>
                <a:schemeClr val="dk1"/>
              </a:solidFill>
              <a:latin typeface="Roboto"/>
              <a:ea typeface="Roboto"/>
              <a:cs typeface="Roboto"/>
              <a:sym typeface="Roboto"/>
            </a:endParaRPr>
          </a:p>
        </p:txBody>
      </p:sp>
      <p:sp>
        <p:nvSpPr>
          <p:cNvPr id="250" name="Google Shape;250;p23"/>
          <p:cNvSpPr txBox="1"/>
          <p:nvPr/>
        </p:nvSpPr>
        <p:spPr>
          <a:xfrm>
            <a:off x="3311588" y="2137075"/>
            <a:ext cx="858300" cy="32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Draw</a:t>
            </a:r>
            <a:endParaRPr>
              <a:solidFill>
                <a:schemeClr val="dk1"/>
              </a:solidFill>
              <a:latin typeface="Roboto"/>
              <a:ea typeface="Roboto"/>
              <a:cs typeface="Roboto"/>
              <a:sym typeface="Roboto"/>
            </a:endParaRPr>
          </a:p>
        </p:txBody>
      </p:sp>
      <p:sp>
        <p:nvSpPr>
          <p:cNvPr id="251" name="Google Shape;251;p23"/>
          <p:cNvSpPr txBox="1"/>
          <p:nvPr/>
        </p:nvSpPr>
        <p:spPr>
          <a:xfrm>
            <a:off x="4719663" y="2137075"/>
            <a:ext cx="858300" cy="32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Stand</a:t>
            </a:r>
            <a:endParaRPr>
              <a:solidFill>
                <a:schemeClr val="dk1"/>
              </a:solidFill>
              <a:latin typeface="Roboto"/>
              <a:ea typeface="Roboto"/>
              <a:cs typeface="Roboto"/>
              <a:sym typeface="Roboto"/>
            </a:endParaRPr>
          </a:p>
        </p:txBody>
      </p:sp>
      <p:sp>
        <p:nvSpPr>
          <p:cNvPr id="252" name="Google Shape;252;p23"/>
          <p:cNvSpPr txBox="1"/>
          <p:nvPr/>
        </p:nvSpPr>
        <p:spPr>
          <a:xfrm>
            <a:off x="6540063" y="2137075"/>
            <a:ext cx="1183200" cy="264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accent5"/>
                </a:solidFill>
                <a:latin typeface="Roboto"/>
                <a:ea typeface="Roboto"/>
                <a:cs typeface="Roboto"/>
                <a:sym typeface="Roboto"/>
              </a:rPr>
              <a:t>WIN</a:t>
            </a:r>
            <a:endParaRPr sz="2400">
              <a:solidFill>
                <a:schemeClr val="accent5"/>
              </a:solidFill>
              <a:latin typeface="Roboto"/>
              <a:ea typeface="Roboto"/>
              <a:cs typeface="Roboto"/>
              <a:sym typeface="Roboto"/>
            </a:endParaRPr>
          </a:p>
          <a:p>
            <a:pPr indent="0" lvl="0" marL="0" rtl="0" algn="ctr">
              <a:spcBef>
                <a:spcPts val="0"/>
              </a:spcBef>
              <a:spcAft>
                <a:spcPts val="0"/>
              </a:spcAft>
              <a:buNone/>
            </a:pPr>
            <a:r>
              <a:t/>
            </a:r>
            <a:endParaRPr sz="2400">
              <a:solidFill>
                <a:schemeClr val="accent5"/>
              </a:solidFill>
              <a:latin typeface="Roboto"/>
              <a:ea typeface="Roboto"/>
              <a:cs typeface="Roboto"/>
              <a:sym typeface="Roboto"/>
            </a:endParaRPr>
          </a:p>
          <a:p>
            <a:pPr indent="0" lvl="0" marL="0" rtl="0" algn="ctr">
              <a:spcBef>
                <a:spcPts val="0"/>
              </a:spcBef>
              <a:spcAft>
                <a:spcPts val="0"/>
              </a:spcAft>
              <a:buNone/>
            </a:pPr>
            <a:r>
              <a:rPr lang="en" sz="2400">
                <a:solidFill>
                  <a:srgbClr val="FF9900"/>
                </a:solidFill>
                <a:latin typeface="Roboto"/>
                <a:ea typeface="Roboto"/>
                <a:cs typeface="Roboto"/>
                <a:sym typeface="Roboto"/>
              </a:rPr>
              <a:t>LOSS</a:t>
            </a:r>
            <a:endParaRPr sz="2400">
              <a:solidFill>
                <a:srgbClr val="FF9900"/>
              </a:solidFill>
              <a:latin typeface="Roboto"/>
              <a:ea typeface="Roboto"/>
              <a:cs typeface="Roboto"/>
              <a:sym typeface="Roboto"/>
            </a:endParaRPr>
          </a:p>
          <a:p>
            <a:pPr indent="0" lvl="0" marL="0" rtl="0" algn="ctr">
              <a:spcBef>
                <a:spcPts val="0"/>
              </a:spcBef>
              <a:spcAft>
                <a:spcPts val="0"/>
              </a:spcAft>
              <a:buNone/>
            </a:pPr>
            <a:r>
              <a:t/>
            </a:r>
            <a:endParaRPr sz="2400">
              <a:solidFill>
                <a:schemeClr val="accent5"/>
              </a:solidFill>
              <a:latin typeface="Roboto"/>
              <a:ea typeface="Roboto"/>
              <a:cs typeface="Roboto"/>
              <a:sym typeface="Roboto"/>
            </a:endParaRPr>
          </a:p>
          <a:p>
            <a:pPr indent="0" lvl="0" marL="0" rtl="0" algn="ctr">
              <a:spcBef>
                <a:spcPts val="0"/>
              </a:spcBef>
              <a:spcAft>
                <a:spcPts val="0"/>
              </a:spcAft>
              <a:buNone/>
            </a:pPr>
            <a:r>
              <a:rPr lang="en" sz="2400">
                <a:solidFill>
                  <a:srgbClr val="FF9900"/>
                </a:solidFill>
                <a:latin typeface="Roboto"/>
                <a:ea typeface="Roboto"/>
                <a:cs typeface="Roboto"/>
                <a:sym typeface="Roboto"/>
              </a:rPr>
              <a:t>LOSS</a:t>
            </a:r>
            <a:endParaRPr sz="2400">
              <a:solidFill>
                <a:srgbClr val="FF9900"/>
              </a:solidFill>
              <a:latin typeface="Roboto"/>
              <a:ea typeface="Roboto"/>
              <a:cs typeface="Roboto"/>
              <a:sym typeface="Roboto"/>
            </a:endParaRPr>
          </a:p>
          <a:p>
            <a:pPr indent="0" lvl="0" marL="0" rtl="0" algn="ctr">
              <a:spcBef>
                <a:spcPts val="0"/>
              </a:spcBef>
              <a:spcAft>
                <a:spcPts val="0"/>
              </a:spcAft>
              <a:buNone/>
            </a:pPr>
            <a:r>
              <a:t/>
            </a:r>
            <a:endParaRPr sz="2400">
              <a:solidFill>
                <a:srgbClr val="FF9900"/>
              </a:solidFill>
              <a:latin typeface="Roboto"/>
              <a:ea typeface="Roboto"/>
              <a:cs typeface="Roboto"/>
              <a:sym typeface="Roboto"/>
            </a:endParaRPr>
          </a:p>
          <a:p>
            <a:pPr indent="0" lvl="0" marL="0" rtl="0" algn="ctr">
              <a:spcBef>
                <a:spcPts val="0"/>
              </a:spcBef>
              <a:spcAft>
                <a:spcPts val="0"/>
              </a:spcAft>
              <a:buNone/>
            </a:pPr>
            <a:r>
              <a:rPr lang="en" sz="2400">
                <a:solidFill>
                  <a:srgbClr val="FF9900"/>
                </a:solidFill>
                <a:latin typeface="Roboto"/>
                <a:ea typeface="Roboto"/>
                <a:cs typeface="Roboto"/>
                <a:sym typeface="Roboto"/>
              </a:rPr>
              <a:t>LOSS</a:t>
            </a:r>
            <a:endParaRPr sz="2400">
              <a:solidFill>
                <a:srgbClr val="FF9900"/>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24"/>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Q-Learning Network addresses both issues</a:t>
            </a:r>
            <a:endParaRPr/>
          </a:p>
          <a:p>
            <a:pPr indent="0" lvl="0" marL="0" rtl="0" algn="l">
              <a:spcBef>
                <a:spcPts val="0"/>
              </a:spcBef>
              <a:spcAft>
                <a:spcPts val="0"/>
              </a:spcAft>
              <a:buNone/>
            </a:pPr>
            <a:r>
              <a:t/>
            </a:r>
            <a:endParaRPr/>
          </a:p>
        </p:txBody>
      </p:sp>
      <p:grpSp>
        <p:nvGrpSpPr>
          <p:cNvPr id="258" name="Google Shape;258;p24"/>
          <p:cNvGrpSpPr/>
          <p:nvPr/>
        </p:nvGrpSpPr>
        <p:grpSpPr>
          <a:xfrm>
            <a:off x="2786565" y="3578605"/>
            <a:ext cx="3570864" cy="1385744"/>
            <a:chOff x="886025" y="2126125"/>
            <a:chExt cx="4462465" cy="1747250"/>
          </a:xfrm>
        </p:grpSpPr>
        <p:pic>
          <p:nvPicPr>
            <p:cNvPr id="259" name="Google Shape;259;p24"/>
            <p:cNvPicPr preferRelativeResize="0"/>
            <p:nvPr/>
          </p:nvPicPr>
          <p:blipFill>
            <a:blip r:embed="rId3">
              <a:alphaModFix/>
            </a:blip>
            <a:stretch>
              <a:fillRect/>
            </a:stretch>
          </p:blipFill>
          <p:spPr>
            <a:xfrm>
              <a:off x="886025" y="3029125"/>
              <a:ext cx="4462465" cy="844250"/>
            </a:xfrm>
            <a:prstGeom prst="rect">
              <a:avLst/>
            </a:prstGeom>
            <a:noFill/>
            <a:ln>
              <a:noFill/>
            </a:ln>
          </p:spPr>
        </p:pic>
        <p:pic>
          <p:nvPicPr>
            <p:cNvPr id="260" name="Google Shape;260;p24"/>
            <p:cNvPicPr preferRelativeResize="0"/>
            <p:nvPr/>
          </p:nvPicPr>
          <p:blipFill>
            <a:blip r:embed="rId4">
              <a:alphaModFix/>
            </a:blip>
            <a:stretch>
              <a:fillRect/>
            </a:stretch>
          </p:blipFill>
          <p:spPr>
            <a:xfrm>
              <a:off x="886025" y="2126125"/>
              <a:ext cx="3622650" cy="844250"/>
            </a:xfrm>
            <a:prstGeom prst="rect">
              <a:avLst/>
            </a:prstGeom>
            <a:noFill/>
            <a:ln>
              <a:noFill/>
            </a:ln>
          </p:spPr>
        </p:pic>
      </p:grpSp>
      <p:pic>
        <p:nvPicPr>
          <p:cNvPr id="261" name="Google Shape;261;p24"/>
          <p:cNvPicPr preferRelativeResize="0"/>
          <p:nvPr/>
        </p:nvPicPr>
        <p:blipFill>
          <a:blip r:embed="rId5">
            <a:alphaModFix/>
          </a:blip>
          <a:stretch>
            <a:fillRect/>
          </a:stretch>
        </p:blipFill>
        <p:spPr>
          <a:xfrm>
            <a:off x="1127175" y="916000"/>
            <a:ext cx="6702498" cy="2535725"/>
          </a:xfrm>
          <a:prstGeom prst="rect">
            <a:avLst/>
          </a:prstGeom>
          <a:noFill/>
          <a:ln>
            <a:noFill/>
          </a:ln>
        </p:spPr>
      </p:pic>
      <p:sp>
        <p:nvSpPr>
          <p:cNvPr id="262" name="Google Shape;262;p24"/>
          <p:cNvSpPr/>
          <p:nvPr/>
        </p:nvSpPr>
        <p:spPr>
          <a:xfrm>
            <a:off x="6155575" y="1930425"/>
            <a:ext cx="660900" cy="324000"/>
          </a:xfrm>
          <a:prstGeom prst="ellipse">
            <a:avLst/>
          </a:prstGeom>
          <a:noFill/>
          <a:ln cap="flat" cmpd="sng" w="28575">
            <a:solidFill>
              <a:srgbClr val="DD7E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4"/>
          <p:cNvSpPr/>
          <p:nvPr/>
        </p:nvSpPr>
        <p:spPr>
          <a:xfrm flipH="1" rot="-6222498">
            <a:off x="5796818" y="2679318"/>
            <a:ext cx="1220362" cy="1271950"/>
          </a:xfrm>
          <a:prstGeom prst="bentUpArrow">
            <a:avLst>
              <a:gd fmla="val 20023" name="adj1"/>
              <a:gd fmla="val 25000" name="adj2"/>
              <a:gd fmla="val 25000" name="adj3"/>
            </a:avLst>
          </a:prstGeom>
          <a:solidFill>
            <a:srgbClr val="DD7E6B"/>
          </a:solidFill>
          <a:ln cap="flat" cmpd="sng" w="9525">
            <a:solidFill>
              <a:srgbClr val="DD7E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4"/>
          <p:cNvSpPr txBox="1"/>
          <p:nvPr>
            <p:ph idx="1" type="body"/>
          </p:nvPr>
        </p:nvSpPr>
        <p:spPr>
          <a:xfrm>
            <a:off x="648575" y="3776325"/>
            <a:ext cx="2357100" cy="990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Targets:</a:t>
            </a:r>
            <a:endParaRPr/>
          </a:p>
          <a:p>
            <a:pPr indent="0" lvl="0" marL="457200" rtl="0" algn="l">
              <a:spcBef>
                <a:spcPts val="1600"/>
              </a:spcBef>
              <a:spcAft>
                <a:spcPts val="1600"/>
              </a:spcAft>
              <a:buNone/>
            </a:pPr>
            <a:r>
              <a:rPr lang="en"/>
              <a:t>Minimize Loss: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from the model are promising</a:t>
            </a:r>
            <a:endParaRPr/>
          </a:p>
        </p:txBody>
      </p:sp>
      <p:sp>
        <p:nvSpPr>
          <p:cNvPr id="270" name="Google Shape;27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1" name="Google Shape;271;p25" title="Chart"/>
          <p:cNvPicPr preferRelativeResize="0"/>
          <p:nvPr/>
        </p:nvPicPr>
        <p:blipFill>
          <a:blip r:embed="rId3">
            <a:alphaModFix/>
          </a:blip>
          <a:stretch>
            <a:fillRect/>
          </a:stretch>
        </p:blipFill>
        <p:spPr>
          <a:xfrm>
            <a:off x="4694550" y="1543524"/>
            <a:ext cx="4260300" cy="2634276"/>
          </a:xfrm>
          <a:prstGeom prst="rect">
            <a:avLst/>
          </a:prstGeom>
          <a:noFill/>
          <a:ln>
            <a:noFill/>
          </a:ln>
        </p:spPr>
      </p:pic>
      <p:pic>
        <p:nvPicPr>
          <p:cNvPr id="272" name="Google Shape;272;p25" title="Chart"/>
          <p:cNvPicPr preferRelativeResize="0"/>
          <p:nvPr/>
        </p:nvPicPr>
        <p:blipFill>
          <a:blip r:embed="rId4">
            <a:alphaModFix/>
          </a:blip>
          <a:stretch>
            <a:fillRect/>
          </a:stretch>
        </p:blipFill>
        <p:spPr>
          <a:xfrm>
            <a:off x="311713" y="1543537"/>
            <a:ext cx="4260282" cy="26342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Results also tell us that our NN does not improve with new memory</a:t>
            </a:r>
            <a:endParaRPr sz="2600"/>
          </a:p>
        </p:txBody>
      </p:sp>
      <p:sp>
        <p:nvSpPr>
          <p:cNvPr id="278" name="Google Shape;278;p26"/>
          <p:cNvSpPr txBox="1"/>
          <p:nvPr>
            <p:ph idx="1" type="body"/>
          </p:nvPr>
        </p:nvSpPr>
        <p:spPr>
          <a:xfrm>
            <a:off x="311700" y="1152475"/>
            <a:ext cx="3999900" cy="386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Why?</a:t>
            </a:r>
            <a:endParaRPr sz="1800"/>
          </a:p>
          <a:p>
            <a:pPr indent="0" lvl="0" marL="0" rtl="0" algn="l">
              <a:spcBef>
                <a:spcPts val="1600"/>
              </a:spcBef>
              <a:spcAft>
                <a:spcPts val="0"/>
              </a:spcAft>
              <a:buNone/>
            </a:pPr>
            <a:r>
              <a:rPr lang="en" sz="1800"/>
              <a:t>Model does not understand what is happening.</a:t>
            </a:r>
            <a:endParaRPr sz="1800"/>
          </a:p>
          <a:p>
            <a:pPr indent="0" lvl="0" marL="0" rtl="0" algn="l">
              <a:spcBef>
                <a:spcPts val="1600"/>
              </a:spcBef>
              <a:spcAft>
                <a:spcPts val="0"/>
              </a:spcAft>
              <a:buNone/>
            </a:pPr>
            <a:r>
              <a:rPr lang="en" sz="1800"/>
              <a:t>Solutions:</a:t>
            </a:r>
            <a:endParaRPr sz="1800"/>
          </a:p>
          <a:p>
            <a:pPr indent="-342900" lvl="0" marL="457200" rtl="0" algn="l">
              <a:spcBef>
                <a:spcPts val="1600"/>
              </a:spcBef>
              <a:spcAft>
                <a:spcPts val="0"/>
              </a:spcAft>
              <a:buSzPts val="1800"/>
              <a:buAutoNum type="arabicPeriod"/>
            </a:pPr>
            <a:r>
              <a:rPr lang="en" sz="1800"/>
              <a:t>Add new input nodes to help the model to understand.</a:t>
            </a:r>
            <a:endParaRPr sz="1800"/>
          </a:p>
          <a:p>
            <a:pPr indent="-342900" lvl="0" marL="457200" rtl="0" algn="l">
              <a:spcBef>
                <a:spcPts val="0"/>
              </a:spcBef>
              <a:spcAft>
                <a:spcPts val="0"/>
              </a:spcAft>
              <a:buSzPts val="1800"/>
              <a:buAutoNum type="arabicPeriod"/>
            </a:pPr>
            <a:r>
              <a:rPr lang="en" sz="1800"/>
              <a:t>Reformatted how we encode memory data.</a:t>
            </a:r>
            <a:endParaRPr sz="1800"/>
          </a:p>
          <a:p>
            <a:pPr indent="-342900" lvl="0" marL="457200" rtl="0" algn="l">
              <a:spcBef>
                <a:spcPts val="0"/>
              </a:spcBef>
              <a:spcAft>
                <a:spcPts val="0"/>
              </a:spcAft>
              <a:buSzPts val="1800"/>
              <a:buAutoNum type="arabicPeriod"/>
            </a:pPr>
            <a:r>
              <a:rPr lang="en" sz="1800"/>
              <a:t>Corrected previous model errors.</a:t>
            </a:r>
            <a:endParaRPr sz="1800"/>
          </a:p>
        </p:txBody>
      </p:sp>
      <p:pic>
        <p:nvPicPr>
          <p:cNvPr id="279" name="Google Shape;279;p26" title="Chart"/>
          <p:cNvPicPr preferRelativeResize="0"/>
          <p:nvPr/>
        </p:nvPicPr>
        <p:blipFill>
          <a:blip r:embed="rId3">
            <a:alphaModFix/>
          </a:blip>
          <a:stretch>
            <a:fillRect/>
          </a:stretch>
        </p:blipFill>
        <p:spPr>
          <a:xfrm>
            <a:off x="4470167" y="1341899"/>
            <a:ext cx="4419576" cy="273276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27"/>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Realization: our NN does not respond to memory the way we envisioned</a:t>
            </a:r>
            <a:endParaRPr sz="2500"/>
          </a:p>
        </p:txBody>
      </p:sp>
      <p:grpSp>
        <p:nvGrpSpPr>
          <p:cNvPr id="285" name="Google Shape;285;p27"/>
          <p:cNvGrpSpPr/>
          <p:nvPr/>
        </p:nvGrpSpPr>
        <p:grpSpPr>
          <a:xfrm>
            <a:off x="301825" y="992063"/>
            <a:ext cx="8530475" cy="1434738"/>
            <a:chOff x="301825" y="992063"/>
            <a:chExt cx="8530475" cy="1434738"/>
          </a:xfrm>
        </p:grpSpPr>
        <p:sp>
          <p:nvSpPr>
            <p:cNvPr id="286" name="Google Shape;286;p27"/>
            <p:cNvSpPr/>
            <p:nvPr/>
          </p:nvSpPr>
          <p:spPr>
            <a:xfrm>
              <a:off x="311700" y="1533400"/>
              <a:ext cx="1243500" cy="893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Input from the board</a:t>
              </a:r>
              <a:endParaRPr/>
            </a:p>
          </p:txBody>
        </p:sp>
        <p:sp>
          <p:nvSpPr>
            <p:cNvPr id="287" name="Google Shape;287;p27"/>
            <p:cNvSpPr/>
            <p:nvPr/>
          </p:nvSpPr>
          <p:spPr>
            <a:xfrm>
              <a:off x="3950250" y="1533400"/>
              <a:ext cx="1243500" cy="893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NN (Black Box)</a:t>
              </a:r>
              <a:endParaRPr/>
            </a:p>
          </p:txBody>
        </p:sp>
        <p:sp>
          <p:nvSpPr>
            <p:cNvPr id="288" name="Google Shape;288;p27"/>
            <p:cNvSpPr/>
            <p:nvPr/>
          </p:nvSpPr>
          <p:spPr>
            <a:xfrm>
              <a:off x="7588800" y="1533400"/>
              <a:ext cx="1243500" cy="893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Action</a:t>
              </a:r>
              <a:endParaRPr/>
            </a:p>
          </p:txBody>
        </p:sp>
        <p:cxnSp>
          <p:nvCxnSpPr>
            <p:cNvPr id="289" name="Google Shape;289;p27"/>
            <p:cNvCxnSpPr>
              <a:stCxn id="286" idx="3"/>
              <a:endCxn id="287" idx="1"/>
            </p:cNvCxnSpPr>
            <p:nvPr/>
          </p:nvCxnSpPr>
          <p:spPr>
            <a:xfrm>
              <a:off x="1555200" y="1980100"/>
              <a:ext cx="2395200" cy="0"/>
            </a:xfrm>
            <a:prstGeom prst="straightConnector1">
              <a:avLst/>
            </a:prstGeom>
            <a:noFill/>
            <a:ln cap="flat" cmpd="sng" w="38100">
              <a:solidFill>
                <a:schemeClr val="dk2"/>
              </a:solidFill>
              <a:prstDash val="solid"/>
              <a:round/>
              <a:headEnd len="med" w="med" type="none"/>
              <a:tailEnd len="med" w="med" type="triangle"/>
            </a:ln>
          </p:spPr>
        </p:cxnSp>
        <p:cxnSp>
          <p:nvCxnSpPr>
            <p:cNvPr id="290" name="Google Shape;290;p27"/>
            <p:cNvCxnSpPr/>
            <p:nvPr/>
          </p:nvCxnSpPr>
          <p:spPr>
            <a:xfrm>
              <a:off x="5193750" y="1980100"/>
              <a:ext cx="2395200" cy="0"/>
            </a:xfrm>
            <a:prstGeom prst="straightConnector1">
              <a:avLst/>
            </a:prstGeom>
            <a:noFill/>
            <a:ln cap="flat" cmpd="sng" w="38100">
              <a:solidFill>
                <a:schemeClr val="dk2"/>
              </a:solidFill>
              <a:prstDash val="solid"/>
              <a:round/>
              <a:headEnd len="med" w="med" type="none"/>
              <a:tailEnd len="med" w="med" type="triangle"/>
            </a:ln>
          </p:spPr>
        </p:cxnSp>
        <p:sp>
          <p:nvSpPr>
            <p:cNvPr id="291" name="Google Shape;291;p27"/>
            <p:cNvSpPr txBox="1"/>
            <p:nvPr/>
          </p:nvSpPr>
          <p:spPr>
            <a:xfrm>
              <a:off x="301825" y="992063"/>
              <a:ext cx="2064600" cy="41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Existing Model:</a:t>
              </a:r>
              <a:endParaRPr>
                <a:solidFill>
                  <a:schemeClr val="dk1"/>
                </a:solidFill>
                <a:latin typeface="Average"/>
                <a:ea typeface="Average"/>
                <a:cs typeface="Average"/>
                <a:sym typeface="Average"/>
              </a:endParaRPr>
            </a:p>
          </p:txBody>
        </p:sp>
      </p:grpSp>
      <p:grpSp>
        <p:nvGrpSpPr>
          <p:cNvPr id="292" name="Google Shape;292;p27"/>
          <p:cNvGrpSpPr/>
          <p:nvPr/>
        </p:nvGrpSpPr>
        <p:grpSpPr>
          <a:xfrm>
            <a:off x="301825" y="2917525"/>
            <a:ext cx="8530475" cy="1352025"/>
            <a:chOff x="301825" y="2917525"/>
            <a:chExt cx="8530475" cy="1352025"/>
          </a:xfrm>
        </p:grpSpPr>
        <p:sp>
          <p:nvSpPr>
            <p:cNvPr id="293" name="Google Shape;293;p27"/>
            <p:cNvSpPr/>
            <p:nvPr/>
          </p:nvSpPr>
          <p:spPr>
            <a:xfrm>
              <a:off x="301825" y="3376150"/>
              <a:ext cx="1243500" cy="893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Input from the board</a:t>
              </a:r>
              <a:endParaRPr/>
            </a:p>
          </p:txBody>
        </p:sp>
        <p:sp>
          <p:nvSpPr>
            <p:cNvPr id="294" name="Google Shape;294;p27"/>
            <p:cNvSpPr/>
            <p:nvPr/>
          </p:nvSpPr>
          <p:spPr>
            <a:xfrm>
              <a:off x="2631700" y="3376150"/>
              <a:ext cx="1243500" cy="893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Distribution Belief</a:t>
              </a:r>
              <a:endParaRPr/>
            </a:p>
          </p:txBody>
        </p:sp>
        <p:sp>
          <p:nvSpPr>
            <p:cNvPr id="295" name="Google Shape;295;p27"/>
            <p:cNvSpPr/>
            <p:nvPr/>
          </p:nvSpPr>
          <p:spPr>
            <a:xfrm>
              <a:off x="5110250" y="3376150"/>
              <a:ext cx="1243500" cy="893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NN (Black Box)</a:t>
              </a:r>
              <a:endParaRPr/>
            </a:p>
          </p:txBody>
        </p:sp>
        <p:sp>
          <p:nvSpPr>
            <p:cNvPr id="296" name="Google Shape;296;p27"/>
            <p:cNvSpPr/>
            <p:nvPr/>
          </p:nvSpPr>
          <p:spPr>
            <a:xfrm>
              <a:off x="7588800" y="3376150"/>
              <a:ext cx="1243500" cy="893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Action</a:t>
              </a:r>
              <a:endParaRPr/>
            </a:p>
          </p:txBody>
        </p:sp>
        <p:cxnSp>
          <p:nvCxnSpPr>
            <p:cNvPr id="297" name="Google Shape;297;p27"/>
            <p:cNvCxnSpPr>
              <a:stCxn id="293" idx="3"/>
              <a:endCxn id="294" idx="1"/>
            </p:cNvCxnSpPr>
            <p:nvPr/>
          </p:nvCxnSpPr>
          <p:spPr>
            <a:xfrm>
              <a:off x="1545325" y="3822850"/>
              <a:ext cx="1086300" cy="0"/>
            </a:xfrm>
            <a:prstGeom prst="straightConnector1">
              <a:avLst/>
            </a:prstGeom>
            <a:noFill/>
            <a:ln cap="flat" cmpd="sng" w="28575">
              <a:solidFill>
                <a:schemeClr val="dk2"/>
              </a:solidFill>
              <a:prstDash val="solid"/>
              <a:round/>
              <a:headEnd len="med" w="med" type="none"/>
              <a:tailEnd len="med" w="med" type="triangle"/>
            </a:ln>
          </p:spPr>
        </p:cxnSp>
        <p:cxnSp>
          <p:nvCxnSpPr>
            <p:cNvPr id="298" name="Google Shape;298;p27"/>
            <p:cNvCxnSpPr>
              <a:endCxn id="295" idx="1"/>
            </p:cNvCxnSpPr>
            <p:nvPr/>
          </p:nvCxnSpPr>
          <p:spPr>
            <a:xfrm>
              <a:off x="3875150" y="3822850"/>
              <a:ext cx="1235100" cy="0"/>
            </a:xfrm>
            <a:prstGeom prst="straightConnector1">
              <a:avLst/>
            </a:prstGeom>
            <a:noFill/>
            <a:ln cap="flat" cmpd="sng" w="28575">
              <a:solidFill>
                <a:schemeClr val="dk2"/>
              </a:solidFill>
              <a:prstDash val="solid"/>
              <a:round/>
              <a:headEnd len="med" w="med" type="none"/>
              <a:tailEnd len="med" w="med" type="triangle"/>
            </a:ln>
          </p:spPr>
        </p:cxnSp>
        <p:cxnSp>
          <p:nvCxnSpPr>
            <p:cNvPr id="299" name="Google Shape;299;p27"/>
            <p:cNvCxnSpPr>
              <a:endCxn id="296" idx="1"/>
            </p:cNvCxnSpPr>
            <p:nvPr/>
          </p:nvCxnSpPr>
          <p:spPr>
            <a:xfrm>
              <a:off x="6353700" y="3822850"/>
              <a:ext cx="1235100" cy="0"/>
            </a:xfrm>
            <a:prstGeom prst="straightConnector1">
              <a:avLst/>
            </a:prstGeom>
            <a:noFill/>
            <a:ln cap="flat" cmpd="sng" w="28575">
              <a:solidFill>
                <a:schemeClr val="dk2"/>
              </a:solidFill>
              <a:prstDash val="solid"/>
              <a:round/>
              <a:headEnd len="med" w="med" type="none"/>
              <a:tailEnd len="med" w="med" type="triangle"/>
            </a:ln>
          </p:spPr>
        </p:cxnSp>
        <p:sp>
          <p:nvSpPr>
            <p:cNvPr id="300" name="Google Shape;300;p27"/>
            <p:cNvSpPr txBox="1"/>
            <p:nvPr/>
          </p:nvSpPr>
          <p:spPr>
            <a:xfrm>
              <a:off x="311700" y="2917525"/>
              <a:ext cx="2064600" cy="41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New</a:t>
              </a:r>
              <a:r>
                <a:rPr lang="en">
                  <a:solidFill>
                    <a:schemeClr val="dk1"/>
                  </a:solidFill>
                  <a:latin typeface="Average"/>
                  <a:ea typeface="Average"/>
                  <a:cs typeface="Average"/>
                  <a:sym typeface="Average"/>
                </a:rPr>
                <a:t> Model:</a:t>
              </a:r>
              <a:endParaRPr>
                <a:solidFill>
                  <a:schemeClr val="dk1"/>
                </a:solidFill>
                <a:latin typeface="Average"/>
                <a:ea typeface="Average"/>
                <a:cs typeface="Average"/>
                <a:sym typeface="Average"/>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We told our new model exact how to use memory information</a:t>
            </a:r>
            <a:endParaRPr sz="2900"/>
          </a:p>
        </p:txBody>
      </p:sp>
      <p:sp>
        <p:nvSpPr>
          <p:cNvPr id="306" name="Google Shape;306;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07" name="Google Shape;307;p28"/>
          <p:cNvPicPr preferRelativeResize="0"/>
          <p:nvPr/>
        </p:nvPicPr>
        <p:blipFill>
          <a:blip r:embed="rId3">
            <a:alphaModFix/>
          </a:blip>
          <a:stretch>
            <a:fillRect/>
          </a:stretch>
        </p:blipFill>
        <p:spPr>
          <a:xfrm>
            <a:off x="655738" y="1152475"/>
            <a:ext cx="7832526" cy="3563475"/>
          </a:xfrm>
          <a:prstGeom prst="rect">
            <a:avLst/>
          </a:prstGeom>
          <a:noFill/>
          <a:ln>
            <a:noFill/>
          </a:ln>
        </p:spPr>
      </p:pic>
      <p:sp>
        <p:nvSpPr>
          <p:cNvPr id="308" name="Google Shape;308;p28"/>
          <p:cNvSpPr/>
          <p:nvPr/>
        </p:nvSpPr>
        <p:spPr>
          <a:xfrm>
            <a:off x="4121000" y="2091475"/>
            <a:ext cx="1053600" cy="666300"/>
          </a:xfrm>
          <a:prstGeom prst="ellipse">
            <a:avLst/>
          </a:prstGeom>
          <a:noFill/>
          <a:ln cap="flat" cmpd="sng" w="28575">
            <a:solidFill>
              <a:srgbClr val="DD7E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2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Breakdown of inputs and outputs </a:t>
            </a:r>
            <a:endParaRPr/>
          </a:p>
        </p:txBody>
      </p:sp>
      <p:pic>
        <p:nvPicPr>
          <p:cNvPr id="314" name="Google Shape;314;p29"/>
          <p:cNvPicPr preferRelativeResize="0"/>
          <p:nvPr/>
        </p:nvPicPr>
        <p:blipFill>
          <a:blip r:embed="rId3">
            <a:alphaModFix/>
          </a:blip>
          <a:stretch>
            <a:fillRect/>
          </a:stretch>
        </p:blipFill>
        <p:spPr>
          <a:xfrm>
            <a:off x="4387750" y="1557300"/>
            <a:ext cx="4820040" cy="3615026"/>
          </a:xfrm>
          <a:prstGeom prst="rect">
            <a:avLst/>
          </a:prstGeom>
          <a:noFill/>
          <a:ln>
            <a:noFill/>
          </a:ln>
        </p:spPr>
      </p:pic>
      <p:pic>
        <p:nvPicPr>
          <p:cNvPr id="315" name="Google Shape;315;p29"/>
          <p:cNvPicPr preferRelativeResize="0"/>
          <p:nvPr/>
        </p:nvPicPr>
        <p:blipFill rotWithShape="1">
          <a:blip r:embed="rId4">
            <a:alphaModFix/>
          </a:blip>
          <a:srcRect b="0" l="5287" r="5242" t="0"/>
          <a:stretch/>
        </p:blipFill>
        <p:spPr>
          <a:xfrm>
            <a:off x="0" y="1557288"/>
            <a:ext cx="4387749" cy="3615026"/>
          </a:xfrm>
          <a:prstGeom prst="rect">
            <a:avLst/>
          </a:prstGeom>
          <a:noFill/>
          <a:ln>
            <a:noFill/>
          </a:ln>
        </p:spPr>
      </p:pic>
      <p:sp>
        <p:nvSpPr>
          <p:cNvPr id="316" name="Google Shape;316;p29"/>
          <p:cNvSpPr/>
          <p:nvPr/>
        </p:nvSpPr>
        <p:spPr>
          <a:xfrm rot="-1612663">
            <a:off x="4197792" y="2828458"/>
            <a:ext cx="491719" cy="291410"/>
          </a:xfrm>
          <a:prstGeom prst="rightArrow">
            <a:avLst>
              <a:gd fmla="val 50000" name="adj1"/>
              <a:gd fmla="val 50000" name="adj2"/>
            </a:avLst>
          </a:prstGeom>
          <a:solidFill>
            <a:srgbClr val="DD7E6B"/>
          </a:solidFill>
          <a:ln cap="flat" cmpd="sng" w="9525">
            <a:solidFill>
              <a:srgbClr val="DD7E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9"/>
          <p:cNvSpPr txBox="1"/>
          <p:nvPr/>
        </p:nvSpPr>
        <p:spPr>
          <a:xfrm>
            <a:off x="272075" y="1049425"/>
            <a:ext cx="1230900" cy="4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318" name="Google Shape;318;p29"/>
          <p:cNvSpPr txBox="1"/>
          <p:nvPr/>
        </p:nvSpPr>
        <p:spPr>
          <a:xfrm>
            <a:off x="207275" y="1053925"/>
            <a:ext cx="2098800" cy="4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Belief Network</a:t>
            </a:r>
            <a:endParaRPr sz="1800">
              <a:solidFill>
                <a:srgbClr val="FFFFFF"/>
              </a:solidFill>
              <a:latin typeface="Average"/>
              <a:ea typeface="Average"/>
              <a:cs typeface="Average"/>
              <a:sym typeface="Average"/>
            </a:endParaRPr>
          </a:p>
        </p:txBody>
      </p:sp>
      <p:sp>
        <p:nvSpPr>
          <p:cNvPr id="319" name="Google Shape;319;p29"/>
          <p:cNvSpPr txBox="1"/>
          <p:nvPr/>
        </p:nvSpPr>
        <p:spPr>
          <a:xfrm>
            <a:off x="4387750" y="1053925"/>
            <a:ext cx="2098800" cy="4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Primary Q Network</a:t>
            </a:r>
            <a:endParaRPr sz="1800">
              <a:solidFill>
                <a:srgbClr val="FFFFFF"/>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grpSp>
        <p:nvGrpSpPr>
          <p:cNvPr id="324" name="Google Shape;324;p30"/>
          <p:cNvGrpSpPr/>
          <p:nvPr/>
        </p:nvGrpSpPr>
        <p:grpSpPr>
          <a:xfrm>
            <a:off x="6993029" y="906920"/>
            <a:ext cx="1025646" cy="4153978"/>
            <a:chOff x="4624325" y="664075"/>
            <a:chExt cx="950200" cy="3980050"/>
          </a:xfrm>
        </p:grpSpPr>
        <p:sp>
          <p:nvSpPr>
            <p:cNvPr id="325" name="Google Shape;325;p30"/>
            <p:cNvSpPr/>
            <p:nvPr/>
          </p:nvSpPr>
          <p:spPr>
            <a:xfrm>
              <a:off x="4624325" y="664075"/>
              <a:ext cx="410400" cy="41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0</a:t>
              </a:r>
              <a:endParaRPr sz="1000"/>
            </a:p>
          </p:txBody>
        </p:sp>
        <p:sp>
          <p:nvSpPr>
            <p:cNvPr id="326" name="Google Shape;326;p30"/>
            <p:cNvSpPr/>
            <p:nvPr/>
          </p:nvSpPr>
          <p:spPr>
            <a:xfrm>
              <a:off x="4624325" y="1074475"/>
              <a:ext cx="410400" cy="41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1</a:t>
              </a:r>
              <a:endParaRPr sz="1000"/>
            </a:p>
          </p:txBody>
        </p:sp>
        <p:sp>
          <p:nvSpPr>
            <p:cNvPr id="327" name="Google Shape;327;p30"/>
            <p:cNvSpPr/>
            <p:nvPr/>
          </p:nvSpPr>
          <p:spPr>
            <a:xfrm>
              <a:off x="4624325" y="1455475"/>
              <a:ext cx="410400" cy="41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1</a:t>
              </a:r>
              <a:endParaRPr sz="1000"/>
            </a:p>
          </p:txBody>
        </p:sp>
        <p:sp>
          <p:nvSpPr>
            <p:cNvPr id="328" name="Google Shape;328;p30"/>
            <p:cNvSpPr/>
            <p:nvPr/>
          </p:nvSpPr>
          <p:spPr>
            <a:xfrm>
              <a:off x="4624325" y="1836475"/>
              <a:ext cx="410400" cy="41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0</a:t>
              </a:r>
              <a:endParaRPr sz="1000"/>
            </a:p>
          </p:txBody>
        </p:sp>
        <p:sp>
          <p:nvSpPr>
            <p:cNvPr id="329" name="Google Shape;329;p30"/>
            <p:cNvSpPr/>
            <p:nvPr/>
          </p:nvSpPr>
          <p:spPr>
            <a:xfrm>
              <a:off x="4624325" y="2246875"/>
              <a:ext cx="410400" cy="41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0</a:t>
              </a:r>
              <a:endParaRPr sz="1000"/>
            </a:p>
          </p:txBody>
        </p:sp>
        <p:sp>
          <p:nvSpPr>
            <p:cNvPr id="330" name="Google Shape;330;p30"/>
            <p:cNvSpPr/>
            <p:nvPr/>
          </p:nvSpPr>
          <p:spPr>
            <a:xfrm>
              <a:off x="4624325" y="2643325"/>
              <a:ext cx="410400" cy="41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0</a:t>
              </a:r>
              <a:endParaRPr sz="1000"/>
            </a:p>
          </p:txBody>
        </p:sp>
        <p:sp>
          <p:nvSpPr>
            <p:cNvPr id="331" name="Google Shape;331;p30"/>
            <p:cNvSpPr/>
            <p:nvPr/>
          </p:nvSpPr>
          <p:spPr>
            <a:xfrm>
              <a:off x="4624325" y="4233725"/>
              <a:ext cx="410400" cy="41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0</a:t>
              </a:r>
              <a:endParaRPr sz="1000"/>
            </a:p>
          </p:txBody>
        </p:sp>
        <p:sp>
          <p:nvSpPr>
            <p:cNvPr id="332" name="Google Shape;332;p30"/>
            <p:cNvSpPr/>
            <p:nvPr/>
          </p:nvSpPr>
          <p:spPr>
            <a:xfrm>
              <a:off x="4624325" y="3823325"/>
              <a:ext cx="410400" cy="41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0</a:t>
              </a:r>
              <a:endParaRPr sz="1000"/>
            </a:p>
          </p:txBody>
        </p:sp>
        <p:sp>
          <p:nvSpPr>
            <p:cNvPr id="333" name="Google Shape;333;p30"/>
            <p:cNvSpPr/>
            <p:nvPr/>
          </p:nvSpPr>
          <p:spPr>
            <a:xfrm>
              <a:off x="4624325" y="3438525"/>
              <a:ext cx="410400" cy="41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0</a:t>
              </a:r>
              <a:endParaRPr sz="1000"/>
            </a:p>
          </p:txBody>
        </p:sp>
        <p:sp>
          <p:nvSpPr>
            <p:cNvPr id="334" name="Google Shape;334;p30"/>
            <p:cNvSpPr/>
            <p:nvPr/>
          </p:nvSpPr>
          <p:spPr>
            <a:xfrm>
              <a:off x="4624325" y="3035100"/>
              <a:ext cx="410400" cy="41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0</a:t>
              </a:r>
              <a:endParaRPr sz="1000"/>
            </a:p>
          </p:txBody>
        </p:sp>
        <p:sp>
          <p:nvSpPr>
            <p:cNvPr id="335" name="Google Shape;335;p30"/>
            <p:cNvSpPr txBox="1"/>
            <p:nvPr/>
          </p:nvSpPr>
          <p:spPr>
            <a:xfrm>
              <a:off x="5131425" y="700225"/>
              <a:ext cx="4104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#1</a:t>
              </a:r>
              <a:endParaRPr sz="1000">
                <a:solidFill>
                  <a:schemeClr val="dk1"/>
                </a:solidFill>
                <a:latin typeface="Roboto"/>
                <a:ea typeface="Roboto"/>
                <a:cs typeface="Roboto"/>
                <a:sym typeface="Roboto"/>
              </a:endParaRPr>
            </a:p>
          </p:txBody>
        </p:sp>
        <p:sp>
          <p:nvSpPr>
            <p:cNvPr id="336" name="Google Shape;336;p30"/>
            <p:cNvSpPr txBox="1"/>
            <p:nvPr/>
          </p:nvSpPr>
          <p:spPr>
            <a:xfrm>
              <a:off x="5131425" y="1089100"/>
              <a:ext cx="4104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#2</a:t>
              </a:r>
              <a:endParaRPr sz="1000">
                <a:solidFill>
                  <a:schemeClr val="dk1"/>
                </a:solidFill>
                <a:latin typeface="Roboto"/>
                <a:ea typeface="Roboto"/>
                <a:cs typeface="Roboto"/>
                <a:sym typeface="Roboto"/>
              </a:endParaRPr>
            </a:p>
          </p:txBody>
        </p:sp>
        <p:sp>
          <p:nvSpPr>
            <p:cNvPr id="337" name="Google Shape;337;p30"/>
            <p:cNvSpPr txBox="1"/>
            <p:nvPr/>
          </p:nvSpPr>
          <p:spPr>
            <a:xfrm>
              <a:off x="5131425" y="1480863"/>
              <a:ext cx="4104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#3</a:t>
              </a:r>
              <a:endParaRPr sz="1000">
                <a:solidFill>
                  <a:schemeClr val="dk1"/>
                </a:solidFill>
                <a:latin typeface="Roboto"/>
                <a:ea typeface="Roboto"/>
                <a:cs typeface="Roboto"/>
                <a:sym typeface="Roboto"/>
              </a:endParaRPr>
            </a:p>
          </p:txBody>
        </p:sp>
        <p:sp>
          <p:nvSpPr>
            <p:cNvPr id="338" name="Google Shape;338;p30"/>
            <p:cNvSpPr txBox="1"/>
            <p:nvPr/>
          </p:nvSpPr>
          <p:spPr>
            <a:xfrm>
              <a:off x="5131425" y="1872625"/>
              <a:ext cx="4104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#4</a:t>
              </a:r>
              <a:endParaRPr sz="1000">
                <a:solidFill>
                  <a:schemeClr val="dk1"/>
                </a:solidFill>
                <a:latin typeface="Roboto"/>
                <a:ea typeface="Roboto"/>
                <a:cs typeface="Roboto"/>
                <a:sym typeface="Roboto"/>
              </a:endParaRPr>
            </a:p>
          </p:txBody>
        </p:sp>
        <p:sp>
          <p:nvSpPr>
            <p:cNvPr id="339" name="Google Shape;339;p30"/>
            <p:cNvSpPr txBox="1"/>
            <p:nvPr/>
          </p:nvSpPr>
          <p:spPr>
            <a:xfrm>
              <a:off x="5131425" y="2283025"/>
              <a:ext cx="4104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#5</a:t>
              </a:r>
              <a:endParaRPr sz="1000">
                <a:solidFill>
                  <a:schemeClr val="dk1"/>
                </a:solidFill>
                <a:latin typeface="Roboto"/>
                <a:ea typeface="Roboto"/>
                <a:cs typeface="Roboto"/>
                <a:sym typeface="Roboto"/>
              </a:endParaRPr>
            </a:p>
          </p:txBody>
        </p:sp>
        <p:sp>
          <p:nvSpPr>
            <p:cNvPr id="340" name="Google Shape;340;p30"/>
            <p:cNvSpPr txBox="1"/>
            <p:nvPr/>
          </p:nvSpPr>
          <p:spPr>
            <a:xfrm>
              <a:off x="5131425" y="2693425"/>
              <a:ext cx="4104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#6</a:t>
              </a:r>
              <a:endParaRPr sz="1000">
                <a:solidFill>
                  <a:schemeClr val="dk1"/>
                </a:solidFill>
                <a:latin typeface="Roboto"/>
                <a:ea typeface="Roboto"/>
                <a:cs typeface="Roboto"/>
                <a:sym typeface="Roboto"/>
              </a:endParaRPr>
            </a:p>
          </p:txBody>
        </p:sp>
        <p:sp>
          <p:nvSpPr>
            <p:cNvPr id="341" name="Google Shape;341;p30"/>
            <p:cNvSpPr txBox="1"/>
            <p:nvPr/>
          </p:nvSpPr>
          <p:spPr>
            <a:xfrm>
              <a:off x="5131425" y="3053175"/>
              <a:ext cx="4104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#7</a:t>
              </a:r>
              <a:endParaRPr sz="1000">
                <a:solidFill>
                  <a:schemeClr val="dk1"/>
                </a:solidFill>
                <a:latin typeface="Roboto"/>
                <a:ea typeface="Roboto"/>
                <a:cs typeface="Roboto"/>
                <a:sym typeface="Roboto"/>
              </a:endParaRPr>
            </a:p>
          </p:txBody>
        </p:sp>
        <p:sp>
          <p:nvSpPr>
            <p:cNvPr id="342" name="Google Shape;342;p30"/>
            <p:cNvSpPr txBox="1"/>
            <p:nvPr/>
          </p:nvSpPr>
          <p:spPr>
            <a:xfrm>
              <a:off x="5131425" y="3463575"/>
              <a:ext cx="4104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#8</a:t>
              </a:r>
              <a:endParaRPr sz="1000">
                <a:solidFill>
                  <a:schemeClr val="dk1"/>
                </a:solidFill>
                <a:latin typeface="Roboto"/>
                <a:ea typeface="Roboto"/>
                <a:cs typeface="Roboto"/>
                <a:sym typeface="Roboto"/>
              </a:endParaRPr>
            </a:p>
          </p:txBody>
        </p:sp>
        <p:sp>
          <p:nvSpPr>
            <p:cNvPr id="343" name="Google Shape;343;p30"/>
            <p:cNvSpPr txBox="1"/>
            <p:nvPr/>
          </p:nvSpPr>
          <p:spPr>
            <a:xfrm>
              <a:off x="5131425" y="3873975"/>
              <a:ext cx="4104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#9</a:t>
              </a:r>
              <a:endParaRPr sz="1000">
                <a:solidFill>
                  <a:schemeClr val="dk1"/>
                </a:solidFill>
                <a:latin typeface="Roboto"/>
                <a:ea typeface="Roboto"/>
                <a:cs typeface="Roboto"/>
                <a:sym typeface="Roboto"/>
              </a:endParaRPr>
            </a:p>
          </p:txBody>
        </p:sp>
        <p:sp>
          <p:nvSpPr>
            <p:cNvPr id="344" name="Google Shape;344;p30"/>
            <p:cNvSpPr txBox="1"/>
            <p:nvPr/>
          </p:nvSpPr>
          <p:spPr>
            <a:xfrm>
              <a:off x="5055225" y="4284375"/>
              <a:ext cx="5193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#10</a:t>
              </a:r>
              <a:endParaRPr sz="1000">
                <a:solidFill>
                  <a:schemeClr val="dk1"/>
                </a:solidFill>
                <a:latin typeface="Roboto"/>
                <a:ea typeface="Roboto"/>
                <a:cs typeface="Roboto"/>
                <a:sym typeface="Roboto"/>
              </a:endParaRPr>
            </a:p>
          </p:txBody>
        </p:sp>
      </p:grpSp>
      <p:grpSp>
        <p:nvGrpSpPr>
          <p:cNvPr id="345" name="Google Shape;345;p30"/>
          <p:cNvGrpSpPr/>
          <p:nvPr/>
        </p:nvGrpSpPr>
        <p:grpSpPr>
          <a:xfrm>
            <a:off x="4931975" y="906913"/>
            <a:ext cx="1025646" cy="4153978"/>
            <a:chOff x="4624325" y="664075"/>
            <a:chExt cx="950200" cy="3980050"/>
          </a:xfrm>
        </p:grpSpPr>
        <p:sp>
          <p:nvSpPr>
            <p:cNvPr id="346" name="Google Shape;346;p30"/>
            <p:cNvSpPr/>
            <p:nvPr/>
          </p:nvSpPr>
          <p:spPr>
            <a:xfrm>
              <a:off x="4624325" y="664075"/>
              <a:ext cx="410400" cy="41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0.1</a:t>
              </a:r>
              <a:endParaRPr sz="1000"/>
            </a:p>
          </p:txBody>
        </p:sp>
        <p:sp>
          <p:nvSpPr>
            <p:cNvPr id="347" name="Google Shape;347;p30"/>
            <p:cNvSpPr/>
            <p:nvPr/>
          </p:nvSpPr>
          <p:spPr>
            <a:xfrm>
              <a:off x="4624325" y="1074475"/>
              <a:ext cx="410400" cy="41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0.2</a:t>
              </a:r>
              <a:endParaRPr sz="1000"/>
            </a:p>
          </p:txBody>
        </p:sp>
        <p:sp>
          <p:nvSpPr>
            <p:cNvPr id="348" name="Google Shape;348;p30"/>
            <p:cNvSpPr/>
            <p:nvPr/>
          </p:nvSpPr>
          <p:spPr>
            <a:xfrm>
              <a:off x="4624325" y="1455475"/>
              <a:ext cx="410400" cy="41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0.1</a:t>
              </a:r>
              <a:endParaRPr sz="1000"/>
            </a:p>
          </p:txBody>
        </p:sp>
        <p:sp>
          <p:nvSpPr>
            <p:cNvPr id="349" name="Google Shape;349;p30"/>
            <p:cNvSpPr/>
            <p:nvPr/>
          </p:nvSpPr>
          <p:spPr>
            <a:xfrm>
              <a:off x="4624325" y="1836475"/>
              <a:ext cx="410400" cy="41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0.05</a:t>
              </a:r>
              <a:endParaRPr sz="1000"/>
            </a:p>
          </p:txBody>
        </p:sp>
        <p:sp>
          <p:nvSpPr>
            <p:cNvPr id="350" name="Google Shape;350;p30"/>
            <p:cNvSpPr/>
            <p:nvPr/>
          </p:nvSpPr>
          <p:spPr>
            <a:xfrm>
              <a:off x="4624325" y="2246875"/>
              <a:ext cx="410400" cy="41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0.05</a:t>
              </a:r>
              <a:endParaRPr sz="1000"/>
            </a:p>
          </p:txBody>
        </p:sp>
        <p:sp>
          <p:nvSpPr>
            <p:cNvPr id="351" name="Google Shape;351;p30"/>
            <p:cNvSpPr/>
            <p:nvPr/>
          </p:nvSpPr>
          <p:spPr>
            <a:xfrm>
              <a:off x="4624325" y="2643325"/>
              <a:ext cx="410400" cy="41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0.1</a:t>
              </a:r>
              <a:endParaRPr sz="1000"/>
            </a:p>
          </p:txBody>
        </p:sp>
        <p:sp>
          <p:nvSpPr>
            <p:cNvPr id="352" name="Google Shape;352;p30"/>
            <p:cNvSpPr/>
            <p:nvPr/>
          </p:nvSpPr>
          <p:spPr>
            <a:xfrm>
              <a:off x="4624325" y="4233725"/>
              <a:ext cx="410400" cy="41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0.03</a:t>
              </a:r>
              <a:endParaRPr sz="1000"/>
            </a:p>
          </p:txBody>
        </p:sp>
        <p:sp>
          <p:nvSpPr>
            <p:cNvPr id="353" name="Google Shape;353;p30"/>
            <p:cNvSpPr/>
            <p:nvPr/>
          </p:nvSpPr>
          <p:spPr>
            <a:xfrm>
              <a:off x="4624325" y="3823325"/>
              <a:ext cx="410400" cy="41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0.04</a:t>
              </a:r>
              <a:endParaRPr sz="1000"/>
            </a:p>
          </p:txBody>
        </p:sp>
        <p:sp>
          <p:nvSpPr>
            <p:cNvPr id="354" name="Google Shape;354;p30"/>
            <p:cNvSpPr/>
            <p:nvPr/>
          </p:nvSpPr>
          <p:spPr>
            <a:xfrm>
              <a:off x="4624325" y="3438525"/>
              <a:ext cx="410400" cy="41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0.03</a:t>
              </a:r>
              <a:endParaRPr sz="1000"/>
            </a:p>
          </p:txBody>
        </p:sp>
        <p:sp>
          <p:nvSpPr>
            <p:cNvPr id="355" name="Google Shape;355;p30"/>
            <p:cNvSpPr/>
            <p:nvPr/>
          </p:nvSpPr>
          <p:spPr>
            <a:xfrm>
              <a:off x="4624325" y="3035100"/>
              <a:ext cx="410400" cy="41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0.3</a:t>
              </a:r>
              <a:endParaRPr sz="1000"/>
            </a:p>
          </p:txBody>
        </p:sp>
        <p:sp>
          <p:nvSpPr>
            <p:cNvPr id="356" name="Google Shape;356;p30"/>
            <p:cNvSpPr txBox="1"/>
            <p:nvPr/>
          </p:nvSpPr>
          <p:spPr>
            <a:xfrm>
              <a:off x="5131425" y="700225"/>
              <a:ext cx="4104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#1</a:t>
              </a:r>
              <a:endParaRPr sz="1000">
                <a:solidFill>
                  <a:schemeClr val="dk1"/>
                </a:solidFill>
                <a:latin typeface="Roboto"/>
                <a:ea typeface="Roboto"/>
                <a:cs typeface="Roboto"/>
                <a:sym typeface="Roboto"/>
              </a:endParaRPr>
            </a:p>
          </p:txBody>
        </p:sp>
        <p:sp>
          <p:nvSpPr>
            <p:cNvPr id="357" name="Google Shape;357;p30"/>
            <p:cNvSpPr txBox="1"/>
            <p:nvPr/>
          </p:nvSpPr>
          <p:spPr>
            <a:xfrm>
              <a:off x="5131425" y="1089100"/>
              <a:ext cx="4104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#2</a:t>
              </a:r>
              <a:endParaRPr sz="1000">
                <a:solidFill>
                  <a:schemeClr val="dk1"/>
                </a:solidFill>
                <a:latin typeface="Roboto"/>
                <a:ea typeface="Roboto"/>
                <a:cs typeface="Roboto"/>
                <a:sym typeface="Roboto"/>
              </a:endParaRPr>
            </a:p>
          </p:txBody>
        </p:sp>
        <p:sp>
          <p:nvSpPr>
            <p:cNvPr id="358" name="Google Shape;358;p30"/>
            <p:cNvSpPr txBox="1"/>
            <p:nvPr/>
          </p:nvSpPr>
          <p:spPr>
            <a:xfrm>
              <a:off x="5131425" y="1480863"/>
              <a:ext cx="4104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#3</a:t>
              </a:r>
              <a:endParaRPr sz="1000">
                <a:solidFill>
                  <a:schemeClr val="dk1"/>
                </a:solidFill>
                <a:latin typeface="Roboto"/>
                <a:ea typeface="Roboto"/>
                <a:cs typeface="Roboto"/>
                <a:sym typeface="Roboto"/>
              </a:endParaRPr>
            </a:p>
          </p:txBody>
        </p:sp>
        <p:sp>
          <p:nvSpPr>
            <p:cNvPr id="359" name="Google Shape;359;p30"/>
            <p:cNvSpPr txBox="1"/>
            <p:nvPr/>
          </p:nvSpPr>
          <p:spPr>
            <a:xfrm>
              <a:off x="5131425" y="1872625"/>
              <a:ext cx="4104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#4</a:t>
              </a:r>
              <a:endParaRPr sz="1000">
                <a:solidFill>
                  <a:schemeClr val="dk1"/>
                </a:solidFill>
                <a:latin typeface="Roboto"/>
                <a:ea typeface="Roboto"/>
                <a:cs typeface="Roboto"/>
                <a:sym typeface="Roboto"/>
              </a:endParaRPr>
            </a:p>
          </p:txBody>
        </p:sp>
        <p:sp>
          <p:nvSpPr>
            <p:cNvPr id="360" name="Google Shape;360;p30"/>
            <p:cNvSpPr txBox="1"/>
            <p:nvPr/>
          </p:nvSpPr>
          <p:spPr>
            <a:xfrm>
              <a:off x="5131425" y="2283025"/>
              <a:ext cx="4104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#5</a:t>
              </a:r>
              <a:endParaRPr sz="1000">
                <a:solidFill>
                  <a:schemeClr val="dk1"/>
                </a:solidFill>
                <a:latin typeface="Roboto"/>
                <a:ea typeface="Roboto"/>
                <a:cs typeface="Roboto"/>
                <a:sym typeface="Roboto"/>
              </a:endParaRPr>
            </a:p>
          </p:txBody>
        </p:sp>
        <p:sp>
          <p:nvSpPr>
            <p:cNvPr id="361" name="Google Shape;361;p30"/>
            <p:cNvSpPr txBox="1"/>
            <p:nvPr/>
          </p:nvSpPr>
          <p:spPr>
            <a:xfrm>
              <a:off x="5131425" y="2693425"/>
              <a:ext cx="4104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#6</a:t>
              </a:r>
              <a:endParaRPr sz="1000">
                <a:solidFill>
                  <a:schemeClr val="dk1"/>
                </a:solidFill>
                <a:latin typeface="Roboto"/>
                <a:ea typeface="Roboto"/>
                <a:cs typeface="Roboto"/>
                <a:sym typeface="Roboto"/>
              </a:endParaRPr>
            </a:p>
          </p:txBody>
        </p:sp>
        <p:sp>
          <p:nvSpPr>
            <p:cNvPr id="362" name="Google Shape;362;p30"/>
            <p:cNvSpPr txBox="1"/>
            <p:nvPr/>
          </p:nvSpPr>
          <p:spPr>
            <a:xfrm>
              <a:off x="5131425" y="3053175"/>
              <a:ext cx="4104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#7</a:t>
              </a:r>
              <a:endParaRPr sz="1000">
                <a:solidFill>
                  <a:schemeClr val="dk1"/>
                </a:solidFill>
                <a:latin typeface="Roboto"/>
                <a:ea typeface="Roboto"/>
                <a:cs typeface="Roboto"/>
                <a:sym typeface="Roboto"/>
              </a:endParaRPr>
            </a:p>
          </p:txBody>
        </p:sp>
        <p:sp>
          <p:nvSpPr>
            <p:cNvPr id="363" name="Google Shape;363;p30"/>
            <p:cNvSpPr txBox="1"/>
            <p:nvPr/>
          </p:nvSpPr>
          <p:spPr>
            <a:xfrm>
              <a:off x="5131425" y="3463575"/>
              <a:ext cx="4104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#8</a:t>
              </a:r>
              <a:endParaRPr sz="1000">
                <a:solidFill>
                  <a:schemeClr val="dk1"/>
                </a:solidFill>
                <a:latin typeface="Roboto"/>
                <a:ea typeface="Roboto"/>
                <a:cs typeface="Roboto"/>
                <a:sym typeface="Roboto"/>
              </a:endParaRPr>
            </a:p>
          </p:txBody>
        </p:sp>
        <p:sp>
          <p:nvSpPr>
            <p:cNvPr id="364" name="Google Shape;364;p30"/>
            <p:cNvSpPr txBox="1"/>
            <p:nvPr/>
          </p:nvSpPr>
          <p:spPr>
            <a:xfrm>
              <a:off x="5131425" y="3873975"/>
              <a:ext cx="4104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#9</a:t>
              </a:r>
              <a:endParaRPr sz="1000">
                <a:solidFill>
                  <a:schemeClr val="dk1"/>
                </a:solidFill>
                <a:latin typeface="Roboto"/>
                <a:ea typeface="Roboto"/>
                <a:cs typeface="Roboto"/>
                <a:sym typeface="Roboto"/>
              </a:endParaRPr>
            </a:p>
          </p:txBody>
        </p:sp>
        <p:sp>
          <p:nvSpPr>
            <p:cNvPr id="365" name="Google Shape;365;p30"/>
            <p:cNvSpPr txBox="1"/>
            <p:nvPr/>
          </p:nvSpPr>
          <p:spPr>
            <a:xfrm>
              <a:off x="5055225" y="4284375"/>
              <a:ext cx="5193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#10</a:t>
              </a:r>
              <a:endParaRPr sz="1000">
                <a:solidFill>
                  <a:schemeClr val="dk1"/>
                </a:solidFill>
                <a:latin typeface="Roboto"/>
                <a:ea typeface="Roboto"/>
                <a:cs typeface="Roboto"/>
                <a:sym typeface="Roboto"/>
              </a:endParaRPr>
            </a:p>
          </p:txBody>
        </p:sp>
      </p:grpSp>
      <p:sp>
        <p:nvSpPr>
          <p:cNvPr id="366" name="Google Shape;366;p30"/>
          <p:cNvSpPr txBox="1"/>
          <p:nvPr/>
        </p:nvSpPr>
        <p:spPr>
          <a:xfrm>
            <a:off x="4610125" y="207275"/>
            <a:ext cx="1347600" cy="6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verage"/>
                <a:ea typeface="Average"/>
                <a:cs typeface="Average"/>
                <a:sym typeface="Average"/>
              </a:rPr>
              <a:t>Current belief distribution</a:t>
            </a:r>
            <a:endParaRPr>
              <a:solidFill>
                <a:srgbClr val="FFFFFF"/>
              </a:solidFill>
              <a:latin typeface="Average"/>
              <a:ea typeface="Average"/>
              <a:cs typeface="Average"/>
              <a:sym typeface="Average"/>
            </a:endParaRPr>
          </a:p>
        </p:txBody>
      </p:sp>
      <p:sp>
        <p:nvSpPr>
          <p:cNvPr id="367" name="Google Shape;367;p30"/>
          <p:cNvSpPr txBox="1"/>
          <p:nvPr/>
        </p:nvSpPr>
        <p:spPr>
          <a:xfrm>
            <a:off x="6683050" y="246125"/>
            <a:ext cx="1025700" cy="5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verage"/>
                <a:ea typeface="Average"/>
                <a:cs typeface="Average"/>
                <a:sym typeface="Average"/>
              </a:rPr>
              <a:t>New cards drawn</a:t>
            </a:r>
            <a:endParaRPr>
              <a:solidFill>
                <a:srgbClr val="FFFFFF"/>
              </a:solidFill>
              <a:latin typeface="Average"/>
              <a:ea typeface="Average"/>
              <a:cs typeface="Average"/>
              <a:sym typeface="Average"/>
            </a:endParaRPr>
          </a:p>
        </p:txBody>
      </p:sp>
      <p:sp>
        <p:nvSpPr>
          <p:cNvPr id="368" name="Google Shape;368;p30"/>
          <p:cNvSpPr txBox="1"/>
          <p:nvPr>
            <p:ph type="title"/>
          </p:nvPr>
        </p:nvSpPr>
        <p:spPr>
          <a:xfrm>
            <a:off x="311700" y="292625"/>
            <a:ext cx="39378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t>Training the belief network</a:t>
            </a:r>
            <a:endParaRPr sz="2500"/>
          </a:p>
        </p:txBody>
      </p:sp>
      <p:sp>
        <p:nvSpPr>
          <p:cNvPr id="369" name="Google Shape;369;p30"/>
          <p:cNvSpPr txBox="1"/>
          <p:nvPr>
            <p:ph idx="1" type="body"/>
          </p:nvPr>
        </p:nvSpPr>
        <p:spPr>
          <a:xfrm>
            <a:off x="334975" y="1243675"/>
            <a:ext cx="3201900" cy="31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Intuition:</a:t>
            </a:r>
            <a:endParaRPr sz="1800"/>
          </a:p>
          <a:p>
            <a:pPr indent="0" lvl="0" marL="0" rtl="0" algn="l">
              <a:spcBef>
                <a:spcPts val="1600"/>
              </a:spcBef>
              <a:spcAft>
                <a:spcPts val="1600"/>
              </a:spcAft>
              <a:buNone/>
            </a:pPr>
            <a:r>
              <a:rPr lang="en" sz="1800"/>
              <a:t>Push player’s belief distribution towards a more “correct” direction</a:t>
            </a:r>
            <a:endParaRPr sz="1800"/>
          </a:p>
        </p:txBody>
      </p:sp>
      <p:sp>
        <p:nvSpPr>
          <p:cNvPr id="370" name="Google Shape;370;p30"/>
          <p:cNvSpPr/>
          <p:nvPr/>
        </p:nvSpPr>
        <p:spPr>
          <a:xfrm>
            <a:off x="6037450" y="2576700"/>
            <a:ext cx="531300" cy="7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1" name="Google Shape;371;p30"/>
          <p:cNvGrpSpPr/>
          <p:nvPr/>
        </p:nvGrpSpPr>
        <p:grpSpPr>
          <a:xfrm>
            <a:off x="3783300" y="1416475"/>
            <a:ext cx="5360700" cy="2968200"/>
            <a:chOff x="3783300" y="1416475"/>
            <a:chExt cx="5360700" cy="2968200"/>
          </a:xfrm>
        </p:grpSpPr>
        <p:sp>
          <p:nvSpPr>
            <p:cNvPr id="372" name="Google Shape;372;p30"/>
            <p:cNvSpPr txBox="1"/>
            <p:nvPr/>
          </p:nvSpPr>
          <p:spPr>
            <a:xfrm>
              <a:off x="3783300" y="1416475"/>
              <a:ext cx="5360700" cy="29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0">
                  <a:solidFill>
                    <a:schemeClr val="dk1"/>
                  </a:solidFill>
                  <a:latin typeface="Average"/>
                  <a:ea typeface="Average"/>
                  <a:cs typeface="Average"/>
                  <a:sym typeface="Average"/>
                </a:rPr>
                <a:t>(       )</a:t>
              </a:r>
              <a:endParaRPr sz="15000">
                <a:solidFill>
                  <a:schemeClr val="dk1"/>
                </a:solidFill>
                <a:latin typeface="Average"/>
                <a:ea typeface="Average"/>
                <a:cs typeface="Average"/>
                <a:sym typeface="Average"/>
              </a:endParaRPr>
            </a:p>
          </p:txBody>
        </p:sp>
        <p:sp>
          <p:nvSpPr>
            <p:cNvPr id="373" name="Google Shape;373;p30"/>
            <p:cNvSpPr txBox="1"/>
            <p:nvPr/>
          </p:nvSpPr>
          <p:spPr>
            <a:xfrm>
              <a:off x="8451750" y="1491875"/>
              <a:ext cx="627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dk1"/>
                  </a:solidFill>
                  <a:latin typeface="Average"/>
                  <a:ea typeface="Average"/>
                  <a:cs typeface="Average"/>
                  <a:sym typeface="Average"/>
                </a:rPr>
                <a:t>2</a:t>
              </a:r>
              <a:endParaRPr sz="5000">
                <a:solidFill>
                  <a:schemeClr val="dk1"/>
                </a:solidFill>
                <a:latin typeface="Average"/>
                <a:ea typeface="Average"/>
                <a:cs typeface="Average"/>
                <a:sym typeface="Average"/>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model results show positive relationship between memory size and performance</a:t>
            </a:r>
            <a:endParaRPr/>
          </a:p>
        </p:txBody>
      </p:sp>
      <p:pic>
        <p:nvPicPr>
          <p:cNvPr id="379" name="Google Shape;379;p31" title="Chart"/>
          <p:cNvPicPr preferRelativeResize="0"/>
          <p:nvPr/>
        </p:nvPicPr>
        <p:blipFill>
          <a:blip r:embed="rId3">
            <a:alphaModFix/>
          </a:blip>
          <a:stretch>
            <a:fillRect/>
          </a:stretch>
        </p:blipFill>
        <p:spPr>
          <a:xfrm>
            <a:off x="100600" y="1681200"/>
            <a:ext cx="4258425" cy="2879299"/>
          </a:xfrm>
          <a:prstGeom prst="rect">
            <a:avLst/>
          </a:prstGeom>
          <a:noFill/>
          <a:ln>
            <a:noFill/>
          </a:ln>
        </p:spPr>
      </p:pic>
      <p:grpSp>
        <p:nvGrpSpPr>
          <p:cNvPr id="380" name="Google Shape;380;p31"/>
          <p:cNvGrpSpPr/>
          <p:nvPr/>
        </p:nvGrpSpPr>
        <p:grpSpPr>
          <a:xfrm>
            <a:off x="4487500" y="1681200"/>
            <a:ext cx="4656501" cy="2879298"/>
            <a:chOff x="4487500" y="1681200"/>
            <a:chExt cx="4656501" cy="2879298"/>
          </a:xfrm>
        </p:grpSpPr>
        <p:pic>
          <p:nvPicPr>
            <p:cNvPr id="381" name="Google Shape;381;p31" title="Chart"/>
            <p:cNvPicPr preferRelativeResize="0"/>
            <p:nvPr/>
          </p:nvPicPr>
          <p:blipFill>
            <a:blip r:embed="rId4">
              <a:alphaModFix/>
            </a:blip>
            <a:stretch>
              <a:fillRect/>
            </a:stretch>
          </p:blipFill>
          <p:spPr>
            <a:xfrm>
              <a:off x="4487500" y="1681200"/>
              <a:ext cx="4656501" cy="2879298"/>
            </a:xfrm>
            <a:prstGeom prst="rect">
              <a:avLst/>
            </a:prstGeom>
            <a:noFill/>
            <a:ln>
              <a:noFill/>
            </a:ln>
          </p:spPr>
        </p:pic>
        <p:sp>
          <p:nvSpPr>
            <p:cNvPr id="382" name="Google Shape;382;p31"/>
            <p:cNvSpPr txBox="1"/>
            <p:nvPr/>
          </p:nvSpPr>
          <p:spPr>
            <a:xfrm>
              <a:off x="8234425" y="2740775"/>
              <a:ext cx="772800" cy="1932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000"/>
                                        <p:tgtEl>
                                          <p:spTgt spid="3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Blackjack is much more complex than we think</a:t>
            </a:r>
            <a:endParaRPr sz="2400"/>
          </a:p>
        </p:txBody>
      </p:sp>
      <p:sp>
        <p:nvSpPr>
          <p:cNvPr id="66" name="Google Shape;66;p14"/>
          <p:cNvSpPr txBox="1"/>
          <p:nvPr>
            <p:ph idx="1" type="body"/>
          </p:nvPr>
        </p:nvSpPr>
        <p:spPr>
          <a:xfrm>
            <a:off x="311700" y="1000075"/>
            <a:ext cx="6192300" cy="375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Partially Observable Markov Decision Process:</a:t>
            </a:r>
            <a:endParaRPr/>
          </a:p>
          <a:p>
            <a:pPr indent="-342900" lvl="0" marL="457200" rtl="0" algn="l">
              <a:spcBef>
                <a:spcPts val="1600"/>
              </a:spcBef>
              <a:spcAft>
                <a:spcPts val="0"/>
              </a:spcAft>
              <a:buSzPts val="1800"/>
              <a:buChar char="●"/>
            </a:pPr>
            <a:r>
              <a:rPr lang="en"/>
              <a:t>No complete information about current game state</a:t>
            </a:r>
            <a:endParaRPr/>
          </a:p>
          <a:p>
            <a:pPr indent="-342900" lvl="0" marL="457200" rtl="0" algn="l">
              <a:spcBef>
                <a:spcPts val="0"/>
              </a:spcBef>
              <a:spcAft>
                <a:spcPts val="0"/>
              </a:spcAft>
              <a:buSzPts val="1800"/>
              <a:buChar char="●"/>
            </a:pPr>
            <a:r>
              <a:rPr lang="en"/>
              <a:t>No obvious optimal strategy</a:t>
            </a:r>
            <a:endParaRPr/>
          </a:p>
          <a:p>
            <a:pPr indent="0" lvl="0" marL="0" rtl="0" algn="l">
              <a:spcBef>
                <a:spcPts val="1600"/>
              </a:spcBef>
              <a:spcAft>
                <a:spcPts val="0"/>
              </a:spcAft>
              <a:buNone/>
            </a:pPr>
            <a:r>
              <a:rPr lang="en"/>
              <a:t>An unfair game:</a:t>
            </a:r>
            <a:endParaRPr/>
          </a:p>
          <a:p>
            <a:pPr indent="-342900" lvl="0" marL="457200" rtl="0" algn="l">
              <a:spcBef>
                <a:spcPts val="1600"/>
              </a:spcBef>
              <a:spcAft>
                <a:spcPts val="0"/>
              </a:spcAft>
              <a:buSzPts val="1800"/>
              <a:buChar char="●"/>
            </a:pPr>
            <a:r>
              <a:rPr lang="en"/>
              <a:t>Without additional information, the expected payout is always negative</a:t>
            </a:r>
            <a:endParaRPr/>
          </a:p>
          <a:p>
            <a:pPr indent="0" lvl="0" marL="0" rtl="0" algn="l">
              <a:spcBef>
                <a:spcPts val="1600"/>
              </a:spcBef>
              <a:spcAft>
                <a:spcPts val="1600"/>
              </a:spcAft>
              <a:buNone/>
            </a:pPr>
            <a:r>
              <a:rPr lang="en"/>
              <a:t>However, in reality, some people seems to be able to win lots of money and get a </a:t>
            </a:r>
            <a:r>
              <a:rPr b="1" lang="en"/>
              <a:t>positive overall payout</a:t>
            </a:r>
            <a:r>
              <a:rPr lang="en"/>
              <a:t> from this game </a:t>
            </a:r>
            <a:r>
              <a:rPr b="1" lang="en"/>
              <a:t>by applying certain strategies</a:t>
            </a:r>
            <a:endParaRPr b="1"/>
          </a:p>
        </p:txBody>
      </p:sp>
      <p:grpSp>
        <p:nvGrpSpPr>
          <p:cNvPr id="67" name="Google Shape;67;p14"/>
          <p:cNvGrpSpPr/>
          <p:nvPr/>
        </p:nvGrpSpPr>
        <p:grpSpPr>
          <a:xfrm>
            <a:off x="6911725" y="445025"/>
            <a:ext cx="1783300" cy="4028684"/>
            <a:chOff x="977900" y="608425"/>
            <a:chExt cx="1783300" cy="4028684"/>
          </a:xfrm>
        </p:grpSpPr>
        <p:sp>
          <p:nvSpPr>
            <p:cNvPr id="68" name="Google Shape;68;p14"/>
            <p:cNvSpPr/>
            <p:nvPr/>
          </p:nvSpPr>
          <p:spPr>
            <a:xfrm>
              <a:off x="2012400" y="1255700"/>
              <a:ext cx="748800" cy="121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Three</a:t>
              </a:r>
              <a:endParaRPr/>
            </a:p>
          </p:txBody>
        </p:sp>
        <p:sp>
          <p:nvSpPr>
            <p:cNvPr id="69" name="Google Shape;69;p14"/>
            <p:cNvSpPr/>
            <p:nvPr/>
          </p:nvSpPr>
          <p:spPr>
            <a:xfrm>
              <a:off x="977900" y="1255700"/>
              <a:ext cx="748800" cy="121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Two</a:t>
              </a:r>
              <a:endParaRPr/>
            </a:p>
          </p:txBody>
        </p:sp>
        <p:sp>
          <p:nvSpPr>
            <p:cNvPr id="70" name="Google Shape;70;p14"/>
            <p:cNvSpPr/>
            <p:nvPr/>
          </p:nvSpPr>
          <p:spPr>
            <a:xfrm>
              <a:off x="1038250" y="3410309"/>
              <a:ext cx="748800" cy="12123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Ten</a:t>
              </a:r>
              <a:endParaRPr/>
            </a:p>
          </p:txBody>
        </p:sp>
        <p:sp>
          <p:nvSpPr>
            <p:cNvPr id="71" name="Google Shape;71;p14"/>
            <p:cNvSpPr txBox="1"/>
            <p:nvPr/>
          </p:nvSpPr>
          <p:spPr>
            <a:xfrm>
              <a:off x="1165200" y="608425"/>
              <a:ext cx="1388400" cy="52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Roboto"/>
                  <a:ea typeface="Roboto"/>
                  <a:cs typeface="Roboto"/>
                  <a:sym typeface="Roboto"/>
                </a:rPr>
                <a:t>Agent’s Hand:</a:t>
              </a:r>
              <a:endParaRPr>
                <a:solidFill>
                  <a:schemeClr val="lt2"/>
                </a:solidFill>
                <a:latin typeface="Roboto"/>
                <a:ea typeface="Roboto"/>
                <a:cs typeface="Roboto"/>
                <a:sym typeface="Roboto"/>
              </a:endParaRPr>
            </a:p>
          </p:txBody>
        </p:sp>
        <p:sp>
          <p:nvSpPr>
            <p:cNvPr id="72" name="Google Shape;72;p14"/>
            <p:cNvSpPr txBox="1"/>
            <p:nvPr/>
          </p:nvSpPr>
          <p:spPr>
            <a:xfrm>
              <a:off x="1165200" y="2857500"/>
              <a:ext cx="1388400" cy="52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Roboto"/>
                  <a:ea typeface="Roboto"/>
                  <a:cs typeface="Roboto"/>
                  <a:sym typeface="Roboto"/>
                </a:rPr>
                <a:t>Dealer’s Hand:</a:t>
              </a:r>
              <a:endParaRPr>
                <a:solidFill>
                  <a:schemeClr val="lt2"/>
                </a:solidFill>
                <a:latin typeface="Roboto"/>
                <a:ea typeface="Roboto"/>
                <a:cs typeface="Roboto"/>
                <a:sym typeface="Roboto"/>
              </a:endParaRPr>
            </a:p>
          </p:txBody>
        </p:sp>
        <p:sp>
          <p:nvSpPr>
            <p:cNvPr id="73" name="Google Shape;73;p14"/>
            <p:cNvSpPr/>
            <p:nvPr/>
          </p:nvSpPr>
          <p:spPr>
            <a:xfrm>
              <a:off x="2012400" y="3424809"/>
              <a:ext cx="748800" cy="12123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Faced Down</a:t>
              </a:r>
              <a:endParaRPr sz="1300"/>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388" name="Google Shape;388;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NN performance does not increase if we do not tell the model explicitly what to do with additional memory information because the hidden layer is a black box for us; when we want our model to use certain information in a certain way, we should make it explicit, so the model could match its mission.</a:t>
            </a:r>
            <a:endParaRPr/>
          </a:p>
          <a:p>
            <a:pPr indent="-342900" lvl="0" marL="457200" rtl="0" algn="l">
              <a:spcBef>
                <a:spcPts val="0"/>
              </a:spcBef>
              <a:spcAft>
                <a:spcPts val="0"/>
              </a:spcAft>
              <a:buSzPts val="1800"/>
              <a:buAutoNum type="arabicPeriod"/>
            </a:pPr>
            <a:r>
              <a:rPr lang="en"/>
              <a:t>Although NN is a black box, we could achieve better outcome by placing the black box in different positions. And how we come up with such placement of the black box could be inspired by our very own brain.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model is not perfect.</a:t>
            </a:r>
            <a:endParaRPr/>
          </a:p>
        </p:txBody>
      </p:sp>
      <p:sp>
        <p:nvSpPr>
          <p:cNvPr id="394" name="Google Shape;394;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How to improve?</a:t>
            </a:r>
            <a:endParaRPr/>
          </a:p>
          <a:p>
            <a:pPr indent="0" lvl="0" marL="0" rtl="0" algn="l">
              <a:spcBef>
                <a:spcPts val="1600"/>
              </a:spcBef>
              <a:spcAft>
                <a:spcPts val="0"/>
              </a:spcAft>
              <a:buNone/>
            </a:pPr>
            <a:r>
              <a:rPr lang="en"/>
              <a:t>Answer: </a:t>
            </a:r>
            <a:endParaRPr/>
          </a:p>
          <a:p>
            <a:pPr indent="-342900" lvl="0" marL="457200" rtl="0" algn="l">
              <a:spcBef>
                <a:spcPts val="1600"/>
              </a:spcBef>
              <a:spcAft>
                <a:spcPts val="0"/>
              </a:spcAft>
              <a:buSzPts val="1800"/>
              <a:buChar char="●"/>
            </a:pPr>
            <a:r>
              <a:rPr lang="en"/>
              <a:t>Validating the belief network</a:t>
            </a:r>
            <a:endParaRPr/>
          </a:p>
          <a:p>
            <a:pPr indent="-342900" lvl="0" marL="457200" rtl="0" algn="l">
              <a:spcBef>
                <a:spcPts val="0"/>
              </a:spcBef>
              <a:spcAft>
                <a:spcPts val="0"/>
              </a:spcAft>
              <a:buSzPts val="1800"/>
              <a:buChar char="●"/>
            </a:pPr>
            <a:r>
              <a:rPr lang="en"/>
              <a:t>Optimize the error correction method of the belief network</a:t>
            </a:r>
            <a:endParaRPr/>
          </a:p>
          <a:p>
            <a:pPr indent="-342900" lvl="0" marL="457200" rtl="0" algn="l">
              <a:spcBef>
                <a:spcPts val="0"/>
              </a:spcBef>
              <a:spcAft>
                <a:spcPts val="0"/>
              </a:spcAft>
              <a:buSzPts val="1800"/>
              <a:buChar char="●"/>
            </a:pPr>
            <a:r>
              <a:rPr lang="en"/>
              <a:t>Emphasizing the direct impact of memory information and uncertainty on the action choice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34"/>
          <p:cNvSpPr txBox="1"/>
          <p:nvPr>
            <p:ph type="title"/>
          </p:nvPr>
        </p:nvSpPr>
        <p:spPr>
          <a:xfrm>
            <a:off x="311700" y="1255275"/>
            <a:ext cx="8520600" cy="189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400" name="Google Shape;400;p34"/>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4800"/>
              <a:t>Any Questions?</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Past researches focus on optimization of model policy </a:t>
            </a:r>
            <a:endParaRPr sz="2400"/>
          </a:p>
        </p:txBody>
      </p:sp>
      <p:sp>
        <p:nvSpPr>
          <p:cNvPr id="79" name="Google Shape;7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“Playing Blackjack with Deep Q-Learning”</a:t>
            </a:r>
            <a:endParaRPr/>
          </a:p>
          <a:p>
            <a:pPr indent="0" lvl="0" marL="0" rtl="0" algn="l">
              <a:spcBef>
                <a:spcPts val="1600"/>
              </a:spcBef>
              <a:spcAft>
                <a:spcPts val="0"/>
              </a:spcAft>
              <a:buNone/>
            </a:pPr>
            <a:r>
              <a:rPr lang="en"/>
              <a:t>What they did:</a:t>
            </a:r>
            <a:endParaRPr/>
          </a:p>
          <a:p>
            <a:pPr indent="-342900" lvl="0" marL="457200" rtl="0" algn="l">
              <a:spcBef>
                <a:spcPts val="1600"/>
              </a:spcBef>
              <a:spcAft>
                <a:spcPts val="0"/>
              </a:spcAft>
              <a:buSzPts val="1800"/>
              <a:buChar char="●"/>
            </a:pPr>
            <a:r>
              <a:rPr lang="en"/>
              <a:t>Implements a DQN model which accepts the information about current hands and approximates the expected rewards of taking each possible action</a:t>
            </a:r>
            <a:endParaRPr/>
          </a:p>
          <a:p>
            <a:pPr indent="-342900" lvl="0" marL="457200" rtl="0" algn="l">
              <a:spcBef>
                <a:spcPts val="0"/>
              </a:spcBef>
              <a:spcAft>
                <a:spcPts val="0"/>
              </a:spcAft>
              <a:buSzPts val="1800"/>
              <a:buChar char="●"/>
            </a:pPr>
            <a:r>
              <a:rPr lang="en"/>
              <a:t>Optimized the hyperparameters of network structures</a:t>
            </a:r>
            <a:endParaRPr/>
          </a:p>
          <a:p>
            <a:pPr indent="-342900" lvl="0" marL="457200" rtl="0" algn="l">
              <a:spcBef>
                <a:spcPts val="0"/>
              </a:spcBef>
              <a:spcAft>
                <a:spcPts val="0"/>
              </a:spcAft>
              <a:buSzPts val="1800"/>
              <a:buChar char="●"/>
            </a:pPr>
            <a:r>
              <a:rPr lang="en"/>
              <a:t>Evaluate the model by comparing the model policy with a close-form optimal policy </a:t>
            </a:r>
            <a:endParaRPr/>
          </a:p>
          <a:p>
            <a:pPr indent="0" lvl="0" marL="0" rtl="0" algn="l">
              <a:spcBef>
                <a:spcPts val="1600"/>
              </a:spcBef>
              <a:spcAft>
                <a:spcPts val="1600"/>
              </a:spcAft>
              <a:buNone/>
            </a:pPr>
            <a:r>
              <a:rPr lang="en"/>
              <a:t>This research shows that DQN model can achieve a good performance in Blackjack game, but they did </a:t>
            </a:r>
            <a:r>
              <a:rPr b="1" lang="en"/>
              <a:t>NOT</a:t>
            </a:r>
            <a:r>
              <a:rPr lang="en"/>
              <a:t> investigate the effect of </a:t>
            </a:r>
            <a:r>
              <a:rPr b="1" lang="en"/>
              <a:t>additional memory information!</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how does memory affect NN’s performance?</a:t>
            </a:r>
            <a:endParaRPr/>
          </a:p>
        </p:txBody>
      </p:sp>
      <p:sp>
        <p:nvSpPr>
          <p:cNvPr id="85" name="Google Shape;85;p16"/>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Can</a:t>
            </a:r>
            <a:r>
              <a:rPr lang="en" sz="2000"/>
              <a:t> additional memory information also help a Neural Network model achieve better performance in a </a:t>
            </a:r>
            <a:r>
              <a:rPr lang="en" sz="2000"/>
              <a:t>probabilistic</a:t>
            </a:r>
            <a:r>
              <a:rPr lang="en" sz="2000"/>
              <a:t> game such as Blackjack?</a:t>
            </a:r>
            <a:endParaRPr sz="2000"/>
          </a:p>
          <a:p>
            <a:pPr indent="-355600" lvl="0" marL="457200" rtl="0" algn="l">
              <a:spcBef>
                <a:spcPts val="0"/>
              </a:spcBef>
              <a:spcAft>
                <a:spcPts val="0"/>
              </a:spcAft>
              <a:buSzPts val="2000"/>
              <a:buChar char="●"/>
            </a:pPr>
            <a:r>
              <a:rPr lang="en" sz="2000"/>
              <a:t>If so, what is the relation/correlation between the amount of additional memory information and the model performance?</a:t>
            </a:r>
            <a:endParaRPr sz="2000"/>
          </a:p>
        </p:txBody>
      </p:sp>
      <p:pic>
        <p:nvPicPr>
          <p:cNvPr id="86" name="Google Shape;86;p16"/>
          <p:cNvPicPr preferRelativeResize="0"/>
          <p:nvPr/>
        </p:nvPicPr>
        <p:blipFill>
          <a:blip r:embed="rId3">
            <a:alphaModFix/>
          </a:blip>
          <a:stretch>
            <a:fillRect/>
          </a:stretch>
        </p:blipFill>
        <p:spPr>
          <a:xfrm>
            <a:off x="4408550" y="2647950"/>
            <a:ext cx="4230175" cy="2326600"/>
          </a:xfrm>
          <a:prstGeom prst="rect">
            <a:avLst/>
          </a:prstGeom>
          <a:noFill/>
          <a:ln>
            <a:noFill/>
          </a:ln>
        </p:spPr>
      </p:pic>
      <p:pic>
        <p:nvPicPr>
          <p:cNvPr id="87" name="Google Shape;87;p16"/>
          <p:cNvPicPr preferRelativeResize="0"/>
          <p:nvPr/>
        </p:nvPicPr>
        <p:blipFill rotWithShape="1">
          <a:blip r:embed="rId4">
            <a:alphaModFix/>
          </a:blip>
          <a:srcRect b="468" l="0" r="0" t="7678"/>
          <a:stretch/>
        </p:blipFill>
        <p:spPr>
          <a:xfrm>
            <a:off x="753525" y="2650499"/>
            <a:ext cx="2440427" cy="232660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hypothesis</a:t>
            </a:r>
            <a:endParaRPr/>
          </a:p>
        </p:txBody>
      </p:sp>
      <p:sp>
        <p:nvSpPr>
          <p:cNvPr id="93" name="Google Shape;93;p17"/>
          <p:cNvSpPr txBox="1"/>
          <p:nvPr>
            <p:ph idx="1" type="body"/>
          </p:nvPr>
        </p:nvSpPr>
        <p:spPr>
          <a:xfrm>
            <a:off x="311700" y="1152475"/>
            <a:ext cx="3834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Additional memory information could help a Neural Network </a:t>
            </a:r>
            <a:r>
              <a:rPr b="1" lang="en"/>
              <a:t>achieve better performance</a:t>
            </a:r>
            <a:r>
              <a:rPr lang="en"/>
              <a:t> on a Blackjack game.</a:t>
            </a:r>
            <a:endParaRPr/>
          </a:p>
          <a:p>
            <a:pPr indent="-342900" lvl="0" marL="457200" rtl="0" algn="l">
              <a:spcBef>
                <a:spcPts val="0"/>
              </a:spcBef>
              <a:spcAft>
                <a:spcPts val="0"/>
              </a:spcAft>
              <a:buSzPts val="1800"/>
              <a:buChar char="●"/>
            </a:pPr>
            <a:r>
              <a:rPr lang="en"/>
              <a:t>A </a:t>
            </a:r>
            <a:r>
              <a:rPr b="1" lang="en"/>
              <a:t>Sigmoid</a:t>
            </a:r>
            <a:r>
              <a:rPr lang="en"/>
              <a:t> relation between the amount of additional memory information and model performance</a:t>
            </a:r>
            <a:endParaRPr/>
          </a:p>
          <a:p>
            <a:pPr indent="0" lvl="0" marL="0" rtl="0" algn="l">
              <a:spcBef>
                <a:spcPts val="1600"/>
              </a:spcBef>
              <a:spcAft>
                <a:spcPts val="1600"/>
              </a:spcAft>
              <a:buNone/>
            </a:pPr>
            <a:r>
              <a:t/>
            </a:r>
            <a:endParaRPr/>
          </a:p>
        </p:txBody>
      </p:sp>
      <p:pic>
        <p:nvPicPr>
          <p:cNvPr id="94" name="Google Shape;94;p17"/>
          <p:cNvPicPr preferRelativeResize="0"/>
          <p:nvPr/>
        </p:nvPicPr>
        <p:blipFill>
          <a:blip r:embed="rId3">
            <a:alphaModFix/>
          </a:blip>
          <a:stretch>
            <a:fillRect/>
          </a:stretch>
        </p:blipFill>
        <p:spPr>
          <a:xfrm>
            <a:off x="4314325" y="829925"/>
            <a:ext cx="4524875" cy="36182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structure of our model</a:t>
            </a:r>
            <a:endParaRPr/>
          </a:p>
        </p:txBody>
      </p:sp>
      <p:sp>
        <p:nvSpPr>
          <p:cNvPr id="100" name="Google Shape;100;p18"/>
          <p:cNvSpPr txBox="1"/>
          <p:nvPr>
            <p:ph idx="1" type="body"/>
          </p:nvPr>
        </p:nvSpPr>
        <p:spPr>
          <a:xfrm>
            <a:off x="311700" y="847675"/>
            <a:ext cx="8420700" cy="1724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Game engine initials the game</a:t>
            </a:r>
            <a:endParaRPr sz="1800"/>
          </a:p>
          <a:p>
            <a:pPr indent="-342900" lvl="0" marL="457200" rtl="0" algn="l">
              <a:spcBef>
                <a:spcPts val="0"/>
              </a:spcBef>
              <a:spcAft>
                <a:spcPts val="0"/>
              </a:spcAft>
              <a:buSzPts val="1800"/>
              <a:buChar char="●"/>
            </a:pPr>
            <a:r>
              <a:rPr lang="en" sz="1800"/>
              <a:t>Game and player memory information are sent into the primary Q network</a:t>
            </a:r>
            <a:endParaRPr sz="1800"/>
          </a:p>
          <a:p>
            <a:pPr indent="-342900" lvl="0" marL="457200" rtl="0" algn="l">
              <a:spcBef>
                <a:spcPts val="0"/>
              </a:spcBef>
              <a:spcAft>
                <a:spcPts val="0"/>
              </a:spcAft>
              <a:buSzPts val="1800"/>
              <a:buChar char="●"/>
            </a:pPr>
            <a:r>
              <a:rPr lang="en" sz="1800"/>
              <a:t>Player chooses an action based on the output</a:t>
            </a:r>
            <a:endParaRPr sz="1800"/>
          </a:p>
          <a:p>
            <a:pPr indent="-342900" lvl="0" marL="457200" rtl="0" algn="l">
              <a:spcBef>
                <a:spcPts val="0"/>
              </a:spcBef>
              <a:spcAft>
                <a:spcPts val="0"/>
              </a:spcAft>
              <a:buSzPts val="1800"/>
              <a:buChar char="●"/>
            </a:pPr>
            <a:r>
              <a:rPr lang="en" sz="1800"/>
              <a:t>Game engine receive the action and proceed the game</a:t>
            </a:r>
            <a:endParaRPr sz="1800"/>
          </a:p>
        </p:txBody>
      </p:sp>
      <p:pic>
        <p:nvPicPr>
          <p:cNvPr id="101" name="Google Shape;101;p18"/>
          <p:cNvPicPr preferRelativeResize="0"/>
          <p:nvPr/>
        </p:nvPicPr>
        <p:blipFill>
          <a:blip r:embed="rId3">
            <a:alphaModFix/>
          </a:blip>
          <a:stretch>
            <a:fillRect/>
          </a:stretch>
        </p:blipFill>
        <p:spPr>
          <a:xfrm>
            <a:off x="311700" y="2492725"/>
            <a:ext cx="6315757" cy="2266925"/>
          </a:xfrm>
          <a:prstGeom prst="rect">
            <a:avLst/>
          </a:prstGeom>
          <a:noFill/>
          <a:ln>
            <a:noFill/>
          </a:ln>
        </p:spPr>
      </p:pic>
      <p:pic>
        <p:nvPicPr>
          <p:cNvPr id="102" name="Google Shape;102;p18"/>
          <p:cNvPicPr preferRelativeResize="0"/>
          <p:nvPr/>
        </p:nvPicPr>
        <p:blipFill rotWithShape="1">
          <a:blip r:embed="rId4">
            <a:alphaModFix/>
          </a:blip>
          <a:srcRect b="0" l="29017" r="5288" t="0"/>
          <a:stretch/>
        </p:blipFill>
        <p:spPr>
          <a:xfrm>
            <a:off x="6771600" y="2630325"/>
            <a:ext cx="2207523" cy="19263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Specification</a:t>
            </a:r>
            <a:endParaRPr/>
          </a:p>
        </p:txBody>
      </p:sp>
      <p:sp>
        <p:nvSpPr>
          <p:cNvPr id="108" name="Google Shape;108;p1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t>Input layer: </a:t>
            </a:r>
            <a:r>
              <a:rPr lang="en" sz="1600"/>
              <a:t>34 input nodes. 10 for current hands of the player. 10 for current hand of the dealer. 10 for memory of the agent. Last four stands for small observations from the game (sum and ace)</a:t>
            </a:r>
            <a:endParaRPr sz="1600"/>
          </a:p>
          <a:p>
            <a:pPr indent="0" lvl="0" marL="0" rtl="0" algn="l">
              <a:spcBef>
                <a:spcPts val="1600"/>
              </a:spcBef>
              <a:spcAft>
                <a:spcPts val="0"/>
              </a:spcAft>
              <a:buNone/>
            </a:pPr>
            <a:r>
              <a:rPr b="1" lang="en" sz="1600" u="sng"/>
              <a:t>Hidden layers:</a:t>
            </a:r>
            <a:r>
              <a:rPr lang="en" sz="1600"/>
              <a:t> 3 layers each with 10 nodes.</a:t>
            </a:r>
            <a:endParaRPr sz="1600"/>
          </a:p>
          <a:p>
            <a:pPr indent="0" lvl="0" marL="0" rtl="0" algn="l">
              <a:spcBef>
                <a:spcPts val="1600"/>
              </a:spcBef>
              <a:spcAft>
                <a:spcPts val="1600"/>
              </a:spcAft>
              <a:buNone/>
            </a:pPr>
            <a:r>
              <a:rPr b="1" lang="en" sz="1600" u="sng"/>
              <a:t>Output layer:</a:t>
            </a:r>
            <a:r>
              <a:rPr lang="en" sz="1600"/>
              <a:t> Two nodes, meaning hit or stand. Each encodes a probability of such action with a sum of 1.</a:t>
            </a:r>
            <a:endParaRPr sz="1600"/>
          </a:p>
        </p:txBody>
      </p:sp>
      <p:pic>
        <p:nvPicPr>
          <p:cNvPr id="109" name="Google Shape;109;p19"/>
          <p:cNvPicPr preferRelativeResize="0"/>
          <p:nvPr/>
        </p:nvPicPr>
        <p:blipFill>
          <a:blip r:embed="rId3">
            <a:alphaModFix/>
          </a:blip>
          <a:stretch>
            <a:fillRect/>
          </a:stretch>
        </p:blipFill>
        <p:spPr>
          <a:xfrm>
            <a:off x="4387800" y="759812"/>
            <a:ext cx="4613974" cy="42017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p:nvPr/>
        </p:nvSpPr>
        <p:spPr>
          <a:xfrm>
            <a:off x="567475" y="1255700"/>
            <a:ext cx="748800" cy="121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Ace</a:t>
            </a:r>
            <a:endParaRPr/>
          </a:p>
        </p:txBody>
      </p:sp>
      <p:sp>
        <p:nvSpPr>
          <p:cNvPr id="115" name="Google Shape;115;p20"/>
          <p:cNvSpPr/>
          <p:nvPr/>
        </p:nvSpPr>
        <p:spPr>
          <a:xfrm>
            <a:off x="2402525" y="1255700"/>
            <a:ext cx="748800" cy="121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Three</a:t>
            </a:r>
            <a:endParaRPr/>
          </a:p>
        </p:txBody>
      </p:sp>
      <p:sp>
        <p:nvSpPr>
          <p:cNvPr id="116" name="Google Shape;116;p20"/>
          <p:cNvSpPr/>
          <p:nvPr/>
        </p:nvSpPr>
        <p:spPr>
          <a:xfrm>
            <a:off x="1485000" y="1255700"/>
            <a:ext cx="748800" cy="121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Two</a:t>
            </a:r>
            <a:endParaRPr/>
          </a:p>
        </p:txBody>
      </p:sp>
      <p:sp>
        <p:nvSpPr>
          <p:cNvPr id="117" name="Google Shape;117;p20"/>
          <p:cNvSpPr/>
          <p:nvPr/>
        </p:nvSpPr>
        <p:spPr>
          <a:xfrm>
            <a:off x="1016600" y="3410309"/>
            <a:ext cx="748800" cy="12123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Ten</a:t>
            </a:r>
            <a:endParaRPr/>
          </a:p>
        </p:txBody>
      </p:sp>
      <p:sp>
        <p:nvSpPr>
          <p:cNvPr id="118" name="Google Shape;118;p20"/>
          <p:cNvSpPr/>
          <p:nvPr/>
        </p:nvSpPr>
        <p:spPr>
          <a:xfrm>
            <a:off x="4624325" y="664075"/>
            <a:ext cx="410400" cy="41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19" name="Google Shape;119;p20"/>
          <p:cNvSpPr/>
          <p:nvPr/>
        </p:nvSpPr>
        <p:spPr>
          <a:xfrm>
            <a:off x="4624325" y="1074475"/>
            <a:ext cx="410400" cy="41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20" name="Google Shape;120;p20"/>
          <p:cNvSpPr/>
          <p:nvPr/>
        </p:nvSpPr>
        <p:spPr>
          <a:xfrm>
            <a:off x="4624325" y="1455475"/>
            <a:ext cx="410400" cy="41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21" name="Google Shape;121;p20"/>
          <p:cNvSpPr/>
          <p:nvPr/>
        </p:nvSpPr>
        <p:spPr>
          <a:xfrm>
            <a:off x="4624325" y="1836475"/>
            <a:ext cx="410400" cy="41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a:off x="4624325" y="2246875"/>
            <a:ext cx="410400" cy="41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a:off x="4624325" y="2643325"/>
            <a:ext cx="410400" cy="41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a:off x="4624325" y="4233725"/>
            <a:ext cx="410400" cy="41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a:off x="4624325" y="3823325"/>
            <a:ext cx="410400" cy="41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a:off x="4624325" y="3438525"/>
            <a:ext cx="410400" cy="41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a:off x="4624325" y="3035100"/>
            <a:ext cx="410400" cy="41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txBox="1"/>
          <p:nvPr/>
        </p:nvSpPr>
        <p:spPr>
          <a:xfrm>
            <a:off x="5131425" y="700225"/>
            <a:ext cx="4104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#1</a:t>
            </a:r>
            <a:endParaRPr>
              <a:solidFill>
                <a:schemeClr val="dk1"/>
              </a:solidFill>
              <a:latin typeface="Roboto"/>
              <a:ea typeface="Roboto"/>
              <a:cs typeface="Roboto"/>
              <a:sym typeface="Roboto"/>
            </a:endParaRPr>
          </a:p>
        </p:txBody>
      </p:sp>
      <p:sp>
        <p:nvSpPr>
          <p:cNvPr id="129" name="Google Shape;129;p20"/>
          <p:cNvSpPr txBox="1"/>
          <p:nvPr/>
        </p:nvSpPr>
        <p:spPr>
          <a:xfrm>
            <a:off x="5131425" y="1089100"/>
            <a:ext cx="4104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#2</a:t>
            </a:r>
            <a:endParaRPr>
              <a:solidFill>
                <a:schemeClr val="dk1"/>
              </a:solidFill>
              <a:latin typeface="Roboto"/>
              <a:ea typeface="Roboto"/>
              <a:cs typeface="Roboto"/>
              <a:sym typeface="Roboto"/>
            </a:endParaRPr>
          </a:p>
        </p:txBody>
      </p:sp>
      <p:sp>
        <p:nvSpPr>
          <p:cNvPr id="130" name="Google Shape;130;p20"/>
          <p:cNvSpPr txBox="1"/>
          <p:nvPr/>
        </p:nvSpPr>
        <p:spPr>
          <a:xfrm>
            <a:off x="5131425" y="1480863"/>
            <a:ext cx="4104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#3</a:t>
            </a:r>
            <a:endParaRPr>
              <a:solidFill>
                <a:schemeClr val="dk1"/>
              </a:solidFill>
              <a:latin typeface="Roboto"/>
              <a:ea typeface="Roboto"/>
              <a:cs typeface="Roboto"/>
              <a:sym typeface="Roboto"/>
            </a:endParaRPr>
          </a:p>
        </p:txBody>
      </p:sp>
      <p:sp>
        <p:nvSpPr>
          <p:cNvPr id="131" name="Google Shape;131;p20"/>
          <p:cNvSpPr txBox="1"/>
          <p:nvPr/>
        </p:nvSpPr>
        <p:spPr>
          <a:xfrm>
            <a:off x="5131425" y="1872625"/>
            <a:ext cx="4104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#4</a:t>
            </a:r>
            <a:endParaRPr>
              <a:solidFill>
                <a:schemeClr val="dk1"/>
              </a:solidFill>
              <a:latin typeface="Roboto"/>
              <a:ea typeface="Roboto"/>
              <a:cs typeface="Roboto"/>
              <a:sym typeface="Roboto"/>
            </a:endParaRPr>
          </a:p>
        </p:txBody>
      </p:sp>
      <p:sp>
        <p:nvSpPr>
          <p:cNvPr id="132" name="Google Shape;132;p20"/>
          <p:cNvSpPr txBox="1"/>
          <p:nvPr/>
        </p:nvSpPr>
        <p:spPr>
          <a:xfrm>
            <a:off x="5131425" y="2283025"/>
            <a:ext cx="4104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#5</a:t>
            </a:r>
            <a:endParaRPr>
              <a:solidFill>
                <a:schemeClr val="dk1"/>
              </a:solidFill>
              <a:latin typeface="Roboto"/>
              <a:ea typeface="Roboto"/>
              <a:cs typeface="Roboto"/>
              <a:sym typeface="Roboto"/>
            </a:endParaRPr>
          </a:p>
        </p:txBody>
      </p:sp>
      <p:sp>
        <p:nvSpPr>
          <p:cNvPr id="133" name="Google Shape;133;p20"/>
          <p:cNvSpPr txBox="1"/>
          <p:nvPr/>
        </p:nvSpPr>
        <p:spPr>
          <a:xfrm>
            <a:off x="5131425" y="2693425"/>
            <a:ext cx="4104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#6</a:t>
            </a:r>
            <a:endParaRPr>
              <a:solidFill>
                <a:schemeClr val="dk1"/>
              </a:solidFill>
              <a:latin typeface="Roboto"/>
              <a:ea typeface="Roboto"/>
              <a:cs typeface="Roboto"/>
              <a:sym typeface="Roboto"/>
            </a:endParaRPr>
          </a:p>
        </p:txBody>
      </p:sp>
      <p:sp>
        <p:nvSpPr>
          <p:cNvPr id="134" name="Google Shape;134;p20"/>
          <p:cNvSpPr txBox="1"/>
          <p:nvPr/>
        </p:nvSpPr>
        <p:spPr>
          <a:xfrm>
            <a:off x="5131425" y="3053175"/>
            <a:ext cx="4104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#7</a:t>
            </a:r>
            <a:endParaRPr>
              <a:solidFill>
                <a:schemeClr val="dk1"/>
              </a:solidFill>
              <a:latin typeface="Roboto"/>
              <a:ea typeface="Roboto"/>
              <a:cs typeface="Roboto"/>
              <a:sym typeface="Roboto"/>
            </a:endParaRPr>
          </a:p>
        </p:txBody>
      </p:sp>
      <p:sp>
        <p:nvSpPr>
          <p:cNvPr id="135" name="Google Shape;135;p20"/>
          <p:cNvSpPr txBox="1"/>
          <p:nvPr/>
        </p:nvSpPr>
        <p:spPr>
          <a:xfrm>
            <a:off x="5131425" y="3463575"/>
            <a:ext cx="4104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#8</a:t>
            </a:r>
            <a:endParaRPr>
              <a:solidFill>
                <a:schemeClr val="dk1"/>
              </a:solidFill>
              <a:latin typeface="Roboto"/>
              <a:ea typeface="Roboto"/>
              <a:cs typeface="Roboto"/>
              <a:sym typeface="Roboto"/>
            </a:endParaRPr>
          </a:p>
        </p:txBody>
      </p:sp>
      <p:sp>
        <p:nvSpPr>
          <p:cNvPr id="136" name="Google Shape;136;p20"/>
          <p:cNvSpPr txBox="1"/>
          <p:nvPr/>
        </p:nvSpPr>
        <p:spPr>
          <a:xfrm>
            <a:off x="5131425" y="3873975"/>
            <a:ext cx="4104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#9</a:t>
            </a:r>
            <a:endParaRPr>
              <a:solidFill>
                <a:schemeClr val="dk1"/>
              </a:solidFill>
              <a:latin typeface="Roboto"/>
              <a:ea typeface="Roboto"/>
              <a:cs typeface="Roboto"/>
              <a:sym typeface="Roboto"/>
            </a:endParaRPr>
          </a:p>
        </p:txBody>
      </p:sp>
      <p:sp>
        <p:nvSpPr>
          <p:cNvPr id="137" name="Google Shape;137;p20"/>
          <p:cNvSpPr txBox="1"/>
          <p:nvPr/>
        </p:nvSpPr>
        <p:spPr>
          <a:xfrm>
            <a:off x="5055225" y="4284375"/>
            <a:ext cx="5193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#10</a:t>
            </a:r>
            <a:endParaRPr>
              <a:solidFill>
                <a:schemeClr val="dk1"/>
              </a:solidFill>
              <a:latin typeface="Roboto"/>
              <a:ea typeface="Roboto"/>
              <a:cs typeface="Roboto"/>
              <a:sym typeface="Roboto"/>
            </a:endParaRPr>
          </a:p>
        </p:txBody>
      </p:sp>
      <p:sp>
        <p:nvSpPr>
          <p:cNvPr id="138" name="Google Shape;138;p20"/>
          <p:cNvSpPr/>
          <p:nvPr/>
        </p:nvSpPr>
        <p:spPr>
          <a:xfrm>
            <a:off x="7155300" y="652000"/>
            <a:ext cx="410400" cy="4104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0"/>
          <p:cNvSpPr/>
          <p:nvPr/>
        </p:nvSpPr>
        <p:spPr>
          <a:xfrm>
            <a:off x="7155300" y="1062400"/>
            <a:ext cx="410400" cy="4104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0"/>
          <p:cNvSpPr/>
          <p:nvPr/>
        </p:nvSpPr>
        <p:spPr>
          <a:xfrm>
            <a:off x="7155300" y="1443400"/>
            <a:ext cx="410400" cy="4104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0"/>
          <p:cNvSpPr/>
          <p:nvPr/>
        </p:nvSpPr>
        <p:spPr>
          <a:xfrm>
            <a:off x="7155300" y="1824400"/>
            <a:ext cx="410400" cy="4104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0"/>
          <p:cNvSpPr/>
          <p:nvPr/>
        </p:nvSpPr>
        <p:spPr>
          <a:xfrm>
            <a:off x="7155300" y="2234800"/>
            <a:ext cx="410400" cy="4104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p:nvPr/>
        </p:nvSpPr>
        <p:spPr>
          <a:xfrm>
            <a:off x="7155300" y="2631250"/>
            <a:ext cx="410400" cy="4104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0"/>
          <p:cNvSpPr/>
          <p:nvPr/>
        </p:nvSpPr>
        <p:spPr>
          <a:xfrm>
            <a:off x="7155300" y="4221650"/>
            <a:ext cx="410400" cy="4104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45" name="Google Shape;145;p20"/>
          <p:cNvSpPr/>
          <p:nvPr/>
        </p:nvSpPr>
        <p:spPr>
          <a:xfrm>
            <a:off x="7155300" y="3811250"/>
            <a:ext cx="410400" cy="4104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0"/>
          <p:cNvSpPr/>
          <p:nvPr/>
        </p:nvSpPr>
        <p:spPr>
          <a:xfrm>
            <a:off x="7155300" y="3426450"/>
            <a:ext cx="410400" cy="4104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p:nvPr/>
        </p:nvSpPr>
        <p:spPr>
          <a:xfrm>
            <a:off x="7155300" y="3023025"/>
            <a:ext cx="410400" cy="4104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txBox="1"/>
          <p:nvPr/>
        </p:nvSpPr>
        <p:spPr>
          <a:xfrm>
            <a:off x="7688405" y="688150"/>
            <a:ext cx="5505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#11</a:t>
            </a:r>
            <a:endParaRPr>
              <a:solidFill>
                <a:schemeClr val="dk1"/>
              </a:solidFill>
              <a:latin typeface="Roboto"/>
              <a:ea typeface="Roboto"/>
              <a:cs typeface="Roboto"/>
              <a:sym typeface="Roboto"/>
            </a:endParaRPr>
          </a:p>
        </p:txBody>
      </p:sp>
      <p:sp>
        <p:nvSpPr>
          <p:cNvPr id="149" name="Google Shape;149;p20"/>
          <p:cNvSpPr txBox="1"/>
          <p:nvPr/>
        </p:nvSpPr>
        <p:spPr>
          <a:xfrm>
            <a:off x="7688405" y="1077025"/>
            <a:ext cx="5505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#12</a:t>
            </a:r>
            <a:endParaRPr>
              <a:solidFill>
                <a:schemeClr val="dk1"/>
              </a:solidFill>
              <a:latin typeface="Roboto"/>
              <a:ea typeface="Roboto"/>
              <a:cs typeface="Roboto"/>
              <a:sym typeface="Roboto"/>
            </a:endParaRPr>
          </a:p>
        </p:txBody>
      </p:sp>
      <p:sp>
        <p:nvSpPr>
          <p:cNvPr id="150" name="Google Shape;150;p20"/>
          <p:cNvSpPr txBox="1"/>
          <p:nvPr/>
        </p:nvSpPr>
        <p:spPr>
          <a:xfrm>
            <a:off x="7688405" y="1468788"/>
            <a:ext cx="5505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#13</a:t>
            </a:r>
            <a:endParaRPr>
              <a:solidFill>
                <a:schemeClr val="dk1"/>
              </a:solidFill>
              <a:latin typeface="Roboto"/>
              <a:ea typeface="Roboto"/>
              <a:cs typeface="Roboto"/>
              <a:sym typeface="Roboto"/>
            </a:endParaRPr>
          </a:p>
        </p:txBody>
      </p:sp>
      <p:sp>
        <p:nvSpPr>
          <p:cNvPr id="151" name="Google Shape;151;p20"/>
          <p:cNvSpPr txBox="1"/>
          <p:nvPr/>
        </p:nvSpPr>
        <p:spPr>
          <a:xfrm>
            <a:off x="7688405" y="1860550"/>
            <a:ext cx="5505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#14</a:t>
            </a:r>
            <a:endParaRPr>
              <a:solidFill>
                <a:schemeClr val="dk1"/>
              </a:solidFill>
              <a:latin typeface="Roboto"/>
              <a:ea typeface="Roboto"/>
              <a:cs typeface="Roboto"/>
              <a:sym typeface="Roboto"/>
            </a:endParaRPr>
          </a:p>
        </p:txBody>
      </p:sp>
      <p:sp>
        <p:nvSpPr>
          <p:cNvPr id="152" name="Google Shape;152;p20"/>
          <p:cNvSpPr txBox="1"/>
          <p:nvPr/>
        </p:nvSpPr>
        <p:spPr>
          <a:xfrm>
            <a:off x="7688405" y="2270950"/>
            <a:ext cx="5505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#15</a:t>
            </a:r>
            <a:endParaRPr>
              <a:solidFill>
                <a:schemeClr val="dk1"/>
              </a:solidFill>
              <a:latin typeface="Roboto"/>
              <a:ea typeface="Roboto"/>
              <a:cs typeface="Roboto"/>
              <a:sym typeface="Roboto"/>
            </a:endParaRPr>
          </a:p>
        </p:txBody>
      </p:sp>
      <p:sp>
        <p:nvSpPr>
          <p:cNvPr id="153" name="Google Shape;153;p20"/>
          <p:cNvSpPr txBox="1"/>
          <p:nvPr/>
        </p:nvSpPr>
        <p:spPr>
          <a:xfrm>
            <a:off x="7688405" y="2681350"/>
            <a:ext cx="5505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#16</a:t>
            </a:r>
            <a:endParaRPr>
              <a:solidFill>
                <a:schemeClr val="dk1"/>
              </a:solidFill>
              <a:latin typeface="Roboto"/>
              <a:ea typeface="Roboto"/>
              <a:cs typeface="Roboto"/>
              <a:sym typeface="Roboto"/>
            </a:endParaRPr>
          </a:p>
        </p:txBody>
      </p:sp>
      <p:sp>
        <p:nvSpPr>
          <p:cNvPr id="154" name="Google Shape;154;p20"/>
          <p:cNvSpPr txBox="1"/>
          <p:nvPr/>
        </p:nvSpPr>
        <p:spPr>
          <a:xfrm>
            <a:off x="7688405" y="3041100"/>
            <a:ext cx="5505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#17</a:t>
            </a:r>
            <a:endParaRPr>
              <a:solidFill>
                <a:schemeClr val="dk1"/>
              </a:solidFill>
              <a:latin typeface="Roboto"/>
              <a:ea typeface="Roboto"/>
              <a:cs typeface="Roboto"/>
              <a:sym typeface="Roboto"/>
            </a:endParaRPr>
          </a:p>
        </p:txBody>
      </p:sp>
      <p:sp>
        <p:nvSpPr>
          <p:cNvPr id="155" name="Google Shape;155;p20"/>
          <p:cNvSpPr txBox="1"/>
          <p:nvPr/>
        </p:nvSpPr>
        <p:spPr>
          <a:xfrm>
            <a:off x="7688405" y="3451500"/>
            <a:ext cx="5505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#18</a:t>
            </a:r>
            <a:endParaRPr>
              <a:solidFill>
                <a:schemeClr val="dk1"/>
              </a:solidFill>
              <a:latin typeface="Roboto"/>
              <a:ea typeface="Roboto"/>
              <a:cs typeface="Roboto"/>
              <a:sym typeface="Roboto"/>
            </a:endParaRPr>
          </a:p>
        </p:txBody>
      </p:sp>
      <p:sp>
        <p:nvSpPr>
          <p:cNvPr id="156" name="Google Shape;156;p20"/>
          <p:cNvSpPr txBox="1"/>
          <p:nvPr/>
        </p:nvSpPr>
        <p:spPr>
          <a:xfrm>
            <a:off x="7688405" y="3861900"/>
            <a:ext cx="5505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#19</a:t>
            </a:r>
            <a:endParaRPr>
              <a:solidFill>
                <a:schemeClr val="dk1"/>
              </a:solidFill>
              <a:latin typeface="Roboto"/>
              <a:ea typeface="Roboto"/>
              <a:cs typeface="Roboto"/>
              <a:sym typeface="Roboto"/>
            </a:endParaRPr>
          </a:p>
        </p:txBody>
      </p:sp>
      <p:sp>
        <p:nvSpPr>
          <p:cNvPr id="157" name="Google Shape;157;p20"/>
          <p:cNvSpPr txBox="1"/>
          <p:nvPr/>
        </p:nvSpPr>
        <p:spPr>
          <a:xfrm>
            <a:off x="7688400" y="4272300"/>
            <a:ext cx="5505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#20</a:t>
            </a:r>
            <a:endParaRPr>
              <a:solidFill>
                <a:schemeClr val="dk1"/>
              </a:solidFill>
              <a:latin typeface="Roboto"/>
              <a:ea typeface="Roboto"/>
              <a:cs typeface="Roboto"/>
              <a:sym typeface="Roboto"/>
            </a:endParaRPr>
          </a:p>
        </p:txBody>
      </p:sp>
      <p:sp>
        <p:nvSpPr>
          <p:cNvPr id="158" name="Google Shape;158;p20"/>
          <p:cNvSpPr txBox="1"/>
          <p:nvPr/>
        </p:nvSpPr>
        <p:spPr>
          <a:xfrm>
            <a:off x="1165200" y="596350"/>
            <a:ext cx="1388400" cy="52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Roboto"/>
                <a:ea typeface="Roboto"/>
                <a:cs typeface="Roboto"/>
                <a:sym typeface="Roboto"/>
              </a:rPr>
              <a:t>Agent’s Hand:</a:t>
            </a:r>
            <a:endParaRPr>
              <a:solidFill>
                <a:schemeClr val="lt2"/>
              </a:solidFill>
              <a:latin typeface="Roboto"/>
              <a:ea typeface="Roboto"/>
              <a:cs typeface="Roboto"/>
              <a:sym typeface="Roboto"/>
            </a:endParaRPr>
          </a:p>
        </p:txBody>
      </p:sp>
      <p:sp>
        <p:nvSpPr>
          <p:cNvPr id="159" name="Google Shape;159;p20"/>
          <p:cNvSpPr txBox="1"/>
          <p:nvPr/>
        </p:nvSpPr>
        <p:spPr>
          <a:xfrm>
            <a:off x="1165200" y="2857500"/>
            <a:ext cx="1388400" cy="52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Roboto"/>
                <a:ea typeface="Roboto"/>
                <a:cs typeface="Roboto"/>
                <a:sym typeface="Roboto"/>
              </a:rPr>
              <a:t>Dealer’s Hand:</a:t>
            </a:r>
            <a:endParaRPr>
              <a:solidFill>
                <a:schemeClr val="lt2"/>
              </a:solidFill>
              <a:latin typeface="Roboto"/>
              <a:ea typeface="Roboto"/>
              <a:cs typeface="Roboto"/>
              <a:sym typeface="Roboto"/>
            </a:endParaRPr>
          </a:p>
        </p:txBody>
      </p:sp>
      <p:sp>
        <p:nvSpPr>
          <p:cNvPr id="160" name="Google Shape;160;p20"/>
          <p:cNvSpPr/>
          <p:nvPr/>
        </p:nvSpPr>
        <p:spPr>
          <a:xfrm>
            <a:off x="2012400" y="3424809"/>
            <a:ext cx="748800" cy="12123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Faced Down</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1"/>
          <p:cNvSpPr/>
          <p:nvPr/>
        </p:nvSpPr>
        <p:spPr>
          <a:xfrm>
            <a:off x="567475" y="1255700"/>
            <a:ext cx="748800" cy="121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Ace</a:t>
            </a:r>
            <a:endParaRPr/>
          </a:p>
        </p:txBody>
      </p:sp>
      <p:sp>
        <p:nvSpPr>
          <p:cNvPr id="166" name="Google Shape;166;p21"/>
          <p:cNvSpPr/>
          <p:nvPr/>
        </p:nvSpPr>
        <p:spPr>
          <a:xfrm>
            <a:off x="2402525" y="1255700"/>
            <a:ext cx="748800" cy="121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Six</a:t>
            </a:r>
            <a:endParaRPr/>
          </a:p>
        </p:txBody>
      </p:sp>
      <p:sp>
        <p:nvSpPr>
          <p:cNvPr id="167" name="Google Shape;167;p21"/>
          <p:cNvSpPr/>
          <p:nvPr/>
        </p:nvSpPr>
        <p:spPr>
          <a:xfrm>
            <a:off x="1485000" y="1255700"/>
            <a:ext cx="748800" cy="121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Five</a:t>
            </a:r>
            <a:endParaRPr/>
          </a:p>
        </p:txBody>
      </p:sp>
      <p:sp>
        <p:nvSpPr>
          <p:cNvPr id="168" name="Google Shape;168;p21"/>
          <p:cNvSpPr/>
          <p:nvPr/>
        </p:nvSpPr>
        <p:spPr>
          <a:xfrm>
            <a:off x="5621900" y="581725"/>
            <a:ext cx="410400" cy="4104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1"/>
          <p:cNvSpPr/>
          <p:nvPr/>
        </p:nvSpPr>
        <p:spPr>
          <a:xfrm>
            <a:off x="5621900" y="992125"/>
            <a:ext cx="410400" cy="4104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1"/>
          <p:cNvSpPr/>
          <p:nvPr/>
        </p:nvSpPr>
        <p:spPr>
          <a:xfrm>
            <a:off x="5621900" y="1373125"/>
            <a:ext cx="410400" cy="4104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1"/>
          <p:cNvSpPr/>
          <p:nvPr/>
        </p:nvSpPr>
        <p:spPr>
          <a:xfrm>
            <a:off x="5621900" y="1754125"/>
            <a:ext cx="410400" cy="4104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72" name="Google Shape;172;p21"/>
          <p:cNvSpPr/>
          <p:nvPr/>
        </p:nvSpPr>
        <p:spPr>
          <a:xfrm>
            <a:off x="5621900" y="2164525"/>
            <a:ext cx="410400" cy="4104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1"/>
          <p:cNvSpPr/>
          <p:nvPr/>
        </p:nvSpPr>
        <p:spPr>
          <a:xfrm>
            <a:off x="5621900" y="2560975"/>
            <a:ext cx="410400" cy="4104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74" name="Google Shape;174;p21"/>
          <p:cNvSpPr/>
          <p:nvPr/>
        </p:nvSpPr>
        <p:spPr>
          <a:xfrm>
            <a:off x="5621900" y="4151375"/>
            <a:ext cx="410400" cy="4104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a:off x="5621900" y="3740975"/>
            <a:ext cx="410400" cy="4104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1"/>
          <p:cNvSpPr/>
          <p:nvPr/>
        </p:nvSpPr>
        <p:spPr>
          <a:xfrm>
            <a:off x="5621900" y="3356175"/>
            <a:ext cx="410400" cy="4104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1"/>
          <p:cNvSpPr/>
          <p:nvPr/>
        </p:nvSpPr>
        <p:spPr>
          <a:xfrm>
            <a:off x="5621900" y="2952750"/>
            <a:ext cx="410400" cy="4104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1"/>
          <p:cNvSpPr txBox="1"/>
          <p:nvPr/>
        </p:nvSpPr>
        <p:spPr>
          <a:xfrm>
            <a:off x="6155005" y="617875"/>
            <a:ext cx="5505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#21</a:t>
            </a:r>
            <a:endParaRPr>
              <a:solidFill>
                <a:schemeClr val="dk1"/>
              </a:solidFill>
              <a:latin typeface="Roboto"/>
              <a:ea typeface="Roboto"/>
              <a:cs typeface="Roboto"/>
              <a:sym typeface="Roboto"/>
            </a:endParaRPr>
          </a:p>
        </p:txBody>
      </p:sp>
      <p:sp>
        <p:nvSpPr>
          <p:cNvPr id="179" name="Google Shape;179;p21"/>
          <p:cNvSpPr txBox="1"/>
          <p:nvPr/>
        </p:nvSpPr>
        <p:spPr>
          <a:xfrm>
            <a:off x="6155005" y="1006750"/>
            <a:ext cx="5505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#22</a:t>
            </a:r>
            <a:endParaRPr>
              <a:solidFill>
                <a:schemeClr val="dk1"/>
              </a:solidFill>
              <a:latin typeface="Roboto"/>
              <a:ea typeface="Roboto"/>
              <a:cs typeface="Roboto"/>
              <a:sym typeface="Roboto"/>
            </a:endParaRPr>
          </a:p>
        </p:txBody>
      </p:sp>
      <p:sp>
        <p:nvSpPr>
          <p:cNvPr id="180" name="Google Shape;180;p21"/>
          <p:cNvSpPr txBox="1"/>
          <p:nvPr/>
        </p:nvSpPr>
        <p:spPr>
          <a:xfrm>
            <a:off x="6155005" y="1398513"/>
            <a:ext cx="5505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#23</a:t>
            </a:r>
            <a:endParaRPr>
              <a:solidFill>
                <a:schemeClr val="dk1"/>
              </a:solidFill>
              <a:latin typeface="Roboto"/>
              <a:ea typeface="Roboto"/>
              <a:cs typeface="Roboto"/>
              <a:sym typeface="Roboto"/>
            </a:endParaRPr>
          </a:p>
        </p:txBody>
      </p:sp>
      <p:sp>
        <p:nvSpPr>
          <p:cNvPr id="181" name="Google Shape;181;p21"/>
          <p:cNvSpPr txBox="1"/>
          <p:nvPr/>
        </p:nvSpPr>
        <p:spPr>
          <a:xfrm>
            <a:off x="6155005" y="1790275"/>
            <a:ext cx="5505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#24</a:t>
            </a:r>
            <a:endParaRPr>
              <a:solidFill>
                <a:schemeClr val="dk1"/>
              </a:solidFill>
              <a:latin typeface="Roboto"/>
              <a:ea typeface="Roboto"/>
              <a:cs typeface="Roboto"/>
              <a:sym typeface="Roboto"/>
            </a:endParaRPr>
          </a:p>
        </p:txBody>
      </p:sp>
      <p:sp>
        <p:nvSpPr>
          <p:cNvPr id="182" name="Google Shape;182;p21"/>
          <p:cNvSpPr txBox="1"/>
          <p:nvPr/>
        </p:nvSpPr>
        <p:spPr>
          <a:xfrm>
            <a:off x="6155005" y="2200675"/>
            <a:ext cx="5505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#25</a:t>
            </a:r>
            <a:endParaRPr>
              <a:solidFill>
                <a:schemeClr val="dk1"/>
              </a:solidFill>
              <a:latin typeface="Roboto"/>
              <a:ea typeface="Roboto"/>
              <a:cs typeface="Roboto"/>
              <a:sym typeface="Roboto"/>
            </a:endParaRPr>
          </a:p>
        </p:txBody>
      </p:sp>
      <p:sp>
        <p:nvSpPr>
          <p:cNvPr id="183" name="Google Shape;183;p21"/>
          <p:cNvSpPr txBox="1"/>
          <p:nvPr/>
        </p:nvSpPr>
        <p:spPr>
          <a:xfrm>
            <a:off x="6155005" y="2611075"/>
            <a:ext cx="5505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#26</a:t>
            </a:r>
            <a:endParaRPr>
              <a:solidFill>
                <a:schemeClr val="dk1"/>
              </a:solidFill>
              <a:latin typeface="Roboto"/>
              <a:ea typeface="Roboto"/>
              <a:cs typeface="Roboto"/>
              <a:sym typeface="Roboto"/>
            </a:endParaRPr>
          </a:p>
        </p:txBody>
      </p:sp>
      <p:sp>
        <p:nvSpPr>
          <p:cNvPr id="184" name="Google Shape;184;p21"/>
          <p:cNvSpPr txBox="1"/>
          <p:nvPr/>
        </p:nvSpPr>
        <p:spPr>
          <a:xfrm>
            <a:off x="6155005" y="2970825"/>
            <a:ext cx="5505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#27</a:t>
            </a:r>
            <a:endParaRPr>
              <a:solidFill>
                <a:schemeClr val="dk1"/>
              </a:solidFill>
              <a:latin typeface="Roboto"/>
              <a:ea typeface="Roboto"/>
              <a:cs typeface="Roboto"/>
              <a:sym typeface="Roboto"/>
            </a:endParaRPr>
          </a:p>
        </p:txBody>
      </p:sp>
      <p:sp>
        <p:nvSpPr>
          <p:cNvPr id="185" name="Google Shape;185;p21"/>
          <p:cNvSpPr txBox="1"/>
          <p:nvPr/>
        </p:nvSpPr>
        <p:spPr>
          <a:xfrm>
            <a:off x="6155005" y="3381225"/>
            <a:ext cx="5505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#28</a:t>
            </a:r>
            <a:endParaRPr>
              <a:solidFill>
                <a:schemeClr val="dk1"/>
              </a:solidFill>
              <a:latin typeface="Roboto"/>
              <a:ea typeface="Roboto"/>
              <a:cs typeface="Roboto"/>
              <a:sym typeface="Roboto"/>
            </a:endParaRPr>
          </a:p>
        </p:txBody>
      </p:sp>
      <p:sp>
        <p:nvSpPr>
          <p:cNvPr id="186" name="Google Shape;186;p21"/>
          <p:cNvSpPr txBox="1"/>
          <p:nvPr/>
        </p:nvSpPr>
        <p:spPr>
          <a:xfrm>
            <a:off x="6155005" y="3791625"/>
            <a:ext cx="5505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#29</a:t>
            </a:r>
            <a:endParaRPr>
              <a:solidFill>
                <a:schemeClr val="dk1"/>
              </a:solidFill>
              <a:latin typeface="Roboto"/>
              <a:ea typeface="Roboto"/>
              <a:cs typeface="Roboto"/>
              <a:sym typeface="Roboto"/>
            </a:endParaRPr>
          </a:p>
        </p:txBody>
      </p:sp>
      <p:sp>
        <p:nvSpPr>
          <p:cNvPr id="187" name="Google Shape;187;p21"/>
          <p:cNvSpPr txBox="1"/>
          <p:nvPr/>
        </p:nvSpPr>
        <p:spPr>
          <a:xfrm>
            <a:off x="6155000" y="4202025"/>
            <a:ext cx="5505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#20</a:t>
            </a:r>
            <a:endParaRPr>
              <a:solidFill>
                <a:schemeClr val="dk1"/>
              </a:solidFill>
              <a:latin typeface="Roboto"/>
              <a:ea typeface="Roboto"/>
              <a:cs typeface="Roboto"/>
              <a:sym typeface="Roboto"/>
            </a:endParaRPr>
          </a:p>
        </p:txBody>
      </p:sp>
      <p:sp>
        <p:nvSpPr>
          <p:cNvPr id="188" name="Google Shape;188;p21"/>
          <p:cNvSpPr txBox="1"/>
          <p:nvPr/>
        </p:nvSpPr>
        <p:spPr>
          <a:xfrm>
            <a:off x="1165200" y="596350"/>
            <a:ext cx="1388400" cy="52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Roboto"/>
                <a:ea typeface="Roboto"/>
                <a:cs typeface="Roboto"/>
                <a:sym typeface="Roboto"/>
              </a:rPr>
              <a:t>Past Cards</a:t>
            </a:r>
            <a:endParaRPr>
              <a:solidFill>
                <a:schemeClr val="lt2"/>
              </a:solidFill>
              <a:latin typeface="Roboto"/>
              <a:ea typeface="Roboto"/>
              <a:cs typeface="Roboto"/>
              <a:sym typeface="Roboto"/>
            </a:endParaRPr>
          </a:p>
        </p:txBody>
      </p:sp>
      <p:sp>
        <p:nvSpPr>
          <p:cNvPr id="189" name="Google Shape;189;p21"/>
          <p:cNvSpPr/>
          <p:nvPr/>
        </p:nvSpPr>
        <p:spPr>
          <a:xfrm>
            <a:off x="567475" y="2798825"/>
            <a:ext cx="748800" cy="121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Six</a:t>
            </a:r>
            <a:endParaRPr/>
          </a:p>
        </p:txBody>
      </p:sp>
      <p:sp>
        <p:nvSpPr>
          <p:cNvPr id="190" name="Google Shape;190;p21"/>
          <p:cNvSpPr/>
          <p:nvPr/>
        </p:nvSpPr>
        <p:spPr>
          <a:xfrm>
            <a:off x="1485000" y="2798825"/>
            <a:ext cx="748800" cy="121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Six</a:t>
            </a:r>
            <a:endParaRPr/>
          </a:p>
        </p:txBody>
      </p:sp>
      <p:sp>
        <p:nvSpPr>
          <p:cNvPr id="191" name="Google Shape;191;p21"/>
          <p:cNvSpPr/>
          <p:nvPr/>
        </p:nvSpPr>
        <p:spPr>
          <a:xfrm>
            <a:off x="2402525" y="2798825"/>
            <a:ext cx="748800" cy="121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Four</a:t>
            </a:r>
            <a:endParaRPr/>
          </a:p>
        </p:txBody>
      </p:sp>
      <p:sp>
        <p:nvSpPr>
          <p:cNvPr id="192" name="Google Shape;192;p21"/>
          <p:cNvSpPr txBox="1"/>
          <p:nvPr/>
        </p:nvSpPr>
        <p:spPr>
          <a:xfrm>
            <a:off x="3406819" y="2373475"/>
            <a:ext cx="2340300" cy="5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Average"/>
                <a:ea typeface="Average"/>
                <a:cs typeface="Average"/>
                <a:sym typeface="Average"/>
              </a:rPr>
              <a:t>Memory Size of 3:</a:t>
            </a:r>
            <a:endParaRPr sz="2000">
              <a:solidFill>
                <a:schemeClr val="dk1"/>
              </a:solidFill>
              <a:latin typeface="Average"/>
              <a:ea typeface="Average"/>
              <a:cs typeface="Average"/>
              <a:sym typeface="Average"/>
            </a:endParaRPr>
          </a:p>
        </p:txBody>
      </p:sp>
      <p:cxnSp>
        <p:nvCxnSpPr>
          <p:cNvPr id="193" name="Google Shape;193;p21"/>
          <p:cNvCxnSpPr/>
          <p:nvPr/>
        </p:nvCxnSpPr>
        <p:spPr>
          <a:xfrm>
            <a:off x="857250" y="1074575"/>
            <a:ext cx="1944000" cy="0"/>
          </a:xfrm>
          <a:prstGeom prst="straightConnector1">
            <a:avLst/>
          </a:prstGeom>
          <a:noFill/>
          <a:ln cap="flat" cmpd="sng" w="19050">
            <a:solidFill>
              <a:schemeClr val="dk2"/>
            </a:solidFill>
            <a:prstDash val="solid"/>
            <a:round/>
            <a:headEnd len="med" w="med" type="none"/>
            <a:tailEnd len="med" w="med" type="triangle"/>
          </a:ln>
        </p:spPr>
      </p:cxnSp>
      <p:cxnSp>
        <p:nvCxnSpPr>
          <p:cNvPr id="194" name="Google Shape;194;p21"/>
          <p:cNvCxnSpPr/>
          <p:nvPr/>
        </p:nvCxnSpPr>
        <p:spPr>
          <a:xfrm>
            <a:off x="804400" y="2651700"/>
            <a:ext cx="1944000" cy="0"/>
          </a:xfrm>
          <a:prstGeom prst="straightConnector1">
            <a:avLst/>
          </a:prstGeom>
          <a:noFill/>
          <a:ln cap="flat" cmpd="sng" w="19050">
            <a:solidFill>
              <a:schemeClr val="dk2"/>
            </a:solidFill>
            <a:prstDash val="solid"/>
            <a:round/>
            <a:headEnd len="med" w="med" type="none"/>
            <a:tailEnd len="med" w="med" type="triangle"/>
          </a:ln>
        </p:spPr>
      </p:cxnSp>
      <p:grpSp>
        <p:nvGrpSpPr>
          <p:cNvPr id="195" name="Google Shape;195;p21"/>
          <p:cNvGrpSpPr/>
          <p:nvPr/>
        </p:nvGrpSpPr>
        <p:grpSpPr>
          <a:xfrm>
            <a:off x="5469500" y="422600"/>
            <a:ext cx="3829375" cy="4262100"/>
            <a:chOff x="5469500" y="422600"/>
            <a:chExt cx="3829375" cy="4262100"/>
          </a:xfrm>
        </p:grpSpPr>
        <p:sp>
          <p:nvSpPr>
            <p:cNvPr id="196" name="Google Shape;196;p21"/>
            <p:cNvSpPr/>
            <p:nvPr/>
          </p:nvSpPr>
          <p:spPr>
            <a:xfrm>
              <a:off x="5469500" y="422600"/>
              <a:ext cx="685500" cy="42621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
            <p:cNvSpPr txBox="1"/>
            <p:nvPr/>
          </p:nvSpPr>
          <p:spPr>
            <a:xfrm>
              <a:off x="7113375" y="2270875"/>
              <a:ext cx="2185500" cy="99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Average"/>
                  <a:ea typeface="Average"/>
                  <a:cs typeface="Average"/>
                  <a:sym typeface="Average"/>
                </a:rPr>
                <a:t>Sum of all these nodes is 3 (the memory size)</a:t>
              </a:r>
              <a:endParaRPr sz="2000">
                <a:solidFill>
                  <a:schemeClr val="dk1"/>
                </a:solidFill>
                <a:latin typeface="Average"/>
                <a:ea typeface="Average"/>
                <a:cs typeface="Average"/>
                <a:sym typeface="Average"/>
              </a:endParaRPr>
            </a:p>
          </p:txBody>
        </p:sp>
        <p:cxnSp>
          <p:nvCxnSpPr>
            <p:cNvPr id="198" name="Google Shape;198;p21"/>
            <p:cNvCxnSpPr>
              <a:endCxn id="197" idx="0"/>
            </p:cNvCxnSpPr>
            <p:nvPr/>
          </p:nvCxnSpPr>
          <p:spPr>
            <a:xfrm>
              <a:off x="6256125" y="541075"/>
              <a:ext cx="1950000" cy="1729800"/>
            </a:xfrm>
            <a:prstGeom prst="straightConnector1">
              <a:avLst/>
            </a:prstGeom>
            <a:noFill/>
            <a:ln cap="flat" cmpd="sng" w="38100">
              <a:solidFill>
                <a:schemeClr val="dk2"/>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