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sldIdLst>
    <p:sldId id="256" r:id="rId2"/>
    <p:sldId id="257" r:id="rId3"/>
    <p:sldId id="261" r:id="rId4"/>
    <p:sldId id="258" r:id="rId5"/>
    <p:sldId id="259" r:id="rId6"/>
    <p:sldId id="264" r:id="rId7"/>
    <p:sldId id="260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72" autoAdjust="0"/>
  </p:normalViewPr>
  <p:slideViewPr>
    <p:cSldViewPr snapToGrid="0">
      <p:cViewPr varScale="1">
        <p:scale>
          <a:sx n="59" d="100"/>
          <a:sy n="59" d="100"/>
        </p:scale>
        <p:origin x="212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71B8-82E6-4EA1-84FF-A5A74C59EDED}" type="datetimeFigureOut">
              <a:rPr kumimoji="1" lang="ja-JP" altLang="en-US" smtClean="0"/>
              <a:t>2017/1/5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DF63-7D59-483D-956E-DD806CD4EB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80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71B8-82E6-4EA1-84FF-A5A74C59EDED}" type="datetimeFigureOut">
              <a:rPr kumimoji="1" lang="ja-JP" altLang="en-US" smtClean="0"/>
              <a:t>2017/1/5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DF63-7D59-483D-956E-DD806CD4EB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28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71B8-82E6-4EA1-84FF-A5A74C59EDED}" type="datetimeFigureOut">
              <a:rPr kumimoji="1" lang="ja-JP" altLang="en-US" smtClean="0"/>
              <a:t>2017/1/5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DF63-7D59-483D-956E-DD806CD4EB8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9329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71B8-82E6-4EA1-84FF-A5A74C59EDED}" type="datetimeFigureOut">
              <a:rPr kumimoji="1" lang="ja-JP" altLang="en-US" smtClean="0"/>
              <a:t>2017/1/5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DF63-7D59-483D-956E-DD806CD4EB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134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71B8-82E6-4EA1-84FF-A5A74C59EDED}" type="datetimeFigureOut">
              <a:rPr kumimoji="1" lang="ja-JP" altLang="en-US" smtClean="0"/>
              <a:t>2017/1/5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DF63-7D59-483D-956E-DD806CD4EB8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3439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71B8-82E6-4EA1-84FF-A5A74C59EDED}" type="datetimeFigureOut">
              <a:rPr kumimoji="1" lang="ja-JP" altLang="en-US" smtClean="0"/>
              <a:t>2017/1/5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DF63-7D59-483D-956E-DD806CD4EB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409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71B8-82E6-4EA1-84FF-A5A74C59EDED}" type="datetimeFigureOut">
              <a:rPr kumimoji="1" lang="ja-JP" altLang="en-US" smtClean="0"/>
              <a:t>2017/1/5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DF63-7D59-483D-956E-DD806CD4EB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19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71B8-82E6-4EA1-84FF-A5A74C59EDED}" type="datetimeFigureOut">
              <a:rPr kumimoji="1" lang="ja-JP" altLang="en-US" smtClean="0"/>
              <a:t>2017/1/5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DF63-7D59-483D-956E-DD806CD4EB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79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71B8-82E6-4EA1-84FF-A5A74C59EDED}" type="datetimeFigureOut">
              <a:rPr kumimoji="1" lang="ja-JP" altLang="en-US" smtClean="0"/>
              <a:t>2017/1/5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DF63-7D59-483D-956E-DD806CD4EB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80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71B8-82E6-4EA1-84FF-A5A74C59EDED}" type="datetimeFigureOut">
              <a:rPr kumimoji="1" lang="ja-JP" altLang="en-US" smtClean="0"/>
              <a:t>2017/1/5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DF63-7D59-483D-956E-DD806CD4EB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63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71B8-82E6-4EA1-84FF-A5A74C59EDED}" type="datetimeFigureOut">
              <a:rPr kumimoji="1" lang="ja-JP" altLang="en-US" smtClean="0"/>
              <a:t>2017/1/5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DF63-7D59-483D-956E-DD806CD4EB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9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71B8-82E6-4EA1-84FF-A5A74C59EDED}" type="datetimeFigureOut">
              <a:rPr kumimoji="1" lang="ja-JP" altLang="en-US" smtClean="0"/>
              <a:t>2017/1/5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DF63-7D59-483D-956E-DD806CD4EB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36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71B8-82E6-4EA1-84FF-A5A74C59EDED}" type="datetimeFigureOut">
              <a:rPr kumimoji="1" lang="ja-JP" altLang="en-US" smtClean="0"/>
              <a:t>2017/1/5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DF63-7D59-483D-956E-DD806CD4EB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80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71B8-82E6-4EA1-84FF-A5A74C59EDED}" type="datetimeFigureOut">
              <a:rPr kumimoji="1" lang="ja-JP" altLang="en-US" smtClean="0"/>
              <a:t>2017/1/5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DF63-7D59-483D-956E-DD806CD4EB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0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71B8-82E6-4EA1-84FF-A5A74C59EDED}" type="datetimeFigureOut">
              <a:rPr kumimoji="1" lang="ja-JP" altLang="en-US" smtClean="0"/>
              <a:t>2017/1/5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DF63-7D59-483D-956E-DD806CD4EB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79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71B8-82E6-4EA1-84FF-A5A74C59EDED}" type="datetimeFigureOut">
              <a:rPr kumimoji="1" lang="ja-JP" altLang="en-US" smtClean="0"/>
              <a:t>2017/1/5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DF63-7D59-483D-956E-DD806CD4EB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71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171B8-82E6-4EA1-84FF-A5A74C59EDED}" type="datetimeFigureOut">
              <a:rPr kumimoji="1" lang="ja-JP" altLang="en-US" smtClean="0"/>
              <a:t>2017/1/5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B0DF63-7D59-483D-956E-DD806CD4EB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16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1969103"/>
            <a:ext cx="9644743" cy="1646302"/>
          </a:xfrm>
        </p:spPr>
        <p:txBody>
          <a:bodyPr/>
          <a:lstStyle/>
          <a:p>
            <a:r>
              <a:rPr lang="en-US" altLang="ja-JP" dirty="0"/>
              <a:t>AUTOMATION WEB</a:t>
            </a:r>
            <a:r>
              <a:rPr lang="ja-JP" altLang="en-US" dirty="0"/>
              <a:t> </a:t>
            </a:r>
            <a:r>
              <a:rPr lang="en-US" altLang="ja-JP" dirty="0"/>
              <a:t>REPORTS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695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Index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Matrix: SFTP x Mail x EC2</a:t>
            </a:r>
          </a:p>
          <a:p>
            <a:r>
              <a:rPr lang="en-US" altLang="ja-JP" dirty="0"/>
              <a:t>Data Flow (SFTP)</a:t>
            </a:r>
          </a:p>
          <a:p>
            <a:r>
              <a:rPr lang="en-US" altLang="ja-JP" dirty="0"/>
              <a:t>Data Flow (Mail)</a:t>
            </a:r>
          </a:p>
          <a:p>
            <a:r>
              <a:rPr lang="en-US" altLang="ja-JP" dirty="0"/>
              <a:t>Data Flow (EC2)</a:t>
            </a:r>
          </a:p>
          <a:p>
            <a:r>
              <a:rPr lang="en-US" altLang="ja-JP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359142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Matrix</a:t>
            </a:r>
            <a:endParaRPr kumimoji="1" lang="ja-JP" alt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753918"/>
              </p:ext>
            </p:extLst>
          </p:nvPr>
        </p:nvGraphicFramePr>
        <p:xfrm>
          <a:off x="250372" y="1676400"/>
          <a:ext cx="9122228" cy="3374821"/>
        </p:xfrm>
        <a:graphic>
          <a:graphicData uri="http://schemas.openxmlformats.org/drawingml/2006/table">
            <a:tbl>
              <a:tblPr/>
              <a:tblGrid>
                <a:gridCol w="1765593">
                  <a:extLst>
                    <a:ext uri="{9D8B030D-6E8A-4147-A177-3AD203B41FA5}">
                      <a16:colId xmlns:a16="http://schemas.microsoft.com/office/drawing/2014/main" val="3774772378"/>
                    </a:ext>
                  </a:extLst>
                </a:gridCol>
                <a:gridCol w="3107745">
                  <a:extLst>
                    <a:ext uri="{9D8B030D-6E8A-4147-A177-3AD203B41FA5}">
                      <a16:colId xmlns:a16="http://schemas.microsoft.com/office/drawing/2014/main" val="345770549"/>
                    </a:ext>
                  </a:extLst>
                </a:gridCol>
                <a:gridCol w="2936660">
                  <a:extLst>
                    <a:ext uri="{9D8B030D-6E8A-4147-A177-3AD203B41FA5}">
                      <a16:colId xmlns:a16="http://schemas.microsoft.com/office/drawing/2014/main" val="3844482921"/>
                    </a:ext>
                  </a:extLst>
                </a:gridCol>
                <a:gridCol w="635420">
                  <a:extLst>
                    <a:ext uri="{9D8B030D-6E8A-4147-A177-3AD203B41FA5}">
                      <a16:colId xmlns:a16="http://schemas.microsoft.com/office/drawing/2014/main" val="1615435966"/>
                    </a:ext>
                  </a:extLst>
                </a:gridCol>
                <a:gridCol w="676810">
                  <a:extLst>
                    <a:ext uri="{9D8B030D-6E8A-4147-A177-3AD203B41FA5}">
                      <a16:colId xmlns:a16="http://schemas.microsoft.com/office/drawing/2014/main" val="803743620"/>
                    </a:ext>
                  </a:extLst>
                </a:gridCol>
              </a:tblGrid>
              <a:tr h="6738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Items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SFTP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MAIL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EC2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Detail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887329"/>
                  </a:ext>
                </a:extLst>
              </a:tr>
              <a:tr h="4794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Encrypted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 (Needs to set to get the email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encripted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.)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133163"/>
                  </a:ext>
                </a:extLst>
              </a:tr>
              <a:tr h="369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AWS　Cost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664085"/>
                  </a:ext>
                </a:extLst>
              </a:tr>
              <a:tr h="4794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Troube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 Need a script to get the file and send by email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 Cost the Email Server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②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34682"/>
                  </a:ext>
                </a:extLst>
              </a:tr>
              <a:tr h="4794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AWS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605651"/>
                  </a:ext>
                </a:extLst>
              </a:tr>
              <a:tr h="369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Need Colaborator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090522"/>
                  </a:ext>
                </a:extLst>
              </a:tr>
              <a:tr h="4794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Development Cost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④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471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79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991" y="350855"/>
            <a:ext cx="8596668" cy="1320800"/>
          </a:xfrm>
        </p:spPr>
        <p:txBody>
          <a:bodyPr/>
          <a:lstStyle/>
          <a:p>
            <a:r>
              <a:rPr kumimoji="1" lang="en-US" altLang="ja-JP" dirty="0"/>
              <a:t>Data Flow (SFTP)</a:t>
            </a:r>
            <a:endParaRPr kumimoji="1" lang="ja-JP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7925"/>
            <a:ext cx="2143125" cy="21431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332" y="2685442"/>
            <a:ext cx="1190983" cy="14680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84" y="2780881"/>
            <a:ext cx="1221536" cy="1221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86" y="2086337"/>
            <a:ext cx="637579" cy="5991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4" y="2444436"/>
            <a:ext cx="408021" cy="40802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4268" y="214074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F13</a:t>
            </a:r>
            <a:endParaRPr kumimoji="1" lang="ja-JP" alt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11" y="2450124"/>
            <a:ext cx="408021" cy="40802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93797" y="1599179"/>
            <a:ext cx="906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Daily</a:t>
            </a:r>
          </a:p>
          <a:p>
            <a:r>
              <a:rPr kumimoji="1" lang="en-US" altLang="ja-JP" sz="1400" dirty="0"/>
              <a:t>Report</a:t>
            </a:r>
          </a:p>
        </p:txBody>
      </p:sp>
      <p:sp>
        <p:nvSpPr>
          <p:cNvPr id="21" name="Arrow: Right 20"/>
          <p:cNvSpPr/>
          <p:nvPr/>
        </p:nvSpPr>
        <p:spPr>
          <a:xfrm>
            <a:off x="1864450" y="3176717"/>
            <a:ext cx="757035" cy="318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Arrow: Right 21"/>
          <p:cNvSpPr/>
          <p:nvPr/>
        </p:nvSpPr>
        <p:spPr>
          <a:xfrm>
            <a:off x="3967987" y="3134503"/>
            <a:ext cx="757035" cy="318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068" y="1139114"/>
            <a:ext cx="408021" cy="40802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481002" y="82096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F13</a:t>
            </a:r>
            <a:endParaRPr kumimoji="1" lang="ja-JP" altLang="en-US" sz="14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365" y="2054490"/>
            <a:ext cx="408021" cy="40802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582" y="4831081"/>
            <a:ext cx="408021" cy="40802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520516" y="452739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F13</a:t>
            </a:r>
            <a:endParaRPr kumimoji="1" lang="ja-JP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945046" y="1832700"/>
            <a:ext cx="869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Daily</a:t>
            </a:r>
          </a:p>
          <a:p>
            <a:r>
              <a:rPr kumimoji="1" lang="en-US" altLang="ja-JP" dirty="0"/>
              <a:t>Report</a:t>
            </a:r>
          </a:p>
        </p:txBody>
      </p:sp>
      <p:sp>
        <p:nvSpPr>
          <p:cNvPr id="39" name="Arrow: Right 38"/>
          <p:cNvSpPr/>
          <p:nvPr/>
        </p:nvSpPr>
        <p:spPr>
          <a:xfrm>
            <a:off x="6338133" y="2784234"/>
            <a:ext cx="556181" cy="1019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884771" y="205408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MPM Japan</a:t>
            </a:r>
            <a:endParaRPr kumimoji="1" lang="ja-JP" alt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47" y="1873197"/>
            <a:ext cx="1485789" cy="69634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733" y="4548251"/>
            <a:ext cx="1165550" cy="92714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541" y="3112072"/>
            <a:ext cx="1899962" cy="105090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449450" y="3084128"/>
            <a:ext cx="906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Daily</a:t>
            </a:r>
          </a:p>
          <a:p>
            <a:r>
              <a:rPr kumimoji="1" lang="en-US" altLang="ja-JP" sz="1400" dirty="0"/>
              <a:t>Report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059" y="3564303"/>
            <a:ext cx="408021" cy="40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4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991" y="350855"/>
            <a:ext cx="8596668" cy="702489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Data Flow (Mail)</a:t>
            </a:r>
            <a:endParaRPr kumimoji="1" lang="ja-JP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15" y="2653912"/>
            <a:ext cx="2143125" cy="2143125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53" y="2871401"/>
            <a:ext cx="408021" cy="40802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380387" y="256771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F13</a:t>
            </a:r>
            <a:endParaRPr kumimoji="1" lang="ja-JP" alt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430" y="2877089"/>
            <a:ext cx="408021" cy="40802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953679" y="2251866"/>
            <a:ext cx="869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Daily</a:t>
            </a:r>
          </a:p>
          <a:p>
            <a:r>
              <a:rPr kumimoji="1" lang="en-US" altLang="ja-JP" dirty="0"/>
              <a:t>Report</a:t>
            </a:r>
          </a:p>
        </p:txBody>
      </p:sp>
      <p:sp>
        <p:nvSpPr>
          <p:cNvPr id="39" name="Arrow: Right 38"/>
          <p:cNvSpPr/>
          <p:nvPr/>
        </p:nvSpPr>
        <p:spPr>
          <a:xfrm>
            <a:off x="4437331" y="3017565"/>
            <a:ext cx="997558" cy="1223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423401" y="2150346"/>
            <a:ext cx="906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Daily</a:t>
            </a:r>
          </a:p>
          <a:p>
            <a:r>
              <a:rPr kumimoji="1" lang="en-US" altLang="ja-JP" sz="1400" dirty="0"/>
              <a:t>Report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493" y="1692262"/>
            <a:ext cx="408021" cy="40802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518659" y="1334422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F13</a:t>
            </a:r>
            <a:endParaRPr kumimoji="1" lang="ja-JP" altLang="en-US" sz="14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790" y="2607638"/>
            <a:ext cx="408021" cy="40802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559" y="5099366"/>
            <a:ext cx="408021" cy="40802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559493" y="479567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F13</a:t>
            </a:r>
            <a:endParaRPr kumimoji="1" lang="ja-JP" altLang="en-US" sz="14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877" y="2141483"/>
            <a:ext cx="1613379" cy="75613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36" y="4795676"/>
            <a:ext cx="1165550" cy="92714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518" y="3356129"/>
            <a:ext cx="1943764" cy="107512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488427" y="3352413"/>
            <a:ext cx="906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Daily</a:t>
            </a:r>
          </a:p>
          <a:p>
            <a:r>
              <a:rPr kumimoji="1" lang="en-US" altLang="ja-JP" sz="1400" dirty="0"/>
              <a:t>Report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036" y="3832588"/>
            <a:ext cx="408021" cy="40802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528" y="2019036"/>
            <a:ext cx="885361" cy="83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2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991" y="318198"/>
            <a:ext cx="8596668" cy="702489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Data Flow (EC2)</a:t>
            </a:r>
            <a:endParaRPr kumimoji="1" lang="ja-JP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9" y="1987639"/>
            <a:ext cx="2143125" cy="2143125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71" y="2246063"/>
            <a:ext cx="408021" cy="40802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7938" y="187673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F13</a:t>
            </a:r>
            <a:endParaRPr kumimoji="1" lang="ja-JP" alt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48" y="2251751"/>
            <a:ext cx="408021" cy="40802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94197" y="1626528"/>
            <a:ext cx="869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Daily</a:t>
            </a:r>
          </a:p>
          <a:p>
            <a:r>
              <a:rPr kumimoji="1" lang="en-US" altLang="ja-JP" dirty="0"/>
              <a:t>Report</a:t>
            </a:r>
          </a:p>
        </p:txBody>
      </p:sp>
      <p:sp>
        <p:nvSpPr>
          <p:cNvPr id="39" name="Arrow: Right 38"/>
          <p:cNvSpPr/>
          <p:nvPr/>
        </p:nvSpPr>
        <p:spPr>
          <a:xfrm>
            <a:off x="2123512" y="2401329"/>
            <a:ext cx="997558" cy="1223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232919" y="1912811"/>
            <a:ext cx="906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Daily</a:t>
            </a:r>
          </a:p>
          <a:p>
            <a:r>
              <a:rPr kumimoji="1" lang="en-US" altLang="ja-JP" sz="1400" dirty="0"/>
              <a:t>Report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011" y="1454727"/>
            <a:ext cx="408021" cy="40802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8046634" y="1053344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F13</a:t>
            </a:r>
            <a:endParaRPr kumimoji="1" lang="ja-JP" altLang="en-US" sz="14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308" y="2370103"/>
            <a:ext cx="408021" cy="40802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077" y="4861831"/>
            <a:ext cx="408021" cy="40802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369011" y="455814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F13</a:t>
            </a:r>
            <a:endParaRPr kumimoji="1" lang="ja-JP" altLang="en-US" sz="14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395" y="1903948"/>
            <a:ext cx="1613379" cy="75613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54" y="4558141"/>
            <a:ext cx="1165550" cy="92714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036" y="3118594"/>
            <a:ext cx="1943764" cy="107512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7297945" y="3114878"/>
            <a:ext cx="906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Daily</a:t>
            </a:r>
          </a:p>
          <a:p>
            <a:r>
              <a:rPr kumimoji="1" lang="en-US" altLang="ja-JP" sz="1400" dirty="0"/>
              <a:t>Report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554" y="3595053"/>
            <a:ext cx="408021" cy="40802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150" y="1565148"/>
            <a:ext cx="856648" cy="804955"/>
          </a:xfrm>
          <a:prstGeom prst="rect">
            <a:avLst/>
          </a:prstGeom>
        </p:spPr>
      </p:pic>
      <p:pic>
        <p:nvPicPr>
          <p:cNvPr id="21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827" y="2002355"/>
            <a:ext cx="2143125" cy="21431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517" y="2277760"/>
            <a:ext cx="408021" cy="40802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628484" y="190842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F13</a:t>
            </a:r>
            <a:endParaRPr kumimoji="1" lang="ja-JP" alt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494" y="2283448"/>
            <a:ext cx="408021" cy="40802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204743" y="1658225"/>
            <a:ext cx="869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Daily</a:t>
            </a:r>
          </a:p>
          <a:p>
            <a:r>
              <a:rPr kumimoji="1" lang="en-US" altLang="ja-JP" dirty="0"/>
              <a:t>Report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7556" y="3560603"/>
            <a:ext cx="1753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 EPOS AWS</a:t>
            </a:r>
          </a:p>
          <a:p>
            <a:endParaRPr kumimoji="1" lang="ja-JP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695845" y="3548962"/>
            <a:ext cx="128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MPMJ AWS</a:t>
            </a:r>
          </a:p>
          <a:p>
            <a:endParaRPr kumimoji="1" lang="ja-JP" altLang="en-US" dirty="0"/>
          </a:p>
        </p:txBody>
      </p:sp>
      <p:sp>
        <p:nvSpPr>
          <p:cNvPr id="35" name="Arrow: Right 34"/>
          <p:cNvSpPr/>
          <p:nvPr/>
        </p:nvSpPr>
        <p:spPr>
          <a:xfrm>
            <a:off x="5773878" y="2415055"/>
            <a:ext cx="997558" cy="1223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38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①</a:t>
            </a:r>
            <a:r>
              <a:rPr lang="en-US" altLang="ja-JP" dirty="0"/>
              <a:t>Detail</a:t>
            </a:r>
            <a:r>
              <a:rPr lang="ja-JP" altLang="en-US" dirty="0"/>
              <a:t>　（</a:t>
            </a:r>
            <a:r>
              <a:rPr lang="en-US" altLang="ja-JP" dirty="0"/>
              <a:t>AWS</a:t>
            </a:r>
            <a:r>
              <a:rPr lang="ja-JP" altLang="en-US" dirty="0"/>
              <a:t> </a:t>
            </a:r>
            <a:r>
              <a:rPr lang="en-US" altLang="ja-JP" dirty="0"/>
              <a:t>Cost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81618"/>
            <a:ext cx="8684380" cy="4153125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1800" b="1" dirty="0"/>
              <a:t>SES (Simple Email Server)</a:t>
            </a:r>
          </a:p>
          <a:p>
            <a:pPr lvl="1"/>
            <a:r>
              <a:rPr lang="en-US" altLang="ja-JP" sz="1800" b="1" dirty="0"/>
              <a:t>Email Messages</a:t>
            </a:r>
          </a:p>
          <a:p>
            <a:pPr lvl="2"/>
            <a:r>
              <a:rPr lang="en-US" altLang="ja-JP" sz="1700" dirty="0"/>
              <a:t>Free</a:t>
            </a:r>
          </a:p>
          <a:p>
            <a:pPr lvl="3"/>
            <a:r>
              <a:rPr lang="en-US" altLang="ja-JP" dirty="0"/>
              <a:t>Send</a:t>
            </a:r>
            <a:r>
              <a:rPr lang="ja-JP" altLang="en-US" dirty="0"/>
              <a:t> </a:t>
            </a:r>
            <a:r>
              <a:rPr lang="en-US" altLang="ja-JP" dirty="0"/>
              <a:t>62,000 messages/Month</a:t>
            </a:r>
          </a:p>
          <a:p>
            <a:pPr lvl="3"/>
            <a:r>
              <a:rPr lang="en-US" altLang="ja-JP" dirty="0"/>
              <a:t>Receive 1,000 messages/Month</a:t>
            </a:r>
          </a:p>
          <a:p>
            <a:pPr lvl="2"/>
            <a:r>
              <a:rPr lang="en-US" altLang="ja-JP" sz="1700" dirty="0"/>
              <a:t>Surpassed </a:t>
            </a:r>
          </a:p>
          <a:p>
            <a:pPr lvl="3"/>
            <a:r>
              <a:rPr lang="en-US" altLang="ja-JP" dirty="0"/>
              <a:t>0,10USD -&gt;1,000 email</a:t>
            </a:r>
          </a:p>
          <a:p>
            <a:pPr lvl="1"/>
            <a:r>
              <a:rPr lang="en-US" altLang="ja-JP" sz="1800" b="1" dirty="0"/>
              <a:t>Data Transfer</a:t>
            </a:r>
          </a:p>
          <a:p>
            <a:pPr lvl="2"/>
            <a:r>
              <a:rPr lang="en-US" altLang="ja-JP" sz="1700" dirty="0"/>
              <a:t>0,12USD per GB attached</a:t>
            </a:r>
          </a:p>
          <a:p>
            <a:pPr lvl="2"/>
            <a:r>
              <a:rPr lang="en-US" altLang="ja-JP" sz="1700" dirty="0"/>
              <a:t>0,09USD 1,000 parts of email (1 part =256kb)</a:t>
            </a:r>
          </a:p>
          <a:p>
            <a:pPr lvl="3"/>
            <a:r>
              <a:rPr lang="en-US" altLang="ja-JP" dirty="0"/>
              <a:t>Ex1. 768Kb = 3 parts. </a:t>
            </a:r>
          </a:p>
          <a:p>
            <a:pPr lvl="3"/>
            <a:r>
              <a:rPr lang="en-US" altLang="ja-JP" dirty="0"/>
              <a:t>Ex2. 155Kb = 0 parts. ( don’t need to pay)</a:t>
            </a:r>
          </a:p>
          <a:p>
            <a:pPr marL="914400" lvl="2" indent="0">
              <a:buNone/>
            </a:pPr>
            <a:endParaRPr kumimoji="1" lang="en-US" altLang="ja-JP" dirty="0"/>
          </a:p>
        </p:txBody>
      </p:sp>
      <p:sp>
        <p:nvSpPr>
          <p:cNvPr id="4" name="TextBox 3"/>
          <p:cNvSpPr txBox="1"/>
          <p:nvPr/>
        </p:nvSpPr>
        <p:spPr>
          <a:xfrm>
            <a:off x="968829" y="6281057"/>
            <a:ext cx="509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Obs</a:t>
            </a:r>
            <a:r>
              <a:rPr kumimoji="1" lang="en-US" altLang="ja-JP" dirty="0"/>
              <a:t>: Every client </a:t>
            </a:r>
            <a:r>
              <a:rPr kumimoji="1" lang="en-US" altLang="ja-JP" dirty="0" err="1"/>
              <a:t>receice</a:t>
            </a:r>
            <a:r>
              <a:rPr kumimoji="1" lang="en-US" altLang="ja-JP" dirty="0"/>
              <a:t> 1Gb for data transfer.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633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②</a:t>
            </a:r>
            <a:r>
              <a:rPr lang="en-US" altLang="ja-JP" dirty="0"/>
              <a:t>Detail</a:t>
            </a:r>
            <a:r>
              <a:rPr lang="ja-JP" altLang="en-US" dirty="0"/>
              <a:t>　（</a:t>
            </a:r>
            <a:r>
              <a:rPr lang="en-US" altLang="ja-JP" dirty="0"/>
              <a:t>Trouble)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SFTP</a:t>
            </a:r>
          </a:p>
          <a:p>
            <a:pPr lvl="1"/>
            <a:r>
              <a:rPr lang="en-US" altLang="ja-JP" dirty="0"/>
              <a:t>EC2 (need associated an Elastic IP) </a:t>
            </a:r>
          </a:p>
          <a:p>
            <a:pPr marL="274320" lvl="1" indent="0">
              <a:buNone/>
            </a:pPr>
            <a:endParaRPr lang="en-US" altLang="ja-JP" dirty="0"/>
          </a:p>
          <a:p>
            <a:r>
              <a:rPr lang="en-US" altLang="ja-JP" dirty="0"/>
              <a:t>MAIL</a:t>
            </a:r>
          </a:p>
          <a:p>
            <a:pPr lvl="1"/>
            <a:r>
              <a:rPr lang="en-US" altLang="ja-JP" dirty="0"/>
              <a:t>Needs to use the SES( Simple Email Service) and it has a cost.</a:t>
            </a:r>
          </a:p>
        </p:txBody>
      </p:sp>
    </p:spTree>
    <p:extLst>
      <p:ext uri="{BB962C8B-B14F-4D97-AF65-F5344CB8AC3E}">
        <p14:creationId xmlns:p14="http://schemas.microsoft.com/office/powerpoint/2010/main" val="1127852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④ </a:t>
            </a:r>
            <a:r>
              <a:rPr lang="en-US" altLang="ja-JP" dirty="0"/>
              <a:t>Detail</a:t>
            </a:r>
            <a:r>
              <a:rPr lang="ja-JP" altLang="en-US" dirty="0"/>
              <a:t>　（</a:t>
            </a:r>
            <a:r>
              <a:rPr lang="en-US" altLang="ja-JP" dirty="0"/>
              <a:t>Development Cost</a:t>
            </a:r>
            <a:r>
              <a:rPr lang="ja-JP" altLang="en-US" dirty="0"/>
              <a:t> </a:t>
            </a:r>
            <a:r>
              <a:rPr lang="en-US" altLang="ja-JP" dirty="0"/>
              <a:t>)	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89769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1249</TotalTime>
  <Words>240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メイリオ</vt:lpstr>
      <vt:lpstr>游ゴシック</vt:lpstr>
      <vt:lpstr>Arial</vt:lpstr>
      <vt:lpstr>Trebuchet MS</vt:lpstr>
      <vt:lpstr>Wingdings 3</vt:lpstr>
      <vt:lpstr>Facet</vt:lpstr>
      <vt:lpstr>AUTOMATION WEB REPORTS</vt:lpstr>
      <vt:lpstr>Index</vt:lpstr>
      <vt:lpstr>Matrix</vt:lpstr>
      <vt:lpstr>Data Flow (SFTP)</vt:lpstr>
      <vt:lpstr>Data Flow (Mail)</vt:lpstr>
      <vt:lpstr>Data Flow (EC2)</vt:lpstr>
      <vt:lpstr>①Detail　（AWS Cost）</vt:lpstr>
      <vt:lpstr>②Detail　（Trouble)</vt:lpstr>
      <vt:lpstr>④ Detail　（Development Cost 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Automacao dos reports DAM</dc:title>
  <dc:creator>william.wada@mpmjapan.com</dc:creator>
  <cp:lastModifiedBy>william.wada@mpmjapan.com</cp:lastModifiedBy>
  <cp:revision>37</cp:revision>
  <dcterms:created xsi:type="dcterms:W3CDTF">2016-12-05T07:43:46Z</dcterms:created>
  <dcterms:modified xsi:type="dcterms:W3CDTF">2017-01-05T05:41:32Z</dcterms:modified>
</cp:coreProperties>
</file>