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66" r:id="rId2"/>
    <p:sldId id="263" r:id="rId3"/>
    <p:sldId id="264" r:id="rId4"/>
    <p:sldId id="265" r:id="rId5"/>
    <p:sldId id="258" r:id="rId6"/>
    <p:sldId id="259" r:id="rId7"/>
    <p:sldId id="260" r:id="rId8"/>
    <p:sldId id="262" r:id="rId9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AA8D7-7605-4CF7-8EAD-FE62DFD02966}" type="datetimeFigureOut">
              <a:rPr kumimoji="1" lang="ja-JP" altLang="en-US" smtClean="0"/>
              <a:t>2017/3/30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2BF40-F60E-4842-B5A9-3A02B2DAE8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198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83BB-BAF4-40D7-ACC9-4E4096F3D96E}" type="datetimeFigureOut">
              <a:rPr kumimoji="1" lang="ja-JP" altLang="en-US" smtClean="0"/>
              <a:t>2017/3/30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F41E-FECF-4616-8B36-B89EB8C70A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24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83BB-BAF4-40D7-ACC9-4E4096F3D96E}" type="datetimeFigureOut">
              <a:rPr kumimoji="1" lang="ja-JP" altLang="en-US" smtClean="0"/>
              <a:t>2017/3/30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F41E-FECF-4616-8B36-B89EB8C70A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82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83BB-BAF4-40D7-ACC9-4E4096F3D96E}" type="datetimeFigureOut">
              <a:rPr kumimoji="1" lang="ja-JP" altLang="en-US" smtClean="0"/>
              <a:t>2017/3/30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F41E-FECF-4616-8B36-B89EB8C70A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2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83BB-BAF4-40D7-ACC9-4E4096F3D96E}" type="datetimeFigureOut">
              <a:rPr kumimoji="1" lang="ja-JP" altLang="en-US" smtClean="0"/>
              <a:t>2017/3/30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F41E-FECF-4616-8B36-B89EB8C70A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06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83BB-BAF4-40D7-ACC9-4E4096F3D96E}" type="datetimeFigureOut">
              <a:rPr kumimoji="1" lang="ja-JP" altLang="en-US" smtClean="0"/>
              <a:t>2017/3/30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F41E-FECF-4616-8B36-B89EB8C70A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77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83BB-BAF4-40D7-ACC9-4E4096F3D96E}" type="datetimeFigureOut">
              <a:rPr kumimoji="1" lang="ja-JP" altLang="en-US" smtClean="0"/>
              <a:t>2017/3/30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F41E-FECF-4616-8B36-B89EB8C70A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89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83BB-BAF4-40D7-ACC9-4E4096F3D96E}" type="datetimeFigureOut">
              <a:rPr kumimoji="1" lang="ja-JP" altLang="en-US" smtClean="0"/>
              <a:t>2017/3/30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F41E-FECF-4616-8B36-B89EB8C70A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71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83BB-BAF4-40D7-ACC9-4E4096F3D96E}" type="datetimeFigureOut">
              <a:rPr kumimoji="1" lang="ja-JP" altLang="en-US" smtClean="0"/>
              <a:t>2017/3/30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F41E-FECF-4616-8B36-B89EB8C70A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20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83BB-BAF4-40D7-ACC9-4E4096F3D96E}" type="datetimeFigureOut">
              <a:rPr kumimoji="1" lang="ja-JP" altLang="en-US" smtClean="0"/>
              <a:t>2017/3/30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F41E-FECF-4616-8B36-B89EB8C70A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21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83BB-BAF4-40D7-ACC9-4E4096F3D96E}" type="datetimeFigureOut">
              <a:rPr kumimoji="1" lang="ja-JP" altLang="en-US" smtClean="0"/>
              <a:t>2017/3/30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F41E-FECF-4616-8B36-B89EB8C70A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57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83BB-BAF4-40D7-ACC9-4E4096F3D96E}" type="datetimeFigureOut">
              <a:rPr kumimoji="1" lang="ja-JP" altLang="en-US" smtClean="0"/>
              <a:t>2017/3/30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F41E-FECF-4616-8B36-B89EB8C70A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17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883BB-BAF4-40D7-ACC9-4E4096F3D96E}" type="datetimeFigureOut">
              <a:rPr kumimoji="1" lang="ja-JP" altLang="en-US" smtClean="0"/>
              <a:t>2017/3/30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5F41E-FECF-4616-8B36-B89EB8C70A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563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g"/><Relationship Id="rId7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jp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59" y="1912194"/>
            <a:ext cx="2143125" cy="21431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973" y="2439311"/>
            <a:ext cx="1221536" cy="1221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65" y="2200765"/>
            <a:ext cx="408021" cy="4080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842" y="2206453"/>
            <a:ext cx="408021" cy="408021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2721981" y="2933046"/>
            <a:ext cx="757035" cy="318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Arrow: Right 10"/>
          <p:cNvSpPr/>
          <p:nvPr/>
        </p:nvSpPr>
        <p:spPr>
          <a:xfrm>
            <a:off x="4650462" y="2970104"/>
            <a:ext cx="1383734" cy="277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849410" y="2079291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/>
              <a:t>Yesfile</a:t>
            </a:r>
            <a:endParaRPr kumimoji="1" lang="en-US" altLang="ja-JP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40" y="2704819"/>
            <a:ext cx="922793" cy="54672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892644" y="952337"/>
            <a:ext cx="3052596" cy="2874003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892644" y="100552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AD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7" name="Straight Arrow Connector 16"/>
          <p:cNvCxnSpPr>
            <a:cxnSpLocks/>
            <a:stCxn id="13" idx="0"/>
            <a:endCxn id="18" idx="2"/>
          </p:cNvCxnSpPr>
          <p:nvPr/>
        </p:nvCxnSpPr>
        <p:spPr>
          <a:xfrm flipH="1" flipV="1">
            <a:off x="6870436" y="1912195"/>
            <a:ext cx="1" cy="7926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848" y="1116904"/>
            <a:ext cx="645176" cy="79529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409040" y="3248042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 PC</a:t>
            </a:r>
          </a:p>
        </p:txBody>
      </p:sp>
      <p:cxnSp>
        <p:nvCxnSpPr>
          <p:cNvPr id="46" name="Straight Arrow Connector 45"/>
          <p:cNvCxnSpPr>
            <a:cxnSpLocks/>
            <a:stCxn id="43" idx="3"/>
            <a:endCxn id="47" idx="1"/>
          </p:cNvCxnSpPr>
          <p:nvPr/>
        </p:nvCxnSpPr>
        <p:spPr>
          <a:xfrm>
            <a:off x="9162068" y="1514782"/>
            <a:ext cx="872320" cy="6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388" y="1221772"/>
            <a:ext cx="637579" cy="59910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820555" y="1557480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Log file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877" y="2178017"/>
            <a:ext cx="290531" cy="290531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959973" y="1788143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F13</a:t>
            </a:r>
            <a:endParaRPr kumimoji="1" lang="ja-JP" altLang="en-US" sz="16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108" y="2206453"/>
            <a:ext cx="408021" cy="40802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811" y="2500697"/>
            <a:ext cx="408021" cy="408021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7265903" y="2184310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/>
              <a:t>Yesfile</a:t>
            </a:r>
            <a:endParaRPr kumimoji="1" lang="en-US" altLang="ja-JP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7218755" y="1962542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Log file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5534" y="145318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ENVIROMENT NOW</a:t>
            </a:r>
            <a:endParaRPr kumimoji="1" lang="ja-JP" altLang="en-US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275" y="1241420"/>
            <a:ext cx="922793" cy="546723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8120200" y="1727528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Local PC</a:t>
            </a:r>
            <a:endParaRPr kumimoji="1" lang="en-US" altLang="ja-JP" dirty="0"/>
          </a:p>
        </p:txBody>
      </p:sp>
      <p:sp>
        <p:nvSpPr>
          <p:cNvPr id="59" name="TextBox 58"/>
          <p:cNvSpPr txBox="1"/>
          <p:nvPr/>
        </p:nvSpPr>
        <p:spPr>
          <a:xfrm>
            <a:off x="7331833" y="2392502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F13</a:t>
            </a:r>
            <a:endParaRPr kumimoji="1" lang="ja-JP" altLang="en-US" sz="11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429" y="2163524"/>
            <a:ext cx="387939" cy="26968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59" y="1100162"/>
            <a:ext cx="387939" cy="269683"/>
          </a:xfrm>
          <a:prstGeom prst="rect">
            <a:avLst/>
          </a:prstGeom>
        </p:spPr>
      </p:pic>
      <p:cxnSp>
        <p:nvCxnSpPr>
          <p:cNvPr id="61" name="Straight Arrow Connector 60"/>
          <p:cNvCxnSpPr>
            <a:cxnSpLocks/>
            <a:stCxn id="18" idx="3"/>
            <a:endCxn id="43" idx="1"/>
          </p:cNvCxnSpPr>
          <p:nvPr/>
        </p:nvCxnSpPr>
        <p:spPr>
          <a:xfrm>
            <a:off x="7193024" y="1514550"/>
            <a:ext cx="1046251" cy="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967" y="841813"/>
            <a:ext cx="386825" cy="432441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9196718" y="56193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Report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793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59" y="1912194"/>
            <a:ext cx="2143125" cy="21431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973" y="2439311"/>
            <a:ext cx="1221536" cy="1221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65" y="2200765"/>
            <a:ext cx="408021" cy="4080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842" y="2206453"/>
            <a:ext cx="408021" cy="408021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2721981" y="2933046"/>
            <a:ext cx="757035" cy="318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Arrow: Right 10"/>
          <p:cNvSpPr/>
          <p:nvPr/>
        </p:nvSpPr>
        <p:spPr>
          <a:xfrm>
            <a:off x="4650462" y="2970104"/>
            <a:ext cx="1383734" cy="277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833394" y="180681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Yesfile</a:t>
            </a:r>
            <a:endParaRPr kumimoji="1" lang="en-US" altLang="ja-JP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40" y="2704819"/>
            <a:ext cx="922793" cy="54672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892644" y="952337"/>
            <a:ext cx="3052596" cy="2874003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892644" y="100552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AD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7" name="Straight Arrow Connector 16"/>
          <p:cNvCxnSpPr>
            <a:cxnSpLocks/>
            <a:stCxn id="13" idx="0"/>
            <a:endCxn id="18" idx="2"/>
          </p:cNvCxnSpPr>
          <p:nvPr/>
        </p:nvCxnSpPr>
        <p:spPr>
          <a:xfrm flipH="1" flipV="1">
            <a:off x="6870436" y="1912195"/>
            <a:ext cx="1" cy="792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848" y="1116904"/>
            <a:ext cx="645176" cy="79529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389077" y="3248041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 PC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92644" y="4466901"/>
            <a:ext cx="3052596" cy="1597815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066272" y="45212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MPMJ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2" name="Arrow: Right 41"/>
          <p:cNvSpPr/>
          <p:nvPr/>
        </p:nvSpPr>
        <p:spPr>
          <a:xfrm rot="2826844">
            <a:off x="4200777" y="3976520"/>
            <a:ext cx="1383734" cy="2779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highlight>
                <a:srgbClr val="FF0000"/>
              </a:highlight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757" y="5108611"/>
            <a:ext cx="645176" cy="795291"/>
          </a:xfrm>
          <a:prstGeom prst="rect">
            <a:avLst/>
          </a:prstGeom>
        </p:spPr>
      </p:pic>
      <p:cxnSp>
        <p:nvCxnSpPr>
          <p:cNvPr id="46" name="Straight Arrow Connector 45"/>
          <p:cNvCxnSpPr>
            <a:stCxn id="44" idx="3"/>
          </p:cNvCxnSpPr>
          <p:nvPr/>
        </p:nvCxnSpPr>
        <p:spPr>
          <a:xfrm flipV="1">
            <a:off x="6223933" y="5506256"/>
            <a:ext cx="24417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435" y="5206703"/>
            <a:ext cx="637579" cy="59910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225885" y="389824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F13</a:t>
            </a:r>
            <a:endParaRPr kumimoji="1" lang="ja-JP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06166" y="177651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Log file</a:t>
            </a:r>
          </a:p>
        </p:txBody>
      </p:sp>
      <p:sp>
        <p:nvSpPr>
          <p:cNvPr id="2" name="Speech Bubble: Oval 1"/>
          <p:cNvSpPr/>
          <p:nvPr/>
        </p:nvSpPr>
        <p:spPr>
          <a:xfrm>
            <a:off x="2726852" y="3745275"/>
            <a:ext cx="1790948" cy="990237"/>
          </a:xfrm>
          <a:prstGeom prst="wedgeEllipseCallout">
            <a:avLst>
              <a:gd name="adj1" fmla="val 71246"/>
              <a:gd name="adj2" fmla="val -1294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91943" y="3973363"/>
            <a:ext cx="1399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AD</a:t>
            </a:r>
            <a:r>
              <a:rPr lang="ja-JP" altLang="en-US" sz="1400" dirty="0"/>
              <a:t>の</a:t>
            </a:r>
            <a:r>
              <a:rPr lang="en-US" altLang="ja-JP" sz="1400" dirty="0"/>
              <a:t>Approved</a:t>
            </a:r>
          </a:p>
          <a:p>
            <a:r>
              <a:rPr lang="ja-JP" altLang="en-US" sz="1400" dirty="0"/>
              <a:t>が必要</a:t>
            </a:r>
            <a:endParaRPr kumimoji="1" lang="ja-JP" altLang="en-US" sz="14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975" y="5080248"/>
            <a:ext cx="386825" cy="43244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129726" y="4800367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Report</a:t>
            </a:r>
            <a:endParaRPr kumimoji="1" lang="ja-JP" alt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877" y="2178017"/>
            <a:ext cx="290531" cy="29053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011" y="3879530"/>
            <a:ext cx="290531" cy="290531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637216" y="179591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F13</a:t>
            </a:r>
            <a:endParaRPr kumimoji="1" lang="ja-JP" alt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108" y="2206453"/>
            <a:ext cx="408021" cy="40802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934" y="2347967"/>
            <a:ext cx="408021" cy="40802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911" y="2353655"/>
            <a:ext cx="408021" cy="408021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7265903" y="2184310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/>
              <a:t>Yesfile</a:t>
            </a:r>
            <a:endParaRPr kumimoji="1" lang="en-US" altLang="ja-JP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7218755" y="1962542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Log file</a:t>
            </a:r>
          </a:p>
        </p:txBody>
      </p:sp>
      <p:sp>
        <p:nvSpPr>
          <p:cNvPr id="54" name="Speech Bubble: Oval 53"/>
          <p:cNvSpPr/>
          <p:nvPr/>
        </p:nvSpPr>
        <p:spPr>
          <a:xfrm>
            <a:off x="8007560" y="1066846"/>
            <a:ext cx="1790948" cy="990237"/>
          </a:xfrm>
          <a:prstGeom prst="wedgeEllipseCallout">
            <a:avLst>
              <a:gd name="adj1" fmla="val -109416"/>
              <a:gd name="adj2" fmla="val 3981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259609" y="1283599"/>
            <a:ext cx="13997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Local Network</a:t>
            </a:r>
          </a:p>
          <a:p>
            <a:r>
              <a:rPr kumimoji="1" lang="en-US" altLang="ja-JP" sz="1400" dirty="0"/>
              <a:t>AD</a:t>
            </a:r>
            <a:r>
              <a:rPr lang="ja-JP" altLang="en-US" sz="1400" dirty="0"/>
              <a:t>の</a:t>
            </a:r>
            <a:r>
              <a:rPr lang="en-US" altLang="ja-JP" sz="1400" dirty="0"/>
              <a:t>Approved</a:t>
            </a:r>
          </a:p>
          <a:p>
            <a:r>
              <a:rPr lang="ja-JP" altLang="en-US" sz="1400" dirty="0"/>
              <a:t>が必要</a:t>
            </a:r>
            <a:endParaRPr kumimoji="1" lang="ja-JP" altLang="en-US" sz="1400" dirty="0"/>
          </a:p>
        </p:txBody>
      </p:sp>
      <p:sp>
        <p:nvSpPr>
          <p:cNvPr id="57" name="Arrow: Right 56"/>
          <p:cNvSpPr/>
          <p:nvPr/>
        </p:nvSpPr>
        <p:spPr>
          <a:xfrm rot="16200000">
            <a:off x="6296569" y="2181239"/>
            <a:ext cx="1147734" cy="28408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highlight>
                <a:srgbClr val="FF0000"/>
              </a:highlight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35534" y="145318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Scenario 1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21630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59" y="1912194"/>
            <a:ext cx="2143125" cy="21431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973" y="2439311"/>
            <a:ext cx="1221536" cy="1221536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2721981" y="2933046"/>
            <a:ext cx="757035" cy="318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Arrow: Right 10"/>
          <p:cNvSpPr/>
          <p:nvPr/>
        </p:nvSpPr>
        <p:spPr>
          <a:xfrm>
            <a:off x="4650462" y="2970104"/>
            <a:ext cx="1383734" cy="277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40" y="2704819"/>
            <a:ext cx="922793" cy="54672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892644" y="952337"/>
            <a:ext cx="3052596" cy="2874003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962346" y="105652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AD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7" name="Straight Arrow Connector 16"/>
          <p:cNvCxnSpPr>
            <a:cxnSpLocks/>
            <a:stCxn id="13" idx="0"/>
            <a:endCxn id="18" idx="2"/>
          </p:cNvCxnSpPr>
          <p:nvPr/>
        </p:nvCxnSpPr>
        <p:spPr>
          <a:xfrm flipH="1" flipV="1">
            <a:off x="6870436" y="1912195"/>
            <a:ext cx="1" cy="79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848" y="1116904"/>
            <a:ext cx="645176" cy="79529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389077" y="3248041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 PC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92644" y="4466901"/>
            <a:ext cx="3052596" cy="1597815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892644" y="4578465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MPMJ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657" y="4809057"/>
            <a:ext cx="645176" cy="795291"/>
          </a:xfrm>
          <a:prstGeom prst="rect">
            <a:avLst/>
          </a:prstGeom>
        </p:spPr>
      </p:pic>
      <p:cxnSp>
        <p:nvCxnSpPr>
          <p:cNvPr id="46" name="Straight Arrow Connector 45"/>
          <p:cNvCxnSpPr>
            <a:stCxn id="44" idx="3"/>
          </p:cNvCxnSpPr>
          <p:nvPr/>
        </p:nvCxnSpPr>
        <p:spPr>
          <a:xfrm flipV="1">
            <a:off x="7331833" y="5206702"/>
            <a:ext cx="24417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652" y="4907149"/>
            <a:ext cx="637579" cy="599105"/>
          </a:xfrm>
          <a:prstGeom prst="rect">
            <a:avLst/>
          </a:prstGeom>
        </p:spPr>
      </p:pic>
      <p:sp>
        <p:nvSpPr>
          <p:cNvPr id="30" name="Speech Bubble: Oval 29"/>
          <p:cNvSpPr/>
          <p:nvPr/>
        </p:nvSpPr>
        <p:spPr>
          <a:xfrm>
            <a:off x="8085353" y="3432707"/>
            <a:ext cx="1790948" cy="990237"/>
          </a:xfrm>
          <a:prstGeom prst="wedgeEllipseCallout">
            <a:avLst>
              <a:gd name="adj1" fmla="val -98943"/>
              <a:gd name="adj2" fmla="val 1906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340363" y="3706067"/>
            <a:ext cx="1399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AD</a:t>
            </a:r>
            <a:r>
              <a:rPr lang="ja-JP" altLang="en-US" sz="1400" dirty="0"/>
              <a:t>の</a:t>
            </a:r>
            <a:r>
              <a:rPr lang="en-US" altLang="ja-JP" sz="1400" dirty="0"/>
              <a:t>Approved</a:t>
            </a:r>
          </a:p>
          <a:p>
            <a:r>
              <a:rPr lang="ja-JP" altLang="en-US" sz="1400" dirty="0"/>
              <a:t>が必要</a:t>
            </a:r>
            <a:endParaRPr kumimoji="1" lang="ja-JP" altLang="en-US" sz="1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300" y="2093737"/>
            <a:ext cx="290531" cy="29053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84" y="4722147"/>
            <a:ext cx="386825" cy="432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43835" y="4442266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Report</a:t>
            </a:r>
            <a:endParaRPr kumimoji="1" lang="ja-JP" alt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23" y="2151482"/>
            <a:ext cx="408021" cy="40802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900" y="2157170"/>
            <a:ext cx="408021" cy="408021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507452" y="1757536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Yesfile</a:t>
            </a:r>
            <a:endParaRPr kumimoji="1" lang="en-US" altLang="ja-JP" dirty="0"/>
          </a:p>
        </p:txBody>
      </p:sp>
      <p:sp>
        <p:nvSpPr>
          <p:cNvPr id="40" name="TextBox 39"/>
          <p:cNvSpPr txBox="1"/>
          <p:nvPr/>
        </p:nvSpPr>
        <p:spPr>
          <a:xfrm>
            <a:off x="580224" y="172723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Log file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11274" y="174662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F13</a:t>
            </a:r>
            <a:endParaRPr kumimoji="1" lang="ja-JP" alt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66" y="2157170"/>
            <a:ext cx="408021" cy="40802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469" y="2486392"/>
            <a:ext cx="408021" cy="40802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446" y="2492080"/>
            <a:ext cx="408021" cy="408021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4976998" y="2092446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Yesfile</a:t>
            </a:r>
            <a:endParaRPr kumimoji="1" lang="en-US" altLang="ja-JP" dirty="0"/>
          </a:p>
        </p:txBody>
      </p:sp>
      <p:sp>
        <p:nvSpPr>
          <p:cNvPr id="54" name="TextBox 53"/>
          <p:cNvSpPr txBox="1"/>
          <p:nvPr/>
        </p:nvSpPr>
        <p:spPr>
          <a:xfrm>
            <a:off x="4049770" y="206214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Log file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80820" y="208153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F13</a:t>
            </a:r>
            <a:endParaRPr kumimoji="1" lang="ja-JP" alt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712" y="2492080"/>
            <a:ext cx="408021" cy="408021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6050263" y="374615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F13</a:t>
            </a:r>
            <a:endParaRPr kumimoji="1" lang="ja-JP" altLang="en-US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155" y="4002658"/>
            <a:ext cx="408021" cy="408021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7331833" y="2076762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/>
              <a:t>Yesfile</a:t>
            </a:r>
            <a:endParaRPr kumimoji="1" lang="en-US" altLang="ja-JP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7297477" y="1839355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Log file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437293" y="2361180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F13</a:t>
            </a:r>
            <a:endParaRPr kumimoji="1" lang="ja-JP" altLang="en-US" sz="1100" dirty="0"/>
          </a:p>
        </p:txBody>
      </p:sp>
      <p:sp>
        <p:nvSpPr>
          <p:cNvPr id="62" name="Arrow: Right 61"/>
          <p:cNvSpPr/>
          <p:nvPr/>
        </p:nvSpPr>
        <p:spPr>
          <a:xfrm rot="16200000">
            <a:off x="6292409" y="2201963"/>
            <a:ext cx="1147734" cy="28408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highlight>
                <a:srgbClr val="FF0000"/>
              </a:highlight>
            </a:endParaRPr>
          </a:p>
        </p:txBody>
      </p:sp>
      <p:sp>
        <p:nvSpPr>
          <p:cNvPr id="63" name="Speech Bubble: Oval 62"/>
          <p:cNvSpPr/>
          <p:nvPr/>
        </p:nvSpPr>
        <p:spPr>
          <a:xfrm>
            <a:off x="8007560" y="1066846"/>
            <a:ext cx="1790948" cy="990237"/>
          </a:xfrm>
          <a:prstGeom prst="wedgeEllipseCallout">
            <a:avLst>
              <a:gd name="adj1" fmla="val -109416"/>
              <a:gd name="adj2" fmla="val 3981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8259609" y="1283599"/>
            <a:ext cx="13997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Local Network</a:t>
            </a:r>
          </a:p>
          <a:p>
            <a:r>
              <a:rPr kumimoji="1" lang="en-US" altLang="ja-JP" sz="1400" dirty="0"/>
              <a:t>AD</a:t>
            </a:r>
            <a:r>
              <a:rPr lang="ja-JP" altLang="en-US" sz="1400" dirty="0"/>
              <a:t>の</a:t>
            </a:r>
            <a:r>
              <a:rPr lang="en-US" altLang="ja-JP" sz="1400" dirty="0"/>
              <a:t>Approved</a:t>
            </a:r>
          </a:p>
          <a:p>
            <a:r>
              <a:rPr lang="ja-JP" altLang="en-US" sz="1400" dirty="0"/>
              <a:t>が必要</a:t>
            </a:r>
            <a:endParaRPr kumimoji="1" lang="ja-JP" alt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735534" y="145318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Scenario 2</a:t>
            </a:r>
            <a:endParaRPr kumimoji="1" lang="ja-JP" altLang="en-US" b="1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621" y="3529463"/>
            <a:ext cx="551259" cy="551259"/>
          </a:xfrm>
          <a:prstGeom prst="rect">
            <a:avLst/>
          </a:prstGeom>
        </p:spPr>
      </p:pic>
      <p:sp>
        <p:nvSpPr>
          <p:cNvPr id="28" name="Arrow: Right 27"/>
          <p:cNvSpPr/>
          <p:nvPr/>
        </p:nvSpPr>
        <p:spPr>
          <a:xfrm rot="5400000">
            <a:off x="6528607" y="4232454"/>
            <a:ext cx="702946" cy="2764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8539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414" y="2666925"/>
            <a:ext cx="922793" cy="546723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5924535" y="874047"/>
            <a:ext cx="3052596" cy="2874003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471864" y="88572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AD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739" y="1038614"/>
            <a:ext cx="645176" cy="79529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7797451" y="3210147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 PC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771" y="2617576"/>
            <a:ext cx="1221536" cy="1221536"/>
          </a:xfrm>
          <a:prstGeom prst="rect">
            <a:avLst/>
          </a:prstGeom>
        </p:spPr>
      </p:pic>
      <p:sp>
        <p:nvSpPr>
          <p:cNvPr id="66" name="Arrow: Right 65"/>
          <p:cNvSpPr/>
          <p:nvPr/>
        </p:nvSpPr>
        <p:spPr>
          <a:xfrm>
            <a:off x="3160779" y="3111311"/>
            <a:ext cx="757035" cy="318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Arrow: Right 66"/>
          <p:cNvSpPr/>
          <p:nvPr/>
        </p:nvSpPr>
        <p:spPr>
          <a:xfrm>
            <a:off x="5034160" y="3232915"/>
            <a:ext cx="1029317" cy="306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738" y="3096178"/>
            <a:ext cx="1189991" cy="516477"/>
          </a:xfrm>
          <a:prstGeom prst="rect">
            <a:avLst/>
          </a:prstGeom>
        </p:spPr>
      </p:pic>
      <p:cxnSp>
        <p:nvCxnSpPr>
          <p:cNvPr id="79" name="Connector: Elbow 78"/>
          <p:cNvCxnSpPr>
            <a:stCxn id="75" idx="0"/>
            <a:endCxn id="57" idx="1"/>
          </p:cNvCxnSpPr>
          <p:nvPr/>
        </p:nvCxnSpPr>
        <p:spPr>
          <a:xfrm rot="5400000" flipH="1" flipV="1">
            <a:off x="6301277" y="1817717"/>
            <a:ext cx="1659918" cy="89700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7" idx="3"/>
          </p:cNvCxnSpPr>
          <p:nvPr/>
        </p:nvCxnSpPr>
        <p:spPr>
          <a:xfrm flipV="1">
            <a:off x="8224915" y="1436259"/>
            <a:ext cx="137857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278" y="1038614"/>
            <a:ext cx="637579" cy="599105"/>
          </a:xfrm>
          <a:prstGeom prst="rect">
            <a:avLst/>
          </a:prstGeom>
        </p:spPr>
      </p:pic>
      <p:sp>
        <p:nvSpPr>
          <p:cNvPr id="83" name="Speech Bubble: Oval 82"/>
          <p:cNvSpPr/>
          <p:nvPr/>
        </p:nvSpPr>
        <p:spPr>
          <a:xfrm>
            <a:off x="3984574" y="943024"/>
            <a:ext cx="1790948" cy="990237"/>
          </a:xfrm>
          <a:prstGeom prst="wedgeEllipseCallout">
            <a:avLst>
              <a:gd name="adj1" fmla="val 95753"/>
              <a:gd name="adj2" fmla="val 5476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4239584" y="1216384"/>
            <a:ext cx="1399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AD</a:t>
            </a:r>
            <a:r>
              <a:rPr lang="ja-JP" altLang="en-US" sz="1400" dirty="0"/>
              <a:t>の</a:t>
            </a:r>
            <a:r>
              <a:rPr lang="en-US" altLang="ja-JP" sz="1400" dirty="0"/>
              <a:t>Approved</a:t>
            </a:r>
          </a:p>
          <a:p>
            <a:r>
              <a:rPr lang="ja-JP" altLang="en-US" sz="1400" dirty="0"/>
              <a:t>が必要</a:t>
            </a:r>
            <a:endParaRPr kumimoji="1" lang="ja-JP" altLang="en-US" sz="1400" dirty="0"/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93" y="3335071"/>
            <a:ext cx="408021" cy="408021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2145720" y="2387559"/>
            <a:ext cx="909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F13</a:t>
            </a:r>
          </a:p>
          <a:p>
            <a:r>
              <a:rPr lang="en-US" altLang="ja-JP" dirty="0" err="1"/>
              <a:t>Yesfile</a:t>
            </a:r>
            <a:endParaRPr kumimoji="1" lang="ja-JP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079996" y="2965739"/>
            <a:ext cx="97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Log file</a:t>
            </a:r>
          </a:p>
        </p:txBody>
      </p:sp>
      <p:cxnSp>
        <p:nvCxnSpPr>
          <p:cNvPr id="105" name="Straight Connector 104"/>
          <p:cNvCxnSpPr/>
          <p:nvPr/>
        </p:nvCxnSpPr>
        <p:spPr>
          <a:xfrm>
            <a:off x="7797451" y="2617576"/>
            <a:ext cx="1074238" cy="9215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7692104" y="2610780"/>
            <a:ext cx="1239610" cy="9686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41663" y="4678372"/>
            <a:ext cx="716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All the Reports (IB, </a:t>
            </a:r>
            <a:r>
              <a:rPr lang="en-US" altLang="ja-JP" dirty="0" err="1"/>
              <a:t>Shinkin</a:t>
            </a:r>
            <a:r>
              <a:rPr lang="en-US" altLang="ja-JP" dirty="0"/>
              <a:t>, DAMs) At AD could be send automate</a:t>
            </a:r>
            <a:endParaRPr kumimoji="1" lang="ja-JP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35534" y="145318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Scenario 3</a:t>
            </a:r>
            <a:endParaRPr kumimoji="1" lang="ja-JP" altLang="en-US" b="1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406" y="1712259"/>
            <a:ext cx="386825" cy="432441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8476157" y="143237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Report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75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04" y="1471674"/>
            <a:ext cx="2143125" cy="21431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76" y="1837029"/>
            <a:ext cx="1190983" cy="14680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861" y="1960308"/>
            <a:ext cx="1221536" cy="1221536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>
            <a:off x="2811289" y="2286091"/>
            <a:ext cx="1137793" cy="372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Arrow: Right 7"/>
          <p:cNvSpPr/>
          <p:nvPr/>
        </p:nvSpPr>
        <p:spPr>
          <a:xfrm>
            <a:off x="5637230" y="2286091"/>
            <a:ext cx="1020288" cy="372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507" y="3335156"/>
            <a:ext cx="1143000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938" y="1904840"/>
            <a:ext cx="1133079" cy="1064705"/>
          </a:xfrm>
          <a:prstGeom prst="rect">
            <a:avLst/>
          </a:prstGeom>
        </p:spPr>
      </p:pic>
      <p:sp>
        <p:nvSpPr>
          <p:cNvPr id="11" name="Arrow: Right 10"/>
          <p:cNvSpPr/>
          <p:nvPr/>
        </p:nvSpPr>
        <p:spPr>
          <a:xfrm>
            <a:off x="8182646" y="2340520"/>
            <a:ext cx="1064772" cy="318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479" y="3424192"/>
            <a:ext cx="920103" cy="75314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79070" y="4431133"/>
            <a:ext cx="2090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SQL SERVER </a:t>
            </a:r>
          </a:p>
          <a:p>
            <a:r>
              <a:rPr kumimoji="1" lang="en-US" altLang="ja-JP" dirty="0"/>
              <a:t>DATA BASE MAIL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94119" y="4429216"/>
            <a:ext cx="1789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Batch Scripts </a:t>
            </a:r>
          </a:p>
          <a:p>
            <a:r>
              <a:rPr kumimoji="1" lang="en-US" altLang="ja-JP" dirty="0"/>
              <a:t>Using Win SCP</a:t>
            </a:r>
          </a:p>
          <a:p>
            <a:endParaRPr kumimoji="1" lang="ja-JP" alt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228" y="3335156"/>
            <a:ext cx="1790292" cy="94134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88993" y="4429216"/>
            <a:ext cx="1516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Upload Data</a:t>
            </a:r>
            <a:endParaRPr lang="en-US" altLang="ja-JP" dirty="0"/>
          </a:p>
          <a:p>
            <a:r>
              <a:rPr kumimoji="1" lang="en-US" altLang="ja-JP" dirty="0"/>
              <a:t>To our </a:t>
            </a:r>
            <a:r>
              <a:rPr lang="en-US" altLang="ja-JP" dirty="0"/>
              <a:t>DB</a:t>
            </a:r>
            <a:endParaRPr kumimoji="1" lang="en-US" altLang="ja-JP" dirty="0"/>
          </a:p>
        </p:txBody>
      </p:sp>
      <p:sp>
        <p:nvSpPr>
          <p:cNvPr id="21" name="Flowchart: Connector 20"/>
          <p:cNvSpPr/>
          <p:nvPr/>
        </p:nvSpPr>
        <p:spPr>
          <a:xfrm>
            <a:off x="5766113" y="2711509"/>
            <a:ext cx="615833" cy="563676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947857" y="28117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2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3" name="Flowchart: Connector 22"/>
          <p:cNvSpPr/>
          <p:nvPr/>
        </p:nvSpPr>
        <p:spPr>
          <a:xfrm>
            <a:off x="2979091" y="2636753"/>
            <a:ext cx="615833" cy="563676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160835" y="2736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Flowchart: Connector 24"/>
          <p:cNvSpPr/>
          <p:nvPr/>
        </p:nvSpPr>
        <p:spPr>
          <a:xfrm>
            <a:off x="8424929" y="2725705"/>
            <a:ext cx="615833" cy="563676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550111" y="2856322"/>
            <a:ext cx="43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3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82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r>
              <a:rPr kumimoji="1" lang="en-US" altLang="ja-JP" sz="3200" dirty="0" err="1"/>
              <a:t>WinSCP</a:t>
            </a:r>
            <a:br>
              <a:rPr kumimoji="1" lang="en-US" altLang="ja-JP" dirty="0"/>
            </a:br>
            <a:r>
              <a:rPr kumimoji="1" lang="en-US" altLang="ja-JP" b="1" dirty="0"/>
              <a:t>What do it need?</a:t>
            </a:r>
            <a:endParaRPr kumimoji="1" lang="ja-JP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Now only the Web Terminal can access the FTP server. </a:t>
            </a:r>
          </a:p>
          <a:p>
            <a:r>
              <a:rPr lang="en-US" altLang="ja-JP" dirty="0"/>
              <a:t>We need specify the server that you will access and give the grant for it.</a:t>
            </a:r>
            <a:endParaRPr kumimoji="1" lang="ja-JP" altLang="en-US" dirty="0"/>
          </a:p>
        </p:txBody>
      </p:sp>
      <p:sp>
        <p:nvSpPr>
          <p:cNvPr id="6" name="Flowchart: Connector 5"/>
          <p:cNvSpPr/>
          <p:nvPr/>
        </p:nvSpPr>
        <p:spPr>
          <a:xfrm>
            <a:off x="222367" y="365125"/>
            <a:ext cx="615833" cy="563676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4111" y="4653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297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err="1"/>
              <a:t>Sql</a:t>
            </a:r>
            <a:r>
              <a:rPr kumimoji="1" lang="en-US" altLang="ja-JP" sz="3200" dirty="0"/>
              <a:t> Scripts for upload the data to DB	</a:t>
            </a:r>
            <a:br>
              <a:rPr kumimoji="1" lang="en-US" altLang="ja-JP" sz="3600" dirty="0"/>
            </a:br>
            <a:r>
              <a:rPr kumimoji="1" lang="en-US" altLang="ja-JP" b="1" dirty="0"/>
              <a:t>What do it need?</a:t>
            </a:r>
            <a:endParaRPr kumimoji="1" lang="ja-JP" alt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Specify the server that we will receive the information.</a:t>
            </a:r>
            <a:endParaRPr kumimoji="1" lang="ja-JP" alt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110031" y="365125"/>
            <a:ext cx="615833" cy="563676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1775" y="4653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2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208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SQL Server – </a:t>
            </a:r>
            <a:r>
              <a:rPr kumimoji="1" lang="en-US" altLang="ja-JP" sz="3200" dirty="0" err="1"/>
              <a:t>DataBase</a:t>
            </a:r>
            <a:r>
              <a:rPr kumimoji="1" lang="en-US" altLang="ja-JP" sz="3200" dirty="0"/>
              <a:t> Email	</a:t>
            </a:r>
            <a:br>
              <a:rPr kumimoji="1" lang="en-US" altLang="ja-JP" sz="3600" dirty="0"/>
            </a:br>
            <a:r>
              <a:rPr kumimoji="1" lang="en-US" altLang="ja-JP" b="1" dirty="0"/>
              <a:t>What do it need?</a:t>
            </a:r>
            <a:endParaRPr kumimoji="1" lang="ja-JP" alt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Configuration SQL Server For send email.</a:t>
            </a:r>
          </a:p>
          <a:p>
            <a:pPr lvl="1"/>
            <a:r>
              <a:rPr lang="pt-BR" altLang="ja-JP" dirty="0"/>
              <a:t> Enable SQLServerAGENT</a:t>
            </a:r>
          </a:p>
          <a:p>
            <a:pPr lvl="1"/>
            <a:r>
              <a:rPr lang="pt-BR" altLang="ja-JP" dirty="0"/>
              <a:t>Enable Service Broker</a:t>
            </a:r>
          </a:p>
          <a:p>
            <a:pPr lvl="1"/>
            <a:r>
              <a:rPr lang="pt-BR" altLang="ja-JP" dirty="0"/>
              <a:t>Enable email by SQL server</a:t>
            </a:r>
          </a:p>
          <a:p>
            <a:pPr lvl="1"/>
            <a:r>
              <a:rPr lang="pt-BR" altLang="ja-JP" dirty="0"/>
              <a:t>Configure data base mail</a:t>
            </a:r>
          </a:p>
          <a:p>
            <a:pPr lvl="2"/>
            <a:r>
              <a:rPr lang="en-US" altLang="ja-JP" dirty="0"/>
              <a:t>SMTP pattern</a:t>
            </a:r>
          </a:p>
          <a:p>
            <a:pPr lvl="1"/>
            <a:endParaRPr kumimoji="1" lang="ja-JP" altLang="en-US" dirty="0"/>
          </a:p>
        </p:txBody>
      </p:sp>
      <p:sp>
        <p:nvSpPr>
          <p:cNvPr id="6" name="Flowchart: Connector 5"/>
          <p:cNvSpPr/>
          <p:nvPr/>
        </p:nvSpPr>
        <p:spPr>
          <a:xfrm>
            <a:off x="194086" y="171041"/>
            <a:ext cx="615833" cy="563676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9268" y="301658"/>
            <a:ext cx="43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3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11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203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WinSCP What do it need?</vt:lpstr>
      <vt:lpstr>Sql Scripts for upload the data to DB  What do it need?</vt:lpstr>
      <vt:lpstr>SQL Server – DataBase Email  What do it need?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william.wada@mpmjapan.com</dc:creator>
  <cp:lastModifiedBy>william.wada@mpmjapan.com</cp:lastModifiedBy>
  <cp:revision>33</cp:revision>
  <cp:lastPrinted>2017-02-20T23:48:54Z</cp:lastPrinted>
  <dcterms:created xsi:type="dcterms:W3CDTF">2017-02-06T05:02:52Z</dcterms:created>
  <dcterms:modified xsi:type="dcterms:W3CDTF">2017-03-30T05:03:26Z</dcterms:modified>
</cp:coreProperties>
</file>