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99"/>
    <a:srgbClr val="EB36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88" autoAdjust="0"/>
    <p:restoredTop sz="94660"/>
  </p:normalViewPr>
  <p:slideViewPr>
    <p:cSldViewPr snapToGrid="0">
      <p:cViewPr varScale="1">
        <p:scale>
          <a:sx n="106" d="100"/>
          <a:sy n="106" d="100"/>
        </p:scale>
        <p:origin x="118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448F0-24CA-473B-A0E0-47A06B2BAE7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04B4976-B606-4BDB-83F6-A6B539B59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DC11133-5024-4BAC-B3C0-E264EA98DB0D}"/>
              </a:ext>
            </a:extLst>
          </p:cNvPr>
          <p:cNvSpPr>
            <a:spLocks noGrp="1"/>
          </p:cNvSpPr>
          <p:nvPr>
            <p:ph type="dt" sz="half" idx="10"/>
          </p:nvPr>
        </p:nvSpPr>
        <p:spPr/>
        <p:txBody>
          <a:bodyPr/>
          <a:lstStyle/>
          <a:p>
            <a:fld id="{71AB4015-2A78-47C1-B80B-51770D2308C7}" type="datetimeFigureOut">
              <a:rPr lang="pt-BR" smtClean="0"/>
              <a:t>26/09/2021</a:t>
            </a:fld>
            <a:endParaRPr lang="pt-BR"/>
          </a:p>
        </p:txBody>
      </p:sp>
      <p:sp>
        <p:nvSpPr>
          <p:cNvPr id="5" name="Espaço Reservado para Rodapé 4">
            <a:extLst>
              <a:ext uri="{FF2B5EF4-FFF2-40B4-BE49-F238E27FC236}">
                <a16:creationId xmlns:a16="http://schemas.microsoft.com/office/drawing/2014/main" id="{17B3D819-BA26-43E2-9541-39C6EBF0E48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BD728D9-6D6E-4772-A0AC-C04BE97D4AA3}"/>
              </a:ext>
            </a:extLst>
          </p:cNvPr>
          <p:cNvSpPr>
            <a:spLocks noGrp="1"/>
          </p:cNvSpPr>
          <p:nvPr>
            <p:ph type="sldNum" sz="quarter" idx="12"/>
          </p:nvPr>
        </p:nvSpPr>
        <p:spPr/>
        <p:txBody>
          <a:bodyPr/>
          <a:lstStyle/>
          <a:p>
            <a:fld id="{290C33A4-8B69-4DE2-8952-A926A8993F71}" type="slidenum">
              <a:rPr lang="pt-BR" smtClean="0"/>
              <a:t>‹nº›</a:t>
            </a:fld>
            <a:endParaRPr lang="pt-BR"/>
          </a:p>
        </p:txBody>
      </p:sp>
    </p:spTree>
    <p:extLst>
      <p:ext uri="{BB962C8B-B14F-4D97-AF65-F5344CB8AC3E}">
        <p14:creationId xmlns:p14="http://schemas.microsoft.com/office/powerpoint/2010/main" val="284998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E54BA-2468-453C-A881-14F5369AB8A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AF72C7A-4B21-41F0-93F9-B97D3B28412B}"/>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2A12CDA-1728-44BF-ADB9-DE0E5CD6DA61}"/>
              </a:ext>
            </a:extLst>
          </p:cNvPr>
          <p:cNvSpPr>
            <a:spLocks noGrp="1"/>
          </p:cNvSpPr>
          <p:nvPr>
            <p:ph type="dt" sz="half" idx="10"/>
          </p:nvPr>
        </p:nvSpPr>
        <p:spPr/>
        <p:txBody>
          <a:bodyPr/>
          <a:lstStyle/>
          <a:p>
            <a:fld id="{71AB4015-2A78-47C1-B80B-51770D2308C7}" type="datetimeFigureOut">
              <a:rPr lang="pt-BR" smtClean="0"/>
              <a:t>26/09/2021</a:t>
            </a:fld>
            <a:endParaRPr lang="pt-BR"/>
          </a:p>
        </p:txBody>
      </p:sp>
      <p:sp>
        <p:nvSpPr>
          <p:cNvPr id="5" name="Espaço Reservado para Rodapé 4">
            <a:extLst>
              <a:ext uri="{FF2B5EF4-FFF2-40B4-BE49-F238E27FC236}">
                <a16:creationId xmlns:a16="http://schemas.microsoft.com/office/drawing/2014/main" id="{3BC30775-5776-4A52-9214-4E61B195C11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EFB4FF4-6388-47A4-A59B-FA2DDE1A901A}"/>
              </a:ext>
            </a:extLst>
          </p:cNvPr>
          <p:cNvSpPr>
            <a:spLocks noGrp="1"/>
          </p:cNvSpPr>
          <p:nvPr>
            <p:ph type="sldNum" sz="quarter" idx="12"/>
          </p:nvPr>
        </p:nvSpPr>
        <p:spPr/>
        <p:txBody>
          <a:bodyPr/>
          <a:lstStyle/>
          <a:p>
            <a:fld id="{290C33A4-8B69-4DE2-8952-A926A8993F71}" type="slidenum">
              <a:rPr lang="pt-BR" smtClean="0"/>
              <a:t>‹nº›</a:t>
            </a:fld>
            <a:endParaRPr lang="pt-BR"/>
          </a:p>
        </p:txBody>
      </p:sp>
    </p:spTree>
    <p:extLst>
      <p:ext uri="{BB962C8B-B14F-4D97-AF65-F5344CB8AC3E}">
        <p14:creationId xmlns:p14="http://schemas.microsoft.com/office/powerpoint/2010/main" val="4900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4BE4451-ED97-427E-86BA-D36A11B4E2B4}"/>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8FB48A4-5D10-4007-92E1-A9EE7A3042A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986B9DA-EE4D-45D9-8154-3488DC2F9BC0}"/>
              </a:ext>
            </a:extLst>
          </p:cNvPr>
          <p:cNvSpPr>
            <a:spLocks noGrp="1"/>
          </p:cNvSpPr>
          <p:nvPr>
            <p:ph type="dt" sz="half" idx="10"/>
          </p:nvPr>
        </p:nvSpPr>
        <p:spPr/>
        <p:txBody>
          <a:bodyPr/>
          <a:lstStyle/>
          <a:p>
            <a:fld id="{71AB4015-2A78-47C1-B80B-51770D2308C7}" type="datetimeFigureOut">
              <a:rPr lang="pt-BR" smtClean="0"/>
              <a:t>26/09/2021</a:t>
            </a:fld>
            <a:endParaRPr lang="pt-BR"/>
          </a:p>
        </p:txBody>
      </p:sp>
      <p:sp>
        <p:nvSpPr>
          <p:cNvPr id="5" name="Espaço Reservado para Rodapé 4">
            <a:extLst>
              <a:ext uri="{FF2B5EF4-FFF2-40B4-BE49-F238E27FC236}">
                <a16:creationId xmlns:a16="http://schemas.microsoft.com/office/drawing/2014/main" id="{5EA1A844-2917-4AC2-BD72-F9E35907EEC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0E0154A-7CAA-43C0-BB7A-7EA5C09DA208}"/>
              </a:ext>
            </a:extLst>
          </p:cNvPr>
          <p:cNvSpPr>
            <a:spLocks noGrp="1"/>
          </p:cNvSpPr>
          <p:nvPr>
            <p:ph type="sldNum" sz="quarter" idx="12"/>
          </p:nvPr>
        </p:nvSpPr>
        <p:spPr/>
        <p:txBody>
          <a:bodyPr/>
          <a:lstStyle/>
          <a:p>
            <a:fld id="{290C33A4-8B69-4DE2-8952-A926A8993F71}" type="slidenum">
              <a:rPr lang="pt-BR" smtClean="0"/>
              <a:t>‹nº›</a:t>
            </a:fld>
            <a:endParaRPr lang="pt-BR"/>
          </a:p>
        </p:txBody>
      </p:sp>
    </p:spTree>
    <p:extLst>
      <p:ext uri="{BB962C8B-B14F-4D97-AF65-F5344CB8AC3E}">
        <p14:creationId xmlns:p14="http://schemas.microsoft.com/office/powerpoint/2010/main" val="141304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09DFF1-7E39-42A0-8DAD-CE0A8B461EC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A0C76DD-D669-4BF0-B504-26C2881A1B3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96188AA-4028-40DE-BF9A-4354AAA3E641}"/>
              </a:ext>
            </a:extLst>
          </p:cNvPr>
          <p:cNvSpPr>
            <a:spLocks noGrp="1"/>
          </p:cNvSpPr>
          <p:nvPr>
            <p:ph type="dt" sz="half" idx="10"/>
          </p:nvPr>
        </p:nvSpPr>
        <p:spPr/>
        <p:txBody>
          <a:bodyPr/>
          <a:lstStyle/>
          <a:p>
            <a:fld id="{71AB4015-2A78-47C1-B80B-51770D2308C7}" type="datetimeFigureOut">
              <a:rPr lang="pt-BR" smtClean="0"/>
              <a:t>26/09/2021</a:t>
            </a:fld>
            <a:endParaRPr lang="pt-BR"/>
          </a:p>
        </p:txBody>
      </p:sp>
      <p:sp>
        <p:nvSpPr>
          <p:cNvPr id="5" name="Espaço Reservado para Rodapé 4">
            <a:extLst>
              <a:ext uri="{FF2B5EF4-FFF2-40B4-BE49-F238E27FC236}">
                <a16:creationId xmlns:a16="http://schemas.microsoft.com/office/drawing/2014/main" id="{61F94B4D-EC46-49AA-B166-91836A1D9A6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0A22544-83D6-461F-BC53-7E5E47790A08}"/>
              </a:ext>
            </a:extLst>
          </p:cNvPr>
          <p:cNvSpPr>
            <a:spLocks noGrp="1"/>
          </p:cNvSpPr>
          <p:nvPr>
            <p:ph type="sldNum" sz="quarter" idx="12"/>
          </p:nvPr>
        </p:nvSpPr>
        <p:spPr/>
        <p:txBody>
          <a:bodyPr/>
          <a:lstStyle/>
          <a:p>
            <a:fld id="{290C33A4-8B69-4DE2-8952-A926A8993F71}" type="slidenum">
              <a:rPr lang="pt-BR" smtClean="0"/>
              <a:t>‹nº›</a:t>
            </a:fld>
            <a:endParaRPr lang="pt-BR"/>
          </a:p>
        </p:txBody>
      </p:sp>
    </p:spTree>
    <p:extLst>
      <p:ext uri="{BB962C8B-B14F-4D97-AF65-F5344CB8AC3E}">
        <p14:creationId xmlns:p14="http://schemas.microsoft.com/office/powerpoint/2010/main" val="152539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9A563-AA11-4912-997F-AE8F7B08AE4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2B6FE8B-68F2-489A-B755-5F1436B567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C344C34-882F-46B1-876C-5CDB1D885BC6}"/>
              </a:ext>
            </a:extLst>
          </p:cNvPr>
          <p:cNvSpPr>
            <a:spLocks noGrp="1"/>
          </p:cNvSpPr>
          <p:nvPr>
            <p:ph type="dt" sz="half" idx="10"/>
          </p:nvPr>
        </p:nvSpPr>
        <p:spPr/>
        <p:txBody>
          <a:bodyPr/>
          <a:lstStyle/>
          <a:p>
            <a:fld id="{71AB4015-2A78-47C1-B80B-51770D2308C7}" type="datetimeFigureOut">
              <a:rPr lang="pt-BR" smtClean="0"/>
              <a:t>26/09/2021</a:t>
            </a:fld>
            <a:endParaRPr lang="pt-BR"/>
          </a:p>
        </p:txBody>
      </p:sp>
      <p:sp>
        <p:nvSpPr>
          <p:cNvPr id="5" name="Espaço Reservado para Rodapé 4">
            <a:extLst>
              <a:ext uri="{FF2B5EF4-FFF2-40B4-BE49-F238E27FC236}">
                <a16:creationId xmlns:a16="http://schemas.microsoft.com/office/drawing/2014/main" id="{CD4B4C07-1FB8-455E-92B1-5E0B2FD7B76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C9E7E8F-776D-4E83-975B-053B0F79C1D7}"/>
              </a:ext>
            </a:extLst>
          </p:cNvPr>
          <p:cNvSpPr>
            <a:spLocks noGrp="1"/>
          </p:cNvSpPr>
          <p:nvPr>
            <p:ph type="sldNum" sz="quarter" idx="12"/>
          </p:nvPr>
        </p:nvSpPr>
        <p:spPr/>
        <p:txBody>
          <a:bodyPr/>
          <a:lstStyle/>
          <a:p>
            <a:fld id="{290C33A4-8B69-4DE2-8952-A926A8993F71}" type="slidenum">
              <a:rPr lang="pt-BR" smtClean="0"/>
              <a:t>‹nº›</a:t>
            </a:fld>
            <a:endParaRPr lang="pt-BR"/>
          </a:p>
        </p:txBody>
      </p:sp>
    </p:spTree>
    <p:extLst>
      <p:ext uri="{BB962C8B-B14F-4D97-AF65-F5344CB8AC3E}">
        <p14:creationId xmlns:p14="http://schemas.microsoft.com/office/powerpoint/2010/main" val="293596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7040F-4F85-4C2B-B1CC-B8FE896F7A8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F3BF5B5-66F5-4DB3-87F9-97722EC5807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0EF8C28-245F-44CE-ABA6-5C5209928A59}"/>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62F1473-9A77-4B1D-94CC-B020A1587A81}"/>
              </a:ext>
            </a:extLst>
          </p:cNvPr>
          <p:cNvSpPr>
            <a:spLocks noGrp="1"/>
          </p:cNvSpPr>
          <p:nvPr>
            <p:ph type="dt" sz="half" idx="10"/>
          </p:nvPr>
        </p:nvSpPr>
        <p:spPr/>
        <p:txBody>
          <a:bodyPr/>
          <a:lstStyle/>
          <a:p>
            <a:fld id="{71AB4015-2A78-47C1-B80B-51770D2308C7}" type="datetimeFigureOut">
              <a:rPr lang="pt-BR" smtClean="0"/>
              <a:t>26/09/2021</a:t>
            </a:fld>
            <a:endParaRPr lang="pt-BR"/>
          </a:p>
        </p:txBody>
      </p:sp>
      <p:sp>
        <p:nvSpPr>
          <p:cNvPr id="6" name="Espaço Reservado para Rodapé 5">
            <a:extLst>
              <a:ext uri="{FF2B5EF4-FFF2-40B4-BE49-F238E27FC236}">
                <a16:creationId xmlns:a16="http://schemas.microsoft.com/office/drawing/2014/main" id="{9261A5CF-C1D5-4130-BE11-9A4D54232BC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C72FBB7-67BC-43F7-AC22-4F66746EB0D1}"/>
              </a:ext>
            </a:extLst>
          </p:cNvPr>
          <p:cNvSpPr>
            <a:spLocks noGrp="1"/>
          </p:cNvSpPr>
          <p:nvPr>
            <p:ph type="sldNum" sz="quarter" idx="12"/>
          </p:nvPr>
        </p:nvSpPr>
        <p:spPr/>
        <p:txBody>
          <a:bodyPr/>
          <a:lstStyle/>
          <a:p>
            <a:fld id="{290C33A4-8B69-4DE2-8952-A926A8993F71}" type="slidenum">
              <a:rPr lang="pt-BR" smtClean="0"/>
              <a:t>‹nº›</a:t>
            </a:fld>
            <a:endParaRPr lang="pt-BR"/>
          </a:p>
        </p:txBody>
      </p:sp>
    </p:spTree>
    <p:extLst>
      <p:ext uri="{BB962C8B-B14F-4D97-AF65-F5344CB8AC3E}">
        <p14:creationId xmlns:p14="http://schemas.microsoft.com/office/powerpoint/2010/main" val="190056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7DCCE4-3DD4-480D-9336-089309D6DD35}"/>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CF78D7B-E2E3-4010-AC20-CED2C55A2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4580E60-0DB7-4DEB-87C9-B807B3B2C5AE}"/>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288FC52-9303-41BF-8D4A-20488B361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B1C4C085-EB8D-40AF-B56E-AFCCC6D626C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175FEB8-F034-4297-BE07-CA86F7BA6719}"/>
              </a:ext>
            </a:extLst>
          </p:cNvPr>
          <p:cNvSpPr>
            <a:spLocks noGrp="1"/>
          </p:cNvSpPr>
          <p:nvPr>
            <p:ph type="dt" sz="half" idx="10"/>
          </p:nvPr>
        </p:nvSpPr>
        <p:spPr/>
        <p:txBody>
          <a:bodyPr/>
          <a:lstStyle/>
          <a:p>
            <a:fld id="{71AB4015-2A78-47C1-B80B-51770D2308C7}" type="datetimeFigureOut">
              <a:rPr lang="pt-BR" smtClean="0"/>
              <a:t>26/09/2021</a:t>
            </a:fld>
            <a:endParaRPr lang="pt-BR"/>
          </a:p>
        </p:txBody>
      </p:sp>
      <p:sp>
        <p:nvSpPr>
          <p:cNvPr id="8" name="Espaço Reservado para Rodapé 7">
            <a:extLst>
              <a:ext uri="{FF2B5EF4-FFF2-40B4-BE49-F238E27FC236}">
                <a16:creationId xmlns:a16="http://schemas.microsoft.com/office/drawing/2014/main" id="{09338CB1-9F87-495C-9384-6ACDA0EC029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AD6817F-C27E-48BB-9BDE-C09395703790}"/>
              </a:ext>
            </a:extLst>
          </p:cNvPr>
          <p:cNvSpPr>
            <a:spLocks noGrp="1"/>
          </p:cNvSpPr>
          <p:nvPr>
            <p:ph type="sldNum" sz="quarter" idx="12"/>
          </p:nvPr>
        </p:nvSpPr>
        <p:spPr/>
        <p:txBody>
          <a:bodyPr/>
          <a:lstStyle/>
          <a:p>
            <a:fld id="{290C33A4-8B69-4DE2-8952-A926A8993F71}" type="slidenum">
              <a:rPr lang="pt-BR" smtClean="0"/>
              <a:t>‹nº›</a:t>
            </a:fld>
            <a:endParaRPr lang="pt-BR"/>
          </a:p>
        </p:txBody>
      </p:sp>
    </p:spTree>
    <p:extLst>
      <p:ext uri="{BB962C8B-B14F-4D97-AF65-F5344CB8AC3E}">
        <p14:creationId xmlns:p14="http://schemas.microsoft.com/office/powerpoint/2010/main" val="3131818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9F833-565E-490E-856B-7F27EF99D60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9DEB99E-706B-4955-BA28-39CAD6E1C989}"/>
              </a:ext>
            </a:extLst>
          </p:cNvPr>
          <p:cNvSpPr>
            <a:spLocks noGrp="1"/>
          </p:cNvSpPr>
          <p:nvPr>
            <p:ph type="dt" sz="half" idx="10"/>
          </p:nvPr>
        </p:nvSpPr>
        <p:spPr/>
        <p:txBody>
          <a:bodyPr/>
          <a:lstStyle/>
          <a:p>
            <a:fld id="{71AB4015-2A78-47C1-B80B-51770D2308C7}" type="datetimeFigureOut">
              <a:rPr lang="pt-BR" smtClean="0"/>
              <a:t>26/09/2021</a:t>
            </a:fld>
            <a:endParaRPr lang="pt-BR"/>
          </a:p>
        </p:txBody>
      </p:sp>
      <p:sp>
        <p:nvSpPr>
          <p:cNvPr id="4" name="Espaço Reservado para Rodapé 3">
            <a:extLst>
              <a:ext uri="{FF2B5EF4-FFF2-40B4-BE49-F238E27FC236}">
                <a16:creationId xmlns:a16="http://schemas.microsoft.com/office/drawing/2014/main" id="{D9CF6363-5545-49DB-8CD6-1DAD33CE2DD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5C10369-8947-4654-9FEC-38B24E951DEB}"/>
              </a:ext>
            </a:extLst>
          </p:cNvPr>
          <p:cNvSpPr>
            <a:spLocks noGrp="1"/>
          </p:cNvSpPr>
          <p:nvPr>
            <p:ph type="sldNum" sz="quarter" idx="12"/>
          </p:nvPr>
        </p:nvSpPr>
        <p:spPr/>
        <p:txBody>
          <a:bodyPr/>
          <a:lstStyle/>
          <a:p>
            <a:fld id="{290C33A4-8B69-4DE2-8952-A926A8993F71}" type="slidenum">
              <a:rPr lang="pt-BR" smtClean="0"/>
              <a:t>‹nº›</a:t>
            </a:fld>
            <a:endParaRPr lang="pt-BR"/>
          </a:p>
        </p:txBody>
      </p:sp>
    </p:spTree>
    <p:extLst>
      <p:ext uri="{BB962C8B-B14F-4D97-AF65-F5344CB8AC3E}">
        <p14:creationId xmlns:p14="http://schemas.microsoft.com/office/powerpoint/2010/main" val="169982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01F61874-5BDC-4826-B152-9BEC33D8108B}"/>
              </a:ext>
            </a:extLst>
          </p:cNvPr>
          <p:cNvSpPr>
            <a:spLocks noGrp="1"/>
          </p:cNvSpPr>
          <p:nvPr>
            <p:ph type="dt" sz="half" idx="10"/>
          </p:nvPr>
        </p:nvSpPr>
        <p:spPr/>
        <p:txBody>
          <a:bodyPr/>
          <a:lstStyle/>
          <a:p>
            <a:fld id="{71AB4015-2A78-47C1-B80B-51770D2308C7}" type="datetimeFigureOut">
              <a:rPr lang="pt-BR" smtClean="0"/>
              <a:t>26/09/2021</a:t>
            </a:fld>
            <a:endParaRPr lang="pt-BR"/>
          </a:p>
        </p:txBody>
      </p:sp>
      <p:sp>
        <p:nvSpPr>
          <p:cNvPr id="3" name="Espaço Reservado para Rodapé 2">
            <a:extLst>
              <a:ext uri="{FF2B5EF4-FFF2-40B4-BE49-F238E27FC236}">
                <a16:creationId xmlns:a16="http://schemas.microsoft.com/office/drawing/2014/main" id="{E66EBBF5-1B77-4306-89E3-1D3229F11E16}"/>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B36637D-19A3-46CE-86D9-0963FFB1F128}"/>
              </a:ext>
            </a:extLst>
          </p:cNvPr>
          <p:cNvSpPr>
            <a:spLocks noGrp="1"/>
          </p:cNvSpPr>
          <p:nvPr>
            <p:ph type="sldNum" sz="quarter" idx="12"/>
          </p:nvPr>
        </p:nvSpPr>
        <p:spPr/>
        <p:txBody>
          <a:bodyPr/>
          <a:lstStyle/>
          <a:p>
            <a:fld id="{290C33A4-8B69-4DE2-8952-A926A8993F71}" type="slidenum">
              <a:rPr lang="pt-BR" smtClean="0"/>
              <a:t>‹nº›</a:t>
            </a:fld>
            <a:endParaRPr lang="pt-BR"/>
          </a:p>
        </p:txBody>
      </p:sp>
    </p:spTree>
    <p:extLst>
      <p:ext uri="{BB962C8B-B14F-4D97-AF65-F5344CB8AC3E}">
        <p14:creationId xmlns:p14="http://schemas.microsoft.com/office/powerpoint/2010/main" val="219375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37F26-2188-4E44-B2E4-4B400C7E207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AA66C64-A047-4CBB-A605-11FD6CDF2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0A67A84-AB15-4E3C-96CA-3A9D3DB73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5419C27-C188-486B-8FAC-7178C62F375D}"/>
              </a:ext>
            </a:extLst>
          </p:cNvPr>
          <p:cNvSpPr>
            <a:spLocks noGrp="1"/>
          </p:cNvSpPr>
          <p:nvPr>
            <p:ph type="dt" sz="half" idx="10"/>
          </p:nvPr>
        </p:nvSpPr>
        <p:spPr/>
        <p:txBody>
          <a:bodyPr/>
          <a:lstStyle/>
          <a:p>
            <a:fld id="{71AB4015-2A78-47C1-B80B-51770D2308C7}" type="datetimeFigureOut">
              <a:rPr lang="pt-BR" smtClean="0"/>
              <a:t>26/09/2021</a:t>
            </a:fld>
            <a:endParaRPr lang="pt-BR"/>
          </a:p>
        </p:txBody>
      </p:sp>
      <p:sp>
        <p:nvSpPr>
          <p:cNvPr id="6" name="Espaço Reservado para Rodapé 5">
            <a:extLst>
              <a:ext uri="{FF2B5EF4-FFF2-40B4-BE49-F238E27FC236}">
                <a16:creationId xmlns:a16="http://schemas.microsoft.com/office/drawing/2014/main" id="{08EBE555-6C81-4D5D-9EC9-1694204C70A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CA04420-D6D5-4B11-8261-FC2E28BA6F71}"/>
              </a:ext>
            </a:extLst>
          </p:cNvPr>
          <p:cNvSpPr>
            <a:spLocks noGrp="1"/>
          </p:cNvSpPr>
          <p:nvPr>
            <p:ph type="sldNum" sz="quarter" idx="12"/>
          </p:nvPr>
        </p:nvSpPr>
        <p:spPr/>
        <p:txBody>
          <a:bodyPr/>
          <a:lstStyle/>
          <a:p>
            <a:fld id="{290C33A4-8B69-4DE2-8952-A926A8993F71}" type="slidenum">
              <a:rPr lang="pt-BR" smtClean="0"/>
              <a:t>‹nº›</a:t>
            </a:fld>
            <a:endParaRPr lang="pt-BR"/>
          </a:p>
        </p:txBody>
      </p:sp>
    </p:spTree>
    <p:extLst>
      <p:ext uri="{BB962C8B-B14F-4D97-AF65-F5344CB8AC3E}">
        <p14:creationId xmlns:p14="http://schemas.microsoft.com/office/powerpoint/2010/main" val="632339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B6FA8F-5C35-4054-8600-A0BCABE20E6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E934834-C0DC-4116-9C3B-D646873C5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DE0AC6F-D59D-4817-B45A-3DC0D1CBA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9227CDF-3D0B-46AC-985D-30A2936FE2FA}"/>
              </a:ext>
            </a:extLst>
          </p:cNvPr>
          <p:cNvSpPr>
            <a:spLocks noGrp="1"/>
          </p:cNvSpPr>
          <p:nvPr>
            <p:ph type="dt" sz="half" idx="10"/>
          </p:nvPr>
        </p:nvSpPr>
        <p:spPr/>
        <p:txBody>
          <a:bodyPr/>
          <a:lstStyle/>
          <a:p>
            <a:fld id="{71AB4015-2A78-47C1-B80B-51770D2308C7}" type="datetimeFigureOut">
              <a:rPr lang="pt-BR" smtClean="0"/>
              <a:t>26/09/2021</a:t>
            </a:fld>
            <a:endParaRPr lang="pt-BR"/>
          </a:p>
        </p:txBody>
      </p:sp>
      <p:sp>
        <p:nvSpPr>
          <p:cNvPr id="6" name="Espaço Reservado para Rodapé 5">
            <a:extLst>
              <a:ext uri="{FF2B5EF4-FFF2-40B4-BE49-F238E27FC236}">
                <a16:creationId xmlns:a16="http://schemas.microsoft.com/office/drawing/2014/main" id="{B299E81B-D5A0-4EFC-BE3F-85F6959278E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FA9BFF7-F45F-42C6-BACE-D77DA928E1A6}"/>
              </a:ext>
            </a:extLst>
          </p:cNvPr>
          <p:cNvSpPr>
            <a:spLocks noGrp="1"/>
          </p:cNvSpPr>
          <p:nvPr>
            <p:ph type="sldNum" sz="quarter" idx="12"/>
          </p:nvPr>
        </p:nvSpPr>
        <p:spPr/>
        <p:txBody>
          <a:bodyPr/>
          <a:lstStyle/>
          <a:p>
            <a:fld id="{290C33A4-8B69-4DE2-8952-A926A8993F71}" type="slidenum">
              <a:rPr lang="pt-BR" smtClean="0"/>
              <a:t>‹nº›</a:t>
            </a:fld>
            <a:endParaRPr lang="pt-BR"/>
          </a:p>
        </p:txBody>
      </p:sp>
    </p:spTree>
    <p:extLst>
      <p:ext uri="{BB962C8B-B14F-4D97-AF65-F5344CB8AC3E}">
        <p14:creationId xmlns:p14="http://schemas.microsoft.com/office/powerpoint/2010/main" val="138571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3E8C7F5-3504-4B0E-B31D-2F1E2B449C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18F5306-BBCC-4D57-B4CC-666991D48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415C54C-6FFA-4680-9118-115729CBCB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B4015-2A78-47C1-B80B-51770D2308C7}" type="datetimeFigureOut">
              <a:rPr lang="pt-BR" smtClean="0"/>
              <a:t>26/09/2021</a:t>
            </a:fld>
            <a:endParaRPr lang="pt-BR"/>
          </a:p>
        </p:txBody>
      </p:sp>
      <p:sp>
        <p:nvSpPr>
          <p:cNvPr id="5" name="Espaço Reservado para Rodapé 4">
            <a:extLst>
              <a:ext uri="{FF2B5EF4-FFF2-40B4-BE49-F238E27FC236}">
                <a16:creationId xmlns:a16="http://schemas.microsoft.com/office/drawing/2014/main" id="{D98EE4ED-0CD5-46B3-80AA-2C133AFC15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DB97636C-7E40-4BF7-B1F4-23E36476AC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C33A4-8B69-4DE2-8952-A926A8993F71}" type="slidenum">
              <a:rPr lang="pt-BR" smtClean="0"/>
              <a:t>‹nº›</a:t>
            </a:fld>
            <a:endParaRPr lang="pt-BR"/>
          </a:p>
        </p:txBody>
      </p:sp>
    </p:spTree>
    <p:extLst>
      <p:ext uri="{BB962C8B-B14F-4D97-AF65-F5344CB8AC3E}">
        <p14:creationId xmlns:p14="http://schemas.microsoft.com/office/powerpoint/2010/main" val="99658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tângulo: Cantos Arredondados 39">
            <a:extLst>
              <a:ext uri="{FF2B5EF4-FFF2-40B4-BE49-F238E27FC236}">
                <a16:creationId xmlns:a16="http://schemas.microsoft.com/office/drawing/2014/main" id="{201E1F9F-1141-4C66-9F5F-6AD3A239193B}"/>
              </a:ext>
            </a:extLst>
          </p:cNvPr>
          <p:cNvSpPr/>
          <p:nvPr/>
        </p:nvSpPr>
        <p:spPr>
          <a:xfrm>
            <a:off x="7210696" y="4951242"/>
            <a:ext cx="4698502" cy="910891"/>
          </a:xfrm>
          <a:prstGeom prst="roundRect">
            <a:avLst>
              <a:gd name="adj" fmla="val 423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Cantos Arredondados 27">
            <a:extLst>
              <a:ext uri="{FF2B5EF4-FFF2-40B4-BE49-F238E27FC236}">
                <a16:creationId xmlns:a16="http://schemas.microsoft.com/office/drawing/2014/main" id="{9E62ADCE-8E75-4D52-985E-B75C3BC7BE63}"/>
              </a:ext>
            </a:extLst>
          </p:cNvPr>
          <p:cNvSpPr/>
          <p:nvPr/>
        </p:nvSpPr>
        <p:spPr>
          <a:xfrm>
            <a:off x="332066" y="3050231"/>
            <a:ext cx="6565848" cy="3083869"/>
          </a:xfrm>
          <a:prstGeom prst="roundRect">
            <a:avLst>
              <a:gd name="adj" fmla="val 39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2" name="Imagem 21">
            <a:extLst>
              <a:ext uri="{FF2B5EF4-FFF2-40B4-BE49-F238E27FC236}">
                <a16:creationId xmlns:a16="http://schemas.microsoft.com/office/drawing/2014/main" id="{B3645F75-18C1-4216-A7F0-2B0AFF992735}"/>
              </a:ext>
            </a:extLst>
          </p:cNvPr>
          <p:cNvPicPr>
            <a:picLocks noChangeAspect="1"/>
          </p:cNvPicPr>
          <p:nvPr/>
        </p:nvPicPr>
        <p:blipFill rotWithShape="1">
          <a:blip r:embed="rId2"/>
          <a:srcRect t="17623"/>
          <a:stretch/>
        </p:blipFill>
        <p:spPr>
          <a:xfrm>
            <a:off x="388777" y="3355811"/>
            <a:ext cx="6238446" cy="2638588"/>
          </a:xfrm>
          <a:prstGeom prst="rect">
            <a:avLst/>
          </a:prstGeom>
        </p:spPr>
      </p:pic>
      <p:sp>
        <p:nvSpPr>
          <p:cNvPr id="6" name="Pentagon 27">
            <a:extLst>
              <a:ext uri="{FF2B5EF4-FFF2-40B4-BE49-F238E27FC236}">
                <a16:creationId xmlns:a16="http://schemas.microsoft.com/office/drawing/2014/main" id="{49E86FD8-6851-4393-820B-40486AD0506E}"/>
              </a:ext>
            </a:extLst>
          </p:cNvPr>
          <p:cNvSpPr/>
          <p:nvPr/>
        </p:nvSpPr>
        <p:spPr>
          <a:xfrm>
            <a:off x="0" y="222043"/>
            <a:ext cx="664132" cy="583753"/>
          </a:xfrm>
          <a:prstGeom prst="homePlate">
            <a:avLst>
              <a:gd name="adj" fmla="val 38269"/>
            </a:avLst>
          </a:prstGeom>
          <a:solidFill>
            <a:srgbClr val="660099"/>
          </a:solidFill>
          <a:ln>
            <a:noFill/>
          </a:ln>
          <a:effectLst/>
        </p:spPr>
        <p:style>
          <a:lnRef idx="1">
            <a:schemeClr val="accent1"/>
          </a:lnRef>
          <a:fillRef idx="3">
            <a:schemeClr val="accent1"/>
          </a:fillRef>
          <a:effectRef idx="2">
            <a:schemeClr val="accent1"/>
          </a:effectRef>
          <a:fontRef idx="minor">
            <a:schemeClr val="lt1"/>
          </a:fontRef>
        </p:style>
        <p:txBody>
          <a:bodyPr lIns="121954" tIns="60977" rIns="121954" bIns="60977"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FFFFFF"/>
              </a:solidFill>
              <a:effectLst/>
              <a:uLnTx/>
              <a:uFillTx/>
              <a:latin typeface="Trebuchet MS" panose="020B0603020202020204" pitchFamily="34" charset="0"/>
              <a:ea typeface="+mn-ea"/>
              <a:cs typeface="+mn-cs"/>
            </a:endParaRPr>
          </a:p>
        </p:txBody>
      </p:sp>
      <p:sp>
        <p:nvSpPr>
          <p:cNvPr id="7" name="Título 4">
            <a:extLst>
              <a:ext uri="{FF2B5EF4-FFF2-40B4-BE49-F238E27FC236}">
                <a16:creationId xmlns:a16="http://schemas.microsoft.com/office/drawing/2014/main" id="{D99AEA46-C5C0-4C72-B1DB-64D606800BDE}"/>
              </a:ext>
            </a:extLst>
          </p:cNvPr>
          <p:cNvSpPr txBox="1">
            <a:spLocks/>
          </p:cNvSpPr>
          <p:nvPr/>
        </p:nvSpPr>
        <p:spPr>
          <a:xfrm>
            <a:off x="795903" y="276369"/>
            <a:ext cx="7705302" cy="537816"/>
          </a:xfrm>
        </p:spPr>
        <p:txBody>
          <a:bodyPr/>
          <a:lstStyle>
            <a:lvl1pPr algn="ctr" rtl="0" eaLnBrk="0" fontAlgn="base" hangingPunct="0">
              <a:spcBef>
                <a:spcPct val="0"/>
              </a:spcBef>
              <a:spcAft>
                <a:spcPct val="0"/>
              </a:spcAft>
              <a:defRPr sz="5900" kern="1200">
                <a:solidFill>
                  <a:schemeClr val="tx1"/>
                </a:solidFill>
                <a:latin typeface="+mj-lt"/>
                <a:ea typeface="+mj-ea"/>
                <a:cs typeface="+mj-cs"/>
              </a:defRPr>
            </a:lvl1pPr>
            <a:lvl2pPr algn="ctr" rtl="0" eaLnBrk="0" fontAlgn="base" hangingPunct="0">
              <a:spcBef>
                <a:spcPct val="0"/>
              </a:spcBef>
              <a:spcAft>
                <a:spcPct val="0"/>
              </a:spcAft>
              <a:defRPr sz="5900">
                <a:solidFill>
                  <a:schemeClr val="tx1"/>
                </a:solidFill>
                <a:latin typeface="Calibri" pitchFamily="34" charset="0"/>
              </a:defRPr>
            </a:lvl2pPr>
            <a:lvl3pPr algn="ctr" rtl="0" eaLnBrk="0" fontAlgn="base" hangingPunct="0">
              <a:spcBef>
                <a:spcPct val="0"/>
              </a:spcBef>
              <a:spcAft>
                <a:spcPct val="0"/>
              </a:spcAft>
              <a:defRPr sz="5900">
                <a:solidFill>
                  <a:schemeClr val="tx1"/>
                </a:solidFill>
                <a:latin typeface="Calibri" pitchFamily="34" charset="0"/>
              </a:defRPr>
            </a:lvl3pPr>
            <a:lvl4pPr algn="ctr" rtl="0" eaLnBrk="0" fontAlgn="base" hangingPunct="0">
              <a:spcBef>
                <a:spcPct val="0"/>
              </a:spcBef>
              <a:spcAft>
                <a:spcPct val="0"/>
              </a:spcAft>
              <a:defRPr sz="5900">
                <a:solidFill>
                  <a:schemeClr val="tx1"/>
                </a:solidFill>
                <a:latin typeface="Calibri" pitchFamily="34" charset="0"/>
              </a:defRPr>
            </a:lvl4pPr>
            <a:lvl5pPr algn="ctr" rtl="0" eaLnBrk="0" fontAlgn="base" hangingPunct="0">
              <a:spcBef>
                <a:spcPct val="0"/>
              </a:spcBef>
              <a:spcAft>
                <a:spcPct val="0"/>
              </a:spcAft>
              <a:defRPr sz="5900">
                <a:solidFill>
                  <a:schemeClr val="tx1"/>
                </a:solidFill>
                <a:latin typeface="Calibri" pitchFamily="34" charset="0"/>
              </a:defRPr>
            </a:lvl5pPr>
            <a:lvl6pPr marL="609585" algn="ctr" rtl="0" fontAlgn="base">
              <a:spcBef>
                <a:spcPct val="0"/>
              </a:spcBef>
              <a:spcAft>
                <a:spcPct val="0"/>
              </a:spcAft>
              <a:defRPr sz="5900">
                <a:solidFill>
                  <a:schemeClr val="tx1"/>
                </a:solidFill>
                <a:latin typeface="Calibri" pitchFamily="34" charset="0"/>
              </a:defRPr>
            </a:lvl6pPr>
            <a:lvl7pPr marL="1219170" algn="ctr" rtl="0" fontAlgn="base">
              <a:spcBef>
                <a:spcPct val="0"/>
              </a:spcBef>
              <a:spcAft>
                <a:spcPct val="0"/>
              </a:spcAft>
              <a:defRPr sz="5900">
                <a:solidFill>
                  <a:schemeClr val="tx1"/>
                </a:solidFill>
                <a:latin typeface="Calibri" pitchFamily="34" charset="0"/>
              </a:defRPr>
            </a:lvl7pPr>
            <a:lvl8pPr marL="1828754" algn="ctr" rtl="0" fontAlgn="base">
              <a:spcBef>
                <a:spcPct val="0"/>
              </a:spcBef>
              <a:spcAft>
                <a:spcPct val="0"/>
              </a:spcAft>
              <a:defRPr sz="5900">
                <a:solidFill>
                  <a:schemeClr val="tx1"/>
                </a:solidFill>
                <a:latin typeface="Calibri" pitchFamily="34" charset="0"/>
              </a:defRPr>
            </a:lvl8pPr>
            <a:lvl9pPr marL="2438339" algn="ctr" rtl="0" fontAlgn="base">
              <a:spcBef>
                <a:spcPct val="0"/>
              </a:spcBef>
              <a:spcAft>
                <a:spcPct val="0"/>
              </a:spcAft>
              <a:defRPr sz="5900">
                <a:solidFill>
                  <a:schemeClr val="tx1"/>
                </a:solidFill>
                <a:latin typeface="Calibri" pitchFamily="34" charset="0"/>
              </a:defRPr>
            </a:lvl9pPr>
          </a:lstStyle>
          <a:p>
            <a:pPr marL="0" marR="0" lvl="0" indent="0" algn="l" defTabSz="913943" rtl="0" eaLnBrk="0" fontAlgn="base" latinLnBrk="0" hangingPunct="0">
              <a:lnSpc>
                <a:spcPct val="100000"/>
              </a:lnSpc>
              <a:spcBef>
                <a:spcPct val="0"/>
              </a:spcBef>
              <a:spcAft>
                <a:spcPct val="0"/>
              </a:spcAft>
              <a:buClrTx/>
              <a:buSzTx/>
              <a:buFontTx/>
              <a:buNone/>
              <a:tabLst/>
              <a:defRPr/>
            </a:pPr>
            <a:r>
              <a:rPr lang="pt-BR" sz="2800" b="1" dirty="0">
                <a:solidFill>
                  <a:srgbClr val="003245"/>
                </a:solidFill>
                <a:latin typeface="Calibri"/>
              </a:rPr>
              <a:t>Evolução das Vendas</a:t>
            </a:r>
            <a:endParaRPr kumimoji="0" lang="pt-BR" sz="2800" b="0" i="0" u="none" strike="noStrike" kern="1200" cap="none" spc="0" normalizeH="0" baseline="0" noProof="0" dirty="0">
              <a:ln>
                <a:noFill/>
              </a:ln>
              <a:solidFill>
                <a:srgbClr val="003245"/>
              </a:solidFill>
              <a:effectLst/>
              <a:uLnTx/>
              <a:uFillTx/>
              <a:latin typeface="Calibri"/>
              <a:ea typeface="+mj-ea"/>
              <a:cs typeface="+mj-cs"/>
            </a:endParaRPr>
          </a:p>
        </p:txBody>
      </p:sp>
      <p:sp>
        <p:nvSpPr>
          <p:cNvPr id="15" name="CaixaDeTexto 14">
            <a:extLst>
              <a:ext uri="{FF2B5EF4-FFF2-40B4-BE49-F238E27FC236}">
                <a16:creationId xmlns:a16="http://schemas.microsoft.com/office/drawing/2014/main" id="{E41715A5-A6F6-469D-BA27-D77B1F23CC64}"/>
              </a:ext>
            </a:extLst>
          </p:cNvPr>
          <p:cNvSpPr txBox="1"/>
          <p:nvPr/>
        </p:nvSpPr>
        <p:spPr>
          <a:xfrm>
            <a:off x="332066" y="1239514"/>
            <a:ext cx="6430940" cy="1169551"/>
          </a:xfrm>
          <a:prstGeom prst="rect">
            <a:avLst/>
          </a:prstGeom>
          <a:noFill/>
        </p:spPr>
        <p:txBody>
          <a:bodyPr wrap="square">
            <a:spAutoFit/>
          </a:bodyPr>
          <a:lstStyle/>
          <a:p>
            <a:r>
              <a:rPr lang="pt-BR" sz="1400" dirty="0"/>
              <a:t>No comparativo com o ano de </a:t>
            </a:r>
            <a:r>
              <a:rPr lang="pt-BR" sz="1400" b="1" dirty="0">
                <a:solidFill>
                  <a:srgbClr val="660099"/>
                </a:solidFill>
              </a:rPr>
              <a:t>2018</a:t>
            </a:r>
            <a:r>
              <a:rPr lang="pt-BR" sz="1400" dirty="0"/>
              <a:t>, as vendas de </a:t>
            </a:r>
            <a:r>
              <a:rPr lang="pt-BR" sz="1400" b="1" dirty="0">
                <a:solidFill>
                  <a:srgbClr val="EB367D"/>
                </a:solidFill>
              </a:rPr>
              <a:t>2019</a:t>
            </a:r>
            <a:r>
              <a:rPr lang="pt-BR" sz="1400" dirty="0"/>
              <a:t> apresentaram retração principalmente no primeiro semestre do ano. </a:t>
            </a:r>
          </a:p>
          <a:p>
            <a:r>
              <a:rPr lang="pt-BR" sz="1400" dirty="0"/>
              <a:t>Entre </a:t>
            </a:r>
            <a:r>
              <a:rPr lang="pt-BR" sz="1400" b="1" dirty="0"/>
              <a:t>Julho e Agosto houve melhora nas vendas atingindo 100.000 euros, </a:t>
            </a:r>
            <a:r>
              <a:rPr lang="pt-BR" sz="1400" dirty="0"/>
              <a:t>porém o crescimento não foi sustentável, mantendo a instabilidade até a </a:t>
            </a:r>
            <a:r>
              <a:rPr lang="pt-BR" sz="1400" b="1" dirty="0">
                <a:solidFill>
                  <a:srgbClr val="EB367D"/>
                </a:solidFill>
              </a:rPr>
              <a:t>queda brusca de 40,29% em Dezembro em comparação Novembro 2019 </a:t>
            </a:r>
            <a:r>
              <a:rPr lang="pt-BR" sz="1400" dirty="0">
                <a:solidFill>
                  <a:srgbClr val="EB367D"/>
                </a:solidFill>
              </a:rPr>
              <a:t>.</a:t>
            </a:r>
          </a:p>
        </p:txBody>
      </p:sp>
      <p:sp>
        <p:nvSpPr>
          <p:cNvPr id="16" name="CaixaDeTexto 15">
            <a:extLst>
              <a:ext uri="{FF2B5EF4-FFF2-40B4-BE49-F238E27FC236}">
                <a16:creationId xmlns:a16="http://schemas.microsoft.com/office/drawing/2014/main" id="{BB8215EC-BFA5-4E97-845E-E8C5A6ADDC60}"/>
              </a:ext>
            </a:extLst>
          </p:cNvPr>
          <p:cNvSpPr txBox="1"/>
          <p:nvPr/>
        </p:nvSpPr>
        <p:spPr>
          <a:xfrm>
            <a:off x="6263520" y="3656862"/>
            <a:ext cx="740229" cy="338554"/>
          </a:xfrm>
          <a:prstGeom prst="rect">
            <a:avLst/>
          </a:prstGeom>
          <a:noFill/>
        </p:spPr>
        <p:txBody>
          <a:bodyPr wrap="square" rtlCol="0">
            <a:spAutoFit/>
          </a:bodyPr>
          <a:lstStyle/>
          <a:p>
            <a:r>
              <a:rPr lang="pt-BR" sz="1600" b="1" dirty="0">
                <a:solidFill>
                  <a:srgbClr val="660099"/>
                </a:solidFill>
              </a:rPr>
              <a:t>2018</a:t>
            </a:r>
            <a:endParaRPr lang="pt-BR" b="1" dirty="0">
              <a:solidFill>
                <a:srgbClr val="660099"/>
              </a:solidFill>
            </a:endParaRPr>
          </a:p>
        </p:txBody>
      </p:sp>
      <p:sp>
        <p:nvSpPr>
          <p:cNvPr id="17" name="CaixaDeTexto 16">
            <a:extLst>
              <a:ext uri="{FF2B5EF4-FFF2-40B4-BE49-F238E27FC236}">
                <a16:creationId xmlns:a16="http://schemas.microsoft.com/office/drawing/2014/main" id="{DEE27600-4348-4C20-AC68-07C3FF963010}"/>
              </a:ext>
            </a:extLst>
          </p:cNvPr>
          <p:cNvSpPr txBox="1"/>
          <p:nvPr/>
        </p:nvSpPr>
        <p:spPr>
          <a:xfrm>
            <a:off x="6263520" y="4312404"/>
            <a:ext cx="740229" cy="338554"/>
          </a:xfrm>
          <a:prstGeom prst="rect">
            <a:avLst/>
          </a:prstGeom>
          <a:noFill/>
        </p:spPr>
        <p:txBody>
          <a:bodyPr wrap="square" rtlCol="0">
            <a:spAutoFit/>
          </a:bodyPr>
          <a:lstStyle/>
          <a:p>
            <a:r>
              <a:rPr lang="pt-BR" sz="1600" b="1" dirty="0">
                <a:solidFill>
                  <a:srgbClr val="EB367D"/>
                </a:solidFill>
              </a:rPr>
              <a:t>2019</a:t>
            </a:r>
            <a:endParaRPr lang="pt-BR" b="1" dirty="0">
              <a:solidFill>
                <a:srgbClr val="EB367D"/>
              </a:solidFill>
            </a:endParaRPr>
          </a:p>
        </p:txBody>
      </p:sp>
      <p:sp>
        <p:nvSpPr>
          <p:cNvPr id="25" name="CaixaDeTexto 24">
            <a:extLst>
              <a:ext uri="{FF2B5EF4-FFF2-40B4-BE49-F238E27FC236}">
                <a16:creationId xmlns:a16="http://schemas.microsoft.com/office/drawing/2014/main" id="{7AC8D289-9A7B-4F3B-AFE6-EF7526F0CF41}"/>
              </a:ext>
            </a:extLst>
          </p:cNvPr>
          <p:cNvSpPr txBox="1"/>
          <p:nvPr/>
        </p:nvSpPr>
        <p:spPr>
          <a:xfrm>
            <a:off x="7123611" y="1187260"/>
            <a:ext cx="4785588" cy="338554"/>
          </a:xfrm>
          <a:prstGeom prst="rect">
            <a:avLst/>
          </a:prstGeom>
          <a:noFill/>
        </p:spPr>
        <p:txBody>
          <a:bodyPr wrap="square">
            <a:spAutoFit/>
          </a:bodyPr>
          <a:lstStyle/>
          <a:p>
            <a:r>
              <a:rPr lang="pt-BR" sz="1600" b="1" dirty="0">
                <a:solidFill>
                  <a:srgbClr val="808080"/>
                </a:solidFill>
                <a:latin typeface="Calibri" panose="020F0502020204030204" pitchFamily="34" charset="0"/>
              </a:rPr>
              <a:t>Comparativo por região | Período 2018 e 2019</a:t>
            </a:r>
            <a:endParaRPr lang="pt-BR" sz="1600" dirty="0"/>
          </a:p>
        </p:txBody>
      </p:sp>
      <p:sp>
        <p:nvSpPr>
          <p:cNvPr id="26" name="CaixaDeTexto 25">
            <a:extLst>
              <a:ext uri="{FF2B5EF4-FFF2-40B4-BE49-F238E27FC236}">
                <a16:creationId xmlns:a16="http://schemas.microsoft.com/office/drawing/2014/main" id="{7BD89F57-4E5D-42A7-ACDA-CC2A6E0F60DE}"/>
              </a:ext>
            </a:extLst>
          </p:cNvPr>
          <p:cNvSpPr txBox="1"/>
          <p:nvPr/>
        </p:nvSpPr>
        <p:spPr>
          <a:xfrm>
            <a:off x="7329263" y="5020914"/>
            <a:ext cx="4530672" cy="738664"/>
          </a:xfrm>
          <a:prstGeom prst="rect">
            <a:avLst/>
          </a:prstGeom>
          <a:noFill/>
        </p:spPr>
        <p:txBody>
          <a:bodyPr wrap="square">
            <a:spAutoFit/>
          </a:bodyPr>
          <a:lstStyle/>
          <a:p>
            <a:r>
              <a:rPr lang="pt-BR" sz="1400" b="1" dirty="0">
                <a:solidFill>
                  <a:srgbClr val="660099"/>
                </a:solidFill>
              </a:rPr>
              <a:t>Todas as Regionais apresentaram queda nas vendas, sendo a Região 1 com o pior desempenho com vendas fracas em todos os seus territórios.</a:t>
            </a:r>
          </a:p>
        </p:txBody>
      </p:sp>
      <p:sp>
        <p:nvSpPr>
          <p:cNvPr id="35" name="Retângulo: Cantos Arredondados 34">
            <a:extLst>
              <a:ext uri="{FF2B5EF4-FFF2-40B4-BE49-F238E27FC236}">
                <a16:creationId xmlns:a16="http://schemas.microsoft.com/office/drawing/2014/main" id="{F7384306-23FF-449C-A892-35EB28028A28}"/>
              </a:ext>
            </a:extLst>
          </p:cNvPr>
          <p:cNvSpPr/>
          <p:nvPr/>
        </p:nvSpPr>
        <p:spPr>
          <a:xfrm>
            <a:off x="7210696" y="1575552"/>
            <a:ext cx="4698503" cy="3279768"/>
          </a:xfrm>
          <a:prstGeom prst="roundRect">
            <a:avLst>
              <a:gd name="adj" fmla="val 3039"/>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8" name="Imagem 37">
            <a:extLst>
              <a:ext uri="{FF2B5EF4-FFF2-40B4-BE49-F238E27FC236}">
                <a16:creationId xmlns:a16="http://schemas.microsoft.com/office/drawing/2014/main" id="{FE016C2F-C71F-4096-9D6B-DAF3FF5DE2F8}"/>
              </a:ext>
            </a:extLst>
          </p:cNvPr>
          <p:cNvPicPr>
            <a:picLocks noChangeAspect="1"/>
          </p:cNvPicPr>
          <p:nvPr/>
        </p:nvPicPr>
        <p:blipFill>
          <a:blip r:embed="rId3"/>
          <a:stretch>
            <a:fillRect/>
          </a:stretch>
        </p:blipFill>
        <p:spPr>
          <a:xfrm>
            <a:off x="7329263" y="1639389"/>
            <a:ext cx="4473960" cy="3129810"/>
          </a:xfrm>
          <a:prstGeom prst="rect">
            <a:avLst/>
          </a:prstGeom>
        </p:spPr>
      </p:pic>
      <p:sp>
        <p:nvSpPr>
          <p:cNvPr id="39" name="CaixaDeTexto 38">
            <a:extLst>
              <a:ext uri="{FF2B5EF4-FFF2-40B4-BE49-F238E27FC236}">
                <a16:creationId xmlns:a16="http://schemas.microsoft.com/office/drawing/2014/main" id="{6AF35E3D-565A-485E-9697-4C87EF81A8BA}"/>
              </a:ext>
            </a:extLst>
          </p:cNvPr>
          <p:cNvSpPr txBox="1"/>
          <p:nvPr/>
        </p:nvSpPr>
        <p:spPr>
          <a:xfrm>
            <a:off x="282801" y="2680899"/>
            <a:ext cx="2423808" cy="338554"/>
          </a:xfrm>
          <a:prstGeom prst="rect">
            <a:avLst/>
          </a:prstGeom>
          <a:noFill/>
        </p:spPr>
        <p:txBody>
          <a:bodyPr wrap="square">
            <a:spAutoFit/>
          </a:bodyPr>
          <a:lstStyle/>
          <a:p>
            <a:r>
              <a:rPr lang="pt-BR" sz="1600" b="1" dirty="0">
                <a:solidFill>
                  <a:srgbClr val="808080"/>
                </a:solidFill>
                <a:latin typeface="Calibri" panose="020F0502020204030204" pitchFamily="34" charset="0"/>
              </a:rPr>
              <a:t>Histórico de vendas </a:t>
            </a:r>
            <a:endParaRPr lang="pt-BR" sz="1600" dirty="0"/>
          </a:p>
        </p:txBody>
      </p:sp>
    </p:spTree>
    <p:extLst>
      <p:ext uri="{BB962C8B-B14F-4D97-AF65-F5344CB8AC3E}">
        <p14:creationId xmlns:p14="http://schemas.microsoft.com/office/powerpoint/2010/main" val="66539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0E079EBF-FB0C-4936-B4BB-E0E32A1CDBBC}"/>
              </a:ext>
            </a:extLst>
          </p:cNvPr>
          <p:cNvPicPr>
            <a:picLocks noChangeAspect="1"/>
          </p:cNvPicPr>
          <p:nvPr/>
        </p:nvPicPr>
        <p:blipFill>
          <a:blip r:embed="rId2"/>
          <a:stretch>
            <a:fillRect/>
          </a:stretch>
        </p:blipFill>
        <p:spPr>
          <a:xfrm>
            <a:off x="554786" y="1380162"/>
            <a:ext cx="4851058" cy="2586319"/>
          </a:xfrm>
          <a:prstGeom prst="rect">
            <a:avLst/>
          </a:prstGeom>
        </p:spPr>
      </p:pic>
      <p:sp>
        <p:nvSpPr>
          <p:cNvPr id="32" name="Retângulo: Cantos Arredondados 31">
            <a:extLst>
              <a:ext uri="{FF2B5EF4-FFF2-40B4-BE49-F238E27FC236}">
                <a16:creationId xmlns:a16="http://schemas.microsoft.com/office/drawing/2014/main" id="{BCC4820A-DA2C-4371-A2D2-377A228D2988}"/>
              </a:ext>
            </a:extLst>
          </p:cNvPr>
          <p:cNvSpPr/>
          <p:nvPr/>
        </p:nvSpPr>
        <p:spPr>
          <a:xfrm>
            <a:off x="620586" y="4076543"/>
            <a:ext cx="4835333" cy="2557574"/>
          </a:xfrm>
          <a:prstGeom prst="roundRect">
            <a:avLst>
              <a:gd name="adj" fmla="val 423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Pentagon 27">
            <a:extLst>
              <a:ext uri="{FF2B5EF4-FFF2-40B4-BE49-F238E27FC236}">
                <a16:creationId xmlns:a16="http://schemas.microsoft.com/office/drawing/2014/main" id="{E3BB5E40-1E55-4735-9CCC-BE7930E78891}"/>
              </a:ext>
            </a:extLst>
          </p:cNvPr>
          <p:cNvSpPr/>
          <p:nvPr/>
        </p:nvSpPr>
        <p:spPr>
          <a:xfrm>
            <a:off x="0" y="222043"/>
            <a:ext cx="664132" cy="583753"/>
          </a:xfrm>
          <a:prstGeom prst="homePlate">
            <a:avLst>
              <a:gd name="adj" fmla="val 38269"/>
            </a:avLst>
          </a:prstGeom>
          <a:solidFill>
            <a:srgbClr val="660099"/>
          </a:solidFill>
          <a:ln>
            <a:noFill/>
          </a:ln>
          <a:effectLst/>
        </p:spPr>
        <p:style>
          <a:lnRef idx="1">
            <a:schemeClr val="accent1"/>
          </a:lnRef>
          <a:fillRef idx="3">
            <a:schemeClr val="accent1"/>
          </a:fillRef>
          <a:effectRef idx="2">
            <a:schemeClr val="accent1"/>
          </a:effectRef>
          <a:fontRef idx="minor">
            <a:schemeClr val="lt1"/>
          </a:fontRef>
        </p:style>
        <p:txBody>
          <a:bodyPr lIns="121954" tIns="60977" rIns="121954" bIns="60977"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FFFFFF"/>
              </a:solidFill>
              <a:effectLst/>
              <a:uLnTx/>
              <a:uFillTx/>
              <a:latin typeface="Trebuchet MS" panose="020B0603020202020204" pitchFamily="34" charset="0"/>
              <a:ea typeface="+mn-ea"/>
              <a:cs typeface="+mn-cs"/>
            </a:endParaRPr>
          </a:p>
        </p:txBody>
      </p:sp>
      <p:sp>
        <p:nvSpPr>
          <p:cNvPr id="4" name="Título 4">
            <a:extLst>
              <a:ext uri="{FF2B5EF4-FFF2-40B4-BE49-F238E27FC236}">
                <a16:creationId xmlns:a16="http://schemas.microsoft.com/office/drawing/2014/main" id="{78A81470-C04D-47DE-A60E-F29D5EC64D41}"/>
              </a:ext>
            </a:extLst>
          </p:cNvPr>
          <p:cNvSpPr txBox="1">
            <a:spLocks/>
          </p:cNvSpPr>
          <p:nvPr/>
        </p:nvSpPr>
        <p:spPr>
          <a:xfrm>
            <a:off x="795903" y="276369"/>
            <a:ext cx="7705302" cy="537816"/>
          </a:xfrm>
        </p:spPr>
        <p:txBody>
          <a:bodyPr/>
          <a:lstStyle>
            <a:lvl1pPr algn="ctr" rtl="0" eaLnBrk="0" fontAlgn="base" hangingPunct="0">
              <a:spcBef>
                <a:spcPct val="0"/>
              </a:spcBef>
              <a:spcAft>
                <a:spcPct val="0"/>
              </a:spcAft>
              <a:defRPr sz="5900" kern="1200">
                <a:solidFill>
                  <a:schemeClr val="tx1"/>
                </a:solidFill>
                <a:latin typeface="+mj-lt"/>
                <a:ea typeface="+mj-ea"/>
                <a:cs typeface="+mj-cs"/>
              </a:defRPr>
            </a:lvl1pPr>
            <a:lvl2pPr algn="ctr" rtl="0" eaLnBrk="0" fontAlgn="base" hangingPunct="0">
              <a:spcBef>
                <a:spcPct val="0"/>
              </a:spcBef>
              <a:spcAft>
                <a:spcPct val="0"/>
              </a:spcAft>
              <a:defRPr sz="5900">
                <a:solidFill>
                  <a:schemeClr val="tx1"/>
                </a:solidFill>
                <a:latin typeface="Calibri" pitchFamily="34" charset="0"/>
              </a:defRPr>
            </a:lvl2pPr>
            <a:lvl3pPr algn="ctr" rtl="0" eaLnBrk="0" fontAlgn="base" hangingPunct="0">
              <a:spcBef>
                <a:spcPct val="0"/>
              </a:spcBef>
              <a:spcAft>
                <a:spcPct val="0"/>
              </a:spcAft>
              <a:defRPr sz="5900">
                <a:solidFill>
                  <a:schemeClr val="tx1"/>
                </a:solidFill>
                <a:latin typeface="Calibri" pitchFamily="34" charset="0"/>
              </a:defRPr>
            </a:lvl3pPr>
            <a:lvl4pPr algn="ctr" rtl="0" eaLnBrk="0" fontAlgn="base" hangingPunct="0">
              <a:spcBef>
                <a:spcPct val="0"/>
              </a:spcBef>
              <a:spcAft>
                <a:spcPct val="0"/>
              </a:spcAft>
              <a:defRPr sz="5900">
                <a:solidFill>
                  <a:schemeClr val="tx1"/>
                </a:solidFill>
                <a:latin typeface="Calibri" pitchFamily="34" charset="0"/>
              </a:defRPr>
            </a:lvl4pPr>
            <a:lvl5pPr algn="ctr" rtl="0" eaLnBrk="0" fontAlgn="base" hangingPunct="0">
              <a:spcBef>
                <a:spcPct val="0"/>
              </a:spcBef>
              <a:spcAft>
                <a:spcPct val="0"/>
              </a:spcAft>
              <a:defRPr sz="5900">
                <a:solidFill>
                  <a:schemeClr val="tx1"/>
                </a:solidFill>
                <a:latin typeface="Calibri" pitchFamily="34" charset="0"/>
              </a:defRPr>
            </a:lvl5pPr>
            <a:lvl6pPr marL="609585" algn="ctr" rtl="0" fontAlgn="base">
              <a:spcBef>
                <a:spcPct val="0"/>
              </a:spcBef>
              <a:spcAft>
                <a:spcPct val="0"/>
              </a:spcAft>
              <a:defRPr sz="5900">
                <a:solidFill>
                  <a:schemeClr val="tx1"/>
                </a:solidFill>
                <a:latin typeface="Calibri" pitchFamily="34" charset="0"/>
              </a:defRPr>
            </a:lvl6pPr>
            <a:lvl7pPr marL="1219170" algn="ctr" rtl="0" fontAlgn="base">
              <a:spcBef>
                <a:spcPct val="0"/>
              </a:spcBef>
              <a:spcAft>
                <a:spcPct val="0"/>
              </a:spcAft>
              <a:defRPr sz="5900">
                <a:solidFill>
                  <a:schemeClr val="tx1"/>
                </a:solidFill>
                <a:latin typeface="Calibri" pitchFamily="34" charset="0"/>
              </a:defRPr>
            </a:lvl7pPr>
            <a:lvl8pPr marL="1828754" algn="ctr" rtl="0" fontAlgn="base">
              <a:spcBef>
                <a:spcPct val="0"/>
              </a:spcBef>
              <a:spcAft>
                <a:spcPct val="0"/>
              </a:spcAft>
              <a:defRPr sz="5900">
                <a:solidFill>
                  <a:schemeClr val="tx1"/>
                </a:solidFill>
                <a:latin typeface="Calibri" pitchFamily="34" charset="0"/>
              </a:defRPr>
            </a:lvl8pPr>
            <a:lvl9pPr marL="2438339" algn="ctr" rtl="0" fontAlgn="base">
              <a:spcBef>
                <a:spcPct val="0"/>
              </a:spcBef>
              <a:spcAft>
                <a:spcPct val="0"/>
              </a:spcAft>
              <a:defRPr sz="5900">
                <a:solidFill>
                  <a:schemeClr val="tx1"/>
                </a:solidFill>
                <a:latin typeface="Calibri" pitchFamily="34" charset="0"/>
              </a:defRPr>
            </a:lvl9pPr>
          </a:lstStyle>
          <a:p>
            <a:pPr marL="0" marR="0" lvl="0" indent="0" algn="l" defTabSz="913943" rtl="0" eaLnBrk="0" fontAlgn="base" latinLnBrk="0" hangingPunct="0">
              <a:lnSpc>
                <a:spcPct val="100000"/>
              </a:lnSpc>
              <a:spcBef>
                <a:spcPct val="0"/>
              </a:spcBef>
              <a:spcAft>
                <a:spcPct val="0"/>
              </a:spcAft>
              <a:buClrTx/>
              <a:buSzTx/>
              <a:buFontTx/>
              <a:buNone/>
              <a:tabLst/>
              <a:defRPr/>
            </a:pPr>
            <a:r>
              <a:rPr lang="pt-BR" sz="2800" b="1" dirty="0">
                <a:solidFill>
                  <a:srgbClr val="003245"/>
                </a:solidFill>
                <a:latin typeface="Calibri"/>
              </a:rPr>
              <a:t>Diagnóstico</a:t>
            </a:r>
            <a:endParaRPr kumimoji="0" lang="pt-BR" sz="2800" b="0" i="0" u="none" strike="noStrike" kern="1200" cap="none" spc="0" normalizeH="0" baseline="0" noProof="0" dirty="0">
              <a:ln>
                <a:noFill/>
              </a:ln>
              <a:solidFill>
                <a:srgbClr val="003245"/>
              </a:solidFill>
              <a:effectLst/>
              <a:uLnTx/>
              <a:uFillTx/>
              <a:latin typeface="Calibri"/>
              <a:ea typeface="+mj-ea"/>
              <a:cs typeface="+mj-cs"/>
            </a:endParaRPr>
          </a:p>
        </p:txBody>
      </p:sp>
      <p:sp>
        <p:nvSpPr>
          <p:cNvPr id="13" name="Retângulo: Cantos Arredondados 12">
            <a:extLst>
              <a:ext uri="{FF2B5EF4-FFF2-40B4-BE49-F238E27FC236}">
                <a16:creationId xmlns:a16="http://schemas.microsoft.com/office/drawing/2014/main" id="{D781F01C-BE41-44D1-965A-5BBA4AE9C7BD}"/>
              </a:ext>
            </a:extLst>
          </p:cNvPr>
          <p:cNvSpPr/>
          <p:nvPr/>
        </p:nvSpPr>
        <p:spPr>
          <a:xfrm>
            <a:off x="620587" y="1439990"/>
            <a:ext cx="4835332" cy="2443371"/>
          </a:xfrm>
          <a:prstGeom prst="roundRect">
            <a:avLst>
              <a:gd name="adj" fmla="val 16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Cantos Arredondados 15">
            <a:extLst>
              <a:ext uri="{FF2B5EF4-FFF2-40B4-BE49-F238E27FC236}">
                <a16:creationId xmlns:a16="http://schemas.microsoft.com/office/drawing/2014/main" id="{26A77093-F69B-41A5-8E52-A0AF263B1D5A}"/>
              </a:ext>
            </a:extLst>
          </p:cNvPr>
          <p:cNvSpPr/>
          <p:nvPr/>
        </p:nvSpPr>
        <p:spPr>
          <a:xfrm>
            <a:off x="6467252" y="1424147"/>
            <a:ext cx="5262091" cy="4994367"/>
          </a:xfrm>
          <a:prstGeom prst="roundRect">
            <a:avLst>
              <a:gd name="adj" fmla="val 1001"/>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CaixaDeTexto 23">
            <a:extLst>
              <a:ext uri="{FF2B5EF4-FFF2-40B4-BE49-F238E27FC236}">
                <a16:creationId xmlns:a16="http://schemas.microsoft.com/office/drawing/2014/main" id="{11AB8E96-38FE-4D35-8C68-C9AFCFDE9F2C}"/>
              </a:ext>
            </a:extLst>
          </p:cNvPr>
          <p:cNvSpPr txBox="1"/>
          <p:nvPr/>
        </p:nvSpPr>
        <p:spPr>
          <a:xfrm>
            <a:off x="523652" y="905416"/>
            <a:ext cx="4595846" cy="338554"/>
          </a:xfrm>
          <a:prstGeom prst="rect">
            <a:avLst/>
          </a:prstGeom>
          <a:noFill/>
        </p:spPr>
        <p:txBody>
          <a:bodyPr wrap="square">
            <a:spAutoFit/>
          </a:bodyPr>
          <a:lstStyle/>
          <a:p>
            <a:r>
              <a:rPr lang="pt-BR" sz="1600" b="1" dirty="0">
                <a:solidFill>
                  <a:srgbClr val="808080"/>
                </a:solidFill>
                <a:latin typeface="Calibri" panose="020F0502020204030204" pitchFamily="34" charset="0"/>
              </a:rPr>
              <a:t>Desempenho por canal</a:t>
            </a:r>
            <a:endParaRPr lang="pt-BR" sz="1600" dirty="0"/>
          </a:p>
        </p:txBody>
      </p:sp>
      <p:sp>
        <p:nvSpPr>
          <p:cNvPr id="27" name="CaixaDeTexto 26">
            <a:extLst>
              <a:ext uri="{FF2B5EF4-FFF2-40B4-BE49-F238E27FC236}">
                <a16:creationId xmlns:a16="http://schemas.microsoft.com/office/drawing/2014/main" id="{578813EC-1B84-4E39-ABED-AEB8529E7A08}"/>
              </a:ext>
            </a:extLst>
          </p:cNvPr>
          <p:cNvSpPr txBox="1"/>
          <p:nvPr/>
        </p:nvSpPr>
        <p:spPr>
          <a:xfrm>
            <a:off x="523652" y="1175543"/>
            <a:ext cx="2978332" cy="261610"/>
          </a:xfrm>
          <a:prstGeom prst="rect">
            <a:avLst/>
          </a:prstGeom>
          <a:noFill/>
        </p:spPr>
        <p:txBody>
          <a:bodyPr wrap="square">
            <a:spAutoFit/>
          </a:bodyPr>
          <a:lstStyle/>
          <a:p>
            <a:r>
              <a:rPr lang="pt-BR" sz="1100" dirty="0">
                <a:latin typeface="Calibri" panose="020F0502020204030204" pitchFamily="34" charset="0"/>
              </a:rPr>
              <a:t>% vendas de 2019 em relação a 2018 </a:t>
            </a:r>
            <a:endParaRPr lang="pt-BR" sz="1100" dirty="0"/>
          </a:p>
        </p:txBody>
      </p:sp>
      <p:sp>
        <p:nvSpPr>
          <p:cNvPr id="28" name="CaixaDeTexto 27">
            <a:extLst>
              <a:ext uri="{FF2B5EF4-FFF2-40B4-BE49-F238E27FC236}">
                <a16:creationId xmlns:a16="http://schemas.microsoft.com/office/drawing/2014/main" id="{33AB43CA-30B0-4452-8B99-8B1FA07E8B60}"/>
              </a:ext>
            </a:extLst>
          </p:cNvPr>
          <p:cNvSpPr txBox="1"/>
          <p:nvPr/>
        </p:nvSpPr>
        <p:spPr>
          <a:xfrm>
            <a:off x="6370316" y="861930"/>
            <a:ext cx="5005149" cy="338554"/>
          </a:xfrm>
          <a:prstGeom prst="rect">
            <a:avLst/>
          </a:prstGeom>
          <a:noFill/>
        </p:spPr>
        <p:txBody>
          <a:bodyPr wrap="square">
            <a:spAutoFit/>
          </a:bodyPr>
          <a:lstStyle/>
          <a:p>
            <a:r>
              <a:rPr lang="pt-BR" sz="1600" b="1" dirty="0">
                <a:solidFill>
                  <a:srgbClr val="808080"/>
                </a:solidFill>
                <a:latin typeface="Calibri" panose="020F0502020204030204" pitchFamily="34" charset="0"/>
              </a:rPr>
              <a:t>Seguimento de produtos | Abertura por região e canal</a:t>
            </a:r>
            <a:endParaRPr lang="pt-BR" sz="1600" dirty="0"/>
          </a:p>
        </p:txBody>
      </p:sp>
      <p:sp>
        <p:nvSpPr>
          <p:cNvPr id="29" name="CaixaDeTexto 28">
            <a:extLst>
              <a:ext uri="{FF2B5EF4-FFF2-40B4-BE49-F238E27FC236}">
                <a16:creationId xmlns:a16="http://schemas.microsoft.com/office/drawing/2014/main" id="{C6DAF923-DD8B-4193-BB85-D456AAF58429}"/>
              </a:ext>
            </a:extLst>
          </p:cNvPr>
          <p:cNvSpPr txBox="1"/>
          <p:nvPr/>
        </p:nvSpPr>
        <p:spPr>
          <a:xfrm>
            <a:off x="6370317" y="1132057"/>
            <a:ext cx="2978332" cy="261610"/>
          </a:xfrm>
          <a:prstGeom prst="rect">
            <a:avLst/>
          </a:prstGeom>
          <a:noFill/>
        </p:spPr>
        <p:txBody>
          <a:bodyPr wrap="square">
            <a:spAutoFit/>
          </a:bodyPr>
          <a:lstStyle/>
          <a:p>
            <a:r>
              <a:rPr lang="pt-BR" sz="1100" dirty="0">
                <a:latin typeface="Calibri" panose="020F0502020204030204" pitchFamily="34" charset="0"/>
              </a:rPr>
              <a:t>% vendas de 2019 em relação a 2018 </a:t>
            </a:r>
            <a:endParaRPr lang="pt-BR" sz="1100" dirty="0"/>
          </a:p>
        </p:txBody>
      </p:sp>
      <p:sp>
        <p:nvSpPr>
          <p:cNvPr id="34" name="CaixaDeTexto 33">
            <a:extLst>
              <a:ext uri="{FF2B5EF4-FFF2-40B4-BE49-F238E27FC236}">
                <a16:creationId xmlns:a16="http://schemas.microsoft.com/office/drawing/2014/main" id="{E5ADA293-5DAD-4016-8E88-B3D05C963E09}"/>
              </a:ext>
            </a:extLst>
          </p:cNvPr>
          <p:cNvSpPr txBox="1"/>
          <p:nvPr/>
        </p:nvSpPr>
        <p:spPr>
          <a:xfrm>
            <a:off x="611878" y="4131105"/>
            <a:ext cx="4844042" cy="2462213"/>
          </a:xfrm>
          <a:prstGeom prst="rect">
            <a:avLst/>
          </a:prstGeom>
          <a:noFill/>
        </p:spPr>
        <p:txBody>
          <a:bodyPr wrap="square">
            <a:spAutoFit/>
          </a:bodyPr>
          <a:lstStyle/>
          <a:p>
            <a:pPr marL="285750" indent="-285750">
              <a:buFont typeface="Arial" panose="020B0604020202020204" pitchFamily="34" charset="0"/>
              <a:buChar char="•"/>
            </a:pPr>
            <a:r>
              <a:rPr lang="pt-BR" sz="1400" b="1" dirty="0">
                <a:solidFill>
                  <a:srgbClr val="660099"/>
                </a:solidFill>
              </a:rPr>
              <a:t>As lojas próprias apresentaram desempenho de vendas abaixo dos níveis obtidos pelo </a:t>
            </a:r>
            <a:r>
              <a:rPr lang="pt-BR" sz="1400" b="1" dirty="0" err="1">
                <a:solidFill>
                  <a:srgbClr val="660099"/>
                </a:solidFill>
              </a:rPr>
              <a:t>marketplace</a:t>
            </a:r>
            <a:r>
              <a:rPr lang="pt-BR" sz="1400" b="1" dirty="0">
                <a:solidFill>
                  <a:srgbClr val="660099"/>
                </a:solidFill>
              </a:rPr>
              <a:t> em todos os produtos, principalmente nos de informática com queda de 27,1% em relação a 2018. </a:t>
            </a:r>
          </a:p>
          <a:p>
            <a:pPr marL="285750" indent="-285750">
              <a:buFont typeface="Arial" panose="020B0604020202020204" pitchFamily="34" charset="0"/>
              <a:buChar char="•"/>
            </a:pPr>
            <a:endParaRPr lang="pt-BR" sz="1400" b="1" dirty="0">
              <a:solidFill>
                <a:srgbClr val="660099"/>
              </a:solidFill>
            </a:endParaRPr>
          </a:p>
          <a:p>
            <a:pPr marL="285750" indent="-285750">
              <a:buFont typeface="Arial" panose="020B0604020202020204" pitchFamily="34" charset="0"/>
              <a:buChar char="•"/>
            </a:pPr>
            <a:r>
              <a:rPr lang="pt-BR" sz="1400" b="1" dirty="0">
                <a:solidFill>
                  <a:srgbClr val="660099"/>
                </a:solidFill>
              </a:rPr>
              <a:t>Na abertura por região e canal observa-se a queda acentuada nas vendas de informática pelas lojas próprias em todas as regiões, ou seja, ambos canais foram impactados pelos mesmos cenários, tanto econômico quanto da mudança de perfil do cliente, porém as lojas próprias tiveram maior dificuldade nas vendas.</a:t>
            </a:r>
          </a:p>
        </p:txBody>
      </p:sp>
      <p:pic>
        <p:nvPicPr>
          <p:cNvPr id="15" name="Imagem 14">
            <a:extLst>
              <a:ext uri="{FF2B5EF4-FFF2-40B4-BE49-F238E27FC236}">
                <a16:creationId xmlns:a16="http://schemas.microsoft.com/office/drawing/2014/main" id="{95A63C83-2951-44B1-A68B-5154C379D07C}"/>
              </a:ext>
            </a:extLst>
          </p:cNvPr>
          <p:cNvPicPr>
            <a:picLocks noChangeAspect="1"/>
          </p:cNvPicPr>
          <p:nvPr/>
        </p:nvPicPr>
        <p:blipFill>
          <a:blip r:embed="rId3"/>
          <a:stretch>
            <a:fillRect/>
          </a:stretch>
        </p:blipFill>
        <p:spPr>
          <a:xfrm>
            <a:off x="6517327" y="1486326"/>
            <a:ext cx="5212016" cy="4855029"/>
          </a:xfrm>
          <a:prstGeom prst="rect">
            <a:avLst/>
          </a:prstGeom>
        </p:spPr>
      </p:pic>
    </p:spTree>
    <p:extLst>
      <p:ext uri="{BB962C8B-B14F-4D97-AF65-F5344CB8AC3E}">
        <p14:creationId xmlns:p14="http://schemas.microsoft.com/office/powerpoint/2010/main" val="101093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27">
            <a:extLst>
              <a:ext uri="{FF2B5EF4-FFF2-40B4-BE49-F238E27FC236}">
                <a16:creationId xmlns:a16="http://schemas.microsoft.com/office/drawing/2014/main" id="{C01CFB30-65EB-4C47-97A1-C950F8B4E825}"/>
              </a:ext>
            </a:extLst>
          </p:cNvPr>
          <p:cNvSpPr/>
          <p:nvPr/>
        </p:nvSpPr>
        <p:spPr>
          <a:xfrm>
            <a:off x="0" y="222043"/>
            <a:ext cx="664132" cy="583753"/>
          </a:xfrm>
          <a:prstGeom prst="homePlate">
            <a:avLst>
              <a:gd name="adj" fmla="val 38269"/>
            </a:avLst>
          </a:prstGeom>
          <a:solidFill>
            <a:srgbClr val="660099"/>
          </a:solidFill>
          <a:ln>
            <a:noFill/>
          </a:ln>
          <a:effectLst/>
        </p:spPr>
        <p:style>
          <a:lnRef idx="1">
            <a:schemeClr val="accent1"/>
          </a:lnRef>
          <a:fillRef idx="3">
            <a:schemeClr val="accent1"/>
          </a:fillRef>
          <a:effectRef idx="2">
            <a:schemeClr val="accent1"/>
          </a:effectRef>
          <a:fontRef idx="minor">
            <a:schemeClr val="lt1"/>
          </a:fontRef>
        </p:style>
        <p:txBody>
          <a:bodyPr lIns="121954" tIns="60977" rIns="121954" bIns="60977"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FFFFFF"/>
              </a:solidFill>
              <a:effectLst/>
              <a:uLnTx/>
              <a:uFillTx/>
              <a:latin typeface="Trebuchet MS" panose="020B0603020202020204" pitchFamily="34" charset="0"/>
              <a:ea typeface="+mn-ea"/>
              <a:cs typeface="+mn-cs"/>
            </a:endParaRPr>
          </a:p>
        </p:txBody>
      </p:sp>
      <p:sp>
        <p:nvSpPr>
          <p:cNvPr id="3" name="Título 4">
            <a:extLst>
              <a:ext uri="{FF2B5EF4-FFF2-40B4-BE49-F238E27FC236}">
                <a16:creationId xmlns:a16="http://schemas.microsoft.com/office/drawing/2014/main" id="{1AF104D7-96A7-4CB1-BEEB-88F6DC374A38}"/>
              </a:ext>
            </a:extLst>
          </p:cNvPr>
          <p:cNvSpPr txBox="1">
            <a:spLocks/>
          </p:cNvSpPr>
          <p:nvPr/>
        </p:nvSpPr>
        <p:spPr>
          <a:xfrm>
            <a:off x="795903" y="276369"/>
            <a:ext cx="7705302" cy="537816"/>
          </a:xfrm>
        </p:spPr>
        <p:txBody>
          <a:bodyPr/>
          <a:lstStyle>
            <a:lvl1pPr algn="ctr" rtl="0" eaLnBrk="0" fontAlgn="base" hangingPunct="0">
              <a:spcBef>
                <a:spcPct val="0"/>
              </a:spcBef>
              <a:spcAft>
                <a:spcPct val="0"/>
              </a:spcAft>
              <a:defRPr sz="5900" kern="1200">
                <a:solidFill>
                  <a:schemeClr val="tx1"/>
                </a:solidFill>
                <a:latin typeface="+mj-lt"/>
                <a:ea typeface="+mj-ea"/>
                <a:cs typeface="+mj-cs"/>
              </a:defRPr>
            </a:lvl1pPr>
            <a:lvl2pPr algn="ctr" rtl="0" eaLnBrk="0" fontAlgn="base" hangingPunct="0">
              <a:spcBef>
                <a:spcPct val="0"/>
              </a:spcBef>
              <a:spcAft>
                <a:spcPct val="0"/>
              </a:spcAft>
              <a:defRPr sz="5900">
                <a:solidFill>
                  <a:schemeClr val="tx1"/>
                </a:solidFill>
                <a:latin typeface="Calibri" pitchFamily="34" charset="0"/>
              </a:defRPr>
            </a:lvl2pPr>
            <a:lvl3pPr algn="ctr" rtl="0" eaLnBrk="0" fontAlgn="base" hangingPunct="0">
              <a:spcBef>
                <a:spcPct val="0"/>
              </a:spcBef>
              <a:spcAft>
                <a:spcPct val="0"/>
              </a:spcAft>
              <a:defRPr sz="5900">
                <a:solidFill>
                  <a:schemeClr val="tx1"/>
                </a:solidFill>
                <a:latin typeface="Calibri" pitchFamily="34" charset="0"/>
              </a:defRPr>
            </a:lvl3pPr>
            <a:lvl4pPr algn="ctr" rtl="0" eaLnBrk="0" fontAlgn="base" hangingPunct="0">
              <a:spcBef>
                <a:spcPct val="0"/>
              </a:spcBef>
              <a:spcAft>
                <a:spcPct val="0"/>
              </a:spcAft>
              <a:defRPr sz="5900">
                <a:solidFill>
                  <a:schemeClr val="tx1"/>
                </a:solidFill>
                <a:latin typeface="Calibri" pitchFamily="34" charset="0"/>
              </a:defRPr>
            </a:lvl4pPr>
            <a:lvl5pPr algn="ctr" rtl="0" eaLnBrk="0" fontAlgn="base" hangingPunct="0">
              <a:spcBef>
                <a:spcPct val="0"/>
              </a:spcBef>
              <a:spcAft>
                <a:spcPct val="0"/>
              </a:spcAft>
              <a:defRPr sz="5900">
                <a:solidFill>
                  <a:schemeClr val="tx1"/>
                </a:solidFill>
                <a:latin typeface="Calibri" pitchFamily="34" charset="0"/>
              </a:defRPr>
            </a:lvl5pPr>
            <a:lvl6pPr marL="609585" algn="ctr" rtl="0" fontAlgn="base">
              <a:spcBef>
                <a:spcPct val="0"/>
              </a:spcBef>
              <a:spcAft>
                <a:spcPct val="0"/>
              </a:spcAft>
              <a:defRPr sz="5900">
                <a:solidFill>
                  <a:schemeClr val="tx1"/>
                </a:solidFill>
                <a:latin typeface="Calibri" pitchFamily="34" charset="0"/>
              </a:defRPr>
            </a:lvl6pPr>
            <a:lvl7pPr marL="1219170" algn="ctr" rtl="0" fontAlgn="base">
              <a:spcBef>
                <a:spcPct val="0"/>
              </a:spcBef>
              <a:spcAft>
                <a:spcPct val="0"/>
              </a:spcAft>
              <a:defRPr sz="5900">
                <a:solidFill>
                  <a:schemeClr val="tx1"/>
                </a:solidFill>
                <a:latin typeface="Calibri" pitchFamily="34" charset="0"/>
              </a:defRPr>
            </a:lvl7pPr>
            <a:lvl8pPr marL="1828754" algn="ctr" rtl="0" fontAlgn="base">
              <a:spcBef>
                <a:spcPct val="0"/>
              </a:spcBef>
              <a:spcAft>
                <a:spcPct val="0"/>
              </a:spcAft>
              <a:defRPr sz="5900">
                <a:solidFill>
                  <a:schemeClr val="tx1"/>
                </a:solidFill>
                <a:latin typeface="Calibri" pitchFamily="34" charset="0"/>
              </a:defRPr>
            </a:lvl8pPr>
            <a:lvl9pPr marL="2438339" algn="ctr" rtl="0" fontAlgn="base">
              <a:spcBef>
                <a:spcPct val="0"/>
              </a:spcBef>
              <a:spcAft>
                <a:spcPct val="0"/>
              </a:spcAft>
              <a:defRPr sz="5900">
                <a:solidFill>
                  <a:schemeClr val="tx1"/>
                </a:solidFill>
                <a:latin typeface="Calibri" pitchFamily="34" charset="0"/>
              </a:defRPr>
            </a:lvl9pPr>
          </a:lstStyle>
          <a:p>
            <a:pPr marL="0" marR="0" lvl="0" indent="0" algn="l" defTabSz="913943" rtl="0" eaLnBrk="0" fontAlgn="base" latinLnBrk="0" hangingPunct="0">
              <a:lnSpc>
                <a:spcPct val="100000"/>
              </a:lnSpc>
              <a:spcBef>
                <a:spcPct val="0"/>
              </a:spcBef>
              <a:spcAft>
                <a:spcPct val="0"/>
              </a:spcAft>
              <a:buClrTx/>
              <a:buSzTx/>
              <a:buFontTx/>
              <a:buNone/>
              <a:tabLst/>
              <a:defRPr/>
            </a:pPr>
            <a:r>
              <a:rPr lang="pt-BR" sz="2800" b="1" dirty="0">
                <a:solidFill>
                  <a:srgbClr val="003245"/>
                </a:solidFill>
                <a:latin typeface="Calibri"/>
              </a:rPr>
              <a:t>Sugestões</a:t>
            </a:r>
            <a:endParaRPr kumimoji="0" lang="pt-BR" sz="2800" b="0" i="0" u="none" strike="noStrike" kern="1200" cap="none" spc="0" normalizeH="0" baseline="0" noProof="0" dirty="0">
              <a:ln>
                <a:noFill/>
              </a:ln>
              <a:solidFill>
                <a:srgbClr val="003245"/>
              </a:solidFill>
              <a:effectLst/>
              <a:uLnTx/>
              <a:uFillTx/>
              <a:latin typeface="Calibri"/>
              <a:ea typeface="+mj-ea"/>
              <a:cs typeface="+mj-cs"/>
            </a:endParaRPr>
          </a:p>
        </p:txBody>
      </p:sp>
      <p:sp>
        <p:nvSpPr>
          <p:cNvPr id="8" name="CaixaDeTexto 7">
            <a:extLst>
              <a:ext uri="{FF2B5EF4-FFF2-40B4-BE49-F238E27FC236}">
                <a16:creationId xmlns:a16="http://schemas.microsoft.com/office/drawing/2014/main" id="{6B09C73F-0DDB-4BFC-A8DF-EA0D7B943C18}"/>
              </a:ext>
            </a:extLst>
          </p:cNvPr>
          <p:cNvSpPr txBox="1"/>
          <p:nvPr/>
        </p:nvSpPr>
        <p:spPr>
          <a:xfrm>
            <a:off x="654283" y="1716316"/>
            <a:ext cx="10883434" cy="2308324"/>
          </a:xfrm>
          <a:prstGeom prst="rect">
            <a:avLst/>
          </a:prstGeom>
          <a:noFill/>
        </p:spPr>
        <p:txBody>
          <a:bodyPr wrap="square">
            <a:spAutoFit/>
          </a:bodyPr>
          <a:lstStyle/>
          <a:p>
            <a:pPr marL="285750" indent="-285750">
              <a:buFont typeface="Arial" panose="020B0604020202020204" pitchFamily="34" charset="0"/>
              <a:buChar char="•"/>
            </a:pPr>
            <a:r>
              <a:rPr lang="pt-BR" sz="1600" b="1" dirty="0"/>
              <a:t>Um ponto que chamou a atenção na análise foi relacionado a queda de vendas nas lojas próprias no ano de 2019 principalmente em produtos de maior valor.</a:t>
            </a:r>
          </a:p>
          <a:p>
            <a:pPr marL="285750" indent="-285750">
              <a:buFont typeface="Arial" panose="020B0604020202020204" pitchFamily="34" charset="0"/>
              <a:buChar char="•"/>
            </a:pPr>
            <a:r>
              <a:rPr lang="pt-BR" sz="1600" b="1" dirty="0"/>
              <a:t>Sugestão de estratégia para reverter este cenário:</a:t>
            </a:r>
          </a:p>
          <a:p>
            <a:pPr marL="742950" lvl="1" indent="-285750">
              <a:buFont typeface="Arial" panose="020B0604020202020204" pitchFamily="34" charset="0"/>
              <a:buChar char="•"/>
            </a:pPr>
            <a:r>
              <a:rPr lang="pt-BR" sz="1600" b="1" dirty="0"/>
              <a:t>Aprofundar o levantamento de informações que expliquem este comportamento de queda através de reuniões com gerentes de lojas e pesquisas com clientes.</a:t>
            </a:r>
          </a:p>
          <a:p>
            <a:pPr marL="742950" lvl="1" indent="-285750">
              <a:buFont typeface="Arial" panose="020B0604020202020204" pitchFamily="34" charset="0"/>
              <a:buChar char="•"/>
            </a:pPr>
            <a:r>
              <a:rPr lang="pt-BR" sz="1600" b="1" dirty="0"/>
              <a:t>A maior oportunidade de crescimento está na otimização das vendas de serviços complementares para clientes que adquirem equipamentos de informática bem como os que adquirem serviços de Assistência Técnica .</a:t>
            </a:r>
          </a:p>
          <a:p>
            <a:pPr marL="742950" lvl="1" indent="-285750">
              <a:buFont typeface="Arial" panose="020B0604020202020204" pitchFamily="34" charset="0"/>
              <a:buChar char="•"/>
            </a:pPr>
            <a:r>
              <a:rPr lang="pt-BR" sz="1600" b="1" dirty="0"/>
              <a:t>E o melhor lugar para otimizar estas vendas complementares é nas loja próprias, por isso entender quais fatores que estão prejudicando as vendas é fundamental.</a:t>
            </a:r>
          </a:p>
        </p:txBody>
      </p:sp>
    </p:spTree>
    <p:extLst>
      <p:ext uri="{BB962C8B-B14F-4D97-AF65-F5344CB8AC3E}">
        <p14:creationId xmlns:p14="http://schemas.microsoft.com/office/powerpoint/2010/main" val="5844960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1416</TotalTime>
  <Words>329</Words>
  <Application>Microsoft Office PowerPoint</Application>
  <PresentationFormat>Widescreen</PresentationFormat>
  <Paragraphs>22</Paragraphs>
  <Slides>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vt:i4>
      </vt:variant>
    </vt:vector>
  </HeadingPairs>
  <TitlesOfParts>
    <vt:vector size="8" baseType="lpstr">
      <vt:lpstr>Arial</vt:lpstr>
      <vt:lpstr>Calibri</vt:lpstr>
      <vt:lpstr>Calibri Light</vt:lpstr>
      <vt:lpstr>Trebuchet MS</vt:lpstr>
      <vt:lpstr>Tema do Office</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William Walter Da Silva</dc:creator>
  <cp:lastModifiedBy>William Walter Da Silva</cp:lastModifiedBy>
  <cp:revision>46</cp:revision>
  <dcterms:created xsi:type="dcterms:W3CDTF">2021-08-22T13:44:23Z</dcterms:created>
  <dcterms:modified xsi:type="dcterms:W3CDTF">2021-09-26T12:09:37Z</dcterms:modified>
</cp:coreProperties>
</file>