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32"/>
  </p:notesMasterIdLst>
  <p:handoutMasterIdLst>
    <p:handoutMasterId r:id="rId33"/>
  </p:handoutMasterIdLst>
  <p:sldIdLst>
    <p:sldId id="258" r:id="rId3"/>
    <p:sldId id="259" r:id="rId4"/>
    <p:sldId id="287" r:id="rId5"/>
    <p:sldId id="260" r:id="rId6"/>
    <p:sldId id="257" r:id="rId7"/>
    <p:sldId id="261" r:id="rId8"/>
    <p:sldId id="273" r:id="rId9"/>
    <p:sldId id="263" r:id="rId10"/>
    <p:sldId id="265" r:id="rId11"/>
    <p:sldId id="276" r:id="rId12"/>
    <p:sldId id="275" r:id="rId13"/>
    <p:sldId id="274" r:id="rId14"/>
    <p:sldId id="262" r:id="rId15"/>
    <p:sldId id="266" r:id="rId16"/>
    <p:sldId id="277" r:id="rId17"/>
    <p:sldId id="278" r:id="rId18"/>
    <p:sldId id="279" r:id="rId19"/>
    <p:sldId id="283" r:id="rId20"/>
    <p:sldId id="281" r:id="rId21"/>
    <p:sldId id="282" r:id="rId22"/>
    <p:sldId id="284" r:id="rId23"/>
    <p:sldId id="267" r:id="rId24"/>
    <p:sldId id="268" r:id="rId25"/>
    <p:sldId id="269" r:id="rId26"/>
    <p:sldId id="285" r:id="rId27"/>
    <p:sldId id="270" r:id="rId28"/>
    <p:sldId id="271" r:id="rId29"/>
    <p:sldId id="272"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091" autoAdjust="0"/>
  </p:normalViewPr>
  <p:slideViewPr>
    <p:cSldViewPr snapToGrid="0">
      <p:cViewPr>
        <p:scale>
          <a:sx n="50" d="100"/>
          <a:sy n="50" d="100"/>
        </p:scale>
        <p:origin x="1934" y="130"/>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DE1E0-36B2-42FD-8BC1-DEC0FAC5CDC6}" type="doc">
      <dgm:prSet loTypeId="urn:microsoft.com/office/officeart/2009/layout/CircleArrowProcess" loCatId="process" qsTypeId="urn:microsoft.com/office/officeart/2005/8/quickstyle/simple4" qsCatId="simple" csTypeId="urn:microsoft.com/office/officeart/2005/8/colors/colorful1" csCatId="colorful" phldr="1"/>
      <dgm:spPr/>
      <dgm:t>
        <a:bodyPr/>
        <a:lstStyle/>
        <a:p>
          <a:endParaRPr lang="en-US"/>
        </a:p>
      </dgm:t>
    </dgm:pt>
    <dgm:pt modelId="{70FEEDF0-9ED0-4D7F-AB97-F24DEA096723}">
      <dgm:prSet phldrT="[Text]"/>
      <dgm:spPr/>
      <dgm:t>
        <a:bodyPr/>
        <a:lstStyle/>
        <a:p>
          <a:r>
            <a:rPr lang="en-US" dirty="0" smtClean="0"/>
            <a:t>Quantitative</a:t>
          </a:r>
          <a:endParaRPr lang="en-US" dirty="0"/>
        </a:p>
      </dgm:t>
    </dgm:pt>
    <dgm:pt modelId="{6A0DD80F-58E3-4F5A-8C14-0C7F080FC469}" type="parTrans" cxnId="{26755254-41E9-4B8D-9575-AED9C008015C}">
      <dgm:prSet/>
      <dgm:spPr/>
      <dgm:t>
        <a:bodyPr/>
        <a:lstStyle/>
        <a:p>
          <a:endParaRPr lang="en-US"/>
        </a:p>
      </dgm:t>
    </dgm:pt>
    <dgm:pt modelId="{5AEE57B6-452E-4D6B-9FEC-128B713CC6B5}" type="sibTrans" cxnId="{26755254-41E9-4B8D-9575-AED9C008015C}">
      <dgm:prSet/>
      <dgm:spPr/>
      <dgm:t>
        <a:bodyPr/>
        <a:lstStyle/>
        <a:p>
          <a:endParaRPr lang="en-US"/>
        </a:p>
      </dgm:t>
    </dgm:pt>
    <dgm:pt modelId="{3983B1D4-E9F3-40E6-BD23-7E703B845062}">
      <dgm:prSet phldrT="[Text]"/>
      <dgm:spPr/>
      <dgm:t>
        <a:bodyPr/>
        <a:lstStyle/>
        <a:p>
          <a:r>
            <a:rPr lang="en-US" dirty="0" smtClean="0"/>
            <a:t>Meta-data</a:t>
          </a:r>
          <a:endParaRPr lang="en-US" dirty="0"/>
        </a:p>
      </dgm:t>
    </dgm:pt>
    <dgm:pt modelId="{4F492F41-738A-495A-BD66-62C92425C206}" type="parTrans" cxnId="{EE2D7EB0-2491-4620-9484-128EFCB0CCFB}">
      <dgm:prSet/>
      <dgm:spPr/>
      <dgm:t>
        <a:bodyPr/>
        <a:lstStyle/>
        <a:p>
          <a:endParaRPr lang="en-US"/>
        </a:p>
      </dgm:t>
    </dgm:pt>
    <dgm:pt modelId="{C87237CF-A497-41CE-A1FA-5B148B026A29}" type="sibTrans" cxnId="{EE2D7EB0-2491-4620-9484-128EFCB0CCFB}">
      <dgm:prSet/>
      <dgm:spPr/>
      <dgm:t>
        <a:bodyPr/>
        <a:lstStyle/>
        <a:p>
          <a:endParaRPr lang="en-US"/>
        </a:p>
      </dgm:t>
    </dgm:pt>
    <dgm:pt modelId="{902514D4-9367-48BD-AB98-415C361E8095}">
      <dgm:prSet phldrT="[Text]"/>
      <dgm:spPr/>
      <dgm:t>
        <a:bodyPr/>
        <a:lstStyle/>
        <a:p>
          <a:r>
            <a:rPr lang="en-US" dirty="0" smtClean="0"/>
            <a:t>Qualitative </a:t>
          </a:r>
          <a:endParaRPr lang="en-US" dirty="0"/>
        </a:p>
      </dgm:t>
    </dgm:pt>
    <dgm:pt modelId="{8583B2DE-149D-4FA0-B8A4-627F65C95D74}" type="parTrans" cxnId="{EC73D28B-E1B0-4A21-84D6-9486C56E714D}">
      <dgm:prSet/>
      <dgm:spPr/>
      <dgm:t>
        <a:bodyPr/>
        <a:lstStyle/>
        <a:p>
          <a:endParaRPr lang="en-US"/>
        </a:p>
      </dgm:t>
    </dgm:pt>
    <dgm:pt modelId="{E602F495-06AD-4078-A149-C6C8558402F7}" type="sibTrans" cxnId="{EC73D28B-E1B0-4A21-84D6-9486C56E714D}">
      <dgm:prSet/>
      <dgm:spPr/>
      <dgm:t>
        <a:bodyPr/>
        <a:lstStyle/>
        <a:p>
          <a:endParaRPr lang="en-US"/>
        </a:p>
      </dgm:t>
    </dgm:pt>
    <dgm:pt modelId="{BCC44E0D-2E84-42AD-BFBC-B1DB0B59B688}">
      <dgm:prSet phldrT="[Text]"/>
      <dgm:spPr/>
      <dgm:t>
        <a:bodyPr/>
        <a:lstStyle/>
        <a:p>
          <a:r>
            <a:rPr lang="en-US" dirty="0" smtClean="0"/>
            <a:t>Manual inspection of </a:t>
          </a:r>
          <a:r>
            <a:rPr lang="en-US" dirty="0" smtClean="0"/>
            <a:t>Gists content</a:t>
          </a:r>
          <a:endParaRPr lang="en-US" dirty="0"/>
        </a:p>
      </dgm:t>
    </dgm:pt>
    <dgm:pt modelId="{7E0E6D07-FB18-4817-BC96-566987AEC0E5}" type="parTrans" cxnId="{664DFF4C-E1B0-4AE3-9A2D-2413214F1402}">
      <dgm:prSet/>
      <dgm:spPr/>
      <dgm:t>
        <a:bodyPr/>
        <a:lstStyle/>
        <a:p>
          <a:endParaRPr lang="en-US"/>
        </a:p>
      </dgm:t>
    </dgm:pt>
    <dgm:pt modelId="{B6560097-BCA9-4F02-8ED2-12737AEC23F1}" type="sibTrans" cxnId="{664DFF4C-E1B0-4AE3-9A2D-2413214F1402}">
      <dgm:prSet/>
      <dgm:spPr/>
      <dgm:t>
        <a:bodyPr/>
        <a:lstStyle/>
        <a:p>
          <a:endParaRPr lang="en-US"/>
        </a:p>
      </dgm:t>
    </dgm:pt>
    <dgm:pt modelId="{42DDB17B-32B6-4380-AEA0-A9CDCE0F4C58}">
      <dgm:prSet phldrT="[Text]"/>
      <dgm:spPr/>
      <dgm:t>
        <a:bodyPr/>
        <a:lstStyle/>
        <a:p>
          <a:r>
            <a:rPr lang="en-US" dirty="0" smtClean="0"/>
            <a:t>Qualitative</a:t>
          </a:r>
          <a:endParaRPr lang="en-US" dirty="0"/>
        </a:p>
      </dgm:t>
    </dgm:pt>
    <dgm:pt modelId="{0542F929-D3C4-4E9C-A3C8-6EF7FF18FFBD}" type="parTrans" cxnId="{103B6B91-8CC9-4D40-B800-3DD59F11CB88}">
      <dgm:prSet/>
      <dgm:spPr/>
      <dgm:t>
        <a:bodyPr/>
        <a:lstStyle/>
        <a:p>
          <a:endParaRPr lang="en-US"/>
        </a:p>
      </dgm:t>
    </dgm:pt>
    <dgm:pt modelId="{B503D57E-B88B-42C1-9990-439FB88B1A35}" type="sibTrans" cxnId="{103B6B91-8CC9-4D40-B800-3DD59F11CB88}">
      <dgm:prSet/>
      <dgm:spPr/>
      <dgm:t>
        <a:bodyPr/>
        <a:lstStyle/>
        <a:p>
          <a:endParaRPr lang="en-US"/>
        </a:p>
      </dgm:t>
    </dgm:pt>
    <dgm:pt modelId="{8DC3B0AC-5266-485C-BEE0-5EA316ED6351}">
      <dgm:prSet phldrT="[Text]"/>
      <dgm:spPr/>
      <dgm:t>
        <a:bodyPr/>
        <a:lstStyle/>
        <a:p>
          <a:r>
            <a:rPr lang="en-US" dirty="0" smtClean="0"/>
            <a:t>Search results of how people use Gists</a:t>
          </a:r>
          <a:endParaRPr lang="en-US" dirty="0"/>
        </a:p>
      </dgm:t>
    </dgm:pt>
    <dgm:pt modelId="{4AF62E0A-68C0-4E36-A271-5E981705ABD4}" type="parTrans" cxnId="{D9AB0AE6-F18B-4A70-BFB4-908F5D928CC4}">
      <dgm:prSet/>
      <dgm:spPr/>
      <dgm:t>
        <a:bodyPr/>
        <a:lstStyle/>
        <a:p>
          <a:endParaRPr lang="en-US"/>
        </a:p>
      </dgm:t>
    </dgm:pt>
    <dgm:pt modelId="{09B5E930-7BFA-4193-A015-8BA2F8D85EED}" type="sibTrans" cxnId="{D9AB0AE6-F18B-4A70-BFB4-908F5D928CC4}">
      <dgm:prSet/>
      <dgm:spPr/>
      <dgm:t>
        <a:bodyPr/>
        <a:lstStyle/>
        <a:p>
          <a:endParaRPr lang="en-US"/>
        </a:p>
      </dgm:t>
    </dgm:pt>
    <dgm:pt modelId="{94832BF7-C9F3-4174-B195-7FA5514BC0BD}">
      <dgm:prSet phldrT="[Text]"/>
      <dgm:spPr/>
      <dgm:t>
        <a:bodyPr/>
        <a:lstStyle/>
        <a:p>
          <a:r>
            <a:rPr lang="en-US" dirty="0" smtClean="0"/>
            <a:t>content</a:t>
          </a:r>
          <a:endParaRPr lang="en-US" dirty="0"/>
        </a:p>
      </dgm:t>
    </dgm:pt>
    <dgm:pt modelId="{11FC223F-5076-47E6-93EB-94E69B7DF76E}" type="parTrans" cxnId="{2F61AEAE-CA79-4FD7-BF05-3187D0E9F238}">
      <dgm:prSet/>
      <dgm:spPr/>
      <dgm:t>
        <a:bodyPr/>
        <a:lstStyle/>
        <a:p>
          <a:endParaRPr lang="en-CA"/>
        </a:p>
      </dgm:t>
    </dgm:pt>
    <dgm:pt modelId="{A37DDBC4-CCD6-4C67-8FCA-8B4CD01DACFD}" type="sibTrans" cxnId="{2F61AEAE-CA79-4FD7-BF05-3187D0E9F238}">
      <dgm:prSet/>
      <dgm:spPr/>
      <dgm:t>
        <a:bodyPr/>
        <a:lstStyle/>
        <a:p>
          <a:endParaRPr lang="en-CA"/>
        </a:p>
      </dgm:t>
    </dgm:pt>
    <dgm:pt modelId="{6D5AB5D4-F6CC-402F-AA4B-62A5FD909110}">
      <dgm:prSet phldrT="[Text]"/>
      <dgm:spPr/>
      <dgm:t>
        <a:bodyPr/>
        <a:lstStyle/>
        <a:p>
          <a:r>
            <a:rPr lang="en-US" dirty="0" smtClean="0"/>
            <a:t>Data Collection</a:t>
          </a:r>
          <a:endParaRPr lang="en-US" dirty="0"/>
        </a:p>
      </dgm:t>
    </dgm:pt>
    <dgm:pt modelId="{DF3A6D5F-2748-41BA-B852-8FA2C9BC17F6}" type="parTrans" cxnId="{E8E30DA2-AA19-42CB-947B-EAF010C7B05C}">
      <dgm:prSet/>
      <dgm:spPr/>
      <dgm:t>
        <a:bodyPr/>
        <a:lstStyle/>
        <a:p>
          <a:endParaRPr lang="en-CA"/>
        </a:p>
      </dgm:t>
    </dgm:pt>
    <dgm:pt modelId="{B3415174-4A17-47BC-9F1A-CC175BDBAA87}" type="sibTrans" cxnId="{E8E30DA2-AA19-42CB-947B-EAF010C7B05C}">
      <dgm:prSet/>
      <dgm:spPr/>
      <dgm:t>
        <a:bodyPr/>
        <a:lstStyle/>
        <a:p>
          <a:endParaRPr lang="en-CA"/>
        </a:p>
      </dgm:t>
    </dgm:pt>
    <dgm:pt modelId="{9D1CA0D9-1D70-46CD-9490-99CD44E3F8FE}">
      <dgm:prSet phldrT="[Text]"/>
      <dgm:spPr/>
      <dgm:t>
        <a:bodyPr/>
        <a:lstStyle/>
        <a:p>
          <a:r>
            <a:rPr lang="en-US" dirty="0" smtClean="0"/>
            <a:t>GitHub API</a:t>
          </a:r>
          <a:endParaRPr lang="en-US" dirty="0"/>
        </a:p>
      </dgm:t>
    </dgm:pt>
    <dgm:pt modelId="{4665F47D-241E-451F-B877-19B4E39B7DA2}" type="parTrans" cxnId="{82D0955A-D586-4473-8E12-D874E3FC1C0C}">
      <dgm:prSet/>
      <dgm:spPr/>
      <dgm:t>
        <a:bodyPr/>
        <a:lstStyle/>
        <a:p>
          <a:endParaRPr lang="en-CA"/>
        </a:p>
      </dgm:t>
    </dgm:pt>
    <dgm:pt modelId="{C2636520-ADC8-4787-B61D-9C1D78DC4BBC}" type="sibTrans" cxnId="{82D0955A-D586-4473-8E12-D874E3FC1C0C}">
      <dgm:prSet/>
      <dgm:spPr/>
      <dgm:t>
        <a:bodyPr/>
        <a:lstStyle/>
        <a:p>
          <a:endParaRPr lang="en-CA"/>
        </a:p>
      </dgm:t>
    </dgm:pt>
    <dgm:pt modelId="{271594AA-21D5-4DB2-A7DC-064CD8ACB979}">
      <dgm:prSet phldrT="[Text]"/>
      <dgm:spPr/>
      <dgm:t>
        <a:bodyPr/>
        <a:lstStyle/>
        <a:p>
          <a:r>
            <a:rPr lang="en-US" dirty="0" smtClean="0"/>
            <a:t>GHTorrent</a:t>
          </a:r>
          <a:endParaRPr lang="en-US" dirty="0"/>
        </a:p>
      </dgm:t>
    </dgm:pt>
    <dgm:pt modelId="{E22C7621-6578-49A7-9B13-C0C9CD827C0B}" type="parTrans" cxnId="{ECAA4A37-CE26-46C9-BCF4-D505A71876B8}">
      <dgm:prSet/>
      <dgm:spPr/>
      <dgm:t>
        <a:bodyPr/>
        <a:lstStyle/>
        <a:p>
          <a:endParaRPr lang="en-CA"/>
        </a:p>
      </dgm:t>
    </dgm:pt>
    <dgm:pt modelId="{B46C9E40-5833-48F7-985D-A2443D5095E5}" type="sibTrans" cxnId="{ECAA4A37-CE26-46C9-BCF4-D505A71876B8}">
      <dgm:prSet/>
      <dgm:spPr/>
      <dgm:t>
        <a:bodyPr/>
        <a:lstStyle/>
        <a:p>
          <a:endParaRPr lang="en-CA"/>
        </a:p>
      </dgm:t>
    </dgm:pt>
    <dgm:pt modelId="{0746AFD6-81AF-4A03-965B-E5FD2AC99902}" type="pres">
      <dgm:prSet presAssocID="{9EFDE1E0-36B2-42FD-8BC1-DEC0FAC5CDC6}" presName="Name0" presStyleCnt="0">
        <dgm:presLayoutVars>
          <dgm:chMax val="7"/>
          <dgm:chPref val="7"/>
          <dgm:dir/>
          <dgm:animLvl val="lvl"/>
        </dgm:presLayoutVars>
      </dgm:prSet>
      <dgm:spPr/>
      <dgm:t>
        <a:bodyPr/>
        <a:lstStyle/>
        <a:p>
          <a:endParaRPr lang="en-US"/>
        </a:p>
      </dgm:t>
    </dgm:pt>
    <dgm:pt modelId="{C4D2165B-F058-46A0-A391-19E98733D943}" type="pres">
      <dgm:prSet presAssocID="{6D5AB5D4-F6CC-402F-AA4B-62A5FD909110}" presName="Accent1" presStyleCnt="0"/>
      <dgm:spPr/>
    </dgm:pt>
    <dgm:pt modelId="{C2361A20-5D44-4367-89CE-AADD8189A2A2}" type="pres">
      <dgm:prSet presAssocID="{6D5AB5D4-F6CC-402F-AA4B-62A5FD909110}" presName="Accent" presStyleLbl="node1" presStyleIdx="0" presStyleCnt="4"/>
      <dgm:spPr/>
    </dgm:pt>
    <dgm:pt modelId="{274D143B-4902-4CE3-B753-6F7CF811C4CD}" type="pres">
      <dgm:prSet presAssocID="{6D5AB5D4-F6CC-402F-AA4B-62A5FD909110}" presName="Child1" presStyleLbl="revTx" presStyleIdx="0" presStyleCnt="8">
        <dgm:presLayoutVars>
          <dgm:chMax val="0"/>
          <dgm:chPref val="0"/>
          <dgm:bulletEnabled val="1"/>
        </dgm:presLayoutVars>
      </dgm:prSet>
      <dgm:spPr/>
      <dgm:t>
        <a:bodyPr/>
        <a:lstStyle/>
        <a:p>
          <a:endParaRPr lang="en-CA"/>
        </a:p>
      </dgm:t>
    </dgm:pt>
    <dgm:pt modelId="{F03308FC-9EEF-4B70-99A3-FB48D554CBD9}" type="pres">
      <dgm:prSet presAssocID="{6D5AB5D4-F6CC-402F-AA4B-62A5FD909110}" presName="Parent1" presStyleLbl="revTx" presStyleIdx="1" presStyleCnt="8">
        <dgm:presLayoutVars>
          <dgm:chMax val="1"/>
          <dgm:chPref val="1"/>
          <dgm:bulletEnabled val="1"/>
        </dgm:presLayoutVars>
      </dgm:prSet>
      <dgm:spPr/>
      <dgm:t>
        <a:bodyPr/>
        <a:lstStyle/>
        <a:p>
          <a:endParaRPr lang="en-CA"/>
        </a:p>
      </dgm:t>
    </dgm:pt>
    <dgm:pt modelId="{F18903C7-C2AC-4097-85E9-8DC1342ACA37}" type="pres">
      <dgm:prSet presAssocID="{70FEEDF0-9ED0-4D7F-AB97-F24DEA096723}" presName="Accent2" presStyleCnt="0"/>
      <dgm:spPr/>
    </dgm:pt>
    <dgm:pt modelId="{8BB83C97-51F0-45C6-863A-E48679F22BC5}" type="pres">
      <dgm:prSet presAssocID="{70FEEDF0-9ED0-4D7F-AB97-F24DEA096723}" presName="Accent" presStyleLbl="node1" presStyleIdx="1" presStyleCnt="4"/>
      <dgm:spPr/>
    </dgm:pt>
    <dgm:pt modelId="{58EDC872-7958-443E-9876-A4590A472FCE}" type="pres">
      <dgm:prSet presAssocID="{70FEEDF0-9ED0-4D7F-AB97-F24DEA096723}" presName="Child2" presStyleLbl="revTx" presStyleIdx="2" presStyleCnt="8">
        <dgm:presLayoutVars>
          <dgm:chMax val="0"/>
          <dgm:chPref val="0"/>
          <dgm:bulletEnabled val="1"/>
        </dgm:presLayoutVars>
      </dgm:prSet>
      <dgm:spPr/>
      <dgm:t>
        <a:bodyPr/>
        <a:lstStyle/>
        <a:p>
          <a:endParaRPr lang="en-CA"/>
        </a:p>
      </dgm:t>
    </dgm:pt>
    <dgm:pt modelId="{4F74ECFF-9C4E-4622-8E73-351660133B99}" type="pres">
      <dgm:prSet presAssocID="{70FEEDF0-9ED0-4D7F-AB97-F24DEA096723}" presName="Parent2" presStyleLbl="revTx" presStyleIdx="3" presStyleCnt="8">
        <dgm:presLayoutVars>
          <dgm:chMax val="1"/>
          <dgm:chPref val="1"/>
          <dgm:bulletEnabled val="1"/>
        </dgm:presLayoutVars>
      </dgm:prSet>
      <dgm:spPr/>
      <dgm:t>
        <a:bodyPr/>
        <a:lstStyle/>
        <a:p>
          <a:endParaRPr lang="en-CA"/>
        </a:p>
      </dgm:t>
    </dgm:pt>
    <dgm:pt modelId="{2900884A-5B75-4CCD-B3C0-3C3CDE8F15E1}" type="pres">
      <dgm:prSet presAssocID="{902514D4-9367-48BD-AB98-415C361E8095}" presName="Accent3" presStyleCnt="0"/>
      <dgm:spPr/>
    </dgm:pt>
    <dgm:pt modelId="{12D2183B-C8C1-4ADD-8BFA-63A0024D79DB}" type="pres">
      <dgm:prSet presAssocID="{902514D4-9367-48BD-AB98-415C361E8095}" presName="Accent" presStyleLbl="node1" presStyleIdx="2" presStyleCnt="4"/>
      <dgm:spPr/>
    </dgm:pt>
    <dgm:pt modelId="{4AC089EC-3E9F-4435-9576-EB0A57EAB90A}" type="pres">
      <dgm:prSet presAssocID="{902514D4-9367-48BD-AB98-415C361E8095}" presName="Child3" presStyleLbl="revTx" presStyleIdx="4" presStyleCnt="8">
        <dgm:presLayoutVars>
          <dgm:chMax val="0"/>
          <dgm:chPref val="0"/>
          <dgm:bulletEnabled val="1"/>
        </dgm:presLayoutVars>
      </dgm:prSet>
      <dgm:spPr/>
      <dgm:t>
        <a:bodyPr/>
        <a:lstStyle/>
        <a:p>
          <a:endParaRPr lang="en-CA"/>
        </a:p>
      </dgm:t>
    </dgm:pt>
    <dgm:pt modelId="{57A61B44-B0BF-4168-BF6B-355D3985A30B}" type="pres">
      <dgm:prSet presAssocID="{902514D4-9367-48BD-AB98-415C361E8095}" presName="Parent3" presStyleLbl="revTx" presStyleIdx="5" presStyleCnt="8">
        <dgm:presLayoutVars>
          <dgm:chMax val="1"/>
          <dgm:chPref val="1"/>
          <dgm:bulletEnabled val="1"/>
        </dgm:presLayoutVars>
      </dgm:prSet>
      <dgm:spPr/>
      <dgm:t>
        <a:bodyPr/>
        <a:lstStyle/>
        <a:p>
          <a:endParaRPr lang="en-CA"/>
        </a:p>
      </dgm:t>
    </dgm:pt>
    <dgm:pt modelId="{9274A56D-C4AC-4C65-8570-CEED7B919BEC}" type="pres">
      <dgm:prSet presAssocID="{42DDB17B-32B6-4380-AEA0-A9CDCE0F4C58}" presName="Accent4" presStyleCnt="0"/>
      <dgm:spPr/>
    </dgm:pt>
    <dgm:pt modelId="{339FCDE6-ACB1-4FC6-B770-034DE4C59DA1}" type="pres">
      <dgm:prSet presAssocID="{42DDB17B-32B6-4380-AEA0-A9CDCE0F4C58}" presName="Accent" presStyleLbl="node1" presStyleIdx="3" presStyleCnt="4"/>
      <dgm:spPr/>
    </dgm:pt>
    <dgm:pt modelId="{329557A2-19C9-4F8A-B8FE-93AA58671F6D}" type="pres">
      <dgm:prSet presAssocID="{42DDB17B-32B6-4380-AEA0-A9CDCE0F4C58}" presName="Child4" presStyleLbl="revTx" presStyleIdx="6" presStyleCnt="8">
        <dgm:presLayoutVars>
          <dgm:chMax val="0"/>
          <dgm:chPref val="0"/>
          <dgm:bulletEnabled val="1"/>
        </dgm:presLayoutVars>
      </dgm:prSet>
      <dgm:spPr/>
      <dgm:t>
        <a:bodyPr/>
        <a:lstStyle/>
        <a:p>
          <a:endParaRPr lang="en-CA"/>
        </a:p>
      </dgm:t>
    </dgm:pt>
    <dgm:pt modelId="{9EF37DBF-54D9-4CFF-89D6-03FB0CC1BF3C}" type="pres">
      <dgm:prSet presAssocID="{42DDB17B-32B6-4380-AEA0-A9CDCE0F4C58}" presName="Parent4" presStyleLbl="revTx" presStyleIdx="7" presStyleCnt="8">
        <dgm:presLayoutVars>
          <dgm:chMax val="1"/>
          <dgm:chPref val="1"/>
          <dgm:bulletEnabled val="1"/>
        </dgm:presLayoutVars>
      </dgm:prSet>
      <dgm:spPr/>
      <dgm:t>
        <a:bodyPr/>
        <a:lstStyle/>
        <a:p>
          <a:endParaRPr lang="en-CA"/>
        </a:p>
      </dgm:t>
    </dgm:pt>
  </dgm:ptLst>
  <dgm:cxnLst>
    <dgm:cxn modelId="{664DFF4C-E1B0-4AE3-9A2D-2413214F1402}" srcId="{902514D4-9367-48BD-AB98-415C361E8095}" destId="{BCC44E0D-2E84-42AD-BFBC-B1DB0B59B688}" srcOrd="0" destOrd="0" parTransId="{7E0E6D07-FB18-4817-BC96-566987AEC0E5}" sibTransId="{B6560097-BCA9-4F02-8ED2-12737AEC23F1}"/>
    <dgm:cxn modelId="{E8E30DA2-AA19-42CB-947B-EAF010C7B05C}" srcId="{9EFDE1E0-36B2-42FD-8BC1-DEC0FAC5CDC6}" destId="{6D5AB5D4-F6CC-402F-AA4B-62A5FD909110}" srcOrd="0" destOrd="0" parTransId="{DF3A6D5F-2748-41BA-B852-8FA2C9BC17F6}" sibTransId="{B3415174-4A17-47BC-9F1A-CC175BDBAA87}"/>
    <dgm:cxn modelId="{EE2D7EB0-2491-4620-9484-128EFCB0CCFB}" srcId="{70FEEDF0-9ED0-4D7F-AB97-F24DEA096723}" destId="{3983B1D4-E9F3-40E6-BD23-7E703B845062}" srcOrd="0" destOrd="0" parTransId="{4F492F41-738A-495A-BD66-62C92425C206}" sibTransId="{C87237CF-A497-41CE-A1FA-5B148B026A29}"/>
    <dgm:cxn modelId="{BEE36AE6-38B9-40DA-876B-09021895531D}" type="presOf" srcId="{9D1CA0D9-1D70-46CD-9490-99CD44E3F8FE}" destId="{274D143B-4902-4CE3-B753-6F7CF811C4CD}" srcOrd="0" destOrd="1" presId="urn:microsoft.com/office/officeart/2009/layout/CircleArrowProcess"/>
    <dgm:cxn modelId="{2F61AEAE-CA79-4FD7-BF05-3187D0E9F238}" srcId="{70FEEDF0-9ED0-4D7F-AB97-F24DEA096723}" destId="{94832BF7-C9F3-4174-B195-7FA5514BC0BD}" srcOrd="1" destOrd="0" parTransId="{11FC223F-5076-47E6-93EB-94E69B7DF76E}" sibTransId="{A37DDBC4-CCD6-4C67-8FCA-8B4CD01DACFD}"/>
    <dgm:cxn modelId="{EC73D28B-E1B0-4A21-84D6-9486C56E714D}" srcId="{9EFDE1E0-36B2-42FD-8BC1-DEC0FAC5CDC6}" destId="{902514D4-9367-48BD-AB98-415C361E8095}" srcOrd="2" destOrd="0" parTransId="{8583B2DE-149D-4FA0-B8A4-627F65C95D74}" sibTransId="{E602F495-06AD-4078-A149-C6C8558402F7}"/>
    <dgm:cxn modelId="{DBB344ED-986D-45BF-941A-F3D5A9D65C3D}" type="presOf" srcId="{BCC44E0D-2E84-42AD-BFBC-B1DB0B59B688}" destId="{4AC089EC-3E9F-4435-9576-EB0A57EAB90A}" srcOrd="0" destOrd="0" presId="urn:microsoft.com/office/officeart/2009/layout/CircleArrowProcess"/>
    <dgm:cxn modelId="{82D0955A-D586-4473-8E12-D874E3FC1C0C}" srcId="{6D5AB5D4-F6CC-402F-AA4B-62A5FD909110}" destId="{9D1CA0D9-1D70-46CD-9490-99CD44E3F8FE}" srcOrd="1" destOrd="0" parTransId="{4665F47D-241E-451F-B877-19B4E39B7DA2}" sibTransId="{C2636520-ADC8-4787-B61D-9C1D78DC4BBC}"/>
    <dgm:cxn modelId="{194DD219-E8A4-48F7-8F64-CB5460323E55}" type="presOf" srcId="{3983B1D4-E9F3-40E6-BD23-7E703B845062}" destId="{58EDC872-7958-443E-9876-A4590A472FCE}" srcOrd="0" destOrd="0" presId="urn:microsoft.com/office/officeart/2009/layout/CircleArrowProcess"/>
    <dgm:cxn modelId="{3978A43C-F23F-433F-8258-4F93354B61AF}" type="presOf" srcId="{6D5AB5D4-F6CC-402F-AA4B-62A5FD909110}" destId="{F03308FC-9EEF-4B70-99A3-FB48D554CBD9}" srcOrd="0" destOrd="0" presId="urn:microsoft.com/office/officeart/2009/layout/CircleArrowProcess"/>
    <dgm:cxn modelId="{9492D4DE-35BE-40C7-91EB-ED99AAA0CB83}" type="presOf" srcId="{271594AA-21D5-4DB2-A7DC-064CD8ACB979}" destId="{274D143B-4902-4CE3-B753-6F7CF811C4CD}" srcOrd="0" destOrd="0" presId="urn:microsoft.com/office/officeart/2009/layout/CircleArrowProcess"/>
    <dgm:cxn modelId="{78C65D6F-F029-43D1-A696-9C9882696648}" type="presOf" srcId="{902514D4-9367-48BD-AB98-415C361E8095}" destId="{57A61B44-B0BF-4168-BF6B-355D3985A30B}" srcOrd="0" destOrd="0" presId="urn:microsoft.com/office/officeart/2009/layout/CircleArrowProcess"/>
    <dgm:cxn modelId="{D9AB0AE6-F18B-4A70-BFB4-908F5D928CC4}" srcId="{42DDB17B-32B6-4380-AEA0-A9CDCE0F4C58}" destId="{8DC3B0AC-5266-485C-BEE0-5EA316ED6351}" srcOrd="0" destOrd="0" parTransId="{4AF62E0A-68C0-4E36-A271-5E981705ABD4}" sibTransId="{09B5E930-7BFA-4193-A015-8BA2F8D85EED}"/>
    <dgm:cxn modelId="{3064ED05-7C34-49F7-BF9D-60BA36B6C51D}" type="presOf" srcId="{9EFDE1E0-36B2-42FD-8BC1-DEC0FAC5CDC6}" destId="{0746AFD6-81AF-4A03-965B-E5FD2AC99902}" srcOrd="0" destOrd="0" presId="urn:microsoft.com/office/officeart/2009/layout/CircleArrowProcess"/>
    <dgm:cxn modelId="{C60CBA50-47CC-4AFE-BACC-22F6794E66BA}" type="presOf" srcId="{70FEEDF0-9ED0-4D7F-AB97-F24DEA096723}" destId="{4F74ECFF-9C4E-4622-8E73-351660133B99}" srcOrd="0" destOrd="0" presId="urn:microsoft.com/office/officeart/2009/layout/CircleArrowProcess"/>
    <dgm:cxn modelId="{43A6BEE7-9CD7-4756-B984-5B7BFBF2400F}" type="presOf" srcId="{42DDB17B-32B6-4380-AEA0-A9CDCE0F4C58}" destId="{9EF37DBF-54D9-4CFF-89D6-03FB0CC1BF3C}" srcOrd="0" destOrd="0" presId="urn:microsoft.com/office/officeart/2009/layout/CircleArrowProcess"/>
    <dgm:cxn modelId="{ECAA4A37-CE26-46C9-BCF4-D505A71876B8}" srcId="{6D5AB5D4-F6CC-402F-AA4B-62A5FD909110}" destId="{271594AA-21D5-4DB2-A7DC-064CD8ACB979}" srcOrd="0" destOrd="0" parTransId="{E22C7621-6578-49A7-9B13-C0C9CD827C0B}" sibTransId="{B46C9E40-5833-48F7-985D-A2443D5095E5}"/>
    <dgm:cxn modelId="{103B6B91-8CC9-4D40-B800-3DD59F11CB88}" srcId="{9EFDE1E0-36B2-42FD-8BC1-DEC0FAC5CDC6}" destId="{42DDB17B-32B6-4380-AEA0-A9CDCE0F4C58}" srcOrd="3" destOrd="0" parTransId="{0542F929-D3C4-4E9C-A3C8-6EF7FF18FFBD}" sibTransId="{B503D57E-B88B-42C1-9990-439FB88B1A35}"/>
    <dgm:cxn modelId="{125065EE-894C-4FE8-BE8E-B6C8D86A2EF4}" type="presOf" srcId="{94832BF7-C9F3-4174-B195-7FA5514BC0BD}" destId="{58EDC872-7958-443E-9876-A4590A472FCE}" srcOrd="0" destOrd="1" presId="urn:microsoft.com/office/officeart/2009/layout/CircleArrowProcess"/>
    <dgm:cxn modelId="{26755254-41E9-4B8D-9575-AED9C008015C}" srcId="{9EFDE1E0-36B2-42FD-8BC1-DEC0FAC5CDC6}" destId="{70FEEDF0-9ED0-4D7F-AB97-F24DEA096723}" srcOrd="1" destOrd="0" parTransId="{6A0DD80F-58E3-4F5A-8C14-0C7F080FC469}" sibTransId="{5AEE57B6-452E-4D6B-9FEC-128B713CC6B5}"/>
    <dgm:cxn modelId="{74AB2FA4-71BF-443D-828D-137400F8AAE2}" type="presOf" srcId="{8DC3B0AC-5266-485C-BEE0-5EA316ED6351}" destId="{329557A2-19C9-4F8A-B8FE-93AA58671F6D}" srcOrd="0" destOrd="0" presId="urn:microsoft.com/office/officeart/2009/layout/CircleArrowProcess"/>
    <dgm:cxn modelId="{5A761162-B92F-464C-9304-B721CEC697C8}" type="presParOf" srcId="{0746AFD6-81AF-4A03-965B-E5FD2AC99902}" destId="{C4D2165B-F058-46A0-A391-19E98733D943}" srcOrd="0" destOrd="0" presId="urn:microsoft.com/office/officeart/2009/layout/CircleArrowProcess"/>
    <dgm:cxn modelId="{0327A635-B1E6-404D-8F45-9F09197CCB61}" type="presParOf" srcId="{C4D2165B-F058-46A0-A391-19E98733D943}" destId="{C2361A20-5D44-4367-89CE-AADD8189A2A2}" srcOrd="0" destOrd="0" presId="urn:microsoft.com/office/officeart/2009/layout/CircleArrowProcess"/>
    <dgm:cxn modelId="{1D50925B-B34E-4C9F-9DDC-F9BA7C177175}" type="presParOf" srcId="{0746AFD6-81AF-4A03-965B-E5FD2AC99902}" destId="{274D143B-4902-4CE3-B753-6F7CF811C4CD}" srcOrd="1" destOrd="0" presId="urn:microsoft.com/office/officeart/2009/layout/CircleArrowProcess"/>
    <dgm:cxn modelId="{B5289685-B4A8-45FC-9428-AF9108981618}" type="presParOf" srcId="{0746AFD6-81AF-4A03-965B-E5FD2AC99902}" destId="{F03308FC-9EEF-4B70-99A3-FB48D554CBD9}" srcOrd="2" destOrd="0" presId="urn:microsoft.com/office/officeart/2009/layout/CircleArrowProcess"/>
    <dgm:cxn modelId="{509FB0FB-13E2-414F-95A6-0D98C5A7DF41}" type="presParOf" srcId="{0746AFD6-81AF-4A03-965B-E5FD2AC99902}" destId="{F18903C7-C2AC-4097-85E9-8DC1342ACA37}" srcOrd="3" destOrd="0" presId="urn:microsoft.com/office/officeart/2009/layout/CircleArrowProcess"/>
    <dgm:cxn modelId="{B3735BC9-C893-4758-8ABD-1A48C7F53260}" type="presParOf" srcId="{F18903C7-C2AC-4097-85E9-8DC1342ACA37}" destId="{8BB83C97-51F0-45C6-863A-E48679F22BC5}" srcOrd="0" destOrd="0" presId="urn:microsoft.com/office/officeart/2009/layout/CircleArrowProcess"/>
    <dgm:cxn modelId="{63A71B9B-C0DB-493B-A272-FF7AFA02422D}" type="presParOf" srcId="{0746AFD6-81AF-4A03-965B-E5FD2AC99902}" destId="{58EDC872-7958-443E-9876-A4590A472FCE}" srcOrd="4" destOrd="0" presId="urn:microsoft.com/office/officeart/2009/layout/CircleArrowProcess"/>
    <dgm:cxn modelId="{511680D6-8CD1-492F-8A3D-EECCB7FAE881}" type="presParOf" srcId="{0746AFD6-81AF-4A03-965B-E5FD2AC99902}" destId="{4F74ECFF-9C4E-4622-8E73-351660133B99}" srcOrd="5" destOrd="0" presId="urn:microsoft.com/office/officeart/2009/layout/CircleArrowProcess"/>
    <dgm:cxn modelId="{000710B0-ACBA-4AE4-A225-A3E10AFA6922}" type="presParOf" srcId="{0746AFD6-81AF-4A03-965B-E5FD2AC99902}" destId="{2900884A-5B75-4CCD-B3C0-3C3CDE8F15E1}" srcOrd="6" destOrd="0" presId="urn:microsoft.com/office/officeart/2009/layout/CircleArrowProcess"/>
    <dgm:cxn modelId="{868BD6BC-2D17-4090-A9B8-422770CEDEC4}" type="presParOf" srcId="{2900884A-5B75-4CCD-B3C0-3C3CDE8F15E1}" destId="{12D2183B-C8C1-4ADD-8BFA-63A0024D79DB}" srcOrd="0" destOrd="0" presId="urn:microsoft.com/office/officeart/2009/layout/CircleArrowProcess"/>
    <dgm:cxn modelId="{4D0B93C9-287C-486A-B104-02A3F5930E47}" type="presParOf" srcId="{0746AFD6-81AF-4A03-965B-E5FD2AC99902}" destId="{4AC089EC-3E9F-4435-9576-EB0A57EAB90A}" srcOrd="7" destOrd="0" presId="urn:microsoft.com/office/officeart/2009/layout/CircleArrowProcess"/>
    <dgm:cxn modelId="{D798AD2E-BE34-4EB9-A87C-B92F0586B370}" type="presParOf" srcId="{0746AFD6-81AF-4A03-965B-E5FD2AC99902}" destId="{57A61B44-B0BF-4168-BF6B-355D3985A30B}" srcOrd="8" destOrd="0" presId="urn:microsoft.com/office/officeart/2009/layout/CircleArrowProcess"/>
    <dgm:cxn modelId="{5E00721A-115A-444D-9174-0957C85F8951}" type="presParOf" srcId="{0746AFD6-81AF-4A03-965B-E5FD2AC99902}" destId="{9274A56D-C4AC-4C65-8570-CEED7B919BEC}" srcOrd="9" destOrd="0" presId="urn:microsoft.com/office/officeart/2009/layout/CircleArrowProcess"/>
    <dgm:cxn modelId="{09493488-A339-4066-A909-21509DCF91D2}" type="presParOf" srcId="{9274A56D-C4AC-4C65-8570-CEED7B919BEC}" destId="{339FCDE6-ACB1-4FC6-B770-034DE4C59DA1}" srcOrd="0" destOrd="0" presId="urn:microsoft.com/office/officeart/2009/layout/CircleArrowProcess"/>
    <dgm:cxn modelId="{8035D7F4-AFD9-4D7E-A844-E9675EE810B5}" type="presParOf" srcId="{0746AFD6-81AF-4A03-965B-E5FD2AC99902}" destId="{329557A2-19C9-4F8A-B8FE-93AA58671F6D}" srcOrd="10" destOrd="0" presId="urn:microsoft.com/office/officeart/2009/layout/CircleArrowProcess"/>
    <dgm:cxn modelId="{5ECCA845-7B78-420A-B96A-2597795DBF1C}" type="presParOf" srcId="{0746AFD6-81AF-4A03-965B-E5FD2AC99902}" destId="{9EF37DBF-54D9-4CFF-89D6-03FB0CC1BF3C}" srcOrd="11"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5742DE-7EA7-4FF0-8D10-E17496C71FA7}" type="doc">
      <dgm:prSet loTypeId="urn:microsoft.com/office/officeart/2005/8/layout/process1" loCatId="process" qsTypeId="urn:microsoft.com/office/officeart/2005/8/quickstyle/simple1" qsCatId="simple" csTypeId="urn:microsoft.com/office/officeart/2005/8/colors/accent1_2" csCatId="accent1" phldr="1"/>
      <dgm:spPr/>
    </dgm:pt>
    <dgm:pt modelId="{25F5F63E-B53E-4C5E-9681-E427A7C2C2B9}">
      <dgm:prSet phldrT="[Text]"/>
      <dgm:spPr>
        <a:solidFill>
          <a:schemeClr val="bg2">
            <a:lumMod val="90000"/>
            <a:lumOff val="10000"/>
          </a:schemeClr>
        </a:solidFill>
      </dgm:spPr>
      <dgm:t>
        <a:bodyPr/>
        <a:lstStyle/>
        <a:p>
          <a:r>
            <a:rPr lang="en-US" dirty="0" smtClean="0"/>
            <a:t>GHTorrent user dataset</a:t>
          </a:r>
        </a:p>
        <a:p>
          <a:r>
            <a:rPr lang="en-US" dirty="0" smtClean="0"/>
            <a:t>(</a:t>
          </a:r>
          <a:r>
            <a:rPr lang="en-CA" dirty="0" smtClean="0"/>
            <a:t>2,572,370 users after filtering</a:t>
          </a:r>
          <a:r>
            <a:rPr lang="en-US" dirty="0" smtClean="0"/>
            <a:t>)</a:t>
          </a:r>
          <a:endParaRPr lang="en-CA" dirty="0"/>
        </a:p>
      </dgm:t>
    </dgm:pt>
    <dgm:pt modelId="{F053964D-314C-46D1-8B19-DF552D769BD6}" type="parTrans" cxnId="{89A7EDE8-DD21-4D31-9907-4B3F32E8C331}">
      <dgm:prSet/>
      <dgm:spPr/>
      <dgm:t>
        <a:bodyPr/>
        <a:lstStyle/>
        <a:p>
          <a:endParaRPr lang="en-CA"/>
        </a:p>
      </dgm:t>
    </dgm:pt>
    <dgm:pt modelId="{14D69347-3564-47B5-8212-D8411A474931}" type="sibTrans" cxnId="{89A7EDE8-DD21-4D31-9907-4B3F32E8C331}">
      <dgm:prSet/>
      <dgm:spPr/>
      <dgm:t>
        <a:bodyPr/>
        <a:lstStyle/>
        <a:p>
          <a:endParaRPr lang="en-CA"/>
        </a:p>
      </dgm:t>
    </dgm:pt>
    <dgm:pt modelId="{DD3A8367-A8E6-4EFC-A72B-A74E7B8495B2}">
      <dgm:prSet phldrT="[Text]"/>
      <dgm:spPr>
        <a:solidFill>
          <a:schemeClr val="bg2">
            <a:lumMod val="90000"/>
            <a:lumOff val="10000"/>
          </a:schemeClr>
        </a:solidFill>
      </dgm:spPr>
      <dgm:t>
        <a:bodyPr/>
        <a:lstStyle/>
        <a:p>
          <a:r>
            <a:rPr lang="en-US" dirty="0" smtClean="0"/>
            <a:t>Download Gists of each user using GitHub API</a:t>
          </a:r>
          <a:endParaRPr lang="en-CA" dirty="0"/>
        </a:p>
      </dgm:t>
    </dgm:pt>
    <dgm:pt modelId="{799EAFDC-AAC4-4B86-AD54-4964D520AC1C}" type="parTrans" cxnId="{FD8C0745-4991-43F6-9C07-C59C3E6F1231}">
      <dgm:prSet/>
      <dgm:spPr/>
      <dgm:t>
        <a:bodyPr/>
        <a:lstStyle/>
        <a:p>
          <a:endParaRPr lang="en-CA"/>
        </a:p>
      </dgm:t>
    </dgm:pt>
    <dgm:pt modelId="{FDC5665C-250F-4696-A5F0-3CCBDFE480A3}" type="sibTrans" cxnId="{FD8C0745-4991-43F6-9C07-C59C3E6F1231}">
      <dgm:prSet/>
      <dgm:spPr/>
      <dgm:t>
        <a:bodyPr/>
        <a:lstStyle/>
        <a:p>
          <a:endParaRPr lang="en-CA"/>
        </a:p>
      </dgm:t>
    </dgm:pt>
    <dgm:pt modelId="{1E80C2CC-1496-4BE0-818C-0FCA579F7EF5}">
      <dgm:prSet phldrT="[Text]"/>
      <dgm:spPr>
        <a:solidFill>
          <a:schemeClr val="bg2">
            <a:lumMod val="90000"/>
            <a:lumOff val="10000"/>
          </a:schemeClr>
        </a:solidFill>
      </dgm:spPr>
      <dgm:t>
        <a:bodyPr/>
        <a:lstStyle/>
        <a:p>
          <a:r>
            <a:rPr lang="en-CA" dirty="0" smtClean="0"/>
            <a:t>Metadata of 618,393 Gists</a:t>
          </a:r>
        </a:p>
        <a:p>
          <a:r>
            <a:rPr lang="en-US" dirty="0" smtClean="0"/>
            <a:t>(</a:t>
          </a:r>
          <a:r>
            <a:rPr lang="en-CA" dirty="0" smtClean="0"/>
            <a:t>793,891 files</a:t>
          </a:r>
          <a:r>
            <a:rPr lang="en-US" dirty="0" smtClean="0"/>
            <a:t>)</a:t>
          </a:r>
          <a:endParaRPr lang="en-CA" dirty="0"/>
        </a:p>
      </dgm:t>
    </dgm:pt>
    <dgm:pt modelId="{45D039D7-6ACB-499C-8421-7A70B425C8F5}" type="parTrans" cxnId="{5B947F34-484D-4E69-B00E-C473AD74E356}">
      <dgm:prSet/>
      <dgm:spPr/>
      <dgm:t>
        <a:bodyPr/>
        <a:lstStyle/>
        <a:p>
          <a:endParaRPr lang="en-CA"/>
        </a:p>
      </dgm:t>
    </dgm:pt>
    <dgm:pt modelId="{5CE9AA9A-9F03-4656-BD48-49A3888580F9}" type="sibTrans" cxnId="{5B947F34-484D-4E69-B00E-C473AD74E356}">
      <dgm:prSet/>
      <dgm:spPr/>
      <dgm:t>
        <a:bodyPr/>
        <a:lstStyle/>
        <a:p>
          <a:endParaRPr lang="en-CA"/>
        </a:p>
      </dgm:t>
    </dgm:pt>
    <dgm:pt modelId="{F212EE38-AAD6-4F87-9963-C7E88276A071}" type="pres">
      <dgm:prSet presAssocID="{565742DE-7EA7-4FF0-8D10-E17496C71FA7}" presName="Name0" presStyleCnt="0">
        <dgm:presLayoutVars>
          <dgm:dir/>
          <dgm:resizeHandles val="exact"/>
        </dgm:presLayoutVars>
      </dgm:prSet>
      <dgm:spPr/>
    </dgm:pt>
    <dgm:pt modelId="{A10257F0-A7EB-44AF-858F-7FFC89E04875}" type="pres">
      <dgm:prSet presAssocID="{25F5F63E-B53E-4C5E-9681-E427A7C2C2B9}" presName="node" presStyleLbl="node1" presStyleIdx="0" presStyleCnt="3">
        <dgm:presLayoutVars>
          <dgm:bulletEnabled val="1"/>
        </dgm:presLayoutVars>
      </dgm:prSet>
      <dgm:spPr/>
      <dgm:t>
        <a:bodyPr/>
        <a:lstStyle/>
        <a:p>
          <a:endParaRPr lang="en-CA"/>
        </a:p>
      </dgm:t>
    </dgm:pt>
    <dgm:pt modelId="{F7BE91E6-E540-4261-B68E-C25EA595194A}" type="pres">
      <dgm:prSet presAssocID="{14D69347-3564-47B5-8212-D8411A474931}" presName="sibTrans" presStyleLbl="sibTrans2D1" presStyleIdx="0" presStyleCnt="2"/>
      <dgm:spPr/>
      <dgm:t>
        <a:bodyPr/>
        <a:lstStyle/>
        <a:p>
          <a:endParaRPr lang="en-CA"/>
        </a:p>
      </dgm:t>
    </dgm:pt>
    <dgm:pt modelId="{467F52CC-7AC7-4207-9CE3-645DB234FBF7}" type="pres">
      <dgm:prSet presAssocID="{14D69347-3564-47B5-8212-D8411A474931}" presName="connectorText" presStyleLbl="sibTrans2D1" presStyleIdx="0" presStyleCnt="2"/>
      <dgm:spPr/>
      <dgm:t>
        <a:bodyPr/>
        <a:lstStyle/>
        <a:p>
          <a:endParaRPr lang="en-CA"/>
        </a:p>
      </dgm:t>
    </dgm:pt>
    <dgm:pt modelId="{46CE3F1C-E06A-460C-BF3F-29DBFFAC729A}" type="pres">
      <dgm:prSet presAssocID="{DD3A8367-A8E6-4EFC-A72B-A74E7B8495B2}" presName="node" presStyleLbl="node1" presStyleIdx="1" presStyleCnt="3">
        <dgm:presLayoutVars>
          <dgm:bulletEnabled val="1"/>
        </dgm:presLayoutVars>
      </dgm:prSet>
      <dgm:spPr/>
      <dgm:t>
        <a:bodyPr/>
        <a:lstStyle/>
        <a:p>
          <a:endParaRPr lang="en-CA"/>
        </a:p>
      </dgm:t>
    </dgm:pt>
    <dgm:pt modelId="{1DBFA924-577F-4A59-9942-9823836793EB}" type="pres">
      <dgm:prSet presAssocID="{FDC5665C-250F-4696-A5F0-3CCBDFE480A3}" presName="sibTrans" presStyleLbl="sibTrans2D1" presStyleIdx="1" presStyleCnt="2"/>
      <dgm:spPr/>
      <dgm:t>
        <a:bodyPr/>
        <a:lstStyle/>
        <a:p>
          <a:endParaRPr lang="en-CA"/>
        </a:p>
      </dgm:t>
    </dgm:pt>
    <dgm:pt modelId="{6FDF28EF-D6D6-413B-8A8D-BB4D66841A3F}" type="pres">
      <dgm:prSet presAssocID="{FDC5665C-250F-4696-A5F0-3CCBDFE480A3}" presName="connectorText" presStyleLbl="sibTrans2D1" presStyleIdx="1" presStyleCnt="2"/>
      <dgm:spPr/>
      <dgm:t>
        <a:bodyPr/>
        <a:lstStyle/>
        <a:p>
          <a:endParaRPr lang="en-CA"/>
        </a:p>
      </dgm:t>
    </dgm:pt>
    <dgm:pt modelId="{3E2AB4ED-C99E-4584-B597-D129AD45DC43}" type="pres">
      <dgm:prSet presAssocID="{1E80C2CC-1496-4BE0-818C-0FCA579F7EF5}" presName="node" presStyleLbl="node1" presStyleIdx="2" presStyleCnt="3">
        <dgm:presLayoutVars>
          <dgm:bulletEnabled val="1"/>
        </dgm:presLayoutVars>
      </dgm:prSet>
      <dgm:spPr/>
      <dgm:t>
        <a:bodyPr/>
        <a:lstStyle/>
        <a:p>
          <a:endParaRPr lang="en-CA"/>
        </a:p>
      </dgm:t>
    </dgm:pt>
  </dgm:ptLst>
  <dgm:cxnLst>
    <dgm:cxn modelId="{4CE2D943-3F3C-4542-AA90-D8AB2CFAF5E7}" type="presOf" srcId="{14D69347-3564-47B5-8212-D8411A474931}" destId="{F7BE91E6-E540-4261-B68E-C25EA595194A}" srcOrd="0" destOrd="0" presId="urn:microsoft.com/office/officeart/2005/8/layout/process1"/>
    <dgm:cxn modelId="{CAC2EB3E-E130-4DD4-8A5C-8DBC0719C2FF}" type="presOf" srcId="{FDC5665C-250F-4696-A5F0-3CCBDFE480A3}" destId="{1DBFA924-577F-4A59-9942-9823836793EB}" srcOrd="0" destOrd="0" presId="urn:microsoft.com/office/officeart/2005/8/layout/process1"/>
    <dgm:cxn modelId="{5B947F34-484D-4E69-B00E-C473AD74E356}" srcId="{565742DE-7EA7-4FF0-8D10-E17496C71FA7}" destId="{1E80C2CC-1496-4BE0-818C-0FCA579F7EF5}" srcOrd="2" destOrd="0" parTransId="{45D039D7-6ACB-499C-8421-7A70B425C8F5}" sibTransId="{5CE9AA9A-9F03-4656-BD48-49A3888580F9}"/>
    <dgm:cxn modelId="{FD8C0745-4991-43F6-9C07-C59C3E6F1231}" srcId="{565742DE-7EA7-4FF0-8D10-E17496C71FA7}" destId="{DD3A8367-A8E6-4EFC-A72B-A74E7B8495B2}" srcOrd="1" destOrd="0" parTransId="{799EAFDC-AAC4-4B86-AD54-4964D520AC1C}" sibTransId="{FDC5665C-250F-4696-A5F0-3CCBDFE480A3}"/>
    <dgm:cxn modelId="{7764FA3F-D841-45F0-9BE9-A80DD22B51D3}" type="presOf" srcId="{DD3A8367-A8E6-4EFC-A72B-A74E7B8495B2}" destId="{46CE3F1C-E06A-460C-BF3F-29DBFFAC729A}" srcOrd="0" destOrd="0" presId="urn:microsoft.com/office/officeart/2005/8/layout/process1"/>
    <dgm:cxn modelId="{8061A8F8-5C66-4589-B0F1-F99EF321DF5C}" type="presOf" srcId="{1E80C2CC-1496-4BE0-818C-0FCA579F7EF5}" destId="{3E2AB4ED-C99E-4584-B597-D129AD45DC43}" srcOrd="0" destOrd="0" presId="urn:microsoft.com/office/officeart/2005/8/layout/process1"/>
    <dgm:cxn modelId="{0DE83279-7D49-4434-AF50-C0EE7A222665}" type="presOf" srcId="{25F5F63E-B53E-4C5E-9681-E427A7C2C2B9}" destId="{A10257F0-A7EB-44AF-858F-7FFC89E04875}" srcOrd="0" destOrd="0" presId="urn:microsoft.com/office/officeart/2005/8/layout/process1"/>
    <dgm:cxn modelId="{89A7EDE8-DD21-4D31-9907-4B3F32E8C331}" srcId="{565742DE-7EA7-4FF0-8D10-E17496C71FA7}" destId="{25F5F63E-B53E-4C5E-9681-E427A7C2C2B9}" srcOrd="0" destOrd="0" parTransId="{F053964D-314C-46D1-8B19-DF552D769BD6}" sibTransId="{14D69347-3564-47B5-8212-D8411A474931}"/>
    <dgm:cxn modelId="{4930B9E4-8C30-4622-A0B0-3E1398F228B0}" type="presOf" srcId="{565742DE-7EA7-4FF0-8D10-E17496C71FA7}" destId="{F212EE38-AAD6-4F87-9963-C7E88276A071}" srcOrd="0" destOrd="0" presId="urn:microsoft.com/office/officeart/2005/8/layout/process1"/>
    <dgm:cxn modelId="{7A440B35-6E9A-4ECD-9996-5F7D2B3850A1}" type="presOf" srcId="{FDC5665C-250F-4696-A5F0-3CCBDFE480A3}" destId="{6FDF28EF-D6D6-413B-8A8D-BB4D66841A3F}" srcOrd="1" destOrd="0" presId="urn:microsoft.com/office/officeart/2005/8/layout/process1"/>
    <dgm:cxn modelId="{F7A0C6F8-EC4E-40DE-82EB-EE851BF27DB4}" type="presOf" srcId="{14D69347-3564-47B5-8212-D8411A474931}" destId="{467F52CC-7AC7-4207-9CE3-645DB234FBF7}" srcOrd="1" destOrd="0" presId="urn:microsoft.com/office/officeart/2005/8/layout/process1"/>
    <dgm:cxn modelId="{B1CE01D4-DFF1-4D36-B7B1-0EE8D084FF3A}" type="presParOf" srcId="{F212EE38-AAD6-4F87-9963-C7E88276A071}" destId="{A10257F0-A7EB-44AF-858F-7FFC89E04875}" srcOrd="0" destOrd="0" presId="urn:microsoft.com/office/officeart/2005/8/layout/process1"/>
    <dgm:cxn modelId="{A5AF867E-731D-492E-9D6C-1C5921FC7F56}" type="presParOf" srcId="{F212EE38-AAD6-4F87-9963-C7E88276A071}" destId="{F7BE91E6-E540-4261-B68E-C25EA595194A}" srcOrd="1" destOrd="0" presId="urn:microsoft.com/office/officeart/2005/8/layout/process1"/>
    <dgm:cxn modelId="{635DC462-73A3-4C93-8837-EC08859824AB}" type="presParOf" srcId="{F7BE91E6-E540-4261-B68E-C25EA595194A}" destId="{467F52CC-7AC7-4207-9CE3-645DB234FBF7}" srcOrd="0" destOrd="0" presId="urn:microsoft.com/office/officeart/2005/8/layout/process1"/>
    <dgm:cxn modelId="{28349BDB-8B86-46E8-93E7-E8B4AD049428}" type="presParOf" srcId="{F212EE38-AAD6-4F87-9963-C7E88276A071}" destId="{46CE3F1C-E06A-460C-BF3F-29DBFFAC729A}" srcOrd="2" destOrd="0" presId="urn:microsoft.com/office/officeart/2005/8/layout/process1"/>
    <dgm:cxn modelId="{4CAAE7FC-0D85-47A8-940A-F0A872F81263}" type="presParOf" srcId="{F212EE38-AAD6-4F87-9963-C7E88276A071}" destId="{1DBFA924-577F-4A59-9942-9823836793EB}" srcOrd="3" destOrd="0" presId="urn:microsoft.com/office/officeart/2005/8/layout/process1"/>
    <dgm:cxn modelId="{F2EBDBBC-2ACA-4341-B866-94E047849278}" type="presParOf" srcId="{1DBFA924-577F-4A59-9942-9823836793EB}" destId="{6FDF28EF-D6D6-413B-8A8D-BB4D66841A3F}" srcOrd="0" destOrd="0" presId="urn:microsoft.com/office/officeart/2005/8/layout/process1"/>
    <dgm:cxn modelId="{B3BDB8A1-CF94-41E4-8BDB-06E49B1AD41C}" type="presParOf" srcId="{F212EE38-AAD6-4F87-9963-C7E88276A071}" destId="{3E2AB4ED-C99E-4584-B597-D129AD45DC4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5742DE-7EA7-4FF0-8D10-E17496C71FA7}" type="doc">
      <dgm:prSet loTypeId="urn:microsoft.com/office/officeart/2005/8/layout/process1" loCatId="process" qsTypeId="urn:microsoft.com/office/officeart/2005/8/quickstyle/simple1" qsCatId="simple" csTypeId="urn:microsoft.com/office/officeart/2005/8/colors/accent1_2" csCatId="accent1" phldr="1"/>
      <dgm:spPr/>
    </dgm:pt>
    <dgm:pt modelId="{25F5F63E-B53E-4C5E-9681-E427A7C2C2B9}">
      <dgm:prSet phldrT="[Text]"/>
      <dgm:spPr>
        <a:solidFill>
          <a:schemeClr val="bg2">
            <a:lumMod val="90000"/>
            <a:lumOff val="10000"/>
          </a:schemeClr>
        </a:solidFill>
      </dgm:spPr>
      <dgm:t>
        <a:bodyPr/>
        <a:lstStyle/>
        <a:p>
          <a:r>
            <a:rPr lang="en-US" dirty="0" smtClean="0"/>
            <a:t>Randomly sampled users (</a:t>
          </a:r>
          <a:r>
            <a:rPr lang="en-CA" dirty="0" smtClean="0"/>
            <a:t>562,993</a:t>
          </a:r>
          <a:r>
            <a:rPr lang="en-US" dirty="0" smtClean="0"/>
            <a:t>)</a:t>
          </a:r>
          <a:endParaRPr lang="en-CA" dirty="0"/>
        </a:p>
      </dgm:t>
    </dgm:pt>
    <dgm:pt modelId="{F053964D-314C-46D1-8B19-DF552D769BD6}" type="parTrans" cxnId="{89A7EDE8-DD21-4D31-9907-4B3F32E8C331}">
      <dgm:prSet/>
      <dgm:spPr/>
      <dgm:t>
        <a:bodyPr/>
        <a:lstStyle/>
        <a:p>
          <a:endParaRPr lang="en-CA"/>
        </a:p>
      </dgm:t>
    </dgm:pt>
    <dgm:pt modelId="{14D69347-3564-47B5-8212-D8411A474931}" type="sibTrans" cxnId="{89A7EDE8-DD21-4D31-9907-4B3F32E8C331}">
      <dgm:prSet/>
      <dgm:spPr/>
      <dgm:t>
        <a:bodyPr/>
        <a:lstStyle/>
        <a:p>
          <a:endParaRPr lang="en-CA"/>
        </a:p>
      </dgm:t>
    </dgm:pt>
    <dgm:pt modelId="{DD3A8367-A8E6-4EFC-A72B-A74E7B8495B2}">
      <dgm:prSet phldrT="[Text]"/>
      <dgm:spPr>
        <a:solidFill>
          <a:schemeClr val="bg2">
            <a:lumMod val="90000"/>
            <a:lumOff val="10000"/>
          </a:schemeClr>
        </a:solidFill>
      </dgm:spPr>
      <dgm:t>
        <a:bodyPr/>
        <a:lstStyle/>
        <a:p>
          <a:r>
            <a:rPr lang="en-CA" dirty="0" smtClean="0"/>
            <a:t>32,786 have Gists</a:t>
          </a:r>
        </a:p>
        <a:p>
          <a:r>
            <a:rPr lang="en-CA" dirty="0" smtClean="0"/>
            <a:t>(144,073 Gists)</a:t>
          </a:r>
        </a:p>
      </dgm:t>
    </dgm:pt>
    <dgm:pt modelId="{799EAFDC-AAC4-4B86-AD54-4964D520AC1C}" type="parTrans" cxnId="{FD8C0745-4991-43F6-9C07-C59C3E6F1231}">
      <dgm:prSet/>
      <dgm:spPr/>
      <dgm:t>
        <a:bodyPr/>
        <a:lstStyle/>
        <a:p>
          <a:endParaRPr lang="en-CA"/>
        </a:p>
      </dgm:t>
    </dgm:pt>
    <dgm:pt modelId="{FDC5665C-250F-4696-A5F0-3CCBDFE480A3}" type="sibTrans" cxnId="{FD8C0745-4991-43F6-9C07-C59C3E6F1231}">
      <dgm:prSet/>
      <dgm:spPr/>
      <dgm:t>
        <a:bodyPr/>
        <a:lstStyle/>
        <a:p>
          <a:endParaRPr lang="en-CA"/>
        </a:p>
      </dgm:t>
    </dgm:pt>
    <dgm:pt modelId="{F212EE38-AAD6-4F87-9963-C7E88276A071}" type="pres">
      <dgm:prSet presAssocID="{565742DE-7EA7-4FF0-8D10-E17496C71FA7}" presName="Name0" presStyleCnt="0">
        <dgm:presLayoutVars>
          <dgm:dir/>
          <dgm:resizeHandles val="exact"/>
        </dgm:presLayoutVars>
      </dgm:prSet>
      <dgm:spPr/>
    </dgm:pt>
    <dgm:pt modelId="{A10257F0-A7EB-44AF-858F-7FFC89E04875}" type="pres">
      <dgm:prSet presAssocID="{25F5F63E-B53E-4C5E-9681-E427A7C2C2B9}" presName="node" presStyleLbl="node1" presStyleIdx="0" presStyleCnt="2">
        <dgm:presLayoutVars>
          <dgm:bulletEnabled val="1"/>
        </dgm:presLayoutVars>
      </dgm:prSet>
      <dgm:spPr/>
      <dgm:t>
        <a:bodyPr/>
        <a:lstStyle/>
        <a:p>
          <a:endParaRPr lang="en-CA"/>
        </a:p>
      </dgm:t>
    </dgm:pt>
    <dgm:pt modelId="{F7BE91E6-E540-4261-B68E-C25EA595194A}" type="pres">
      <dgm:prSet presAssocID="{14D69347-3564-47B5-8212-D8411A474931}" presName="sibTrans" presStyleLbl="sibTrans2D1" presStyleIdx="0" presStyleCnt="1"/>
      <dgm:spPr/>
      <dgm:t>
        <a:bodyPr/>
        <a:lstStyle/>
        <a:p>
          <a:endParaRPr lang="en-CA"/>
        </a:p>
      </dgm:t>
    </dgm:pt>
    <dgm:pt modelId="{467F52CC-7AC7-4207-9CE3-645DB234FBF7}" type="pres">
      <dgm:prSet presAssocID="{14D69347-3564-47B5-8212-D8411A474931}" presName="connectorText" presStyleLbl="sibTrans2D1" presStyleIdx="0" presStyleCnt="1"/>
      <dgm:spPr/>
      <dgm:t>
        <a:bodyPr/>
        <a:lstStyle/>
        <a:p>
          <a:endParaRPr lang="en-CA"/>
        </a:p>
      </dgm:t>
    </dgm:pt>
    <dgm:pt modelId="{46CE3F1C-E06A-460C-BF3F-29DBFFAC729A}" type="pres">
      <dgm:prSet presAssocID="{DD3A8367-A8E6-4EFC-A72B-A74E7B8495B2}" presName="node" presStyleLbl="node1" presStyleIdx="1" presStyleCnt="2" custScaleX="144807">
        <dgm:presLayoutVars>
          <dgm:bulletEnabled val="1"/>
        </dgm:presLayoutVars>
      </dgm:prSet>
      <dgm:spPr/>
      <dgm:t>
        <a:bodyPr/>
        <a:lstStyle/>
        <a:p>
          <a:endParaRPr lang="en-CA"/>
        </a:p>
      </dgm:t>
    </dgm:pt>
  </dgm:ptLst>
  <dgm:cxnLst>
    <dgm:cxn modelId="{987AF91F-6221-4B7D-98F6-32E6F1651F85}" type="presOf" srcId="{565742DE-7EA7-4FF0-8D10-E17496C71FA7}" destId="{F212EE38-AAD6-4F87-9963-C7E88276A071}" srcOrd="0" destOrd="0" presId="urn:microsoft.com/office/officeart/2005/8/layout/process1"/>
    <dgm:cxn modelId="{5112C63C-8279-4E15-AE35-6EA732C038EA}" type="presOf" srcId="{25F5F63E-B53E-4C5E-9681-E427A7C2C2B9}" destId="{A10257F0-A7EB-44AF-858F-7FFC89E04875}" srcOrd="0" destOrd="0" presId="urn:microsoft.com/office/officeart/2005/8/layout/process1"/>
    <dgm:cxn modelId="{FD8C0745-4991-43F6-9C07-C59C3E6F1231}" srcId="{565742DE-7EA7-4FF0-8D10-E17496C71FA7}" destId="{DD3A8367-A8E6-4EFC-A72B-A74E7B8495B2}" srcOrd="1" destOrd="0" parTransId="{799EAFDC-AAC4-4B86-AD54-4964D520AC1C}" sibTransId="{FDC5665C-250F-4696-A5F0-3CCBDFE480A3}"/>
    <dgm:cxn modelId="{145FBCB5-0428-49DB-AA2C-EF0904AA61BF}" type="presOf" srcId="{DD3A8367-A8E6-4EFC-A72B-A74E7B8495B2}" destId="{46CE3F1C-E06A-460C-BF3F-29DBFFAC729A}" srcOrd="0" destOrd="0" presId="urn:microsoft.com/office/officeart/2005/8/layout/process1"/>
    <dgm:cxn modelId="{031A5D5B-47DC-4B99-9150-72FE2923BD69}" type="presOf" srcId="{14D69347-3564-47B5-8212-D8411A474931}" destId="{467F52CC-7AC7-4207-9CE3-645DB234FBF7}" srcOrd="1" destOrd="0" presId="urn:microsoft.com/office/officeart/2005/8/layout/process1"/>
    <dgm:cxn modelId="{89A7EDE8-DD21-4D31-9907-4B3F32E8C331}" srcId="{565742DE-7EA7-4FF0-8D10-E17496C71FA7}" destId="{25F5F63E-B53E-4C5E-9681-E427A7C2C2B9}" srcOrd="0" destOrd="0" parTransId="{F053964D-314C-46D1-8B19-DF552D769BD6}" sibTransId="{14D69347-3564-47B5-8212-D8411A474931}"/>
    <dgm:cxn modelId="{BF2BADFA-43BD-4F83-8DF3-C1AE7FCEFC2D}" type="presOf" srcId="{14D69347-3564-47B5-8212-D8411A474931}" destId="{F7BE91E6-E540-4261-B68E-C25EA595194A}" srcOrd="0" destOrd="0" presId="urn:microsoft.com/office/officeart/2005/8/layout/process1"/>
    <dgm:cxn modelId="{CF1295F0-EB27-466B-A0DB-8B1FF1B1FB96}" type="presParOf" srcId="{F212EE38-AAD6-4F87-9963-C7E88276A071}" destId="{A10257F0-A7EB-44AF-858F-7FFC89E04875}" srcOrd="0" destOrd="0" presId="urn:microsoft.com/office/officeart/2005/8/layout/process1"/>
    <dgm:cxn modelId="{C0155179-F5DD-4C0E-9836-C8C097909833}" type="presParOf" srcId="{F212EE38-AAD6-4F87-9963-C7E88276A071}" destId="{F7BE91E6-E540-4261-B68E-C25EA595194A}" srcOrd="1" destOrd="0" presId="urn:microsoft.com/office/officeart/2005/8/layout/process1"/>
    <dgm:cxn modelId="{5B492DB2-B09B-423D-BF5E-B1250B6A12D3}" type="presParOf" srcId="{F7BE91E6-E540-4261-B68E-C25EA595194A}" destId="{467F52CC-7AC7-4207-9CE3-645DB234FBF7}" srcOrd="0" destOrd="0" presId="urn:microsoft.com/office/officeart/2005/8/layout/process1"/>
    <dgm:cxn modelId="{76D4F5F3-7383-4FF4-A282-CD71ECA88769}" type="presParOf" srcId="{F212EE38-AAD6-4F87-9963-C7E88276A071}" destId="{46CE3F1C-E06A-460C-BF3F-29DBFFAC729A}"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61A20-5D44-4367-89CE-AADD8189A2A2}">
      <dsp:nvSpPr>
        <dsp:cNvPr id="0" name=""/>
        <dsp:cNvSpPr/>
      </dsp:nvSpPr>
      <dsp:spPr>
        <a:xfrm>
          <a:off x="1979231" y="0"/>
          <a:ext cx="2196281" cy="2196504"/>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63000"/>
              </a:schemeClr>
            </a:gs>
            <a:gs pos="30000">
              <a:schemeClr val="accent2">
                <a:hueOff val="0"/>
                <a:satOff val="0"/>
                <a:lumOff val="0"/>
                <a:alphaOff val="0"/>
                <a:shade val="90000"/>
                <a:satMod val="110000"/>
              </a:schemeClr>
            </a:gs>
            <a:gs pos="45000">
              <a:schemeClr val="accent2">
                <a:hueOff val="0"/>
                <a:satOff val="0"/>
                <a:lumOff val="0"/>
                <a:alphaOff val="0"/>
                <a:shade val="100000"/>
                <a:satMod val="118000"/>
              </a:schemeClr>
            </a:gs>
            <a:gs pos="55000">
              <a:schemeClr val="accent2">
                <a:hueOff val="0"/>
                <a:satOff val="0"/>
                <a:lumOff val="0"/>
                <a:alphaOff val="0"/>
                <a:shade val="100000"/>
                <a:satMod val="118000"/>
              </a:schemeClr>
            </a:gs>
            <a:gs pos="73000">
              <a:schemeClr val="accent2">
                <a:hueOff val="0"/>
                <a:satOff val="0"/>
                <a:lumOff val="0"/>
                <a:alphaOff val="0"/>
                <a:shade val="90000"/>
                <a:satMod val="110000"/>
              </a:schemeClr>
            </a:gs>
            <a:gs pos="100000">
              <a:schemeClr val="accent2">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2">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274D143B-4902-4CE3-B753-6F7CF811C4CD}">
      <dsp:nvSpPr>
        <dsp:cNvPr id="0" name=""/>
        <dsp:cNvSpPr/>
      </dsp:nvSpPr>
      <dsp:spPr>
        <a:xfrm>
          <a:off x="4172217" y="651787"/>
          <a:ext cx="1316697" cy="87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GHTorrent</a:t>
          </a:r>
          <a:endParaRPr lang="en-US" sz="1400" kern="1200" dirty="0"/>
        </a:p>
        <a:p>
          <a:pPr marL="114300" lvl="1" indent="-114300" algn="l" defTabSz="622300">
            <a:lnSpc>
              <a:spcPct val="90000"/>
            </a:lnSpc>
            <a:spcBef>
              <a:spcPct val="0"/>
            </a:spcBef>
            <a:spcAft>
              <a:spcPct val="15000"/>
            </a:spcAft>
            <a:buChar char="••"/>
          </a:pPr>
          <a:r>
            <a:rPr lang="en-US" sz="1400" kern="1200" dirty="0" smtClean="0"/>
            <a:t>GitHub API</a:t>
          </a:r>
          <a:endParaRPr lang="en-US" sz="1400" kern="1200" dirty="0"/>
        </a:p>
      </dsp:txBody>
      <dsp:txXfrm>
        <a:off x="4172217" y="651787"/>
        <a:ext cx="1316697" cy="873709"/>
      </dsp:txXfrm>
    </dsp:sp>
    <dsp:sp modelId="{F03308FC-9EEF-4B70-99A3-FB48D554CBD9}">
      <dsp:nvSpPr>
        <dsp:cNvPr id="0" name=""/>
        <dsp:cNvSpPr/>
      </dsp:nvSpPr>
      <dsp:spPr>
        <a:xfrm>
          <a:off x="2464135" y="795075"/>
          <a:ext cx="1225649" cy="612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Data Collection</a:t>
          </a:r>
          <a:endParaRPr lang="en-US" sz="1800" kern="1200" dirty="0"/>
        </a:p>
      </dsp:txBody>
      <dsp:txXfrm>
        <a:off x="2464135" y="795075"/>
        <a:ext cx="1225649" cy="612761"/>
      </dsp:txXfrm>
    </dsp:sp>
    <dsp:sp modelId="{8BB83C97-51F0-45C6-863A-E48679F22BC5}">
      <dsp:nvSpPr>
        <dsp:cNvPr id="0" name=""/>
        <dsp:cNvSpPr/>
      </dsp:nvSpPr>
      <dsp:spPr>
        <a:xfrm>
          <a:off x="1369084" y="1262218"/>
          <a:ext cx="2196281" cy="2196504"/>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hade val="63000"/>
              </a:schemeClr>
            </a:gs>
            <a:gs pos="30000">
              <a:schemeClr val="accent3">
                <a:hueOff val="0"/>
                <a:satOff val="0"/>
                <a:lumOff val="0"/>
                <a:alphaOff val="0"/>
                <a:shade val="90000"/>
                <a:satMod val="110000"/>
              </a:schemeClr>
            </a:gs>
            <a:gs pos="45000">
              <a:schemeClr val="accent3">
                <a:hueOff val="0"/>
                <a:satOff val="0"/>
                <a:lumOff val="0"/>
                <a:alphaOff val="0"/>
                <a:shade val="100000"/>
                <a:satMod val="118000"/>
              </a:schemeClr>
            </a:gs>
            <a:gs pos="55000">
              <a:schemeClr val="accent3">
                <a:hueOff val="0"/>
                <a:satOff val="0"/>
                <a:lumOff val="0"/>
                <a:alphaOff val="0"/>
                <a:shade val="100000"/>
                <a:satMod val="118000"/>
              </a:schemeClr>
            </a:gs>
            <a:gs pos="73000">
              <a:schemeClr val="accent3">
                <a:hueOff val="0"/>
                <a:satOff val="0"/>
                <a:lumOff val="0"/>
                <a:alphaOff val="0"/>
                <a:shade val="90000"/>
                <a:satMod val="110000"/>
              </a:schemeClr>
            </a:gs>
            <a:gs pos="100000">
              <a:schemeClr val="accent3">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3">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58EDC872-7958-443E-9876-A4590A472FCE}">
      <dsp:nvSpPr>
        <dsp:cNvPr id="0" name=""/>
        <dsp:cNvSpPr/>
      </dsp:nvSpPr>
      <dsp:spPr>
        <a:xfrm>
          <a:off x="3572370" y="1929149"/>
          <a:ext cx="1316697" cy="87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Meta-data</a:t>
          </a:r>
          <a:endParaRPr lang="en-US" sz="1400" kern="1200" dirty="0"/>
        </a:p>
        <a:p>
          <a:pPr marL="114300" lvl="1" indent="-114300" algn="l" defTabSz="622300">
            <a:lnSpc>
              <a:spcPct val="90000"/>
            </a:lnSpc>
            <a:spcBef>
              <a:spcPct val="0"/>
            </a:spcBef>
            <a:spcAft>
              <a:spcPct val="15000"/>
            </a:spcAft>
            <a:buChar char="••"/>
          </a:pPr>
          <a:r>
            <a:rPr lang="en-US" sz="1400" kern="1200" dirty="0" smtClean="0"/>
            <a:t>content</a:t>
          </a:r>
          <a:endParaRPr lang="en-US" sz="1400" kern="1200" dirty="0"/>
        </a:p>
      </dsp:txBody>
      <dsp:txXfrm>
        <a:off x="3572370" y="1929149"/>
        <a:ext cx="1316697" cy="873709"/>
      </dsp:txXfrm>
    </dsp:sp>
    <dsp:sp modelId="{4F74ECFF-9C4E-4622-8E73-351660133B99}">
      <dsp:nvSpPr>
        <dsp:cNvPr id="0" name=""/>
        <dsp:cNvSpPr/>
      </dsp:nvSpPr>
      <dsp:spPr>
        <a:xfrm>
          <a:off x="1851517" y="2059623"/>
          <a:ext cx="1225649" cy="612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Quantitative</a:t>
          </a:r>
          <a:endParaRPr lang="en-US" sz="1800" kern="1200" dirty="0"/>
        </a:p>
      </dsp:txBody>
      <dsp:txXfrm>
        <a:off x="1851517" y="2059623"/>
        <a:ext cx="1225649" cy="612761"/>
      </dsp:txXfrm>
    </dsp:sp>
    <dsp:sp modelId="{12D2183B-C8C1-4ADD-8BFA-63A0024D79DB}">
      <dsp:nvSpPr>
        <dsp:cNvPr id="0" name=""/>
        <dsp:cNvSpPr/>
      </dsp:nvSpPr>
      <dsp:spPr>
        <a:xfrm>
          <a:off x="1979231" y="2529096"/>
          <a:ext cx="2196281" cy="2196504"/>
        </a:xfrm>
        <a:prstGeom prst="circularArrow">
          <a:avLst>
            <a:gd name="adj1" fmla="val 10980"/>
            <a:gd name="adj2" fmla="val 1142322"/>
            <a:gd name="adj3" fmla="val 4500000"/>
            <a:gd name="adj4" fmla="val 13500000"/>
            <a:gd name="adj5" fmla="val 12500"/>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4AC089EC-3E9F-4435-9576-EB0A57EAB90A}">
      <dsp:nvSpPr>
        <dsp:cNvPr id="0" name=""/>
        <dsp:cNvSpPr/>
      </dsp:nvSpPr>
      <dsp:spPr>
        <a:xfrm>
          <a:off x="4172217" y="3180883"/>
          <a:ext cx="1316697" cy="87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Manual inspection of </a:t>
          </a:r>
          <a:r>
            <a:rPr lang="en-US" sz="1400" kern="1200" dirty="0" smtClean="0"/>
            <a:t>Gists content</a:t>
          </a:r>
          <a:endParaRPr lang="en-US" sz="1400" kern="1200" dirty="0"/>
        </a:p>
      </dsp:txBody>
      <dsp:txXfrm>
        <a:off x="4172217" y="3180883"/>
        <a:ext cx="1316697" cy="873709"/>
      </dsp:txXfrm>
    </dsp:sp>
    <dsp:sp modelId="{57A61B44-B0BF-4168-BF6B-355D3985A30B}">
      <dsp:nvSpPr>
        <dsp:cNvPr id="0" name=""/>
        <dsp:cNvSpPr/>
      </dsp:nvSpPr>
      <dsp:spPr>
        <a:xfrm>
          <a:off x="2464135" y="3324172"/>
          <a:ext cx="1225649" cy="612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Qualitative </a:t>
          </a:r>
          <a:endParaRPr lang="en-US" sz="1800" kern="1200" dirty="0"/>
        </a:p>
      </dsp:txBody>
      <dsp:txXfrm>
        <a:off x="2464135" y="3324172"/>
        <a:ext cx="1225649" cy="612761"/>
      </dsp:txXfrm>
    </dsp:sp>
    <dsp:sp modelId="{339FCDE6-ACB1-4FC6-B770-034DE4C59DA1}">
      <dsp:nvSpPr>
        <dsp:cNvPr id="0" name=""/>
        <dsp:cNvSpPr/>
      </dsp:nvSpPr>
      <dsp:spPr>
        <a:xfrm>
          <a:off x="1525638" y="3936933"/>
          <a:ext cx="1886882" cy="1887794"/>
        </a:xfrm>
        <a:prstGeom prst="blockArc">
          <a:avLst>
            <a:gd name="adj1" fmla="val 0"/>
            <a:gd name="adj2" fmla="val 18900000"/>
            <a:gd name="adj3" fmla="val 12740"/>
          </a:avLst>
        </a:prstGeom>
        <a:gradFill rotWithShape="0">
          <a:gsLst>
            <a:gs pos="0">
              <a:schemeClr val="accent5">
                <a:hueOff val="0"/>
                <a:satOff val="0"/>
                <a:lumOff val="0"/>
                <a:alphaOff val="0"/>
                <a:shade val="63000"/>
              </a:schemeClr>
            </a:gs>
            <a:gs pos="30000">
              <a:schemeClr val="accent5">
                <a:hueOff val="0"/>
                <a:satOff val="0"/>
                <a:lumOff val="0"/>
                <a:alphaOff val="0"/>
                <a:shade val="90000"/>
                <a:satMod val="110000"/>
              </a:schemeClr>
            </a:gs>
            <a:gs pos="45000">
              <a:schemeClr val="accent5">
                <a:hueOff val="0"/>
                <a:satOff val="0"/>
                <a:lumOff val="0"/>
                <a:alphaOff val="0"/>
                <a:shade val="100000"/>
                <a:satMod val="118000"/>
              </a:schemeClr>
            </a:gs>
            <a:gs pos="55000">
              <a:schemeClr val="accent5">
                <a:hueOff val="0"/>
                <a:satOff val="0"/>
                <a:lumOff val="0"/>
                <a:alphaOff val="0"/>
                <a:shade val="100000"/>
                <a:satMod val="118000"/>
              </a:schemeClr>
            </a:gs>
            <a:gs pos="73000">
              <a:schemeClr val="accent5">
                <a:hueOff val="0"/>
                <a:satOff val="0"/>
                <a:lumOff val="0"/>
                <a:alphaOff val="0"/>
                <a:shade val="90000"/>
                <a:satMod val="110000"/>
              </a:schemeClr>
            </a:gs>
            <a:gs pos="100000">
              <a:schemeClr val="accent5">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5">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329557A2-19C9-4F8A-B8FE-93AA58671F6D}">
      <dsp:nvSpPr>
        <dsp:cNvPr id="0" name=""/>
        <dsp:cNvSpPr/>
      </dsp:nvSpPr>
      <dsp:spPr>
        <a:xfrm>
          <a:off x="3572370" y="4445432"/>
          <a:ext cx="1316697" cy="87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Search results of how people use Gists</a:t>
          </a:r>
          <a:endParaRPr lang="en-US" sz="1400" kern="1200" dirty="0"/>
        </a:p>
      </dsp:txBody>
      <dsp:txXfrm>
        <a:off x="3572370" y="4445432"/>
        <a:ext cx="1316697" cy="873709"/>
      </dsp:txXfrm>
    </dsp:sp>
    <dsp:sp modelId="{9EF37DBF-54D9-4CFF-89D6-03FB0CC1BF3C}">
      <dsp:nvSpPr>
        <dsp:cNvPr id="0" name=""/>
        <dsp:cNvSpPr/>
      </dsp:nvSpPr>
      <dsp:spPr>
        <a:xfrm>
          <a:off x="1851517" y="4588720"/>
          <a:ext cx="1225649" cy="612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Qualitative</a:t>
          </a:r>
          <a:endParaRPr lang="en-US" sz="1800" kern="1200" dirty="0"/>
        </a:p>
      </dsp:txBody>
      <dsp:txXfrm>
        <a:off x="1851517" y="4588720"/>
        <a:ext cx="1225649" cy="612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257F0-A7EB-44AF-858F-7FFC89E04875}">
      <dsp:nvSpPr>
        <dsp:cNvPr id="0" name=""/>
        <dsp:cNvSpPr/>
      </dsp:nvSpPr>
      <dsp:spPr>
        <a:xfrm>
          <a:off x="7143" y="0"/>
          <a:ext cx="2135187" cy="1319842"/>
        </a:xfrm>
        <a:prstGeom prst="roundRect">
          <a:avLst>
            <a:gd name="adj" fmla="val 10000"/>
          </a:avLst>
        </a:prstGeom>
        <a:solidFill>
          <a:schemeClr val="bg2">
            <a:lumMod val="90000"/>
            <a:lumOff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GHTorrent user dataset</a:t>
          </a:r>
        </a:p>
        <a:p>
          <a:pPr lvl="0" algn="ctr" defTabSz="800100">
            <a:lnSpc>
              <a:spcPct val="90000"/>
            </a:lnSpc>
            <a:spcBef>
              <a:spcPct val="0"/>
            </a:spcBef>
            <a:spcAft>
              <a:spcPct val="35000"/>
            </a:spcAft>
          </a:pPr>
          <a:r>
            <a:rPr lang="en-US" sz="1800" kern="1200" dirty="0" smtClean="0"/>
            <a:t>(</a:t>
          </a:r>
          <a:r>
            <a:rPr lang="en-CA" sz="1800" kern="1200" dirty="0" smtClean="0"/>
            <a:t>2,572,370 users after filtering</a:t>
          </a:r>
          <a:r>
            <a:rPr lang="en-US" sz="1800" kern="1200" dirty="0" smtClean="0"/>
            <a:t>)</a:t>
          </a:r>
          <a:endParaRPr lang="en-CA" sz="1800" kern="1200" dirty="0"/>
        </a:p>
      </dsp:txBody>
      <dsp:txXfrm>
        <a:off x="45800" y="38657"/>
        <a:ext cx="2057873" cy="1242528"/>
      </dsp:txXfrm>
    </dsp:sp>
    <dsp:sp modelId="{F7BE91E6-E540-4261-B68E-C25EA595194A}">
      <dsp:nvSpPr>
        <dsp:cNvPr id="0" name=""/>
        <dsp:cNvSpPr/>
      </dsp:nvSpPr>
      <dsp:spPr>
        <a:xfrm>
          <a:off x="2355850" y="395157"/>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CA" sz="1400" kern="1200"/>
        </a:p>
      </dsp:txBody>
      <dsp:txXfrm>
        <a:off x="2355850" y="501062"/>
        <a:ext cx="316861" cy="317716"/>
      </dsp:txXfrm>
    </dsp:sp>
    <dsp:sp modelId="{46CE3F1C-E06A-460C-BF3F-29DBFFAC729A}">
      <dsp:nvSpPr>
        <dsp:cNvPr id="0" name=""/>
        <dsp:cNvSpPr/>
      </dsp:nvSpPr>
      <dsp:spPr>
        <a:xfrm>
          <a:off x="2996406" y="0"/>
          <a:ext cx="2135187" cy="1319842"/>
        </a:xfrm>
        <a:prstGeom prst="roundRect">
          <a:avLst>
            <a:gd name="adj" fmla="val 10000"/>
          </a:avLst>
        </a:prstGeom>
        <a:solidFill>
          <a:schemeClr val="bg2">
            <a:lumMod val="90000"/>
            <a:lumOff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Download Gists of each user using GitHub API</a:t>
          </a:r>
          <a:endParaRPr lang="en-CA" sz="1800" kern="1200" dirty="0"/>
        </a:p>
      </dsp:txBody>
      <dsp:txXfrm>
        <a:off x="3035063" y="38657"/>
        <a:ext cx="2057873" cy="1242528"/>
      </dsp:txXfrm>
    </dsp:sp>
    <dsp:sp modelId="{1DBFA924-577F-4A59-9942-9823836793EB}">
      <dsp:nvSpPr>
        <dsp:cNvPr id="0" name=""/>
        <dsp:cNvSpPr/>
      </dsp:nvSpPr>
      <dsp:spPr>
        <a:xfrm>
          <a:off x="5345112" y="395157"/>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CA" sz="1400" kern="1200"/>
        </a:p>
      </dsp:txBody>
      <dsp:txXfrm>
        <a:off x="5345112" y="501062"/>
        <a:ext cx="316861" cy="317716"/>
      </dsp:txXfrm>
    </dsp:sp>
    <dsp:sp modelId="{3E2AB4ED-C99E-4584-B597-D129AD45DC43}">
      <dsp:nvSpPr>
        <dsp:cNvPr id="0" name=""/>
        <dsp:cNvSpPr/>
      </dsp:nvSpPr>
      <dsp:spPr>
        <a:xfrm>
          <a:off x="5985668" y="0"/>
          <a:ext cx="2135187" cy="1319842"/>
        </a:xfrm>
        <a:prstGeom prst="roundRect">
          <a:avLst>
            <a:gd name="adj" fmla="val 10000"/>
          </a:avLst>
        </a:prstGeom>
        <a:solidFill>
          <a:schemeClr val="bg2">
            <a:lumMod val="90000"/>
            <a:lumOff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Metadata of 618,393 Gists</a:t>
          </a:r>
        </a:p>
        <a:p>
          <a:pPr lvl="0" algn="ctr" defTabSz="800100">
            <a:lnSpc>
              <a:spcPct val="90000"/>
            </a:lnSpc>
            <a:spcBef>
              <a:spcPct val="0"/>
            </a:spcBef>
            <a:spcAft>
              <a:spcPct val="35000"/>
            </a:spcAft>
          </a:pPr>
          <a:r>
            <a:rPr lang="en-US" sz="1800" kern="1200" dirty="0" smtClean="0"/>
            <a:t>(</a:t>
          </a:r>
          <a:r>
            <a:rPr lang="en-CA" sz="1800" kern="1200" dirty="0" smtClean="0"/>
            <a:t>793,891 files</a:t>
          </a:r>
          <a:r>
            <a:rPr lang="en-US" sz="1800" kern="1200" dirty="0" smtClean="0"/>
            <a:t>)</a:t>
          </a:r>
          <a:endParaRPr lang="en-CA" sz="1800" kern="1200" dirty="0"/>
        </a:p>
      </dsp:txBody>
      <dsp:txXfrm>
        <a:off x="6024325" y="38657"/>
        <a:ext cx="2057873" cy="12425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257F0-A7EB-44AF-858F-7FFC89E04875}">
      <dsp:nvSpPr>
        <dsp:cNvPr id="0" name=""/>
        <dsp:cNvSpPr/>
      </dsp:nvSpPr>
      <dsp:spPr>
        <a:xfrm>
          <a:off x="303" y="108630"/>
          <a:ext cx="1837633" cy="1102580"/>
        </a:xfrm>
        <a:prstGeom prst="roundRect">
          <a:avLst>
            <a:gd name="adj" fmla="val 10000"/>
          </a:avLst>
        </a:prstGeom>
        <a:solidFill>
          <a:schemeClr val="bg2">
            <a:lumMod val="90000"/>
            <a:lumOff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Randomly sampled users (</a:t>
          </a:r>
          <a:r>
            <a:rPr lang="en-CA" sz="1900" kern="1200" dirty="0" smtClean="0"/>
            <a:t>562,993</a:t>
          </a:r>
          <a:r>
            <a:rPr lang="en-US" sz="1900" kern="1200" dirty="0" smtClean="0"/>
            <a:t>)</a:t>
          </a:r>
          <a:endParaRPr lang="en-CA" sz="1900" kern="1200" dirty="0"/>
        </a:p>
      </dsp:txBody>
      <dsp:txXfrm>
        <a:off x="32596" y="140923"/>
        <a:ext cx="1773047" cy="1037994"/>
      </dsp:txXfrm>
    </dsp:sp>
    <dsp:sp modelId="{F7BE91E6-E540-4261-B68E-C25EA595194A}">
      <dsp:nvSpPr>
        <dsp:cNvPr id="0" name=""/>
        <dsp:cNvSpPr/>
      </dsp:nvSpPr>
      <dsp:spPr>
        <a:xfrm>
          <a:off x="2021700" y="432054"/>
          <a:ext cx="389578" cy="4557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CA" sz="1500" kern="1200"/>
        </a:p>
      </dsp:txBody>
      <dsp:txXfrm>
        <a:off x="2021700" y="523201"/>
        <a:ext cx="272705" cy="273439"/>
      </dsp:txXfrm>
    </dsp:sp>
    <dsp:sp modelId="{46CE3F1C-E06A-460C-BF3F-29DBFFAC729A}">
      <dsp:nvSpPr>
        <dsp:cNvPr id="0" name=""/>
        <dsp:cNvSpPr/>
      </dsp:nvSpPr>
      <dsp:spPr>
        <a:xfrm>
          <a:off x="2572990" y="108630"/>
          <a:ext cx="2661022" cy="1102580"/>
        </a:xfrm>
        <a:prstGeom prst="roundRect">
          <a:avLst>
            <a:gd name="adj" fmla="val 10000"/>
          </a:avLst>
        </a:prstGeom>
        <a:solidFill>
          <a:schemeClr val="bg2">
            <a:lumMod val="90000"/>
            <a:lumOff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CA" sz="1900" kern="1200" dirty="0" smtClean="0"/>
            <a:t>32,786 have Gists</a:t>
          </a:r>
        </a:p>
        <a:p>
          <a:pPr lvl="0" algn="ctr" defTabSz="844550">
            <a:lnSpc>
              <a:spcPct val="90000"/>
            </a:lnSpc>
            <a:spcBef>
              <a:spcPct val="0"/>
            </a:spcBef>
            <a:spcAft>
              <a:spcPct val="35000"/>
            </a:spcAft>
          </a:pPr>
          <a:r>
            <a:rPr lang="en-CA" sz="1900" kern="1200" dirty="0" smtClean="0"/>
            <a:t>(144,073 Gists)</a:t>
          </a:r>
        </a:p>
      </dsp:txBody>
      <dsp:txXfrm>
        <a:off x="2605283" y="140923"/>
        <a:ext cx="2596436" cy="1037994"/>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BFBFCC-0E31-48A0-A880-072F6899D1D6}" type="datetimeFigureOut">
              <a:rPr lang="en-US"/>
              <a:t>3/26/2016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9B13EE-9412-42AB-AD24-C3CFF95C4A24}" type="slidenum">
              <a:rPr/>
              <a:t>‹#›</a:t>
            </a:fld>
            <a:endParaRPr/>
          </a:p>
        </p:txBody>
      </p:sp>
    </p:spTree>
    <p:extLst>
      <p:ext uri="{BB962C8B-B14F-4D97-AF65-F5344CB8AC3E}">
        <p14:creationId xmlns:p14="http://schemas.microsoft.com/office/powerpoint/2010/main" val="712571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F6D1E-3C8D-4917-BE0E-512A8CBFBE38}" type="datetimeFigureOut">
              <a:rPr lang="en-US"/>
              <a:t>3/26/2016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5C6B-3CDA-41FA-BD55-5A736EEBCFD4}" type="slidenum">
              <a:rPr/>
              <a:t>‹#›</a:t>
            </a:fld>
            <a:endParaRPr/>
          </a:p>
        </p:txBody>
      </p:sp>
    </p:spTree>
    <p:extLst>
      <p:ext uri="{BB962C8B-B14F-4D97-AF65-F5344CB8AC3E}">
        <p14:creationId xmlns:p14="http://schemas.microsoft.com/office/powerpoint/2010/main" val="135423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Good afternoon</a:t>
            </a:r>
            <a:r>
              <a:rPr lang="en-US" altLang="zh-CN" baseline="0" dirty="0" smtClean="0"/>
              <a:t> everybody.  </a:t>
            </a:r>
            <a:r>
              <a:rPr lang="en-US" altLang="zh-CN" dirty="0" smtClean="0"/>
              <a:t>Thanks for coming</a:t>
            </a:r>
            <a:r>
              <a:rPr lang="en-US" altLang="zh-CN" baseline="0" dirty="0" smtClean="0"/>
              <a:t> to my oral examination. </a:t>
            </a:r>
          </a:p>
          <a:p>
            <a:endParaRPr lang="en-US" baseline="0" dirty="0" smtClean="0"/>
          </a:p>
          <a:p>
            <a:r>
              <a:rPr lang="en-US" baseline="0" dirty="0" smtClean="0"/>
              <a:t>My name is Weiliang. I’m a project-based master student in computer science. Today I’m going to present what I did for my project, which is “Toward Understanding the Public Gists on GitHub”</a:t>
            </a:r>
            <a:endParaRPr lang="en-CA" dirty="0"/>
          </a:p>
        </p:txBody>
      </p:sp>
      <p:sp>
        <p:nvSpPr>
          <p:cNvPr id="4" name="Slide Number Placeholder 3"/>
          <p:cNvSpPr>
            <a:spLocks noGrp="1"/>
          </p:cNvSpPr>
          <p:nvPr>
            <p:ph type="sldNum" sz="quarter" idx="10"/>
          </p:nvPr>
        </p:nvSpPr>
        <p:spPr/>
        <p:txBody>
          <a:bodyPr/>
          <a:lstStyle/>
          <a:p>
            <a:fld id="{FA2C5C6B-3CDA-41FA-BD55-5A736EEBCFD4}" type="slidenum">
              <a:rPr lang="en-CA" smtClean="0"/>
              <a:t>1</a:t>
            </a:fld>
            <a:endParaRPr lang="en-CA"/>
          </a:p>
        </p:txBody>
      </p:sp>
    </p:spTree>
    <p:extLst>
      <p:ext uri="{BB962C8B-B14F-4D97-AF65-F5344CB8AC3E}">
        <p14:creationId xmlns:p14="http://schemas.microsoft.com/office/powerpoint/2010/main" val="2903029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talk about the background of</a:t>
            </a:r>
            <a:r>
              <a:rPr lang="en-US" baseline="0" dirty="0" smtClean="0"/>
              <a:t> this study.</a:t>
            </a:r>
          </a:p>
          <a:p>
            <a:endParaRPr lang="en-US" baseline="0" dirty="0" smtClean="0"/>
          </a:p>
          <a:p>
            <a:r>
              <a:rPr lang="en-US" baseline="0" dirty="0" smtClean="0"/>
              <a:t>(Intro to GitHub)</a:t>
            </a:r>
          </a:p>
          <a:p>
            <a:r>
              <a:rPr lang="en-US" baseline="0" dirty="0" smtClean="0"/>
              <a:t>So we know that GitHub is a really popular source code hosting website. It’s based on the version control tool Git, and each GitHub project is a Git repository, so you can utilize all the Git features such as commit, fork pull request, etc. If you look at the example in this picture, say, you found a very interesting project that you want to contribute to. You can fork it so that you have a full copy of the original repository. Now you can commit changes to this repository, and finally, if you want to merge your changes back to the original repository, you have to send a pull request to the original repository. So this is one work flow that demonstrates how people collaborate. </a:t>
            </a:r>
          </a:p>
          <a:p>
            <a:endParaRPr lang="en-US" baseline="0" dirty="0" smtClean="0"/>
          </a:p>
          <a:p>
            <a:r>
              <a:rPr lang="en-US" baseline="0" dirty="0" smtClean="0"/>
              <a:t>So apart from the Git features, </a:t>
            </a:r>
            <a:r>
              <a:rPr lang="en-US" altLang="zh-CN" baseline="0" dirty="0" smtClean="0"/>
              <a:t>GitHub </a:t>
            </a:r>
            <a:r>
              <a:rPr lang="en-US" baseline="0" dirty="0" smtClean="0"/>
              <a:t>has lots of other features, such as code reviews, bug tracking, etc. All these features make software development easier and developer’s collaboration convenient. </a:t>
            </a:r>
          </a:p>
          <a:p>
            <a:endParaRPr lang="en-US" baseline="0" dirty="0" smtClean="0"/>
          </a:p>
        </p:txBody>
      </p:sp>
      <p:sp>
        <p:nvSpPr>
          <p:cNvPr id="4" name="Slide Number Placeholder 3"/>
          <p:cNvSpPr>
            <a:spLocks noGrp="1"/>
          </p:cNvSpPr>
          <p:nvPr>
            <p:ph type="sldNum" sz="quarter" idx="10"/>
          </p:nvPr>
        </p:nvSpPr>
        <p:spPr/>
        <p:txBody>
          <a:bodyPr/>
          <a:lstStyle/>
          <a:p>
            <a:fld id="{FA2C5C6B-3CDA-41FA-BD55-5A736EEBCFD4}" type="slidenum">
              <a:rPr lang="en-CA" smtClean="0"/>
              <a:t>2</a:t>
            </a:fld>
            <a:endParaRPr lang="en-CA"/>
          </a:p>
        </p:txBody>
      </p:sp>
    </p:spTree>
    <p:extLst>
      <p:ext uri="{BB962C8B-B14F-4D97-AF65-F5344CB8AC3E}">
        <p14:creationId xmlns:p14="http://schemas.microsoft.com/office/powerpoint/2010/main" val="361395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(Intro to Gists)</a:t>
            </a:r>
          </a:p>
          <a:p>
            <a:r>
              <a:rPr lang="en-US" altLang="zh-CN" dirty="0" smtClean="0"/>
              <a:t>Among all the GitHub features, there’s one </a:t>
            </a:r>
            <a:r>
              <a:rPr lang="en-US" altLang="zh-CN" baseline="0" dirty="0" smtClean="0"/>
              <a:t>called Gists. Gists are expected to be code pieces, notes or snippets, just like the slogan shows.</a:t>
            </a:r>
          </a:p>
          <a:p>
            <a:endParaRPr lang="en-US" altLang="zh-CN" baseline="0" dirty="0" smtClean="0"/>
          </a:p>
          <a:p>
            <a:r>
              <a:rPr lang="en-US" altLang="zh-CN" baseline="0" dirty="0" smtClean="0"/>
              <a:t>Apart from that, one Gist is essentially a Git repository, so that it can utilize all the Git features that I just mentioned. This picture shows the UI of an Gist on GitHub website. The top-left is the name of this Gist in the format of author/gist-name. It has a description, and followed by the files contained in this Gist. Apparently this Gist only contains one file. So the author could commit changes to these files. Apart from that, visitors can fork this Gist, or make comments. </a:t>
            </a:r>
            <a:r>
              <a:rPr lang="en-US" baseline="0" dirty="0" smtClean="0"/>
              <a:t>So that’s what you can do with a Gist. </a:t>
            </a:r>
          </a:p>
          <a:p>
            <a:endParaRPr lang="en-US" baseline="0" dirty="0" smtClean="0"/>
          </a:p>
          <a:p>
            <a:r>
              <a:rPr lang="en-US" baseline="0" dirty="0" smtClean="0"/>
              <a:t>There are already some third-party applications that are to make it easier to create, manage and share Gists, such as </a:t>
            </a:r>
            <a:r>
              <a:rPr lang="en-US" baseline="0" dirty="0" err="1" smtClean="0"/>
              <a:t>GistBox</a:t>
            </a:r>
            <a:r>
              <a:rPr lang="en-US" baseline="0" dirty="0" smtClean="0"/>
              <a:t>…</a:t>
            </a:r>
          </a:p>
          <a:p>
            <a:endParaRPr lang="en-US" dirty="0" smtClean="0"/>
          </a:p>
          <a:p>
            <a:r>
              <a:rPr lang="en-US" sz="1200" b="0" i="0" u="none" strike="noStrike" kern="1200" baseline="0" dirty="0" smtClean="0">
                <a:solidFill>
                  <a:schemeClr val="tx1"/>
                </a:solidFill>
                <a:latin typeface="+mn-lt"/>
                <a:ea typeface="+mn-ea"/>
                <a:cs typeface="+mn-cs"/>
              </a:rPr>
              <a:t>Although Gists are getting popular, there was no study about it in any aspects. So this is a great research topic and opportunity. </a:t>
            </a:r>
            <a:endParaRPr lang="en-CA" dirty="0"/>
          </a:p>
        </p:txBody>
      </p:sp>
      <p:sp>
        <p:nvSpPr>
          <p:cNvPr id="4" name="Slide Number Placeholder 3"/>
          <p:cNvSpPr>
            <a:spLocks noGrp="1"/>
          </p:cNvSpPr>
          <p:nvPr>
            <p:ph type="sldNum" sz="quarter" idx="10"/>
          </p:nvPr>
        </p:nvSpPr>
        <p:spPr/>
        <p:txBody>
          <a:bodyPr/>
          <a:lstStyle/>
          <a:p>
            <a:fld id="{FA2C5C6B-3CDA-41FA-BD55-5A736EEBCFD4}" type="slidenum">
              <a:rPr lang="en-CA" smtClean="0"/>
              <a:t>3</a:t>
            </a:fld>
            <a:endParaRPr lang="en-CA"/>
          </a:p>
        </p:txBody>
      </p:sp>
    </p:spTree>
    <p:extLst>
      <p:ext uri="{BB962C8B-B14F-4D97-AF65-F5344CB8AC3E}">
        <p14:creationId xmlns:p14="http://schemas.microsoft.com/office/powerpoint/2010/main" val="136453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we know</a:t>
            </a:r>
            <a:r>
              <a:rPr lang="en-US" baseline="0" dirty="0" smtClean="0"/>
              <a:t> what Gists are expected to be and to be used, it’s not necessary the same with the reality. </a:t>
            </a:r>
          </a:p>
          <a:p>
            <a:r>
              <a:rPr lang="en-US" baseline="0" dirty="0" smtClean="0"/>
              <a:t>In order to figure that out, I came up with these two research questions.</a:t>
            </a:r>
          </a:p>
          <a:p>
            <a:r>
              <a:rPr lang="en-US" baseline="0" dirty="0" smtClean="0"/>
              <a:t>One of them is What do Gists look like. </a:t>
            </a:r>
            <a:r>
              <a:rPr lang="en-US" sz="1200" b="0" i="0" u="none" strike="noStrike" kern="1200" baseline="0" dirty="0" smtClean="0">
                <a:solidFill>
                  <a:schemeClr val="tx1"/>
                </a:solidFill>
                <a:latin typeface="+mn-lt"/>
                <a:ea typeface="+mn-ea"/>
                <a:cs typeface="+mn-cs"/>
              </a:rPr>
              <a:t>The purpose is to provide basic information of Gists using different metrics, such as Gists size, files count in Gists, users' collaboration on Gists, and so on.</a:t>
            </a:r>
          </a:p>
          <a:p>
            <a:r>
              <a:rPr lang="en-US" sz="1200" b="0" i="0" u="none" strike="noStrike" kern="1200" baseline="0" dirty="0" smtClean="0">
                <a:solidFill>
                  <a:schemeClr val="tx1"/>
                </a:solidFill>
                <a:latin typeface="+mn-lt"/>
                <a:ea typeface="+mn-ea"/>
                <a:cs typeface="+mn-cs"/>
              </a:rPr>
              <a:t>The other is How are Gists are being used. This is to find out how individuals use Gists whether or not in the way that GitHub expects.</a:t>
            </a:r>
            <a:endParaRPr lang="en-CA" dirty="0"/>
          </a:p>
        </p:txBody>
      </p:sp>
      <p:sp>
        <p:nvSpPr>
          <p:cNvPr id="4" name="Slide Number Placeholder 3"/>
          <p:cNvSpPr>
            <a:spLocks noGrp="1"/>
          </p:cNvSpPr>
          <p:nvPr>
            <p:ph type="sldNum" sz="quarter" idx="10"/>
          </p:nvPr>
        </p:nvSpPr>
        <p:spPr/>
        <p:txBody>
          <a:bodyPr/>
          <a:lstStyle/>
          <a:p>
            <a:fld id="{FA2C5C6B-3CDA-41FA-BD55-5A736EEBCFD4}" type="slidenum">
              <a:rPr lang="en-CA" smtClean="0"/>
              <a:t>4</a:t>
            </a:fld>
            <a:endParaRPr lang="en-CA"/>
          </a:p>
        </p:txBody>
      </p:sp>
    </p:spTree>
    <p:extLst>
      <p:ext uri="{BB962C8B-B14F-4D97-AF65-F5344CB8AC3E}">
        <p14:creationId xmlns:p14="http://schemas.microsoft.com/office/powerpoint/2010/main" val="326550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study steps. I</a:t>
            </a:r>
            <a:r>
              <a:rPr lang="en-US" baseline="0" dirty="0" smtClean="0"/>
              <a:t> first collected enough Gists data for later analysis. Then I made quantitative analysis around the metadata and content of the downloaded Gists.</a:t>
            </a:r>
            <a:r>
              <a:rPr lang="en-CA" baseline="0" dirty="0" smtClean="0"/>
              <a:t> That’s followed by the qualitative analysis of the Gists content. And finally there was a qualitative analysis of how people use Gists. I’ll talk about the details one by one.</a:t>
            </a:r>
            <a:endParaRPr lang="en-US" baseline="0" dirty="0" smtClean="0"/>
          </a:p>
        </p:txBody>
      </p:sp>
      <p:sp>
        <p:nvSpPr>
          <p:cNvPr id="4" name="Slide Number Placeholder 3"/>
          <p:cNvSpPr>
            <a:spLocks noGrp="1"/>
          </p:cNvSpPr>
          <p:nvPr>
            <p:ph type="sldNum" sz="quarter" idx="10"/>
          </p:nvPr>
        </p:nvSpPr>
        <p:spPr/>
        <p:txBody>
          <a:bodyPr/>
          <a:lstStyle/>
          <a:p>
            <a:fld id="{FA2C5C6B-3CDA-41FA-BD55-5A736EEBCFD4}" type="slidenum">
              <a:rPr lang="en-CA" smtClean="0"/>
              <a:t>5</a:t>
            </a:fld>
            <a:endParaRPr lang="en-CA"/>
          </a:p>
        </p:txBody>
      </p:sp>
    </p:spTree>
    <p:extLst>
      <p:ext uri="{BB962C8B-B14F-4D97-AF65-F5344CB8AC3E}">
        <p14:creationId xmlns:p14="http://schemas.microsoft.com/office/powerpoint/2010/main" val="86485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data collection took advantage of GitHub API and GHTorrent.</a:t>
            </a:r>
          </a:p>
          <a:p>
            <a:endParaRPr lang="en-US" baseline="0" dirty="0" smtClean="0"/>
          </a:p>
          <a:p>
            <a:r>
              <a:rPr lang="en-US" baseline="0" dirty="0" smtClean="0"/>
              <a:t>By GitHub API, you can download metadata of public GitHub projects or Gists by sending HTTP Requests.</a:t>
            </a:r>
          </a:p>
          <a:p>
            <a:r>
              <a:rPr lang="en-US" baseline="0" dirty="0" smtClean="0"/>
              <a:t>GHTorrent is a project that </a:t>
            </a:r>
            <a:r>
              <a:rPr lang="en-US" sz="1200" b="0" i="0" u="none" strike="noStrike" kern="1200" baseline="0" dirty="0" smtClean="0">
                <a:solidFill>
                  <a:schemeClr val="tx1"/>
                </a:solidFill>
                <a:latin typeface="+mn-lt"/>
                <a:ea typeface="+mn-ea"/>
                <a:cs typeface="+mn-cs"/>
              </a:rPr>
              <a:t>aims to provide a mirror of GitHub's data. It provides datasets of GitHub users, repositories, commits, comments, etc. in both MySQL and MongoDB format. Unfortunately, it doesn’t provide GitHub Gists.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So I came up with this flow to get Gists data…</a:t>
            </a:r>
          </a:p>
          <a:p>
            <a:r>
              <a:rPr lang="en-US" sz="1200" b="0" i="0" u="none" strike="noStrike" kern="1200" baseline="0" dirty="0" smtClean="0">
                <a:solidFill>
                  <a:schemeClr val="tx1"/>
                </a:solidFill>
                <a:latin typeface="+mn-lt"/>
                <a:ea typeface="+mn-ea"/>
                <a:cs typeface="+mn-cs"/>
              </a:rPr>
              <a:t>The second branch is kind of  compliment to the first branch.</a:t>
            </a:r>
          </a:p>
        </p:txBody>
      </p:sp>
      <p:sp>
        <p:nvSpPr>
          <p:cNvPr id="4" name="Slide Number Placeholder 3"/>
          <p:cNvSpPr>
            <a:spLocks noGrp="1"/>
          </p:cNvSpPr>
          <p:nvPr>
            <p:ph type="sldNum" sz="quarter" idx="10"/>
          </p:nvPr>
        </p:nvSpPr>
        <p:spPr/>
        <p:txBody>
          <a:bodyPr/>
          <a:lstStyle/>
          <a:p>
            <a:fld id="{FA2C5C6B-3CDA-41FA-BD55-5A736EEBCFD4}" type="slidenum">
              <a:rPr lang="en-CA" smtClean="0"/>
              <a:t>6</a:t>
            </a:fld>
            <a:endParaRPr lang="en-CA"/>
          </a:p>
        </p:txBody>
      </p:sp>
    </p:spTree>
    <p:extLst>
      <p:ext uri="{BB962C8B-B14F-4D97-AF65-F5344CB8AC3E}">
        <p14:creationId xmlns:p14="http://schemas.microsoft.com/office/powerpoint/2010/main" val="400893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the information queried</a:t>
            </a:r>
            <a:r>
              <a:rPr lang="en-US" baseline="0" dirty="0" smtClean="0"/>
              <a:t> from the</a:t>
            </a:r>
            <a:r>
              <a:rPr lang="en-US" dirty="0" smtClean="0"/>
              <a:t> metadata of each Gist</a:t>
            </a:r>
            <a:r>
              <a:rPr lang="en-US" baseline="0" dirty="0" smtClean="0"/>
              <a:t> and each Gist file.</a:t>
            </a:r>
            <a:endParaRPr lang="en-CA" dirty="0"/>
          </a:p>
        </p:txBody>
      </p:sp>
      <p:sp>
        <p:nvSpPr>
          <p:cNvPr id="4" name="Slide Number Placeholder 3"/>
          <p:cNvSpPr>
            <a:spLocks noGrp="1"/>
          </p:cNvSpPr>
          <p:nvPr>
            <p:ph type="sldNum" sz="quarter" idx="10"/>
          </p:nvPr>
        </p:nvSpPr>
        <p:spPr/>
        <p:txBody>
          <a:bodyPr/>
          <a:lstStyle/>
          <a:p>
            <a:fld id="{FA2C5C6B-3CDA-41FA-BD55-5A736EEBCFD4}" type="slidenum">
              <a:rPr lang="en-CA" smtClean="0"/>
              <a:t>7</a:t>
            </a:fld>
            <a:endParaRPr lang="en-CA"/>
          </a:p>
        </p:txBody>
      </p:sp>
    </p:spTree>
    <p:extLst>
      <p:ext uri="{BB962C8B-B14F-4D97-AF65-F5344CB8AC3E}">
        <p14:creationId xmlns:p14="http://schemas.microsoft.com/office/powerpoint/2010/main" val="3291596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A2C5C6B-3CDA-41FA-BD55-5A736EEBCFD4}" type="slidenum">
              <a:rPr lang="en-CA" smtClean="0"/>
              <a:t>8</a:t>
            </a:fld>
            <a:endParaRPr lang="en-CA"/>
          </a:p>
        </p:txBody>
      </p:sp>
    </p:spTree>
    <p:extLst>
      <p:ext uri="{BB962C8B-B14F-4D97-AF65-F5344CB8AC3E}">
        <p14:creationId xmlns:p14="http://schemas.microsoft.com/office/powerpoint/2010/main" val="204813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A2C5C6B-3CDA-41FA-BD55-5A736EEBCFD4}" type="slidenum">
              <a:rPr lang="en-CA" smtClean="0"/>
              <a:t>16</a:t>
            </a:fld>
            <a:endParaRPr lang="en-CA"/>
          </a:p>
        </p:txBody>
      </p:sp>
    </p:spTree>
    <p:extLst>
      <p:ext uri="{BB962C8B-B14F-4D97-AF65-F5344CB8AC3E}">
        <p14:creationId xmlns:p14="http://schemas.microsoft.com/office/powerpoint/2010/main" val="351991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8224893-DBDA-4BFA-9CE1-4BFE7CD0F8CF}" type="datetime1">
              <a:rPr lang="en-US"/>
              <a:t>3/26/2016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F4E5243-F52A-4D37-9694-EB26C6C31910}" type="datetime1">
              <a:rPr lang="en-US"/>
              <a:t>3/26/2016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A77B6E1-634A-48DC-9E8B-D894023267EF}" type="datetime1">
              <a:rPr lang="en-US"/>
              <a:t>3/26/2016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B2D3E9E-A95C-48F2-B4BF-A71542E0BE9A}" type="datetime1">
              <a:rPr lang="en-US"/>
              <a:t>3/26/2016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a:t>3/26/2016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12952B5-7A2F-4CC8-B7CE-9234E21C2837}" type="datetime1">
              <a:rPr lang="en-US"/>
              <a:t>3/26/2016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1DA07A-9201-4B4B-BAF2-015AFA30F520}" type="datetime1">
              <a:rPr lang="en-US"/>
              <a:t>3/26/2016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3/26/2016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3/26/2016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a:t>3/26/2016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a:t>3/26/2016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3/26/2016</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167" y="1247505"/>
            <a:ext cx="9834375" cy="1325562"/>
          </a:xfrm>
        </p:spPr>
        <p:txBody>
          <a:bodyPr/>
          <a:lstStyle/>
          <a:p>
            <a:pPr algn="ctr"/>
            <a:r>
              <a:rPr lang="en-US" dirty="0"/>
              <a:t>Towards Understanding the Public Gists on GitHub</a:t>
            </a:r>
            <a:endParaRPr lang="en-CA" dirty="0"/>
          </a:p>
        </p:txBody>
      </p:sp>
      <p:sp>
        <p:nvSpPr>
          <p:cNvPr id="3" name="Rectangle 2"/>
          <p:cNvSpPr/>
          <p:nvPr/>
        </p:nvSpPr>
        <p:spPr>
          <a:xfrm>
            <a:off x="4709755" y="443652"/>
            <a:ext cx="2657201" cy="369332"/>
          </a:xfrm>
          <a:prstGeom prst="rect">
            <a:avLst/>
          </a:prstGeom>
        </p:spPr>
        <p:txBody>
          <a:bodyPr wrap="square">
            <a:spAutoFit/>
          </a:bodyPr>
          <a:lstStyle/>
          <a:p>
            <a:r>
              <a:rPr lang="en-US" dirty="0">
                <a:latin typeface="CMR12"/>
              </a:rPr>
              <a:t>Master Project </a:t>
            </a:r>
            <a:r>
              <a:rPr lang="en-US" dirty="0" smtClean="0">
                <a:latin typeface="CMR12"/>
              </a:rPr>
              <a:t>Defense</a:t>
            </a:r>
          </a:p>
        </p:txBody>
      </p:sp>
      <p:sp>
        <p:nvSpPr>
          <p:cNvPr id="4" name="Rectangle 3"/>
          <p:cNvSpPr/>
          <p:nvPr/>
        </p:nvSpPr>
        <p:spPr>
          <a:xfrm>
            <a:off x="3389912" y="4700850"/>
            <a:ext cx="5296883" cy="1754326"/>
          </a:xfrm>
          <a:prstGeom prst="rect">
            <a:avLst/>
          </a:prstGeom>
        </p:spPr>
        <p:txBody>
          <a:bodyPr wrap="square">
            <a:spAutoFit/>
          </a:bodyPr>
          <a:lstStyle/>
          <a:p>
            <a:pPr algn="ctr"/>
            <a:r>
              <a:rPr lang="en-US" b="1" dirty="0" smtClean="0">
                <a:latin typeface="CMR12"/>
              </a:rPr>
              <a:t>Chair:</a:t>
            </a:r>
          </a:p>
          <a:p>
            <a:pPr algn="ctr"/>
            <a:r>
              <a:rPr lang="en-CA" dirty="0" smtClean="0">
                <a:latin typeface="CMR12"/>
              </a:rPr>
              <a:t>Dr</a:t>
            </a:r>
            <a:r>
              <a:rPr lang="en-CA" dirty="0">
                <a:latin typeface="CMR12"/>
              </a:rPr>
              <a:t>. </a:t>
            </a:r>
            <a:r>
              <a:rPr lang="en-CA" dirty="0" err="1">
                <a:latin typeface="CMR12"/>
              </a:rPr>
              <a:t>Alona</a:t>
            </a:r>
            <a:r>
              <a:rPr lang="en-CA" dirty="0">
                <a:latin typeface="CMR12"/>
              </a:rPr>
              <a:t> </a:t>
            </a:r>
            <a:r>
              <a:rPr lang="en-CA" dirty="0" err="1" smtClean="0">
                <a:latin typeface="CMR12"/>
              </a:rPr>
              <a:t>Fyshe</a:t>
            </a:r>
            <a:r>
              <a:rPr lang="en-US" dirty="0">
                <a:latin typeface="CMR12"/>
              </a:rPr>
              <a:t>	</a:t>
            </a:r>
            <a:endParaRPr lang="en-US" dirty="0" smtClean="0">
              <a:latin typeface="CMR12"/>
            </a:endParaRPr>
          </a:p>
          <a:p>
            <a:pPr algn="ctr"/>
            <a:endParaRPr lang="en-US" dirty="0" smtClean="0">
              <a:latin typeface="CMR12"/>
            </a:endParaRPr>
          </a:p>
          <a:p>
            <a:pPr algn="ctr"/>
            <a:r>
              <a:rPr lang="en-CA" b="1" dirty="0" smtClean="0">
                <a:latin typeface="CMR12"/>
              </a:rPr>
              <a:t>Committee:</a:t>
            </a:r>
            <a:endParaRPr lang="en-CA" dirty="0" smtClean="0">
              <a:latin typeface="CMR12"/>
            </a:endParaRPr>
          </a:p>
          <a:p>
            <a:pPr algn="ctr"/>
            <a:r>
              <a:rPr lang="en-US" dirty="0" smtClean="0">
                <a:latin typeface="CMR12"/>
              </a:rPr>
              <a:t>Dr</a:t>
            </a:r>
            <a:r>
              <a:rPr lang="en-US" dirty="0">
                <a:latin typeface="CMR12"/>
              </a:rPr>
              <a:t>. Daniel M. </a:t>
            </a:r>
            <a:r>
              <a:rPr lang="en-US" dirty="0" smtClean="0">
                <a:latin typeface="CMR12"/>
              </a:rPr>
              <a:t>German (Supervisor)</a:t>
            </a:r>
          </a:p>
          <a:p>
            <a:pPr algn="ctr"/>
            <a:r>
              <a:rPr lang="en-US" dirty="0" smtClean="0">
                <a:latin typeface="CMR12"/>
              </a:rPr>
              <a:t>Dr</a:t>
            </a:r>
            <a:r>
              <a:rPr lang="en-US" dirty="0">
                <a:latin typeface="CMR12"/>
              </a:rPr>
              <a:t>. Alex </a:t>
            </a:r>
            <a:r>
              <a:rPr lang="en-US" dirty="0" err="1" smtClean="0">
                <a:latin typeface="CMR12"/>
              </a:rPr>
              <a:t>Thomo</a:t>
            </a:r>
            <a:endParaRPr lang="en-US" dirty="0">
              <a:latin typeface="CMR12"/>
            </a:endParaRPr>
          </a:p>
        </p:txBody>
      </p:sp>
      <p:sp>
        <p:nvSpPr>
          <p:cNvPr id="5" name="Rectangle 4"/>
          <p:cNvSpPr/>
          <p:nvPr/>
        </p:nvSpPr>
        <p:spPr>
          <a:xfrm>
            <a:off x="2990357" y="2969118"/>
            <a:ext cx="6096000" cy="646331"/>
          </a:xfrm>
          <a:prstGeom prst="rect">
            <a:avLst/>
          </a:prstGeom>
        </p:spPr>
        <p:txBody>
          <a:bodyPr>
            <a:spAutoFit/>
          </a:bodyPr>
          <a:lstStyle/>
          <a:p>
            <a:pPr algn="ctr"/>
            <a:r>
              <a:rPr lang="en-US" dirty="0" err="1" smtClean="0">
                <a:latin typeface="CMR12"/>
              </a:rPr>
              <a:t>Weiliang</a:t>
            </a:r>
            <a:r>
              <a:rPr lang="en-US" dirty="0" smtClean="0">
                <a:latin typeface="CMR12"/>
              </a:rPr>
              <a:t> Wang</a:t>
            </a:r>
          </a:p>
          <a:p>
            <a:pPr algn="ctr"/>
            <a:r>
              <a:rPr lang="en-US" dirty="0" smtClean="0">
                <a:latin typeface="CMR12"/>
              </a:rPr>
              <a:t>April 2016</a:t>
            </a:r>
          </a:p>
        </p:txBody>
      </p:sp>
    </p:spTree>
    <p:extLst>
      <p:ext uri="{BB962C8B-B14F-4D97-AF65-F5344CB8AC3E}">
        <p14:creationId xmlns:p14="http://schemas.microsoft.com/office/powerpoint/2010/main" val="1574489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Analysis of Gists</a:t>
            </a:r>
            <a:endParaRPr lang="en-CA" dirty="0"/>
          </a:p>
        </p:txBody>
      </p:sp>
      <p:sp>
        <p:nvSpPr>
          <p:cNvPr id="4" name="TextBox 3"/>
          <p:cNvSpPr txBox="1"/>
          <p:nvPr/>
        </p:nvSpPr>
        <p:spPr>
          <a:xfrm>
            <a:off x="905773" y="1777041"/>
            <a:ext cx="673723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Coding in terms of Gist content</a:t>
            </a:r>
            <a:endParaRPr lang="en-US" sz="2400" dirty="0"/>
          </a:p>
        </p:txBody>
      </p:sp>
      <p:pic>
        <p:nvPicPr>
          <p:cNvPr id="6" name="Picture 5"/>
          <p:cNvPicPr>
            <a:picLocks noChangeAspect="1"/>
          </p:cNvPicPr>
          <p:nvPr/>
        </p:nvPicPr>
        <p:blipFill>
          <a:blip r:embed="rId2"/>
          <a:stretch>
            <a:fillRect/>
          </a:stretch>
        </p:blipFill>
        <p:spPr>
          <a:xfrm>
            <a:off x="1388852" y="2324425"/>
            <a:ext cx="7861265" cy="4136760"/>
          </a:xfrm>
          <a:prstGeom prst="rect">
            <a:avLst/>
          </a:prstGeom>
        </p:spPr>
      </p:pic>
    </p:spTree>
    <p:extLst>
      <p:ext uri="{BB962C8B-B14F-4D97-AF65-F5344CB8AC3E}">
        <p14:creationId xmlns:p14="http://schemas.microsoft.com/office/powerpoint/2010/main" val="227230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Analysis of Gists</a:t>
            </a:r>
            <a:endParaRPr lang="en-CA" dirty="0"/>
          </a:p>
        </p:txBody>
      </p:sp>
      <p:pic>
        <p:nvPicPr>
          <p:cNvPr id="7" name="Picture 6"/>
          <p:cNvPicPr>
            <a:picLocks noChangeAspect="1"/>
          </p:cNvPicPr>
          <p:nvPr/>
        </p:nvPicPr>
        <p:blipFill>
          <a:blip r:embed="rId2"/>
          <a:stretch>
            <a:fillRect/>
          </a:stretch>
        </p:blipFill>
        <p:spPr>
          <a:xfrm>
            <a:off x="1371599" y="2400459"/>
            <a:ext cx="7513609" cy="2112317"/>
          </a:xfrm>
          <a:prstGeom prst="rect">
            <a:avLst/>
          </a:prstGeom>
        </p:spPr>
      </p:pic>
      <p:sp>
        <p:nvSpPr>
          <p:cNvPr id="8" name="TextBox 7"/>
          <p:cNvSpPr txBox="1"/>
          <p:nvPr/>
        </p:nvSpPr>
        <p:spPr>
          <a:xfrm>
            <a:off x="905773" y="1777041"/>
            <a:ext cx="673723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Coding in terms of Gist file relationships in a Gist</a:t>
            </a:r>
            <a:endParaRPr lang="en-US" sz="2400" dirty="0"/>
          </a:p>
        </p:txBody>
      </p:sp>
    </p:spTree>
    <p:extLst>
      <p:ext uri="{BB962C8B-B14F-4D97-AF65-F5344CB8AC3E}">
        <p14:creationId xmlns:p14="http://schemas.microsoft.com/office/powerpoint/2010/main" val="174258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Analysis of </a:t>
            </a:r>
            <a:r>
              <a:rPr lang="en-US" dirty="0" smtClean="0"/>
              <a:t>Gists Usage</a:t>
            </a:r>
            <a:endParaRPr lang="en-CA" dirty="0"/>
          </a:p>
        </p:txBody>
      </p:sp>
      <p:sp>
        <p:nvSpPr>
          <p:cNvPr id="4" name="TextBox 3"/>
          <p:cNvSpPr txBox="1"/>
          <p:nvPr/>
        </p:nvSpPr>
        <p:spPr>
          <a:xfrm>
            <a:off x="905773" y="1777041"/>
            <a:ext cx="6737232" cy="1938992"/>
          </a:xfrm>
          <a:prstGeom prst="rect">
            <a:avLst/>
          </a:prstGeom>
          <a:noFill/>
        </p:spPr>
        <p:txBody>
          <a:bodyPr wrap="square" rtlCol="0">
            <a:spAutoFit/>
          </a:bodyPr>
          <a:lstStyle/>
          <a:p>
            <a:r>
              <a:rPr lang="en-US" sz="2400" dirty="0" smtClean="0"/>
              <a:t>Search for </a:t>
            </a:r>
            <a:r>
              <a:rPr lang="en-CA" sz="2400" dirty="0" smtClean="0"/>
              <a:t>“GitHub Gist” </a:t>
            </a:r>
            <a:r>
              <a:rPr lang="en-US" sz="2400" dirty="0" smtClean="0"/>
              <a:t>from:</a:t>
            </a:r>
          </a:p>
          <a:p>
            <a:endParaRPr lang="en-US" sz="2400" dirty="0" smtClean="0"/>
          </a:p>
          <a:p>
            <a:pPr marL="800100" lvl="1" indent="-342900">
              <a:buFont typeface="Arial" panose="020B0604020202020204" pitchFamily="34" charset="0"/>
              <a:buChar char="•"/>
            </a:pPr>
            <a:r>
              <a:rPr lang="en-US" sz="2400" dirty="0" smtClean="0"/>
              <a:t>Web pages (Google)</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Twitter</a:t>
            </a:r>
            <a:endParaRPr lang="en-US" sz="2400" dirty="0"/>
          </a:p>
        </p:txBody>
      </p:sp>
    </p:spTree>
    <p:extLst>
      <p:ext uri="{BB962C8B-B14F-4D97-AF65-F5344CB8AC3E}">
        <p14:creationId xmlns:p14="http://schemas.microsoft.com/office/powerpoint/2010/main" val="12029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5127" y="1460489"/>
            <a:ext cx="4477371" cy="461665"/>
          </a:xfrm>
          <a:prstGeom prst="rect">
            <a:avLst/>
          </a:prstGeom>
          <a:noFill/>
        </p:spPr>
        <p:txBody>
          <a:bodyPr wrap="square" rtlCol="0">
            <a:spAutoFit/>
          </a:bodyPr>
          <a:lstStyle/>
          <a:p>
            <a:r>
              <a:rPr lang="en-US" sz="2400" dirty="0" smtClean="0"/>
              <a:t>Users and Their Gists</a:t>
            </a:r>
            <a:endParaRPr lang="en-CA" sz="2400" dirty="0"/>
          </a:p>
        </p:txBody>
      </p:sp>
      <p:pic>
        <p:nvPicPr>
          <p:cNvPr id="4" name="Picture 3"/>
          <p:cNvPicPr>
            <a:picLocks noChangeAspect="1"/>
          </p:cNvPicPr>
          <p:nvPr/>
        </p:nvPicPr>
        <p:blipFill>
          <a:blip r:embed="rId2"/>
          <a:stretch>
            <a:fillRect/>
          </a:stretch>
        </p:blipFill>
        <p:spPr>
          <a:xfrm>
            <a:off x="927789" y="1950516"/>
            <a:ext cx="5133452" cy="828805"/>
          </a:xfrm>
          <a:prstGeom prst="rect">
            <a:avLst/>
          </a:prstGeom>
        </p:spPr>
      </p:pic>
      <p:pic>
        <p:nvPicPr>
          <p:cNvPr id="5" name="Picture 4"/>
          <p:cNvPicPr>
            <a:picLocks noChangeAspect="1"/>
          </p:cNvPicPr>
          <p:nvPr/>
        </p:nvPicPr>
        <p:blipFill>
          <a:blip r:embed="rId3"/>
          <a:stretch>
            <a:fillRect/>
          </a:stretch>
        </p:blipFill>
        <p:spPr>
          <a:xfrm>
            <a:off x="927789" y="2899020"/>
            <a:ext cx="5133452" cy="3773651"/>
          </a:xfrm>
          <a:prstGeom prst="rect">
            <a:avLst/>
          </a:prstGeom>
        </p:spPr>
      </p:pic>
      <p:sp>
        <p:nvSpPr>
          <p:cNvPr id="6" name="TextBox 5"/>
          <p:cNvSpPr txBox="1"/>
          <p:nvPr/>
        </p:nvSpPr>
        <p:spPr>
          <a:xfrm>
            <a:off x="6280030" y="3948567"/>
            <a:ext cx="554678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50% of the users have less </a:t>
            </a:r>
            <a:r>
              <a:rPr lang="en-US" sz="2000" dirty="0" smtClean="0"/>
              <a:t>than 5 public Gists</a:t>
            </a:r>
            <a:r>
              <a:rPr lang="en-US" sz="2000" dirty="0"/>
              <a:t>. </a:t>
            </a:r>
            <a:endParaRPr lang="en-US" sz="2000" dirty="0" smtClean="0"/>
          </a:p>
          <a:p>
            <a:pPr marL="342900" indent="-342900">
              <a:buFont typeface="Arial" panose="020B0604020202020204" pitchFamily="34" charset="0"/>
              <a:buChar char="•"/>
            </a:pPr>
            <a:r>
              <a:rPr lang="en-US" sz="2000" dirty="0" smtClean="0"/>
              <a:t>70</a:t>
            </a:r>
            <a:r>
              <a:rPr lang="en-US" sz="2000" dirty="0"/>
              <a:t>% have less than 10 public Gists. </a:t>
            </a:r>
            <a:endParaRPr lang="en-US" sz="2000" dirty="0" smtClean="0"/>
          </a:p>
          <a:p>
            <a:pPr marL="342900" indent="-342900">
              <a:buFont typeface="Arial" panose="020B0604020202020204" pitchFamily="34" charset="0"/>
              <a:buChar char="•"/>
            </a:pPr>
            <a:r>
              <a:rPr lang="en-US" sz="2000" dirty="0" smtClean="0"/>
              <a:t>Only </a:t>
            </a:r>
            <a:r>
              <a:rPr lang="en-US" sz="2000" dirty="0"/>
              <a:t>4% of users have 30 or more </a:t>
            </a:r>
            <a:r>
              <a:rPr lang="en-US" sz="2000" dirty="0" smtClean="0"/>
              <a:t>public </a:t>
            </a:r>
            <a:r>
              <a:rPr lang="en-CA" sz="2000" dirty="0" smtClean="0"/>
              <a:t>Gists</a:t>
            </a:r>
            <a:r>
              <a:rPr lang="en-CA" sz="2000" dirty="0"/>
              <a:t>.</a:t>
            </a:r>
          </a:p>
        </p:txBody>
      </p:sp>
    </p:spTree>
    <p:extLst>
      <p:ext uri="{BB962C8B-B14F-4D97-AF65-F5344CB8AC3E}">
        <p14:creationId xmlns:p14="http://schemas.microsoft.com/office/powerpoint/2010/main" val="399813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5127" y="1561926"/>
            <a:ext cx="4477371" cy="461665"/>
          </a:xfrm>
          <a:prstGeom prst="rect">
            <a:avLst/>
          </a:prstGeom>
          <a:noFill/>
        </p:spPr>
        <p:txBody>
          <a:bodyPr wrap="square" rtlCol="0">
            <a:spAutoFit/>
          </a:bodyPr>
          <a:lstStyle/>
          <a:p>
            <a:r>
              <a:rPr lang="en-US" sz="2400" dirty="0" smtClean="0"/>
              <a:t>Content of Gists – </a:t>
            </a:r>
            <a:r>
              <a:rPr lang="en-US" sz="2400" dirty="0"/>
              <a:t>f</a:t>
            </a:r>
            <a:r>
              <a:rPr lang="en-US" sz="2400" dirty="0" smtClean="0"/>
              <a:t>ile counts</a:t>
            </a:r>
            <a:endParaRPr lang="en-CA" sz="2400" dirty="0"/>
          </a:p>
        </p:txBody>
      </p:sp>
      <p:pic>
        <p:nvPicPr>
          <p:cNvPr id="4" name="Picture 3"/>
          <p:cNvPicPr>
            <a:picLocks noChangeAspect="1"/>
          </p:cNvPicPr>
          <p:nvPr/>
        </p:nvPicPr>
        <p:blipFill>
          <a:blip r:embed="rId2"/>
          <a:stretch>
            <a:fillRect/>
          </a:stretch>
        </p:blipFill>
        <p:spPr>
          <a:xfrm>
            <a:off x="969035" y="2233882"/>
            <a:ext cx="5664412" cy="1742896"/>
          </a:xfrm>
          <a:prstGeom prst="rect">
            <a:avLst/>
          </a:prstGeom>
        </p:spPr>
      </p:pic>
      <p:sp>
        <p:nvSpPr>
          <p:cNvPr id="5" name="Rectangle 4"/>
          <p:cNvSpPr/>
          <p:nvPr/>
        </p:nvSpPr>
        <p:spPr>
          <a:xfrm>
            <a:off x="969035" y="4150006"/>
            <a:ext cx="9865742" cy="369332"/>
          </a:xfrm>
          <a:prstGeom prst="rect">
            <a:avLst/>
          </a:prstGeom>
        </p:spPr>
        <p:txBody>
          <a:bodyPr wrap="square">
            <a:spAutoFit/>
          </a:bodyPr>
          <a:lstStyle/>
          <a:p>
            <a:pPr marL="285750" indent="-285750">
              <a:buFont typeface="Arial" panose="020B0604020202020204" pitchFamily="34" charset="0"/>
              <a:buChar char="•"/>
            </a:pPr>
            <a:r>
              <a:rPr lang="en-US" dirty="0"/>
              <a:t>There also existed Gists containing a lot of files (for example, one </a:t>
            </a:r>
            <a:r>
              <a:rPr lang="en-US" dirty="0" smtClean="0"/>
              <a:t>with </a:t>
            </a:r>
            <a:r>
              <a:rPr lang="en-CA" dirty="0" smtClean="0"/>
              <a:t>1,001 </a:t>
            </a:r>
            <a:r>
              <a:rPr lang="en-CA" dirty="0"/>
              <a:t>files)</a:t>
            </a:r>
          </a:p>
        </p:txBody>
      </p:sp>
    </p:spTree>
    <p:extLst>
      <p:ext uri="{BB962C8B-B14F-4D97-AF65-F5344CB8AC3E}">
        <p14:creationId xmlns:p14="http://schemas.microsoft.com/office/powerpoint/2010/main" val="2372650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5127" y="1561926"/>
            <a:ext cx="4477371" cy="1569660"/>
          </a:xfrm>
          <a:prstGeom prst="rect">
            <a:avLst/>
          </a:prstGeom>
          <a:noFill/>
        </p:spPr>
        <p:txBody>
          <a:bodyPr wrap="square" rtlCol="0">
            <a:spAutoFit/>
          </a:bodyPr>
          <a:lstStyle/>
          <a:p>
            <a:pPr>
              <a:lnSpc>
                <a:spcPct val="150000"/>
              </a:lnSpc>
            </a:pPr>
            <a:r>
              <a:rPr lang="en-US" sz="2400" dirty="0" smtClean="0"/>
              <a:t>Content of Gists – Gist file types</a:t>
            </a:r>
          </a:p>
          <a:p>
            <a:pPr marL="800100" lvl="1" indent="-342900">
              <a:lnSpc>
                <a:spcPct val="150000"/>
              </a:lnSpc>
              <a:buFont typeface="Arial" panose="020B0604020202020204" pitchFamily="34" charset="0"/>
              <a:buChar char="•"/>
            </a:pPr>
            <a:r>
              <a:rPr lang="en-US" sz="2000" dirty="0" smtClean="0"/>
              <a:t>113 MIME types</a:t>
            </a:r>
          </a:p>
          <a:p>
            <a:pPr marL="800100" lvl="1" indent="-342900">
              <a:lnSpc>
                <a:spcPct val="150000"/>
              </a:lnSpc>
              <a:buFont typeface="Arial" panose="020B0604020202020204" pitchFamily="34" charset="0"/>
              <a:buChar char="•"/>
            </a:pPr>
            <a:r>
              <a:rPr lang="en-US" sz="2000" dirty="0" smtClean="0"/>
              <a:t>257 languages</a:t>
            </a:r>
            <a:endParaRPr lang="en-CA" sz="2000" dirty="0"/>
          </a:p>
        </p:txBody>
      </p:sp>
    </p:spTree>
    <p:extLst>
      <p:ext uri="{BB962C8B-B14F-4D97-AF65-F5344CB8AC3E}">
        <p14:creationId xmlns:p14="http://schemas.microsoft.com/office/powerpoint/2010/main" val="2808756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73" y="121920"/>
            <a:ext cx="4746678" cy="6629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59" y="121919"/>
            <a:ext cx="4736733" cy="6629401"/>
          </a:xfrm>
          <a:prstGeom prst="rect">
            <a:avLst/>
          </a:prstGeom>
        </p:spPr>
      </p:pic>
    </p:spTree>
    <p:extLst>
      <p:ext uri="{BB962C8B-B14F-4D97-AF65-F5344CB8AC3E}">
        <p14:creationId xmlns:p14="http://schemas.microsoft.com/office/powerpoint/2010/main" val="1963673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5127" y="1437406"/>
            <a:ext cx="5260191" cy="2031325"/>
          </a:xfrm>
          <a:prstGeom prst="rect">
            <a:avLst/>
          </a:prstGeom>
          <a:noFill/>
        </p:spPr>
        <p:txBody>
          <a:bodyPr wrap="square" rtlCol="0">
            <a:spAutoFit/>
          </a:bodyPr>
          <a:lstStyle/>
          <a:p>
            <a:pPr>
              <a:lnSpc>
                <a:spcPct val="150000"/>
              </a:lnSpc>
            </a:pPr>
            <a:r>
              <a:rPr lang="en-US" sz="2400" dirty="0" smtClean="0"/>
              <a:t>Content of Gists – </a:t>
            </a:r>
            <a:r>
              <a:rPr lang="en-US" sz="2400" dirty="0"/>
              <a:t>f</a:t>
            </a:r>
            <a:r>
              <a:rPr lang="en-US" sz="2400" dirty="0" smtClean="0"/>
              <a:t>ile size</a:t>
            </a:r>
          </a:p>
          <a:p>
            <a:pPr marL="800100" lvl="1" indent="-342900">
              <a:lnSpc>
                <a:spcPct val="150000"/>
              </a:lnSpc>
              <a:buFont typeface="Arial" panose="020B0604020202020204" pitchFamily="34" charset="0"/>
              <a:buChar char="•"/>
            </a:pPr>
            <a:r>
              <a:rPr lang="en-US" sz="2000" dirty="0" smtClean="0"/>
              <a:t>Bytes</a:t>
            </a:r>
          </a:p>
          <a:p>
            <a:pPr marL="800100" lvl="1" indent="-342900">
              <a:lnSpc>
                <a:spcPct val="150000"/>
              </a:lnSpc>
              <a:buFont typeface="Arial" panose="020B0604020202020204" pitchFamily="34" charset="0"/>
              <a:buChar char="•"/>
            </a:pPr>
            <a:r>
              <a:rPr lang="en-US" sz="2000" dirty="0" smtClean="0"/>
              <a:t>Number of lines</a:t>
            </a:r>
          </a:p>
          <a:p>
            <a:pPr marL="800100" lvl="1" indent="-342900">
              <a:lnSpc>
                <a:spcPct val="150000"/>
              </a:lnSpc>
              <a:buFont typeface="Arial" panose="020B0604020202020204" pitchFamily="34" charset="0"/>
              <a:buChar char="•"/>
            </a:pPr>
            <a:r>
              <a:rPr lang="en-US" sz="2000" dirty="0" smtClean="0"/>
              <a:t>Source lines of code</a:t>
            </a:r>
            <a:endParaRPr lang="en-CA" sz="2000" dirty="0"/>
          </a:p>
        </p:txBody>
      </p:sp>
      <p:grpSp>
        <p:nvGrpSpPr>
          <p:cNvPr id="12" name="Group 11"/>
          <p:cNvGrpSpPr/>
          <p:nvPr/>
        </p:nvGrpSpPr>
        <p:grpSpPr>
          <a:xfrm>
            <a:off x="1432253" y="4214503"/>
            <a:ext cx="5003053" cy="1805131"/>
            <a:chOff x="1432253" y="4214503"/>
            <a:chExt cx="5003053" cy="1805131"/>
          </a:xfrm>
        </p:grpSpPr>
        <p:pic>
          <p:nvPicPr>
            <p:cNvPr id="10" name="Picture 9"/>
            <p:cNvPicPr>
              <a:picLocks noChangeAspect="1"/>
            </p:cNvPicPr>
            <p:nvPr/>
          </p:nvPicPr>
          <p:blipFill>
            <a:blip r:embed="rId2"/>
            <a:stretch>
              <a:fillRect/>
            </a:stretch>
          </p:blipFill>
          <p:spPr>
            <a:xfrm>
              <a:off x="1432253" y="4214503"/>
              <a:ext cx="5003053" cy="1281171"/>
            </a:xfrm>
            <a:prstGeom prst="rect">
              <a:avLst/>
            </a:prstGeom>
          </p:spPr>
        </p:pic>
        <p:sp>
          <p:nvSpPr>
            <p:cNvPr id="11" name="TextBox 10"/>
            <p:cNvSpPr txBox="1"/>
            <p:nvPr/>
          </p:nvSpPr>
          <p:spPr>
            <a:xfrm>
              <a:off x="1432253" y="5650302"/>
              <a:ext cx="3622826" cy="369332"/>
            </a:xfrm>
            <a:prstGeom prst="rect">
              <a:avLst/>
            </a:prstGeom>
            <a:noFill/>
          </p:spPr>
          <p:txBody>
            <a:bodyPr wrap="square" rtlCol="0">
              <a:spAutoFit/>
            </a:bodyPr>
            <a:lstStyle/>
            <a:p>
              <a:r>
                <a:rPr lang="en-US" dirty="0" smtClean="0"/>
                <a:t>* Source recognized by </a:t>
              </a:r>
              <a:r>
                <a:rPr lang="en-US" i="1" dirty="0" smtClean="0"/>
                <a:t>CLOC</a:t>
              </a:r>
              <a:endParaRPr lang="en-CA" i="1" dirty="0"/>
            </a:p>
          </p:txBody>
        </p:sp>
      </p:grpSp>
    </p:spTree>
    <p:extLst>
      <p:ext uri="{BB962C8B-B14F-4D97-AF65-F5344CB8AC3E}">
        <p14:creationId xmlns:p14="http://schemas.microsoft.com/office/powerpoint/2010/main" val="638887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18" y="2490797"/>
            <a:ext cx="6027942" cy="3650296"/>
          </a:xfrm>
          <a:prstGeom prst="rect">
            <a:avLst/>
          </a:prstGeom>
        </p:spPr>
      </p:pic>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5127" y="1696199"/>
            <a:ext cx="5260191" cy="461665"/>
          </a:xfrm>
          <a:prstGeom prst="rect">
            <a:avLst/>
          </a:prstGeom>
          <a:noFill/>
        </p:spPr>
        <p:txBody>
          <a:bodyPr wrap="square" rtlCol="0">
            <a:spAutoFit/>
          </a:bodyPr>
          <a:lstStyle/>
          <a:p>
            <a:r>
              <a:rPr lang="en-US" sz="2400" dirty="0" smtClean="0"/>
              <a:t>Content of Gists – </a:t>
            </a:r>
            <a:r>
              <a:rPr lang="en-US" sz="2400" dirty="0"/>
              <a:t>f</a:t>
            </a:r>
            <a:r>
              <a:rPr lang="en-US" sz="2400" dirty="0" smtClean="0"/>
              <a:t>ile size by Bytes</a:t>
            </a:r>
            <a:endParaRPr lang="en-CA" sz="2400" dirty="0"/>
          </a:p>
        </p:txBody>
      </p:sp>
      <p:sp>
        <p:nvSpPr>
          <p:cNvPr id="7" name="Rectangle 6"/>
          <p:cNvSpPr/>
          <p:nvPr/>
        </p:nvSpPr>
        <p:spPr>
          <a:xfrm>
            <a:off x="7314940" y="4940764"/>
            <a:ext cx="3770004" cy="1200329"/>
          </a:xfrm>
          <a:prstGeom prst="rect">
            <a:avLst/>
          </a:prstGeom>
        </p:spPr>
        <p:txBody>
          <a:bodyPr wrap="square">
            <a:spAutoFit/>
          </a:bodyPr>
          <a:lstStyle/>
          <a:p>
            <a:pPr marL="285750" indent="-285750">
              <a:buFont typeface="Arial" panose="020B0604020202020204" pitchFamily="34" charset="0"/>
              <a:buChar char="•"/>
            </a:pPr>
            <a:r>
              <a:rPr lang="en-US" dirty="0"/>
              <a:t>The median value is 714 Bytes (quartiles: 287, 1830). </a:t>
            </a:r>
          </a:p>
          <a:p>
            <a:pPr marL="285750" indent="-285750">
              <a:buFont typeface="Arial" panose="020B0604020202020204" pitchFamily="34" charset="0"/>
              <a:buChar char="•"/>
            </a:pPr>
            <a:r>
              <a:rPr lang="en-US" dirty="0"/>
              <a:t>There exist outliers: 0.17% of Gist files </a:t>
            </a:r>
            <a:r>
              <a:rPr lang="en-CA" dirty="0"/>
              <a:t>are over 1MB.</a:t>
            </a:r>
          </a:p>
        </p:txBody>
      </p:sp>
    </p:spTree>
    <p:extLst>
      <p:ext uri="{BB962C8B-B14F-4D97-AF65-F5344CB8AC3E}">
        <p14:creationId xmlns:p14="http://schemas.microsoft.com/office/powerpoint/2010/main" val="3932968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5127" y="1592678"/>
            <a:ext cx="5728201" cy="461665"/>
          </a:xfrm>
          <a:prstGeom prst="rect">
            <a:avLst/>
          </a:prstGeom>
          <a:noFill/>
        </p:spPr>
        <p:txBody>
          <a:bodyPr wrap="square" rtlCol="0">
            <a:spAutoFit/>
          </a:bodyPr>
          <a:lstStyle/>
          <a:p>
            <a:r>
              <a:rPr lang="en-US" sz="2400" dirty="0" smtClean="0"/>
              <a:t>Content of Gists – </a:t>
            </a:r>
            <a:r>
              <a:rPr lang="en-US" sz="2400" dirty="0"/>
              <a:t>f</a:t>
            </a:r>
            <a:r>
              <a:rPr lang="en-US" sz="2400" dirty="0" smtClean="0"/>
              <a:t>ile size by lines of code</a:t>
            </a:r>
            <a:endParaRPr lang="en-CA"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598" y="2411013"/>
            <a:ext cx="5727009" cy="3676487"/>
          </a:xfrm>
          <a:prstGeom prst="rect">
            <a:avLst/>
          </a:prstGeom>
        </p:spPr>
      </p:pic>
      <p:sp>
        <p:nvSpPr>
          <p:cNvPr id="9" name="Rectangle 8"/>
          <p:cNvSpPr/>
          <p:nvPr/>
        </p:nvSpPr>
        <p:spPr>
          <a:xfrm>
            <a:off x="7225112" y="4887171"/>
            <a:ext cx="3825326" cy="1200329"/>
          </a:xfrm>
          <a:prstGeom prst="rect">
            <a:avLst/>
          </a:prstGeom>
        </p:spPr>
        <p:txBody>
          <a:bodyPr wrap="square">
            <a:spAutoFit/>
          </a:bodyPr>
          <a:lstStyle/>
          <a:p>
            <a:pPr marL="285750" indent="-285750">
              <a:buFont typeface="Arial" panose="020B0604020202020204" pitchFamily="34" charset="0"/>
              <a:buChar char="•"/>
            </a:pPr>
            <a:r>
              <a:rPr lang="en-US" dirty="0"/>
              <a:t>The median value is 23 lines (quartiles are 10, 55).</a:t>
            </a:r>
          </a:p>
          <a:p>
            <a:pPr marL="285750" indent="-285750">
              <a:buFont typeface="Arial" panose="020B0604020202020204" pitchFamily="34" charset="0"/>
              <a:buChar char="•"/>
            </a:pPr>
            <a:r>
              <a:rPr lang="en-CA" dirty="0"/>
              <a:t>87.1% of them </a:t>
            </a:r>
            <a:r>
              <a:rPr lang="en-CA" dirty="0" smtClean="0"/>
              <a:t>have less </a:t>
            </a:r>
            <a:r>
              <a:rPr lang="en-CA" dirty="0"/>
              <a:t>than 100 lines.</a:t>
            </a:r>
          </a:p>
        </p:txBody>
      </p:sp>
    </p:spTree>
    <p:extLst>
      <p:ext uri="{BB962C8B-B14F-4D97-AF65-F5344CB8AC3E}">
        <p14:creationId xmlns:p14="http://schemas.microsoft.com/office/powerpoint/2010/main" val="366028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CA" dirty="0"/>
          </a:p>
        </p:txBody>
      </p:sp>
      <p:sp>
        <p:nvSpPr>
          <p:cNvPr id="3" name="TextBox 2"/>
          <p:cNvSpPr txBox="1"/>
          <p:nvPr/>
        </p:nvSpPr>
        <p:spPr>
          <a:xfrm>
            <a:off x="905772" y="1691322"/>
            <a:ext cx="4347453" cy="23391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GitHub</a:t>
            </a:r>
          </a:p>
          <a:p>
            <a:pPr marL="742950" lvl="1" indent="-285750">
              <a:lnSpc>
                <a:spcPct val="150000"/>
              </a:lnSpc>
              <a:buFont typeface="Arial" panose="020B0604020202020204" pitchFamily="34" charset="0"/>
              <a:buChar char="•"/>
            </a:pPr>
            <a:r>
              <a:rPr lang="en-US" sz="2000" dirty="0" smtClean="0"/>
              <a:t>Git</a:t>
            </a:r>
            <a:r>
              <a:rPr lang="en-US" sz="2000" dirty="0"/>
              <a:t> </a:t>
            </a:r>
            <a:r>
              <a:rPr lang="en-US" sz="2000" dirty="0" smtClean="0"/>
              <a:t> repository</a:t>
            </a:r>
            <a:endParaRPr lang="en-US" sz="2000" dirty="0" smtClean="0"/>
          </a:p>
          <a:p>
            <a:pPr marL="742950" lvl="1" indent="-285750">
              <a:lnSpc>
                <a:spcPct val="150000"/>
              </a:lnSpc>
              <a:buFont typeface="Arial" panose="020B0604020202020204" pitchFamily="34" charset="0"/>
              <a:buChar char="•"/>
            </a:pPr>
            <a:r>
              <a:rPr lang="en-US" sz="2000" dirty="0" smtClean="0"/>
              <a:t>Commit, fork, pull request, </a:t>
            </a:r>
            <a:r>
              <a:rPr lang="en-US" sz="2000" dirty="0" err="1" smtClean="0"/>
              <a:t>etc</a:t>
            </a:r>
            <a:endParaRPr lang="en-US" sz="2000" dirty="0" smtClean="0"/>
          </a:p>
          <a:p>
            <a:pPr marL="742950" lvl="1" indent="-285750">
              <a:lnSpc>
                <a:spcPct val="150000"/>
              </a:lnSpc>
              <a:buFont typeface="Arial" panose="020B0604020202020204" pitchFamily="34" charset="0"/>
              <a:buChar char="•"/>
            </a:pPr>
            <a:r>
              <a:rPr lang="en-US" sz="2000" dirty="0" smtClean="0"/>
              <a:t>Collaboration</a:t>
            </a:r>
            <a:endParaRPr lang="en-US" sz="2000" dirty="0" smtClean="0"/>
          </a:p>
          <a:p>
            <a:pPr marL="742950" lvl="1" indent="-285750">
              <a:buFont typeface="Arial" panose="020B0604020202020204" pitchFamily="34" charset="0"/>
              <a:buChar char="•"/>
            </a:pPr>
            <a:endParaRPr lang="en-US" sz="2000" dirty="0" smtClean="0"/>
          </a:p>
        </p:txBody>
      </p:sp>
      <p:grpSp>
        <p:nvGrpSpPr>
          <p:cNvPr id="10" name="Group 9"/>
          <p:cNvGrpSpPr/>
          <p:nvPr/>
        </p:nvGrpSpPr>
        <p:grpSpPr>
          <a:xfrm>
            <a:off x="5253225" y="3403452"/>
            <a:ext cx="6610350" cy="2862679"/>
            <a:chOff x="5253225" y="3403452"/>
            <a:chExt cx="6610350" cy="2862679"/>
          </a:xfrm>
        </p:grpSpPr>
        <p:pic>
          <p:nvPicPr>
            <p:cNvPr id="6" name="Picture 5"/>
            <p:cNvPicPr>
              <a:picLocks noChangeAspect="1"/>
            </p:cNvPicPr>
            <p:nvPr/>
          </p:nvPicPr>
          <p:blipFill>
            <a:blip r:embed="rId3"/>
            <a:stretch>
              <a:fillRect/>
            </a:stretch>
          </p:blipFill>
          <p:spPr>
            <a:xfrm>
              <a:off x="5253225" y="3403452"/>
              <a:ext cx="6610350" cy="2524125"/>
            </a:xfrm>
            <a:prstGeom prst="rect">
              <a:avLst/>
            </a:prstGeom>
          </p:spPr>
        </p:pic>
        <p:sp>
          <p:nvSpPr>
            <p:cNvPr id="7" name="Rectangle 6"/>
            <p:cNvSpPr/>
            <p:nvPr/>
          </p:nvSpPr>
          <p:spPr>
            <a:xfrm>
              <a:off x="5253225" y="5927577"/>
              <a:ext cx="6332183" cy="338554"/>
            </a:xfrm>
            <a:prstGeom prst="rect">
              <a:avLst/>
            </a:prstGeom>
          </p:spPr>
          <p:txBody>
            <a:bodyPr wrap="none">
              <a:spAutoFit/>
            </a:bodyPr>
            <a:lstStyle/>
            <a:p>
              <a:r>
                <a:rPr lang="en-CA" sz="1600" i="1" dirty="0" smtClean="0"/>
                <a:t>Image Source: https</a:t>
              </a:r>
              <a:r>
                <a:rPr lang="en-CA" sz="1600" i="1" dirty="0"/>
                <a:t>://github.com/learn-co-curriculum/submitting-a-lab-osx</a:t>
              </a:r>
            </a:p>
          </p:txBody>
        </p:sp>
      </p:grpSp>
      <p:grpSp>
        <p:nvGrpSpPr>
          <p:cNvPr id="8" name="Group 7"/>
          <p:cNvGrpSpPr/>
          <p:nvPr/>
        </p:nvGrpSpPr>
        <p:grpSpPr>
          <a:xfrm>
            <a:off x="5253225" y="2077890"/>
            <a:ext cx="2796838" cy="1039945"/>
            <a:chOff x="5253225" y="2077890"/>
            <a:chExt cx="2796838" cy="1039945"/>
          </a:xfrm>
        </p:grpSpPr>
        <p:pic>
          <p:nvPicPr>
            <p:cNvPr id="1026" name="Picture 2" descr="http://www.molecularecologist.com/wp-content/uploads/2013/11/github-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3225" y="2077890"/>
              <a:ext cx="1559918" cy="10399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828254" y="2779281"/>
              <a:ext cx="1221809" cy="338554"/>
            </a:xfrm>
            <a:prstGeom prst="rect">
              <a:avLst/>
            </a:prstGeom>
          </p:spPr>
          <p:txBody>
            <a:bodyPr wrap="none">
              <a:spAutoFit/>
            </a:bodyPr>
            <a:lstStyle/>
            <a:p>
              <a:r>
                <a:rPr lang="en-CA" sz="1600" i="1" dirty="0" smtClean="0"/>
                <a:t>GitHub Logo</a:t>
              </a:r>
              <a:endParaRPr lang="en-CA" sz="1600" i="1" dirty="0"/>
            </a:p>
          </p:txBody>
        </p:sp>
      </p:grpSp>
    </p:spTree>
    <p:extLst>
      <p:ext uri="{BB962C8B-B14F-4D97-AF65-F5344CB8AC3E}">
        <p14:creationId xmlns:p14="http://schemas.microsoft.com/office/powerpoint/2010/main" val="3795515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5127" y="1635812"/>
            <a:ext cx="7418979" cy="461665"/>
          </a:xfrm>
          <a:prstGeom prst="rect">
            <a:avLst/>
          </a:prstGeom>
          <a:noFill/>
        </p:spPr>
        <p:txBody>
          <a:bodyPr wrap="square" rtlCol="0">
            <a:spAutoFit/>
          </a:bodyPr>
          <a:lstStyle/>
          <a:p>
            <a:r>
              <a:rPr lang="en-US" sz="2400" dirty="0" smtClean="0"/>
              <a:t>Content of Gists – </a:t>
            </a:r>
            <a:r>
              <a:rPr lang="en-US" sz="2400" dirty="0"/>
              <a:t>f</a:t>
            </a:r>
            <a:r>
              <a:rPr lang="en-US" sz="2400" dirty="0" smtClean="0"/>
              <a:t>ile size by SLOC (source lines of code)</a:t>
            </a:r>
            <a:endParaRPr lang="en-CA"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17" y="2398144"/>
            <a:ext cx="5699838" cy="3729296"/>
          </a:xfrm>
          <a:prstGeom prst="rect">
            <a:avLst/>
          </a:prstGeom>
        </p:spPr>
      </p:pic>
      <p:sp>
        <p:nvSpPr>
          <p:cNvPr id="10" name="Rectangle 9"/>
          <p:cNvSpPr/>
          <p:nvPr/>
        </p:nvSpPr>
        <p:spPr>
          <a:xfrm>
            <a:off x="7049947" y="4650111"/>
            <a:ext cx="3673019" cy="1477328"/>
          </a:xfrm>
          <a:prstGeom prst="rect">
            <a:avLst/>
          </a:prstGeom>
        </p:spPr>
        <p:txBody>
          <a:bodyPr wrap="square">
            <a:spAutoFit/>
          </a:bodyPr>
          <a:lstStyle/>
          <a:p>
            <a:pPr marL="285750" indent="-285750">
              <a:buFont typeface="Arial" panose="020B0604020202020204" pitchFamily="34" charset="0"/>
              <a:buChar char="•"/>
            </a:pPr>
            <a:r>
              <a:rPr lang="en-US" dirty="0"/>
              <a:t>The median value is </a:t>
            </a:r>
            <a:r>
              <a:rPr lang="en-US" dirty="0" smtClean="0"/>
              <a:t>18 </a:t>
            </a:r>
            <a:r>
              <a:rPr lang="en-US" dirty="0"/>
              <a:t>lines (quartiles are </a:t>
            </a:r>
            <a:r>
              <a:rPr lang="en-US" dirty="0" smtClean="0"/>
              <a:t>8, 39).</a:t>
            </a:r>
          </a:p>
          <a:p>
            <a:pPr marL="285750" indent="-285750">
              <a:buFont typeface="Arial" panose="020B0604020202020204" pitchFamily="34" charset="0"/>
              <a:buChar char="•"/>
            </a:pPr>
            <a:r>
              <a:rPr lang="en-US" dirty="0"/>
              <a:t>54.8% of them have less than 20 SLOCs, </a:t>
            </a:r>
            <a:r>
              <a:rPr lang="en-US" dirty="0" smtClean="0"/>
              <a:t>and 92.1</a:t>
            </a:r>
            <a:r>
              <a:rPr lang="en-US" dirty="0"/>
              <a:t>% have less than 100</a:t>
            </a:r>
            <a:r>
              <a:rPr lang="en-US" dirty="0" smtClean="0"/>
              <a:t>.</a:t>
            </a:r>
            <a:endParaRPr lang="en-CA" dirty="0"/>
          </a:p>
        </p:txBody>
      </p:sp>
    </p:spTree>
    <p:extLst>
      <p:ext uri="{BB962C8B-B14F-4D97-AF65-F5344CB8AC3E}">
        <p14:creationId xmlns:p14="http://schemas.microsoft.com/office/powerpoint/2010/main" val="3153520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2736" y="1691322"/>
            <a:ext cx="5260191" cy="461665"/>
          </a:xfrm>
          <a:prstGeom prst="rect">
            <a:avLst/>
          </a:prstGeom>
          <a:noFill/>
        </p:spPr>
        <p:txBody>
          <a:bodyPr wrap="square" rtlCol="0">
            <a:spAutoFit/>
          </a:bodyPr>
          <a:lstStyle/>
          <a:p>
            <a:r>
              <a:rPr lang="en-US" sz="2400" dirty="0" smtClean="0"/>
              <a:t>Content of Gists – uniqueness of Gist file</a:t>
            </a:r>
          </a:p>
        </p:txBody>
      </p:sp>
      <p:sp>
        <p:nvSpPr>
          <p:cNvPr id="4" name="Rectangle 3"/>
          <p:cNvSpPr/>
          <p:nvPr/>
        </p:nvSpPr>
        <p:spPr>
          <a:xfrm>
            <a:off x="908649" y="2413923"/>
            <a:ext cx="6096000" cy="1338828"/>
          </a:xfrm>
          <a:prstGeom prst="rect">
            <a:avLst/>
          </a:prstGeom>
        </p:spPr>
        <p:txBody>
          <a:bodyPr>
            <a:spAutoFit/>
          </a:bodyPr>
          <a:lstStyle/>
          <a:p>
            <a:pPr marL="285750" indent="-285750">
              <a:lnSpc>
                <a:spcPct val="150000"/>
              </a:lnSpc>
              <a:buFont typeface="Arial" panose="020B0604020202020204" pitchFamily="34" charset="0"/>
              <a:buChar char="•"/>
            </a:pPr>
            <a:r>
              <a:rPr lang="en-CA" dirty="0" smtClean="0"/>
              <a:t>Uniqueness detection used </a:t>
            </a:r>
            <a:r>
              <a:rPr lang="en-CA" i="1" dirty="0" smtClean="0"/>
              <a:t>CLOC</a:t>
            </a:r>
            <a:r>
              <a:rPr lang="en-CA" dirty="0" smtClean="0"/>
              <a:t> (based on Digest:MD5)</a:t>
            </a:r>
            <a:endParaRPr lang="en-US" dirty="0" smtClean="0">
              <a:latin typeface="CMR12"/>
            </a:endParaRPr>
          </a:p>
          <a:p>
            <a:pPr marL="285750" indent="-285750">
              <a:lnSpc>
                <a:spcPct val="150000"/>
              </a:lnSpc>
              <a:buFont typeface="Arial" panose="020B0604020202020204" pitchFamily="34" charset="0"/>
              <a:buChar char="•"/>
            </a:pPr>
            <a:r>
              <a:rPr lang="en-US" dirty="0"/>
              <a:t>97.5% of all Gist text files were detected as unique.</a:t>
            </a:r>
          </a:p>
          <a:p>
            <a:pPr>
              <a:lnSpc>
                <a:spcPct val="150000"/>
              </a:lnSpc>
            </a:pPr>
            <a:r>
              <a:rPr lang="en-US" dirty="0">
                <a:sym typeface="Wingdings" panose="05000000000000000000" pitchFamily="2" charset="2"/>
              </a:rPr>
              <a:t>	</a:t>
            </a:r>
            <a:r>
              <a:rPr lang="en-US" dirty="0"/>
              <a:t> 2.5% of text Gist files were duplicates.</a:t>
            </a:r>
            <a:endParaRPr lang="en-CA" dirty="0"/>
          </a:p>
        </p:txBody>
      </p:sp>
    </p:spTree>
    <p:extLst>
      <p:ext uri="{BB962C8B-B14F-4D97-AF65-F5344CB8AC3E}">
        <p14:creationId xmlns:p14="http://schemas.microsoft.com/office/powerpoint/2010/main" val="791065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5127" y="1460489"/>
            <a:ext cx="4477371" cy="461665"/>
          </a:xfrm>
          <a:prstGeom prst="rect">
            <a:avLst/>
          </a:prstGeom>
          <a:noFill/>
        </p:spPr>
        <p:txBody>
          <a:bodyPr wrap="square" rtlCol="0">
            <a:spAutoFit/>
          </a:bodyPr>
          <a:lstStyle/>
          <a:p>
            <a:r>
              <a:rPr lang="en-US" sz="2400" dirty="0" smtClean="0"/>
              <a:t>Activity</a:t>
            </a:r>
            <a:endParaRPr lang="en-CA" sz="2400" dirty="0"/>
          </a:p>
        </p:txBody>
      </p:sp>
      <p:pic>
        <p:nvPicPr>
          <p:cNvPr id="4" name="Picture 3"/>
          <p:cNvPicPr>
            <a:picLocks noChangeAspect="1"/>
          </p:cNvPicPr>
          <p:nvPr/>
        </p:nvPicPr>
        <p:blipFill>
          <a:blip r:embed="rId2"/>
          <a:stretch>
            <a:fillRect/>
          </a:stretch>
        </p:blipFill>
        <p:spPr>
          <a:xfrm>
            <a:off x="5839504" y="2069830"/>
            <a:ext cx="3351273" cy="1199137"/>
          </a:xfrm>
          <a:prstGeom prst="rect">
            <a:avLst/>
          </a:prstGeom>
        </p:spPr>
      </p:pic>
      <p:pic>
        <p:nvPicPr>
          <p:cNvPr id="5" name="Picture 4"/>
          <p:cNvPicPr>
            <a:picLocks noChangeAspect="1"/>
          </p:cNvPicPr>
          <p:nvPr/>
        </p:nvPicPr>
        <p:blipFill>
          <a:blip r:embed="rId3"/>
          <a:stretch>
            <a:fillRect/>
          </a:stretch>
        </p:blipFill>
        <p:spPr>
          <a:xfrm>
            <a:off x="1002126" y="2069830"/>
            <a:ext cx="3856449" cy="14087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9504" y="3370457"/>
            <a:ext cx="5067739" cy="33302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126" y="3621939"/>
            <a:ext cx="4656223" cy="3078747"/>
          </a:xfrm>
          <a:prstGeom prst="rect">
            <a:avLst/>
          </a:prstGeom>
        </p:spPr>
      </p:pic>
    </p:spTree>
    <p:extLst>
      <p:ext uri="{BB962C8B-B14F-4D97-AF65-F5344CB8AC3E}">
        <p14:creationId xmlns:p14="http://schemas.microsoft.com/office/powerpoint/2010/main" val="1081804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What do Gists look like?</a:t>
            </a:r>
            <a:endParaRPr lang="en-CA" dirty="0"/>
          </a:p>
        </p:txBody>
      </p:sp>
      <p:sp>
        <p:nvSpPr>
          <p:cNvPr id="3" name="TextBox 2"/>
          <p:cNvSpPr txBox="1"/>
          <p:nvPr/>
        </p:nvSpPr>
        <p:spPr>
          <a:xfrm>
            <a:off x="845127" y="1691322"/>
            <a:ext cx="5460782" cy="461665"/>
          </a:xfrm>
          <a:prstGeom prst="rect">
            <a:avLst/>
          </a:prstGeom>
          <a:noFill/>
        </p:spPr>
        <p:txBody>
          <a:bodyPr wrap="square" rtlCol="0">
            <a:spAutoFit/>
          </a:bodyPr>
          <a:lstStyle/>
          <a:p>
            <a:r>
              <a:rPr lang="en-US" sz="2400" dirty="0" smtClean="0"/>
              <a:t>Manual inspection of Gists content</a:t>
            </a:r>
            <a:endParaRPr lang="en-CA" sz="2400" dirty="0"/>
          </a:p>
        </p:txBody>
      </p:sp>
      <p:pic>
        <p:nvPicPr>
          <p:cNvPr id="4" name="Picture 3"/>
          <p:cNvPicPr>
            <a:picLocks noChangeAspect="1"/>
          </p:cNvPicPr>
          <p:nvPr/>
        </p:nvPicPr>
        <p:blipFill>
          <a:blip r:embed="rId2"/>
          <a:stretch>
            <a:fillRect/>
          </a:stretch>
        </p:blipFill>
        <p:spPr>
          <a:xfrm>
            <a:off x="975822" y="2277764"/>
            <a:ext cx="5199392" cy="4468001"/>
          </a:xfrm>
          <a:prstGeom prst="rect">
            <a:avLst/>
          </a:prstGeom>
        </p:spPr>
      </p:pic>
      <p:pic>
        <p:nvPicPr>
          <p:cNvPr id="5" name="Picture 4"/>
          <p:cNvPicPr>
            <a:picLocks noChangeAspect="1"/>
          </p:cNvPicPr>
          <p:nvPr/>
        </p:nvPicPr>
        <p:blipFill>
          <a:blip r:embed="rId3"/>
          <a:stretch>
            <a:fillRect/>
          </a:stretch>
        </p:blipFill>
        <p:spPr>
          <a:xfrm>
            <a:off x="6409426" y="2320894"/>
            <a:ext cx="5581292" cy="1901399"/>
          </a:xfrm>
          <a:prstGeom prst="rect">
            <a:avLst/>
          </a:prstGeom>
        </p:spPr>
      </p:pic>
    </p:spTree>
    <p:extLst>
      <p:ext uri="{BB962C8B-B14F-4D97-AF65-F5344CB8AC3E}">
        <p14:creationId xmlns:p14="http://schemas.microsoft.com/office/powerpoint/2010/main" val="278172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How are Gists being used?</a:t>
            </a:r>
            <a:endParaRPr lang="en-CA" dirty="0"/>
          </a:p>
        </p:txBody>
      </p:sp>
      <p:sp>
        <p:nvSpPr>
          <p:cNvPr id="4" name="Rectangle 3"/>
          <p:cNvSpPr/>
          <p:nvPr/>
        </p:nvSpPr>
        <p:spPr>
          <a:xfrm>
            <a:off x="845127" y="1769217"/>
            <a:ext cx="3155031" cy="400110"/>
          </a:xfrm>
          <a:prstGeom prst="rect">
            <a:avLst/>
          </a:prstGeom>
        </p:spPr>
        <p:txBody>
          <a:bodyPr wrap="none">
            <a:spAutoFit/>
          </a:bodyPr>
          <a:lstStyle/>
          <a:p>
            <a:pPr marL="285750" indent="-285750">
              <a:buFont typeface="Arial" panose="020B0604020202020204" pitchFamily="34" charset="0"/>
              <a:buChar char="•"/>
            </a:pPr>
            <a:r>
              <a:rPr lang="en-CA" sz="2000" dirty="0"/>
              <a:t>Being embedded in blogs</a:t>
            </a:r>
          </a:p>
        </p:txBody>
      </p:sp>
      <p:sp>
        <p:nvSpPr>
          <p:cNvPr id="5" name="Rectangle 4"/>
          <p:cNvSpPr/>
          <p:nvPr/>
        </p:nvSpPr>
        <p:spPr>
          <a:xfrm>
            <a:off x="1351470" y="3588717"/>
            <a:ext cx="9733473" cy="369332"/>
          </a:xfrm>
          <a:prstGeom prst="rect">
            <a:avLst/>
          </a:prstGeom>
        </p:spPr>
        <p:txBody>
          <a:bodyPr wrap="square">
            <a:spAutoFit/>
          </a:bodyPr>
          <a:lstStyle/>
          <a:p>
            <a:r>
              <a:rPr lang="en-US" i="1" dirty="0"/>
              <a:t>“GitHub Gists are a great way to keep version-controlled lists (in this case, US </a:t>
            </a:r>
            <a:r>
              <a:rPr lang="en-CA" i="1" dirty="0"/>
              <a:t>states I've visited)”</a:t>
            </a:r>
          </a:p>
        </p:txBody>
      </p:sp>
      <p:sp>
        <p:nvSpPr>
          <p:cNvPr id="6" name="Rectangle 5"/>
          <p:cNvSpPr/>
          <p:nvPr/>
        </p:nvSpPr>
        <p:spPr>
          <a:xfrm>
            <a:off x="845126" y="3219385"/>
            <a:ext cx="2797176" cy="400110"/>
          </a:xfrm>
          <a:prstGeom prst="rect">
            <a:avLst/>
          </a:prstGeom>
        </p:spPr>
        <p:txBody>
          <a:bodyPr wrap="none">
            <a:spAutoFit/>
          </a:bodyPr>
          <a:lstStyle/>
          <a:p>
            <a:pPr marL="285750" indent="-285750">
              <a:buFont typeface="Arial" panose="020B0604020202020204" pitchFamily="34" charset="0"/>
              <a:buChar char="•"/>
            </a:pPr>
            <a:r>
              <a:rPr lang="en-CA" sz="2000" dirty="0"/>
              <a:t>Version-controlled list</a:t>
            </a:r>
          </a:p>
        </p:txBody>
      </p:sp>
      <p:sp>
        <p:nvSpPr>
          <p:cNvPr id="7" name="Rectangle 6"/>
          <p:cNvSpPr/>
          <p:nvPr/>
        </p:nvSpPr>
        <p:spPr>
          <a:xfrm>
            <a:off x="1230701" y="2216444"/>
            <a:ext cx="7712015" cy="646331"/>
          </a:xfrm>
          <a:prstGeom prst="rect">
            <a:avLst/>
          </a:prstGeom>
        </p:spPr>
        <p:txBody>
          <a:bodyPr wrap="square">
            <a:spAutoFit/>
          </a:bodyPr>
          <a:lstStyle/>
          <a:p>
            <a:r>
              <a:rPr lang="en-US" i="1" dirty="0"/>
              <a:t>“I think I might start using GitHub Gists in my blog posts. Thinking about how to integrate it smoothly.”</a:t>
            </a:r>
            <a:endParaRPr lang="en-CA" i="1" dirty="0"/>
          </a:p>
        </p:txBody>
      </p:sp>
      <p:sp>
        <p:nvSpPr>
          <p:cNvPr id="8" name="Rectangle 7"/>
          <p:cNvSpPr/>
          <p:nvPr/>
        </p:nvSpPr>
        <p:spPr>
          <a:xfrm>
            <a:off x="1351470" y="4037660"/>
            <a:ext cx="9828364" cy="369332"/>
          </a:xfrm>
          <a:prstGeom prst="rect">
            <a:avLst/>
          </a:prstGeom>
        </p:spPr>
        <p:txBody>
          <a:bodyPr wrap="square">
            <a:spAutoFit/>
          </a:bodyPr>
          <a:lstStyle/>
          <a:p>
            <a:r>
              <a:rPr lang="en-US" i="1" dirty="0"/>
              <a:t>“I recently discovered what appears to be the best yet simplest way to keep a to-do list: a GitHub Gist.”</a:t>
            </a:r>
            <a:endParaRPr lang="en-CA" i="1" dirty="0"/>
          </a:p>
        </p:txBody>
      </p:sp>
      <p:sp>
        <p:nvSpPr>
          <p:cNvPr id="11" name="Rectangle 10"/>
          <p:cNvSpPr/>
          <p:nvPr/>
        </p:nvSpPr>
        <p:spPr>
          <a:xfrm>
            <a:off x="845127" y="4529659"/>
            <a:ext cx="1358064" cy="400110"/>
          </a:xfrm>
          <a:prstGeom prst="rect">
            <a:avLst/>
          </a:prstGeom>
        </p:spPr>
        <p:txBody>
          <a:bodyPr wrap="none">
            <a:spAutoFit/>
          </a:bodyPr>
          <a:lstStyle/>
          <a:p>
            <a:pPr marL="285750" indent="-285750">
              <a:buFont typeface="Arial" panose="020B0604020202020204" pitchFamily="34" charset="0"/>
              <a:buChar char="•"/>
            </a:pPr>
            <a:r>
              <a:rPr lang="en-CA" sz="2000" dirty="0"/>
              <a:t>Drafting</a:t>
            </a:r>
          </a:p>
        </p:txBody>
      </p:sp>
      <p:sp>
        <p:nvSpPr>
          <p:cNvPr id="12" name="Rectangle 11"/>
          <p:cNvSpPr/>
          <p:nvPr/>
        </p:nvSpPr>
        <p:spPr>
          <a:xfrm>
            <a:off x="1291086" y="5017750"/>
            <a:ext cx="10311441" cy="646331"/>
          </a:xfrm>
          <a:prstGeom prst="rect">
            <a:avLst/>
          </a:prstGeom>
        </p:spPr>
        <p:txBody>
          <a:bodyPr wrap="square">
            <a:spAutoFit/>
          </a:bodyPr>
          <a:lstStyle/>
          <a:p>
            <a:r>
              <a:rPr lang="en-US" i="1" dirty="0" smtClean="0"/>
              <a:t>“Every </a:t>
            </a:r>
            <a:r>
              <a:rPr lang="en-US" i="1" dirty="0"/>
              <a:t>once in a while I think I wish I could </a:t>
            </a:r>
            <a:r>
              <a:rPr lang="en-US" i="1" dirty="0" smtClean="0"/>
              <a:t>‘draft’ </a:t>
            </a:r>
            <a:r>
              <a:rPr lang="en-US" i="1" dirty="0"/>
              <a:t>a pull-request, issue, </a:t>
            </a:r>
            <a:r>
              <a:rPr lang="en-US" i="1" dirty="0" smtClean="0"/>
              <a:t>or comment </a:t>
            </a:r>
            <a:r>
              <a:rPr lang="en-US" i="1" dirty="0"/>
              <a:t>on GitHub, then I remember that private Gists exist</a:t>
            </a:r>
            <a:r>
              <a:rPr lang="en-US" i="1" dirty="0" smtClean="0"/>
              <a:t>.”</a:t>
            </a:r>
            <a:endParaRPr lang="en-CA" i="1" dirty="0">
              <a:latin typeface="CMSL12"/>
            </a:endParaRPr>
          </a:p>
        </p:txBody>
      </p:sp>
    </p:spTree>
    <p:extLst>
      <p:ext uri="{BB962C8B-B14F-4D97-AF65-F5344CB8AC3E}">
        <p14:creationId xmlns:p14="http://schemas.microsoft.com/office/powerpoint/2010/main" val="2615244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How are Gists being used?</a:t>
            </a:r>
            <a:endParaRPr lang="en-CA" dirty="0"/>
          </a:p>
        </p:txBody>
      </p:sp>
      <p:sp>
        <p:nvSpPr>
          <p:cNvPr id="4" name="Rectangle 3"/>
          <p:cNvSpPr/>
          <p:nvPr/>
        </p:nvSpPr>
        <p:spPr>
          <a:xfrm>
            <a:off x="845127" y="1769217"/>
            <a:ext cx="2292615" cy="400110"/>
          </a:xfrm>
          <a:prstGeom prst="rect">
            <a:avLst/>
          </a:prstGeom>
        </p:spPr>
        <p:txBody>
          <a:bodyPr wrap="none">
            <a:spAutoFit/>
          </a:bodyPr>
          <a:lstStyle/>
          <a:p>
            <a:pPr marL="285750" indent="-285750">
              <a:buFont typeface="Arial" panose="020B0604020202020204" pitchFamily="34" charset="0"/>
              <a:buChar char="•"/>
            </a:pPr>
            <a:r>
              <a:rPr lang="en-CA" sz="2000" dirty="0"/>
              <a:t>Saving notes/tips</a:t>
            </a:r>
          </a:p>
        </p:txBody>
      </p:sp>
      <p:sp>
        <p:nvSpPr>
          <p:cNvPr id="6" name="Rectangle 5"/>
          <p:cNvSpPr/>
          <p:nvPr/>
        </p:nvSpPr>
        <p:spPr>
          <a:xfrm>
            <a:off x="845127" y="3567328"/>
            <a:ext cx="1776448" cy="400110"/>
          </a:xfrm>
          <a:prstGeom prst="rect">
            <a:avLst/>
          </a:prstGeom>
        </p:spPr>
        <p:txBody>
          <a:bodyPr wrap="none">
            <a:spAutoFit/>
          </a:bodyPr>
          <a:lstStyle/>
          <a:p>
            <a:pPr marL="285750" indent="-285750">
              <a:buFont typeface="Arial" panose="020B0604020202020204" pitchFamily="34" charset="0"/>
              <a:buChar char="•"/>
            </a:pPr>
            <a:r>
              <a:rPr lang="en-CA" sz="2000" dirty="0"/>
              <a:t>Sharing files</a:t>
            </a:r>
          </a:p>
        </p:txBody>
      </p:sp>
      <p:sp>
        <p:nvSpPr>
          <p:cNvPr id="7" name="Rectangle 6"/>
          <p:cNvSpPr/>
          <p:nvPr/>
        </p:nvSpPr>
        <p:spPr>
          <a:xfrm>
            <a:off x="1230701" y="2216444"/>
            <a:ext cx="10130026" cy="369332"/>
          </a:xfrm>
          <a:prstGeom prst="rect">
            <a:avLst/>
          </a:prstGeom>
        </p:spPr>
        <p:txBody>
          <a:bodyPr wrap="square">
            <a:spAutoFit/>
          </a:bodyPr>
          <a:lstStyle/>
          <a:p>
            <a:r>
              <a:rPr lang="en-US" i="1" dirty="0" smtClean="0"/>
              <a:t>“I've </a:t>
            </a:r>
            <a:r>
              <a:rPr lang="en-US" i="1" dirty="0"/>
              <a:t>been saving my learning as </a:t>
            </a:r>
            <a:r>
              <a:rPr lang="en-US" i="1" dirty="0" err="1"/>
              <a:t>gists</a:t>
            </a:r>
            <a:r>
              <a:rPr lang="en-US" i="1" dirty="0"/>
              <a:t> because blogging is a barrier: https</a:t>
            </a:r>
            <a:r>
              <a:rPr lang="en-US" i="1" dirty="0" smtClean="0"/>
              <a:t>:</a:t>
            </a:r>
            <a:r>
              <a:rPr lang="en-CA" i="1" dirty="0" smtClean="0"/>
              <a:t>//gist.github.com/Greg-Boggs”</a:t>
            </a:r>
            <a:endParaRPr lang="en-CA" i="1" dirty="0">
              <a:latin typeface="CMSL12"/>
            </a:endParaRPr>
          </a:p>
        </p:txBody>
      </p:sp>
      <p:sp>
        <p:nvSpPr>
          <p:cNvPr id="11" name="Rectangle 10"/>
          <p:cNvSpPr/>
          <p:nvPr/>
        </p:nvSpPr>
        <p:spPr>
          <a:xfrm>
            <a:off x="1291087" y="2643863"/>
            <a:ext cx="10069640" cy="646331"/>
          </a:xfrm>
          <a:prstGeom prst="rect">
            <a:avLst/>
          </a:prstGeom>
        </p:spPr>
        <p:txBody>
          <a:bodyPr wrap="square">
            <a:spAutoFit/>
          </a:bodyPr>
          <a:lstStyle/>
          <a:p>
            <a:r>
              <a:rPr lang="en-US" i="1" dirty="0" smtClean="0"/>
              <a:t>“Useful fiddles </a:t>
            </a:r>
            <a:r>
              <a:rPr lang="en-US" i="1" dirty="0"/>
              <a:t>and </a:t>
            </a:r>
            <a:r>
              <a:rPr lang="en-US" i="1" dirty="0" err="1"/>
              <a:t>gists</a:t>
            </a:r>
            <a:r>
              <a:rPr lang="en-US" i="1" dirty="0"/>
              <a:t> collected from #AngularJS forum </a:t>
            </a:r>
            <a:r>
              <a:rPr lang="en-US" i="1" dirty="0" smtClean="0"/>
              <a:t>discussions https:</a:t>
            </a:r>
            <a:r>
              <a:rPr lang="en-CA" i="1" dirty="0" smtClean="0"/>
              <a:t>//</a:t>
            </a:r>
            <a:r>
              <a:rPr lang="en-CA" i="1" dirty="0"/>
              <a:t>github.com/angular/angular.js/wiki/</a:t>
            </a:r>
            <a:r>
              <a:rPr lang="en-CA" i="1" dirty="0" err="1"/>
              <a:t>JSFiddle</a:t>
            </a:r>
            <a:r>
              <a:rPr lang="en-CA" i="1" dirty="0"/>
              <a:t>-Examples</a:t>
            </a:r>
            <a:r>
              <a:rPr lang="en-CA" i="1" dirty="0" smtClean="0"/>
              <a:t>...”</a:t>
            </a:r>
            <a:endParaRPr lang="en-CA" i="1" dirty="0">
              <a:latin typeface="CMSL12"/>
            </a:endParaRPr>
          </a:p>
        </p:txBody>
      </p:sp>
      <p:sp>
        <p:nvSpPr>
          <p:cNvPr id="3" name="Rectangle 2"/>
          <p:cNvSpPr/>
          <p:nvPr/>
        </p:nvSpPr>
        <p:spPr>
          <a:xfrm>
            <a:off x="1230701" y="3994747"/>
            <a:ext cx="10130026" cy="1061829"/>
          </a:xfrm>
          <a:prstGeom prst="rect">
            <a:avLst/>
          </a:prstGeom>
        </p:spPr>
        <p:txBody>
          <a:bodyPr wrap="square">
            <a:spAutoFit/>
          </a:bodyPr>
          <a:lstStyle/>
          <a:p>
            <a:r>
              <a:rPr lang="en-US" dirty="0"/>
              <a:t>User A to user B: </a:t>
            </a:r>
            <a:r>
              <a:rPr lang="en-US" dirty="0" smtClean="0">
                <a:latin typeface="CMSL12"/>
              </a:rPr>
              <a:t>“</a:t>
            </a:r>
            <a:r>
              <a:rPr lang="en-US" i="1" dirty="0"/>
              <a:t>Can you show me what your application.xml looks like for </a:t>
            </a:r>
            <a:r>
              <a:rPr lang="en-US" i="1" dirty="0" smtClean="0"/>
              <a:t>your </a:t>
            </a:r>
            <a:r>
              <a:rPr lang="en-US" i="1" dirty="0" err="1" smtClean="0"/>
              <a:t>ios+android</a:t>
            </a:r>
            <a:r>
              <a:rPr lang="en-US" i="1" dirty="0" smtClean="0"/>
              <a:t> </a:t>
            </a:r>
            <a:r>
              <a:rPr lang="en-US" i="1" dirty="0"/>
              <a:t>game? Need to know what info is needed to compile.</a:t>
            </a:r>
            <a:r>
              <a:rPr lang="en-US" i="1" dirty="0" smtClean="0">
                <a:latin typeface="CMSL12"/>
              </a:rPr>
              <a:t>”</a:t>
            </a:r>
            <a:endParaRPr lang="en-US" i="1" dirty="0">
              <a:latin typeface="CMSL12"/>
            </a:endParaRPr>
          </a:p>
          <a:p>
            <a:pPr>
              <a:lnSpc>
                <a:spcPct val="150000"/>
              </a:lnSpc>
            </a:pPr>
            <a:r>
              <a:rPr lang="en-US" dirty="0"/>
              <a:t>User B replied user A: </a:t>
            </a:r>
            <a:r>
              <a:rPr lang="en-US" dirty="0" smtClean="0">
                <a:latin typeface="CMSL12"/>
              </a:rPr>
              <a:t>“</a:t>
            </a:r>
            <a:r>
              <a:rPr lang="en-US" i="1" dirty="0"/>
              <a:t>I can put it on GitHub Gists sometime soon, remind me </a:t>
            </a:r>
            <a:r>
              <a:rPr lang="en-US" i="1" dirty="0" smtClean="0"/>
              <a:t>in a </a:t>
            </a:r>
            <a:r>
              <a:rPr lang="en-US" i="1" dirty="0"/>
              <a:t>few days if I forget...</a:t>
            </a:r>
            <a:r>
              <a:rPr lang="en-US" i="1" dirty="0" smtClean="0">
                <a:latin typeface="CMSL12"/>
              </a:rPr>
              <a:t>”</a:t>
            </a:r>
            <a:endParaRPr lang="en-CA" i="1" dirty="0"/>
          </a:p>
        </p:txBody>
      </p:sp>
    </p:spTree>
    <p:extLst>
      <p:ext uri="{BB962C8B-B14F-4D97-AF65-F5344CB8AC3E}">
        <p14:creationId xmlns:p14="http://schemas.microsoft.com/office/powerpoint/2010/main" val="3663714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Summary</a:t>
            </a:r>
            <a:endParaRPr lang="en-CA" dirty="0"/>
          </a:p>
        </p:txBody>
      </p:sp>
      <p:sp>
        <p:nvSpPr>
          <p:cNvPr id="3" name="TextBox 2"/>
          <p:cNvSpPr txBox="1"/>
          <p:nvPr/>
        </p:nvSpPr>
        <p:spPr>
          <a:xfrm>
            <a:off x="845127" y="1561926"/>
            <a:ext cx="8445522" cy="28050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Majority of GitHub users don't use public Gists</a:t>
            </a:r>
            <a:r>
              <a:rPr lang="en-US" sz="2400" dirty="0" smtClean="0"/>
              <a:t>.</a:t>
            </a:r>
          </a:p>
          <a:p>
            <a:pPr marL="342900" indent="-342900">
              <a:lnSpc>
                <a:spcPct val="150000"/>
              </a:lnSpc>
              <a:buFont typeface="Arial" panose="020B0604020202020204" pitchFamily="34" charset="0"/>
              <a:buChar char="•"/>
            </a:pPr>
            <a:r>
              <a:rPr lang="en-US" sz="2400" dirty="0"/>
              <a:t>Gists usually contain small </a:t>
            </a:r>
            <a:r>
              <a:rPr lang="en-US" sz="2400" dirty="0" smtClean="0"/>
              <a:t>files.</a:t>
            </a:r>
          </a:p>
          <a:p>
            <a:pPr marL="342900" indent="-342900">
              <a:lnSpc>
                <a:spcPct val="150000"/>
              </a:lnSpc>
              <a:buFont typeface="Arial" panose="020B0604020202020204" pitchFamily="34" charset="0"/>
              <a:buChar char="•"/>
            </a:pPr>
            <a:r>
              <a:rPr lang="en-US" sz="2400" dirty="0"/>
              <a:t>Gists content shows a great variety</a:t>
            </a:r>
            <a:r>
              <a:rPr lang="en-US" sz="2400" dirty="0" smtClean="0"/>
              <a:t>.</a:t>
            </a:r>
          </a:p>
          <a:p>
            <a:pPr marL="342900" indent="-342900">
              <a:lnSpc>
                <a:spcPct val="150000"/>
              </a:lnSpc>
              <a:buFont typeface="Arial" panose="020B0604020202020204" pitchFamily="34" charset="0"/>
              <a:buChar char="•"/>
            </a:pPr>
            <a:r>
              <a:rPr lang="en-US" sz="2400" dirty="0"/>
              <a:t>Users don't collaborate on Gists</a:t>
            </a:r>
            <a:r>
              <a:rPr lang="en-US" sz="2400" dirty="0" smtClean="0"/>
              <a:t>.</a:t>
            </a:r>
          </a:p>
          <a:p>
            <a:pPr marL="342900" indent="-342900">
              <a:lnSpc>
                <a:spcPct val="150000"/>
              </a:lnSpc>
              <a:buFont typeface="Arial" panose="020B0604020202020204" pitchFamily="34" charset="0"/>
              <a:buChar char="•"/>
            </a:pPr>
            <a:r>
              <a:rPr lang="en-US" sz="2400" dirty="0"/>
              <a:t>Gists are being used for a variety of purposes.</a:t>
            </a:r>
            <a:endParaRPr lang="en-US" sz="2400" dirty="0" smtClean="0"/>
          </a:p>
        </p:txBody>
      </p:sp>
    </p:spTree>
    <p:extLst>
      <p:ext uri="{BB962C8B-B14F-4D97-AF65-F5344CB8AC3E}">
        <p14:creationId xmlns:p14="http://schemas.microsoft.com/office/powerpoint/2010/main" val="139123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Limitations and Future works</a:t>
            </a:r>
            <a:endParaRPr lang="en-CA" dirty="0"/>
          </a:p>
        </p:txBody>
      </p:sp>
      <p:sp>
        <p:nvSpPr>
          <p:cNvPr id="3" name="TextBox 2"/>
          <p:cNvSpPr txBox="1"/>
          <p:nvPr/>
        </p:nvSpPr>
        <p:spPr>
          <a:xfrm>
            <a:off x="845126" y="1561926"/>
            <a:ext cx="9912013" cy="4154984"/>
          </a:xfrm>
          <a:prstGeom prst="rect">
            <a:avLst/>
          </a:prstGeom>
          <a:noFill/>
        </p:spPr>
        <p:txBody>
          <a:bodyPr wrap="square" rtlCol="0">
            <a:spAutoFit/>
          </a:bodyPr>
          <a:lstStyle/>
          <a:p>
            <a:pPr>
              <a:lnSpc>
                <a:spcPct val="150000"/>
              </a:lnSpc>
            </a:pPr>
            <a:r>
              <a:rPr lang="en-US" sz="2400" dirty="0" smtClean="0"/>
              <a:t>Limitations:</a:t>
            </a:r>
          </a:p>
          <a:p>
            <a:pPr marL="800100" lvl="1" indent="-342900">
              <a:buFont typeface="Arial" panose="020B0604020202020204" pitchFamily="34" charset="0"/>
              <a:buChar char="•"/>
            </a:pPr>
            <a:r>
              <a:rPr lang="en-US" altLang="zh-CN" sz="2000" dirty="0" smtClean="0"/>
              <a:t>Private Gists are not covered.</a:t>
            </a:r>
          </a:p>
          <a:p>
            <a:pPr marL="800100" lvl="1" indent="-342900">
              <a:buFont typeface="Arial" panose="020B0604020202020204" pitchFamily="34" charset="0"/>
              <a:buChar char="•"/>
            </a:pPr>
            <a:r>
              <a:rPr lang="en-US" sz="2000" dirty="0" smtClean="0"/>
              <a:t>The subjective manual coding in qualitative analysis could introduce error.</a:t>
            </a:r>
          </a:p>
          <a:p>
            <a:pPr marL="800100" lvl="1" indent="-342900">
              <a:buFont typeface="Arial" panose="020B0604020202020204" pitchFamily="34" charset="0"/>
              <a:buChar char="•"/>
            </a:pPr>
            <a:r>
              <a:rPr lang="en-US" sz="2000" dirty="0" smtClean="0"/>
              <a:t>Search engine.</a:t>
            </a:r>
          </a:p>
          <a:p>
            <a:pPr marL="800100" lvl="1" indent="-342900">
              <a:lnSpc>
                <a:spcPct val="150000"/>
              </a:lnSpc>
              <a:buFont typeface="Arial" panose="020B0604020202020204" pitchFamily="34" charset="0"/>
              <a:buChar char="•"/>
            </a:pPr>
            <a:endParaRPr lang="en-US" sz="2400" dirty="0" smtClean="0"/>
          </a:p>
          <a:p>
            <a:pPr>
              <a:lnSpc>
                <a:spcPct val="150000"/>
              </a:lnSpc>
            </a:pPr>
            <a:r>
              <a:rPr lang="en-US" sz="2400" dirty="0" smtClean="0"/>
              <a:t>Future Works:</a:t>
            </a:r>
          </a:p>
          <a:p>
            <a:pPr marL="800100" lvl="1" indent="-342900">
              <a:buFont typeface="Arial" panose="020B0604020202020204" pitchFamily="34" charset="0"/>
              <a:buChar char="•"/>
            </a:pPr>
            <a:r>
              <a:rPr lang="en-US" sz="2000" dirty="0"/>
              <a:t>W</a:t>
            </a:r>
            <a:r>
              <a:rPr lang="en-US" sz="2000" dirty="0" smtClean="0"/>
              <a:t>hat </a:t>
            </a:r>
            <a:r>
              <a:rPr lang="en-US" sz="2000" dirty="0"/>
              <a:t>users think about </a:t>
            </a:r>
            <a:r>
              <a:rPr lang="en-US" sz="2000" dirty="0" smtClean="0"/>
              <a:t>Gists: interviews etc.</a:t>
            </a:r>
          </a:p>
          <a:p>
            <a:pPr marL="800100" lvl="1" indent="-342900">
              <a:buFont typeface="Arial" panose="020B0604020202020204" pitchFamily="34" charset="0"/>
              <a:buChar char="•"/>
            </a:pPr>
            <a:r>
              <a:rPr lang="en-US" sz="2000" dirty="0" smtClean="0"/>
              <a:t>Where the reusable components are from.</a:t>
            </a:r>
          </a:p>
          <a:p>
            <a:pPr marL="800100" lvl="1" indent="-342900">
              <a:buFont typeface="Arial" panose="020B0604020202020204" pitchFamily="34" charset="0"/>
              <a:buChar char="•"/>
            </a:pPr>
            <a:r>
              <a:rPr lang="en-US" sz="2000" dirty="0" smtClean="0"/>
              <a:t>Comparison between Gists and other similar tools.</a:t>
            </a:r>
          </a:p>
          <a:p>
            <a:pPr marL="800100" lvl="1" indent="-342900">
              <a:lnSpc>
                <a:spcPct val="150000"/>
              </a:lnSpc>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2583677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Publish</a:t>
            </a:r>
            <a:endParaRPr lang="en-CA" dirty="0"/>
          </a:p>
        </p:txBody>
      </p:sp>
      <p:sp>
        <p:nvSpPr>
          <p:cNvPr id="3" name="Rectangle 2"/>
          <p:cNvSpPr/>
          <p:nvPr/>
        </p:nvSpPr>
        <p:spPr>
          <a:xfrm>
            <a:off x="845127" y="1561707"/>
            <a:ext cx="10895424"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t>I</a:t>
            </a:r>
            <a:r>
              <a:rPr lang="en-US" sz="2400" dirty="0" smtClean="0"/>
              <a:t>mproved </a:t>
            </a:r>
            <a:r>
              <a:rPr lang="en-US" sz="2400" dirty="0"/>
              <a:t>and published </a:t>
            </a:r>
            <a:r>
              <a:rPr lang="en-US" sz="2400" dirty="0"/>
              <a:t>by </a:t>
            </a:r>
            <a:r>
              <a:rPr lang="en-US" sz="2400" dirty="0"/>
              <a:t>Dr</a:t>
            </a:r>
            <a:r>
              <a:rPr lang="en-US" sz="2400" dirty="0"/>
              <a:t>. </a:t>
            </a:r>
            <a:r>
              <a:rPr lang="en-US" sz="2400" dirty="0"/>
              <a:t>German </a:t>
            </a:r>
            <a:r>
              <a:rPr lang="en-US" sz="2400" dirty="0"/>
              <a:t>and </a:t>
            </a:r>
            <a:r>
              <a:rPr lang="en-US" sz="2400" dirty="0"/>
              <a:t>other researchers.</a:t>
            </a:r>
          </a:p>
          <a:p>
            <a:pPr lvl="1">
              <a:lnSpc>
                <a:spcPct val="150000"/>
              </a:lnSpc>
            </a:pPr>
            <a:endParaRPr lang="en-US" i="1" dirty="0" smtClean="0"/>
          </a:p>
          <a:p>
            <a:pPr lvl="1">
              <a:lnSpc>
                <a:spcPct val="150000"/>
              </a:lnSpc>
            </a:pPr>
            <a:r>
              <a:rPr lang="en-US" i="1" dirty="0" smtClean="0"/>
              <a:t>Weiliang Wang</a:t>
            </a:r>
            <a:r>
              <a:rPr lang="en-US" i="1" dirty="0"/>
              <a:t>, G. Poo-</a:t>
            </a:r>
            <a:r>
              <a:rPr lang="en-US" i="1" dirty="0" err="1"/>
              <a:t>Caamano</a:t>
            </a:r>
            <a:r>
              <a:rPr lang="en-US" i="1" dirty="0"/>
              <a:t>, E. Wilde, and D.M. German. What is the </a:t>
            </a:r>
            <a:r>
              <a:rPr lang="en-US" i="1" dirty="0" smtClean="0"/>
              <a:t>gist? understanding </a:t>
            </a:r>
            <a:r>
              <a:rPr lang="en-US" i="1" dirty="0"/>
              <a:t>the use of public </a:t>
            </a:r>
            <a:r>
              <a:rPr lang="en-US" i="1" dirty="0" err="1"/>
              <a:t>gists</a:t>
            </a:r>
            <a:r>
              <a:rPr lang="en-US" i="1" dirty="0"/>
              <a:t> on </a:t>
            </a:r>
            <a:r>
              <a:rPr lang="en-US" i="1" dirty="0" err="1"/>
              <a:t>github</a:t>
            </a:r>
            <a:r>
              <a:rPr lang="en-US" i="1" dirty="0"/>
              <a:t>. In Mining Software </a:t>
            </a:r>
            <a:r>
              <a:rPr lang="en-US" i="1" dirty="0" smtClean="0"/>
              <a:t>Repositories (MSR</a:t>
            </a:r>
            <a:r>
              <a:rPr lang="en-US" i="1" dirty="0"/>
              <a:t>), 2015 IEEE/ACM 12th Working Conference on, pages 314{323, </a:t>
            </a:r>
            <a:r>
              <a:rPr lang="en-US" i="1" dirty="0" smtClean="0"/>
              <a:t>May </a:t>
            </a:r>
            <a:r>
              <a:rPr lang="en-CA" i="1" dirty="0" smtClean="0"/>
              <a:t>2015</a:t>
            </a:r>
            <a:r>
              <a:rPr lang="en-CA" i="1" dirty="0"/>
              <a:t>.</a:t>
            </a:r>
          </a:p>
        </p:txBody>
      </p:sp>
    </p:spTree>
    <p:extLst>
      <p:ext uri="{BB962C8B-B14F-4D97-AF65-F5344CB8AC3E}">
        <p14:creationId xmlns:p14="http://schemas.microsoft.com/office/powerpoint/2010/main" val="4084816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266" y="2461979"/>
            <a:ext cx="2657198" cy="1325562"/>
          </a:xfrm>
        </p:spPr>
        <p:txBody>
          <a:bodyPr/>
          <a:lstStyle/>
          <a:p>
            <a:r>
              <a:rPr lang="en-US" altLang="zh-CN" dirty="0" smtClean="0"/>
              <a:t>Questions</a:t>
            </a:r>
            <a:endParaRPr lang="en-CA" dirty="0"/>
          </a:p>
        </p:txBody>
      </p:sp>
    </p:spTree>
    <p:extLst>
      <p:ext uri="{BB962C8B-B14F-4D97-AF65-F5344CB8AC3E}">
        <p14:creationId xmlns:p14="http://schemas.microsoft.com/office/powerpoint/2010/main" val="1970148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CA" dirty="0"/>
          </a:p>
        </p:txBody>
      </p:sp>
      <p:sp>
        <p:nvSpPr>
          <p:cNvPr id="3" name="TextBox 2"/>
          <p:cNvSpPr txBox="1"/>
          <p:nvPr/>
        </p:nvSpPr>
        <p:spPr>
          <a:xfrm>
            <a:off x="905772" y="1691322"/>
            <a:ext cx="4347453" cy="2954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Gists</a:t>
            </a:r>
            <a:endParaRPr lang="en-US" sz="2400" dirty="0" smtClean="0"/>
          </a:p>
          <a:p>
            <a:pPr marL="742950" lvl="1" indent="-285750">
              <a:lnSpc>
                <a:spcPct val="150000"/>
              </a:lnSpc>
              <a:buFont typeface="Arial" panose="020B0604020202020204" pitchFamily="34" charset="0"/>
              <a:buChar char="•"/>
            </a:pPr>
            <a:r>
              <a:rPr lang="en-US" sz="2000" dirty="0"/>
              <a:t>codes, notes and </a:t>
            </a:r>
            <a:r>
              <a:rPr lang="en-US" sz="2000" dirty="0" smtClean="0"/>
              <a:t>snippets</a:t>
            </a:r>
          </a:p>
          <a:p>
            <a:pPr marL="742950" lvl="1" indent="-285750">
              <a:lnSpc>
                <a:spcPct val="150000"/>
              </a:lnSpc>
              <a:buFont typeface="Arial" panose="020B0604020202020204" pitchFamily="34" charset="0"/>
              <a:buChar char="•"/>
            </a:pPr>
            <a:r>
              <a:rPr lang="en-US" sz="2000" dirty="0" smtClean="0"/>
              <a:t>Git </a:t>
            </a:r>
            <a:r>
              <a:rPr lang="en-US" sz="2000" dirty="0" smtClean="0"/>
              <a:t>repository: commit, fork, </a:t>
            </a:r>
            <a:r>
              <a:rPr lang="en-US" sz="2000" dirty="0" err="1" smtClean="0"/>
              <a:t>etc</a:t>
            </a:r>
            <a:endParaRPr lang="en-US" sz="2000" dirty="0" smtClean="0"/>
          </a:p>
          <a:p>
            <a:pPr marL="742950" lvl="1" indent="-285750">
              <a:lnSpc>
                <a:spcPct val="150000"/>
              </a:lnSpc>
              <a:buFont typeface="Arial" panose="020B0604020202020204" pitchFamily="34" charset="0"/>
              <a:buChar char="•"/>
            </a:pPr>
            <a:r>
              <a:rPr lang="en-US" sz="2000" dirty="0" smtClean="0"/>
              <a:t>third-party applications/plugins</a:t>
            </a:r>
          </a:p>
          <a:p>
            <a:pPr marL="1200150" lvl="2" indent="-285750">
              <a:lnSpc>
                <a:spcPct val="150000"/>
              </a:lnSpc>
              <a:buFont typeface="Arial" panose="020B0604020202020204" pitchFamily="34" charset="0"/>
              <a:buChar char="•"/>
            </a:pPr>
            <a:r>
              <a:rPr lang="en-US" sz="2000" dirty="0" err="1" smtClean="0"/>
              <a:t>GistBox</a:t>
            </a:r>
            <a:r>
              <a:rPr lang="en-US" sz="2000" dirty="0" smtClean="0"/>
              <a:t>, </a:t>
            </a:r>
            <a:r>
              <a:rPr lang="en-US" sz="2000" dirty="0" err="1" smtClean="0"/>
              <a:t>Wordpress</a:t>
            </a:r>
            <a:r>
              <a:rPr lang="en-US" sz="2000" dirty="0" smtClean="0"/>
              <a:t>, IDE’s</a:t>
            </a:r>
            <a:endParaRPr lang="en-US" sz="2000" dirty="0" smtClean="0"/>
          </a:p>
          <a:p>
            <a:pPr marL="742950" lvl="1" indent="-285750">
              <a:lnSpc>
                <a:spcPct val="150000"/>
              </a:lnSpc>
              <a:buFont typeface="Arial" panose="020B0604020202020204" pitchFamily="34" charset="0"/>
              <a:buChar char="•"/>
            </a:pPr>
            <a:r>
              <a:rPr lang="en-US" sz="2000" dirty="0"/>
              <a:t>n</a:t>
            </a:r>
            <a:r>
              <a:rPr lang="en-US" sz="2000" dirty="0" smtClean="0"/>
              <a:t>o related research</a:t>
            </a:r>
          </a:p>
        </p:txBody>
      </p:sp>
      <p:pic>
        <p:nvPicPr>
          <p:cNvPr id="5" name="Picture 4"/>
          <p:cNvPicPr>
            <a:picLocks noChangeAspect="1"/>
          </p:cNvPicPr>
          <p:nvPr/>
        </p:nvPicPr>
        <p:blipFill>
          <a:blip r:embed="rId3"/>
          <a:stretch>
            <a:fillRect/>
          </a:stretch>
        </p:blipFill>
        <p:spPr>
          <a:xfrm>
            <a:off x="5623558" y="1944709"/>
            <a:ext cx="6426705" cy="2821172"/>
          </a:xfrm>
          <a:prstGeom prst="rect">
            <a:avLst/>
          </a:prstGeom>
        </p:spPr>
      </p:pic>
      <p:grpSp>
        <p:nvGrpSpPr>
          <p:cNvPr id="10" name="Group 9"/>
          <p:cNvGrpSpPr/>
          <p:nvPr/>
        </p:nvGrpSpPr>
        <p:grpSpPr>
          <a:xfrm>
            <a:off x="5623558" y="1944709"/>
            <a:ext cx="6426705" cy="4072648"/>
            <a:chOff x="5440678" y="2535756"/>
            <a:chExt cx="6426705" cy="4072648"/>
          </a:xfrm>
        </p:grpSpPr>
        <p:sp>
          <p:nvSpPr>
            <p:cNvPr id="6" name="Rectangle 5"/>
            <p:cNvSpPr/>
            <p:nvPr/>
          </p:nvSpPr>
          <p:spPr>
            <a:xfrm>
              <a:off x="5440678" y="6269850"/>
              <a:ext cx="4984057" cy="338554"/>
            </a:xfrm>
            <a:prstGeom prst="rect">
              <a:avLst/>
            </a:prstGeom>
          </p:spPr>
          <p:txBody>
            <a:bodyPr wrap="none">
              <a:spAutoFit/>
            </a:bodyPr>
            <a:lstStyle/>
            <a:p>
              <a:r>
                <a:rPr lang="en-CA" sz="1600" i="1" dirty="0"/>
                <a:t>https://gist.github.com/imarklee/921a4fd2a0d4156dfaa6</a:t>
              </a:r>
            </a:p>
          </p:txBody>
        </p:sp>
        <p:pic>
          <p:nvPicPr>
            <p:cNvPr id="9" name="Picture 8"/>
            <p:cNvPicPr>
              <a:picLocks noChangeAspect="1"/>
            </p:cNvPicPr>
            <p:nvPr/>
          </p:nvPicPr>
          <p:blipFill>
            <a:blip r:embed="rId4"/>
            <a:stretch>
              <a:fillRect/>
            </a:stretch>
          </p:blipFill>
          <p:spPr>
            <a:xfrm>
              <a:off x="5440678" y="2535756"/>
              <a:ext cx="6426705" cy="3734094"/>
            </a:xfrm>
            <a:prstGeom prst="rect">
              <a:avLst/>
            </a:prstGeom>
          </p:spPr>
        </p:pic>
      </p:grpSp>
    </p:spTree>
    <p:extLst>
      <p:ext uri="{BB962C8B-B14F-4D97-AF65-F5344CB8AC3E}">
        <p14:creationId xmlns:p14="http://schemas.microsoft.com/office/powerpoint/2010/main" val="1953125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CA" dirty="0"/>
          </a:p>
        </p:txBody>
      </p:sp>
      <p:sp>
        <p:nvSpPr>
          <p:cNvPr id="3" name="TextBox 2"/>
          <p:cNvSpPr txBox="1"/>
          <p:nvPr/>
        </p:nvSpPr>
        <p:spPr>
          <a:xfrm>
            <a:off x="905772" y="1777041"/>
            <a:ext cx="9790983"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smtClean="0"/>
              <a:t>What do Gists look like?</a:t>
            </a:r>
          </a:p>
          <a:p>
            <a:pPr marL="742950" lvl="1" indent="-285750">
              <a:lnSpc>
                <a:spcPct val="150000"/>
              </a:lnSpc>
              <a:buFont typeface="Arial" panose="020B0604020202020204" pitchFamily="34" charset="0"/>
              <a:buChar char="•"/>
            </a:pPr>
            <a:r>
              <a:rPr lang="en-US" sz="2000" dirty="0" smtClean="0"/>
              <a:t>Basic information in </a:t>
            </a:r>
            <a:r>
              <a:rPr lang="en-US" sz="2000" dirty="0" smtClean="0"/>
              <a:t>terms of size, file counts, collaboration, etc. </a:t>
            </a:r>
          </a:p>
          <a:p>
            <a:pPr marL="742950" lvl="1" indent="-285750">
              <a:lnSpc>
                <a:spcPct val="150000"/>
              </a:lnSpc>
              <a:buFont typeface="Arial" panose="020B0604020202020204" pitchFamily="34" charset="0"/>
              <a:buChar char="•"/>
            </a:pPr>
            <a:endParaRPr lang="en-US" sz="2000" dirty="0" smtClean="0"/>
          </a:p>
          <a:p>
            <a:pPr marL="285750" indent="-285750">
              <a:lnSpc>
                <a:spcPct val="150000"/>
              </a:lnSpc>
              <a:buFont typeface="Arial" panose="020B0604020202020204" pitchFamily="34" charset="0"/>
              <a:buChar char="•"/>
            </a:pPr>
            <a:r>
              <a:rPr lang="en-US" sz="2400" dirty="0" smtClean="0"/>
              <a:t>How are Gists being used?</a:t>
            </a:r>
          </a:p>
          <a:p>
            <a:pPr marL="742950" lvl="1" indent="-285750">
              <a:lnSpc>
                <a:spcPct val="150000"/>
              </a:lnSpc>
              <a:buFont typeface="Arial" panose="020B0604020202020204" pitchFamily="34" charset="0"/>
              <a:buChar char="•"/>
            </a:pPr>
            <a:r>
              <a:rPr lang="en-US" sz="2000" dirty="0" smtClean="0"/>
              <a:t>How individuals use Gists.</a:t>
            </a:r>
          </a:p>
        </p:txBody>
      </p:sp>
    </p:spTree>
    <p:extLst>
      <p:ext uri="{BB962C8B-B14F-4D97-AF65-F5344CB8AC3E}">
        <p14:creationId xmlns:p14="http://schemas.microsoft.com/office/powerpoint/2010/main" val="2167284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descr="Circle Arrow Process" title="SmartArt"/>
          <p:cNvGraphicFramePr/>
          <p:nvPr>
            <p:extLst>
              <p:ext uri="{D42A27DB-BD31-4B8C-83A1-F6EECF244321}">
                <p14:modId xmlns:p14="http://schemas.microsoft.com/office/powerpoint/2010/main" val="3810504025"/>
              </p:ext>
            </p:extLst>
          </p:nvPr>
        </p:nvGraphicFramePr>
        <p:xfrm>
          <a:off x="3998171" y="518160"/>
          <a:ext cx="6858000" cy="5824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997527" y="518160"/>
            <a:ext cx="1051560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Study Steps</a:t>
            </a:r>
            <a:endParaRPr lang="en-CA" dirty="0"/>
          </a:p>
        </p:txBody>
      </p:sp>
    </p:spTree>
    <p:extLst>
      <p:ext uri="{BB962C8B-B14F-4D97-AF65-F5344CB8AC3E}">
        <p14:creationId xmlns:p14="http://schemas.microsoft.com/office/powerpoint/2010/main" val="187637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CA" dirty="0"/>
          </a:p>
        </p:txBody>
      </p:sp>
      <p:sp>
        <p:nvSpPr>
          <p:cNvPr id="3" name="TextBox 2"/>
          <p:cNvSpPr txBox="1"/>
          <p:nvPr/>
        </p:nvSpPr>
        <p:spPr>
          <a:xfrm>
            <a:off x="874101" y="1506696"/>
            <a:ext cx="9790983" cy="21236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GitHub </a:t>
            </a:r>
            <a:r>
              <a:rPr lang="en-US" sz="2400" dirty="0" smtClean="0"/>
              <a:t>API</a:t>
            </a:r>
            <a:endParaRPr lang="en-US" sz="2400" dirty="0" smtClean="0"/>
          </a:p>
          <a:p>
            <a:pPr marL="285750" indent="-285750">
              <a:lnSpc>
                <a:spcPct val="150000"/>
              </a:lnSpc>
              <a:buFont typeface="Arial" panose="020B0604020202020204" pitchFamily="34" charset="0"/>
              <a:buChar char="•"/>
            </a:pPr>
            <a:r>
              <a:rPr lang="en-US" sz="2400" dirty="0" smtClean="0"/>
              <a:t>GHTorrent</a:t>
            </a:r>
            <a:endParaRPr lang="en-US" sz="2400" dirty="0" smtClean="0"/>
          </a:p>
          <a:p>
            <a:pPr marL="742950" lvl="1" indent="-285750">
              <a:lnSpc>
                <a:spcPct val="150000"/>
              </a:lnSpc>
              <a:buFont typeface="Arial" panose="020B0604020202020204" pitchFamily="34" charset="0"/>
              <a:buChar char="•"/>
            </a:pPr>
            <a:r>
              <a:rPr lang="en-US" sz="2000" dirty="0"/>
              <a:t>mirror of GitHub data in both MySQL and MongoDB format </a:t>
            </a:r>
            <a:endParaRPr lang="en-US" sz="2000" dirty="0" smtClean="0"/>
          </a:p>
          <a:p>
            <a:pPr marL="742950" lvl="1" indent="-285750">
              <a:lnSpc>
                <a:spcPct val="150000"/>
              </a:lnSpc>
              <a:buFont typeface="Arial" panose="020B0604020202020204" pitchFamily="34" charset="0"/>
              <a:buChar char="•"/>
            </a:pPr>
            <a:r>
              <a:rPr lang="en-US" sz="2000" dirty="0" smtClean="0"/>
              <a:t>No </a:t>
            </a:r>
            <a:r>
              <a:rPr lang="en-US" sz="2000" dirty="0" smtClean="0"/>
              <a:t>datasets of </a:t>
            </a:r>
            <a:r>
              <a:rPr lang="en-US" sz="2000" dirty="0" smtClean="0"/>
              <a:t>Gists</a:t>
            </a:r>
            <a:endParaRPr lang="en-US" sz="2000" dirty="0" smtClean="0"/>
          </a:p>
        </p:txBody>
      </p:sp>
      <p:graphicFrame>
        <p:nvGraphicFramePr>
          <p:cNvPr id="5" name="Diagram 4"/>
          <p:cNvGraphicFramePr/>
          <p:nvPr>
            <p:extLst>
              <p:ext uri="{D42A27DB-BD31-4B8C-83A1-F6EECF244321}">
                <p14:modId xmlns:p14="http://schemas.microsoft.com/office/powerpoint/2010/main" val="3923039020"/>
              </p:ext>
            </p:extLst>
          </p:nvPr>
        </p:nvGraphicFramePr>
        <p:xfrm>
          <a:off x="1893978" y="3742344"/>
          <a:ext cx="8128000" cy="1319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rot="2298787">
            <a:off x="4247906" y="5060525"/>
            <a:ext cx="452659" cy="529526"/>
            <a:chOff x="2355850" y="395157"/>
            <a:chExt cx="452659" cy="529526"/>
          </a:xfrm>
        </p:grpSpPr>
        <p:sp>
          <p:nvSpPr>
            <p:cNvPr id="8" name="Right Arrow 7"/>
            <p:cNvSpPr/>
            <p:nvPr/>
          </p:nvSpPr>
          <p:spPr>
            <a:xfrm>
              <a:off x="2355850" y="395157"/>
              <a:ext cx="452659"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Right Arrow 4"/>
            <p:cNvSpPr/>
            <p:nvPr/>
          </p:nvSpPr>
          <p:spPr>
            <a:xfrm>
              <a:off x="2355850" y="501062"/>
              <a:ext cx="316861"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CA" sz="1400" kern="1200"/>
            </a:p>
          </p:txBody>
        </p:sp>
      </p:grpSp>
      <p:graphicFrame>
        <p:nvGraphicFramePr>
          <p:cNvPr id="10" name="Diagram 9"/>
          <p:cNvGraphicFramePr/>
          <p:nvPr>
            <p:extLst>
              <p:ext uri="{D42A27DB-BD31-4B8C-83A1-F6EECF244321}">
                <p14:modId xmlns:p14="http://schemas.microsoft.com/office/powerpoint/2010/main" val="1195544452"/>
              </p:ext>
            </p:extLst>
          </p:nvPr>
        </p:nvGraphicFramePr>
        <p:xfrm>
          <a:off x="4881621" y="5390106"/>
          <a:ext cx="5234317" cy="13198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54341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45127" y="1766258"/>
            <a:ext cx="7238820" cy="2743132"/>
          </a:xfrm>
          <a:prstGeom prst="rect">
            <a:avLst/>
          </a:prstGeom>
        </p:spPr>
      </p:pic>
      <p:pic>
        <p:nvPicPr>
          <p:cNvPr id="13" name="Picture 12"/>
          <p:cNvPicPr>
            <a:picLocks noChangeAspect="1"/>
          </p:cNvPicPr>
          <p:nvPr/>
        </p:nvPicPr>
        <p:blipFill>
          <a:blip r:embed="rId4"/>
          <a:stretch>
            <a:fillRect/>
          </a:stretch>
        </p:blipFill>
        <p:spPr>
          <a:xfrm>
            <a:off x="845127" y="4897580"/>
            <a:ext cx="7646238" cy="1382670"/>
          </a:xfrm>
          <a:prstGeom prst="rect">
            <a:avLst/>
          </a:prstGeom>
        </p:spPr>
      </p:pic>
      <p:sp>
        <p:nvSpPr>
          <p:cNvPr id="16" name="Title 1"/>
          <p:cNvSpPr txBox="1">
            <a:spLocks/>
          </p:cNvSpPr>
          <p:nvPr/>
        </p:nvSpPr>
        <p:spPr>
          <a:xfrm>
            <a:off x="997527" y="518160"/>
            <a:ext cx="1051560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Data Collection</a:t>
            </a:r>
            <a:endParaRPr lang="en-CA" dirty="0"/>
          </a:p>
        </p:txBody>
      </p:sp>
    </p:spTree>
    <p:extLst>
      <p:ext uri="{BB962C8B-B14F-4D97-AF65-F5344CB8AC3E}">
        <p14:creationId xmlns:p14="http://schemas.microsoft.com/office/powerpoint/2010/main" val="842282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Analysis of Gists Metadata</a:t>
            </a:r>
            <a:endParaRPr lang="en-CA" dirty="0"/>
          </a:p>
        </p:txBody>
      </p:sp>
      <p:sp>
        <p:nvSpPr>
          <p:cNvPr id="4" name="TextBox 3"/>
          <p:cNvSpPr txBox="1"/>
          <p:nvPr/>
        </p:nvSpPr>
        <p:spPr>
          <a:xfrm>
            <a:off x="905772" y="1777041"/>
            <a:ext cx="10454955" cy="437042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Goal</a:t>
            </a:r>
            <a:r>
              <a:rPr lang="en-US" sz="2400" dirty="0"/>
              <a:t>: </a:t>
            </a:r>
            <a:r>
              <a:rPr lang="en-US" sz="2400" dirty="0" smtClean="0"/>
              <a:t>to find patterns </a:t>
            </a:r>
            <a:r>
              <a:rPr lang="en-US" sz="2400" dirty="0"/>
              <a:t>and characteristics of </a:t>
            </a:r>
            <a:r>
              <a:rPr lang="en-US" sz="2400" dirty="0" smtClean="0"/>
              <a:t>Gists from metadata.</a:t>
            </a:r>
            <a:endParaRPr lang="en-US" sz="2400" dirty="0"/>
          </a:p>
          <a:p>
            <a:pPr marL="742950" lvl="1"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400" dirty="0"/>
              <a:t>Analyzed </a:t>
            </a:r>
            <a:r>
              <a:rPr lang="en-CA" sz="2400" dirty="0"/>
              <a:t>618,393 Gists and 793,891 files contained</a:t>
            </a:r>
            <a:r>
              <a:rPr lang="en-CA" sz="2400" dirty="0" smtClean="0"/>
              <a:t>.</a:t>
            </a:r>
          </a:p>
          <a:p>
            <a:pPr marL="742950" lvl="1" indent="-285750">
              <a:lnSpc>
                <a:spcPct val="150000"/>
              </a:lnSpc>
              <a:buFont typeface="Arial" panose="020B0604020202020204" pitchFamily="34" charset="0"/>
              <a:buChar char="•"/>
            </a:pPr>
            <a:r>
              <a:rPr lang="en-US" sz="2000" dirty="0"/>
              <a:t>How many Gists does each user own</a:t>
            </a:r>
            <a:r>
              <a:rPr lang="en-US" sz="2000" dirty="0" smtClean="0"/>
              <a:t>?</a:t>
            </a:r>
          </a:p>
          <a:p>
            <a:pPr marL="742950" lvl="1" indent="-285750">
              <a:lnSpc>
                <a:spcPct val="150000"/>
              </a:lnSpc>
              <a:buFont typeface="Arial" panose="020B0604020202020204" pitchFamily="34" charset="0"/>
              <a:buChar char="•"/>
            </a:pPr>
            <a:r>
              <a:rPr lang="en-US" sz="2000" dirty="0"/>
              <a:t>How many les are there in a Gist</a:t>
            </a:r>
            <a:r>
              <a:rPr lang="en-US" sz="2000" dirty="0" smtClean="0"/>
              <a:t>?</a:t>
            </a:r>
          </a:p>
          <a:p>
            <a:pPr marL="742950" lvl="1" indent="-285750">
              <a:lnSpc>
                <a:spcPct val="150000"/>
              </a:lnSpc>
              <a:buFont typeface="Arial" panose="020B0604020202020204" pitchFamily="34" charset="0"/>
              <a:buChar char="•"/>
            </a:pPr>
            <a:r>
              <a:rPr lang="en-US" sz="2000" dirty="0"/>
              <a:t>How large is a Gist</a:t>
            </a:r>
            <a:r>
              <a:rPr lang="en-US" sz="2000" dirty="0" smtClean="0"/>
              <a:t>?</a:t>
            </a:r>
          </a:p>
          <a:p>
            <a:pPr marL="742950" lvl="1" indent="-285750">
              <a:lnSpc>
                <a:spcPct val="150000"/>
              </a:lnSpc>
              <a:buFont typeface="Arial" panose="020B0604020202020204" pitchFamily="34" charset="0"/>
              <a:buChar char="•"/>
            </a:pPr>
            <a:r>
              <a:rPr lang="en-US" sz="2000" dirty="0" smtClean="0"/>
              <a:t>How many lines of code are there in a Gist file?</a:t>
            </a:r>
          </a:p>
          <a:p>
            <a:pPr marL="742950" lvl="1" indent="-285750">
              <a:lnSpc>
                <a:spcPct val="150000"/>
              </a:lnSpc>
              <a:buFont typeface="Arial" panose="020B0604020202020204" pitchFamily="34" charset="0"/>
              <a:buChar char="•"/>
            </a:pPr>
            <a:r>
              <a:rPr lang="en-US" sz="2000" dirty="0"/>
              <a:t>What languages are used in </a:t>
            </a:r>
            <a:r>
              <a:rPr lang="en-US" sz="2000" dirty="0" smtClean="0"/>
              <a:t>a Gist?</a:t>
            </a:r>
          </a:p>
          <a:p>
            <a:pPr marL="742950" lvl="1" indent="-285750">
              <a:lnSpc>
                <a:spcPct val="150000"/>
              </a:lnSpc>
              <a:buFont typeface="Arial" panose="020B0604020202020204" pitchFamily="34" charset="0"/>
              <a:buChar char="•"/>
            </a:pPr>
            <a:r>
              <a:rPr lang="en-US" sz="2000" dirty="0"/>
              <a:t>How many commits/forks/comments are there per Gist</a:t>
            </a:r>
            <a:r>
              <a:rPr lang="en-US" sz="2000" dirty="0" smtClean="0"/>
              <a:t>?</a:t>
            </a:r>
          </a:p>
          <a:p>
            <a:pPr marL="742950" lvl="1" indent="-285750">
              <a:lnSpc>
                <a:spcPct val="150000"/>
              </a:lnSpc>
              <a:buFont typeface="Arial" panose="020B0604020202020204" pitchFamily="34" charset="0"/>
              <a:buChar char="•"/>
            </a:pPr>
            <a:r>
              <a:rPr lang="en-US" sz="2000" dirty="0"/>
              <a:t>How often do users update their Gists?</a:t>
            </a:r>
          </a:p>
        </p:txBody>
      </p:sp>
    </p:spTree>
    <p:extLst>
      <p:ext uri="{BB962C8B-B14F-4D97-AF65-F5344CB8AC3E}">
        <p14:creationId xmlns:p14="http://schemas.microsoft.com/office/powerpoint/2010/main" val="321596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Analysis of Gists</a:t>
            </a:r>
            <a:endParaRPr lang="en-CA" dirty="0"/>
          </a:p>
        </p:txBody>
      </p:sp>
      <p:sp>
        <p:nvSpPr>
          <p:cNvPr id="4" name="TextBox 3"/>
          <p:cNvSpPr txBox="1"/>
          <p:nvPr/>
        </p:nvSpPr>
        <p:spPr>
          <a:xfrm>
            <a:off x="905773" y="1777041"/>
            <a:ext cx="10791646" cy="1569660"/>
          </a:xfrm>
          <a:prstGeom prst="rect">
            <a:avLst/>
          </a:prstGeom>
          <a:noFill/>
        </p:spPr>
        <p:txBody>
          <a:bodyPr wrap="square" rtlCol="0">
            <a:spAutoFit/>
          </a:bodyPr>
          <a:lstStyle/>
          <a:p>
            <a:pPr>
              <a:lnSpc>
                <a:spcPct val="150000"/>
              </a:lnSpc>
            </a:pPr>
            <a:r>
              <a:rPr lang="en-CA" sz="2400" dirty="0"/>
              <a:t>Randomly </a:t>
            </a:r>
            <a:r>
              <a:rPr lang="en-US" sz="2400" dirty="0"/>
              <a:t>chose 400 from those 618,393 Gists, and manually </a:t>
            </a:r>
            <a:r>
              <a:rPr lang="en-US" sz="2400" dirty="0" smtClean="0"/>
              <a:t>code them one by one.</a:t>
            </a:r>
          </a:p>
          <a:p>
            <a:pPr marL="800100" lvl="1" indent="-342900">
              <a:lnSpc>
                <a:spcPct val="150000"/>
              </a:lnSpc>
              <a:buFont typeface="Arial" panose="020B0604020202020204" pitchFamily="34" charset="0"/>
              <a:buChar char="•"/>
            </a:pPr>
            <a:r>
              <a:rPr lang="en-US" sz="2000" dirty="0"/>
              <a:t>Coding in terms of Gist </a:t>
            </a:r>
            <a:r>
              <a:rPr lang="en-US" sz="2000" dirty="0" smtClean="0"/>
              <a:t>content</a:t>
            </a:r>
          </a:p>
          <a:p>
            <a:pPr marL="800100" lvl="1" indent="-342900">
              <a:lnSpc>
                <a:spcPct val="150000"/>
              </a:lnSpc>
              <a:buFont typeface="Arial" panose="020B0604020202020204" pitchFamily="34" charset="0"/>
              <a:buChar char="•"/>
            </a:pPr>
            <a:r>
              <a:rPr lang="en-US" sz="2000" dirty="0"/>
              <a:t>Coding in terms of Gist file relationships in a </a:t>
            </a:r>
            <a:r>
              <a:rPr lang="en-US" sz="2000" dirty="0" smtClean="0"/>
              <a:t>Gist</a:t>
            </a:r>
            <a:endParaRPr lang="en-US" sz="2000" dirty="0"/>
          </a:p>
        </p:txBody>
      </p:sp>
    </p:spTree>
    <p:extLst>
      <p:ext uri="{BB962C8B-B14F-4D97-AF65-F5344CB8AC3E}">
        <p14:creationId xmlns:p14="http://schemas.microsoft.com/office/powerpoint/2010/main" val="591273214"/>
      </p:ext>
    </p:extLst>
  </p:cSld>
  <p:clrMapOvr>
    <a:masterClrMapping/>
  </p:clrMapOvr>
</p:sld>
</file>

<file path=ppt/theme/theme1.xml><?xml version="1.0" encoding="utf-8"?>
<a:theme xmlns:a="http://schemas.openxmlformats.org/drawingml/2006/main" name="Process 03 16x9">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ADBDFAA-5DAE-4B25-8F84-56997B5A60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Circle Arrow Process Chart SmartArt Slide (blue-green on black, widescreen)</Template>
  <TotalTime>0</TotalTime>
  <Words>1774</Words>
  <Application>Microsoft Office PowerPoint</Application>
  <PresentationFormat>Widescreen</PresentationFormat>
  <Paragraphs>195</Paragraphs>
  <Slides>29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CMR12</vt:lpstr>
      <vt:lpstr>CMSL12</vt:lpstr>
      <vt:lpstr>幼圆</vt:lpstr>
      <vt:lpstr>Arial</vt:lpstr>
      <vt:lpstr>Corbel</vt:lpstr>
      <vt:lpstr>Wingdings</vt:lpstr>
      <vt:lpstr>Process 03 16x9</vt:lpstr>
      <vt:lpstr>Towards Understanding the Public Gists on GitHub</vt:lpstr>
      <vt:lpstr>Background</vt:lpstr>
      <vt:lpstr>Background</vt:lpstr>
      <vt:lpstr>Research Questions</vt:lpstr>
      <vt:lpstr>PowerPoint Presentation</vt:lpstr>
      <vt:lpstr>Data Collection</vt:lpstr>
      <vt:lpstr>PowerPoint Presentation</vt:lpstr>
      <vt:lpstr>Quantitative Analysis of Gists Metadata</vt:lpstr>
      <vt:lpstr>Qualitative Analysis of Gists</vt:lpstr>
      <vt:lpstr>Qualitative Analysis of Gists</vt:lpstr>
      <vt:lpstr>Qualitative Analysis of Gists</vt:lpstr>
      <vt:lpstr>Qualitative Analysis of Gists Usage</vt:lpstr>
      <vt:lpstr>Results – What do Gists look like?</vt:lpstr>
      <vt:lpstr>Results – What do Gists look like?</vt:lpstr>
      <vt:lpstr>Results – What do Gists look like?</vt:lpstr>
      <vt:lpstr>PowerPoint Presentation</vt:lpstr>
      <vt:lpstr>Results – What do Gists look like?</vt:lpstr>
      <vt:lpstr>Results – What do Gists look like?</vt:lpstr>
      <vt:lpstr>Results – What do Gists look like?</vt:lpstr>
      <vt:lpstr>Results – What do Gists look like?</vt:lpstr>
      <vt:lpstr>Results – What do Gists look like?</vt:lpstr>
      <vt:lpstr>Results – What do Gists look like?</vt:lpstr>
      <vt:lpstr>Results – What do Gists look like?</vt:lpstr>
      <vt:lpstr>Results – How are Gists being used?</vt:lpstr>
      <vt:lpstr>Results – How are Gists being used?</vt:lpstr>
      <vt:lpstr>Results – Summary</vt:lpstr>
      <vt:lpstr>Limitations and Future works</vt:lpstr>
      <vt:lpstr>Publish</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2016-03-25T21:34:55Z</dcterms:created>
  <dcterms:modified xsi:type="dcterms:W3CDTF">2016-03-27T06:26:26Z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TC028889129991</vt:lpwstr>
  </property>
</Properties>
</file>