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Helvetica Neue"/>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os="648">
          <p15:clr>
            <a:srgbClr val="9AA0A6"/>
          </p15:clr>
        </p15:guide>
        <p15:guide id="4" orient="horz" pos="948">
          <p15:clr>
            <a:srgbClr val="9AA0A6"/>
          </p15:clr>
        </p15:guide>
        <p15:guide id="5" orient="horz" pos="2286">
          <p15:clr>
            <a:srgbClr val="9AA0A6"/>
          </p15:clr>
        </p15:guide>
        <p15:guide id="6" pos="3609">
          <p15:clr>
            <a:srgbClr val="9AA0A6"/>
          </p15:clr>
        </p15:guide>
        <p15:guide id="7" pos="4947">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 pos="648" orient="horz"/>
        <p:guide pos="948" orient="horz"/>
        <p:guide pos="2286" orient="horz"/>
        <p:guide pos="3609"/>
        <p:guide pos="4947"/>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regular.fntdata"/><Relationship Id="rId25" Type="http://schemas.openxmlformats.org/officeDocument/2006/relationships/slide" Target="slides/slide20.xml"/><Relationship Id="rId28" Type="http://schemas.openxmlformats.org/officeDocument/2006/relationships/font" Target="fonts/HelveticaNeue-italic.fntdata"/><Relationship Id="rId27" Type="http://schemas.openxmlformats.org/officeDocument/2006/relationships/font" Target="fonts/HelveticaNeue-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lveticaNeue-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ac9e603ff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ac9e603ff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ac9e603f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ac9e603f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ac9e603ff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ac9e603ff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ac9e603ff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ac9e603ff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ac9e603f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ac9e603f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ac9e603ff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ac9e603ff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ac9e603f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ac9e603f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ac9e603ff_3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ac9e603ff_3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ac9e603f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ac9e603f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ac9e603ff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ac9e603ff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ac8a142b8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ac8a142b8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ac9e603f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ac9e603f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ac8a142b8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ac8a142b8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ac8a142b8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ac8a142b8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ac9e603f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ac9e603f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5ac9e603ff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ac9e603ff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ac9e603f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ac9e603f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ac9e603ff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ac9e603ff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ac9e603f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ac9e603f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12.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9.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Helvetica Neue"/>
                <a:ea typeface="Helvetica Neue"/>
                <a:cs typeface="Helvetica Neue"/>
                <a:sym typeface="Helvetica Neue"/>
              </a:rPr>
              <a:t>VEGGIE TALES</a:t>
            </a:r>
            <a:endParaRPr>
              <a:latin typeface="Helvetica Neue"/>
              <a:ea typeface="Helvetica Neue"/>
              <a:cs typeface="Helvetica Neue"/>
              <a:sym typeface="Helvetica Neue"/>
            </a:endParaRPr>
          </a:p>
        </p:txBody>
      </p:sp>
      <p:sp>
        <p:nvSpPr>
          <p:cNvPr id="55" name="Google Shape;55;p13"/>
          <p:cNvSpPr txBox="1"/>
          <p:nvPr>
            <p:ph idx="1" type="subTitle"/>
          </p:nvPr>
        </p:nvSpPr>
        <p:spPr>
          <a:xfrm>
            <a:off x="311700" y="29356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Helvetica Neue"/>
                <a:ea typeface="Helvetica Neue"/>
                <a:cs typeface="Helvetica Neue"/>
                <a:sym typeface="Helvetica Neue"/>
              </a:rPr>
              <a:t>BY WILLIAM WU, ALEX WANG</a:t>
            </a:r>
            <a:endParaRPr sz="1800">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pic>
        <p:nvPicPr>
          <p:cNvPr id="107" name="Google Shape;107;p22"/>
          <p:cNvPicPr preferRelativeResize="0"/>
          <p:nvPr/>
        </p:nvPicPr>
        <p:blipFill>
          <a:blip r:embed="rId3">
            <a:alphaModFix/>
          </a:blip>
          <a:stretch>
            <a:fillRect/>
          </a:stretch>
        </p:blipFill>
        <p:spPr>
          <a:xfrm>
            <a:off x="-3" y="-5819603"/>
            <a:ext cx="9276525" cy="12368676"/>
          </a:xfrm>
          <a:prstGeom prst="rect">
            <a:avLst/>
          </a:prstGeom>
          <a:noFill/>
          <a:ln>
            <a:noFill/>
          </a:ln>
        </p:spPr>
      </p:pic>
      <p:sp>
        <p:nvSpPr>
          <p:cNvPr id="108" name="Google Shape;108;p2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Helvetica Neue"/>
                <a:ea typeface="Helvetica Neue"/>
                <a:cs typeface="Helvetica Neue"/>
                <a:sym typeface="Helvetica Neue"/>
              </a:rPr>
              <a:t>PACKAGE DESIGN</a:t>
            </a:r>
            <a:endParaRPr>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pic>
        <p:nvPicPr>
          <p:cNvPr id="113" name="Google Shape;113;p23"/>
          <p:cNvPicPr preferRelativeResize="0"/>
          <p:nvPr/>
        </p:nvPicPr>
        <p:blipFill>
          <a:blip r:embed="rId3">
            <a:alphaModFix/>
          </a:blip>
          <a:stretch>
            <a:fillRect/>
          </a:stretch>
        </p:blipFill>
        <p:spPr>
          <a:xfrm>
            <a:off x="-3" y="-5819603"/>
            <a:ext cx="9276525" cy="12368676"/>
          </a:xfrm>
          <a:prstGeom prst="rect">
            <a:avLst/>
          </a:prstGeom>
          <a:noFill/>
          <a:ln>
            <a:noFill/>
          </a:ln>
        </p:spPr>
      </p:pic>
      <p:sp>
        <p:nvSpPr>
          <p:cNvPr id="114" name="Google Shape;114;p23"/>
          <p:cNvSpPr txBox="1"/>
          <p:nvPr>
            <p:ph idx="1" type="body"/>
          </p:nvPr>
        </p:nvSpPr>
        <p:spPr>
          <a:xfrm>
            <a:off x="311700" y="610950"/>
            <a:ext cx="6446400" cy="3921600"/>
          </a:xfrm>
          <a:prstGeom prst="rect">
            <a:avLst/>
          </a:prstGeom>
        </p:spPr>
        <p:txBody>
          <a:bodyPr anchorCtr="0" anchor="t" bIns="91425" lIns="91425" spcFirstLastPara="1" rIns="91425" wrap="square" tIns="91425">
            <a:noAutofit/>
          </a:bodyPr>
          <a:lstStyle/>
          <a:p>
            <a:pPr indent="457200" lvl="0" marL="0" rtl="0" algn="l">
              <a:lnSpc>
                <a:spcPct val="150000"/>
              </a:lnSpc>
              <a:spcBef>
                <a:spcPts val="0"/>
              </a:spcBef>
              <a:spcAft>
                <a:spcPts val="0"/>
              </a:spcAft>
              <a:buNone/>
            </a:pPr>
            <a:r>
              <a:rPr lang="en">
                <a:solidFill>
                  <a:srgbClr val="000000"/>
                </a:solidFill>
                <a:latin typeface="Helvetica Neue"/>
                <a:ea typeface="Helvetica Neue"/>
                <a:cs typeface="Helvetica Neue"/>
                <a:sym typeface="Helvetica Neue"/>
              </a:rPr>
              <a:t>| veggie.model </a:t>
            </a:r>
            <a:endParaRPr>
              <a:solidFill>
                <a:srgbClr val="000000"/>
              </a:solidFill>
              <a:latin typeface="Helvetica Neue"/>
              <a:ea typeface="Helvetica Neue"/>
              <a:cs typeface="Helvetica Neue"/>
              <a:sym typeface="Helvetica Neue"/>
            </a:endParaRPr>
          </a:p>
          <a:p>
            <a:pPr indent="0" lvl="0" marL="914400" rtl="0" algn="l">
              <a:lnSpc>
                <a:spcPct val="150000"/>
              </a:lnSpc>
              <a:spcBef>
                <a:spcPts val="0"/>
              </a:spcBef>
              <a:spcAft>
                <a:spcPts val="0"/>
              </a:spcAft>
              <a:buNone/>
            </a:pPr>
            <a:r>
              <a:rPr b="1" lang="en" sz="1400">
                <a:solidFill>
                  <a:srgbClr val="000000"/>
                </a:solidFill>
                <a:latin typeface="Helvetica Neue"/>
                <a:ea typeface="Helvetica Neue"/>
                <a:cs typeface="Helvetica Neue"/>
                <a:sym typeface="Helvetica Neue"/>
              </a:rPr>
              <a:t>MovingImage</a:t>
            </a:r>
            <a:r>
              <a:rPr lang="en" sz="1400">
                <a:solidFill>
                  <a:srgbClr val="000000"/>
                </a:solidFill>
                <a:latin typeface="Helvetica Neue"/>
                <a:ea typeface="Helvetica Neue"/>
                <a:cs typeface="Helvetica Neue"/>
                <a:sym typeface="Helvetica Neue"/>
              </a:rPr>
              <a:t> &gt; </a:t>
            </a:r>
            <a:r>
              <a:rPr b="1" lang="en" sz="1400">
                <a:solidFill>
                  <a:srgbClr val="000000"/>
                </a:solidFill>
                <a:latin typeface="Helvetica Neue"/>
                <a:ea typeface="Helvetica Neue"/>
                <a:cs typeface="Helvetica Neue"/>
                <a:sym typeface="Helvetica Neue"/>
              </a:rPr>
              <a:t>Player</a:t>
            </a:r>
            <a:endParaRPr b="1" sz="1400">
              <a:solidFill>
                <a:srgbClr val="000000"/>
              </a:solidFill>
              <a:latin typeface="Helvetica Neue"/>
              <a:ea typeface="Helvetica Neue"/>
              <a:cs typeface="Helvetica Neue"/>
              <a:sym typeface="Helvetica Neue"/>
            </a:endParaRPr>
          </a:p>
          <a:p>
            <a:pPr indent="0" lvl="0" marL="914400" rtl="0" algn="l">
              <a:lnSpc>
                <a:spcPct val="150000"/>
              </a:lnSpc>
              <a:spcBef>
                <a:spcPts val="0"/>
              </a:spcBef>
              <a:spcAft>
                <a:spcPts val="0"/>
              </a:spcAft>
              <a:buNone/>
            </a:pPr>
            <a:r>
              <a:rPr b="1" lang="en" sz="1400">
                <a:solidFill>
                  <a:srgbClr val="000000"/>
                </a:solidFill>
                <a:latin typeface="Helvetica Neue"/>
                <a:ea typeface="Helvetica Neue"/>
                <a:cs typeface="Helvetica Neue"/>
                <a:sym typeface="Helvetica Neue"/>
              </a:rPr>
              <a:t>Player</a:t>
            </a:r>
            <a:r>
              <a:rPr lang="en" sz="1400">
                <a:solidFill>
                  <a:srgbClr val="000000"/>
                </a:solidFill>
                <a:latin typeface="Helvetica Neue"/>
                <a:ea typeface="Helvetica Neue"/>
                <a:cs typeface="Helvetica Neue"/>
                <a:sym typeface="Helvetica Neue"/>
              </a:rPr>
              <a:t> has </a:t>
            </a:r>
            <a:r>
              <a:rPr b="1" lang="en" sz="1400">
                <a:solidFill>
                  <a:srgbClr val="000000"/>
                </a:solidFill>
                <a:latin typeface="Helvetica Neue"/>
                <a:ea typeface="Helvetica Neue"/>
                <a:cs typeface="Helvetica Neue"/>
                <a:sym typeface="Helvetica Neue"/>
              </a:rPr>
              <a:t>Stats </a:t>
            </a:r>
            <a:r>
              <a:rPr lang="en" sz="1400">
                <a:solidFill>
                  <a:srgbClr val="000000"/>
                </a:solidFill>
                <a:latin typeface="Helvetica Neue"/>
                <a:ea typeface="Helvetica Neue"/>
                <a:cs typeface="Helvetica Neue"/>
                <a:sym typeface="Helvetica Neue"/>
              </a:rPr>
              <a:t>and </a:t>
            </a:r>
            <a:r>
              <a:rPr b="1" lang="en" sz="1400">
                <a:solidFill>
                  <a:srgbClr val="000000"/>
                </a:solidFill>
                <a:latin typeface="Helvetica Neue"/>
                <a:ea typeface="Helvetica Neue"/>
                <a:cs typeface="Helvetica Neue"/>
                <a:sym typeface="Helvetica Neue"/>
              </a:rPr>
              <a:t>Moves</a:t>
            </a:r>
            <a:endParaRPr b="1" sz="1400">
              <a:solidFill>
                <a:srgbClr val="000000"/>
              </a:solidFill>
              <a:latin typeface="Helvetica Neue"/>
              <a:ea typeface="Helvetica Neue"/>
              <a:cs typeface="Helvetica Neue"/>
              <a:sym typeface="Helvetica Neue"/>
            </a:endParaRPr>
          </a:p>
          <a:p>
            <a:pPr indent="0" lvl="0" marL="914400" rtl="0" algn="l">
              <a:lnSpc>
                <a:spcPct val="150000"/>
              </a:lnSpc>
              <a:spcBef>
                <a:spcPts val="0"/>
              </a:spcBef>
              <a:spcAft>
                <a:spcPts val="0"/>
              </a:spcAft>
              <a:buNone/>
            </a:pPr>
            <a:r>
              <a:rPr b="1" lang="en" sz="1400">
                <a:solidFill>
                  <a:srgbClr val="000000"/>
                </a:solidFill>
                <a:latin typeface="Helvetica Neue"/>
                <a:ea typeface="Helvetica Neue"/>
                <a:cs typeface="Helvetica Neue"/>
                <a:sym typeface="Helvetica Neue"/>
              </a:rPr>
              <a:t>Stats </a:t>
            </a:r>
            <a:r>
              <a:rPr lang="en" sz="1400">
                <a:solidFill>
                  <a:srgbClr val="000000"/>
                </a:solidFill>
                <a:latin typeface="Helvetica Neue"/>
                <a:ea typeface="Helvetica Neue"/>
                <a:cs typeface="Helvetica Neue"/>
                <a:sym typeface="Helvetica Neue"/>
              </a:rPr>
              <a:t>and </a:t>
            </a:r>
            <a:r>
              <a:rPr b="1" lang="en" sz="1400">
                <a:solidFill>
                  <a:srgbClr val="000000"/>
                </a:solidFill>
                <a:latin typeface="Helvetica Neue"/>
                <a:ea typeface="Helvetica Neue"/>
                <a:cs typeface="Helvetica Neue"/>
                <a:sym typeface="Helvetica Neue"/>
              </a:rPr>
              <a:t>Moves</a:t>
            </a:r>
            <a:r>
              <a:rPr lang="en" sz="1400">
                <a:solidFill>
                  <a:srgbClr val="000000"/>
                </a:solidFill>
                <a:latin typeface="Helvetica Neue"/>
                <a:ea typeface="Helvetica Neue"/>
                <a:cs typeface="Helvetica Neue"/>
                <a:sym typeface="Helvetica Neue"/>
              </a:rPr>
              <a:t> represent HP and abilities, respectively</a:t>
            </a:r>
            <a:endParaRPr sz="1400">
              <a:solidFill>
                <a:srgbClr val="000000"/>
              </a:solidFill>
              <a:latin typeface="Helvetica Neue"/>
              <a:ea typeface="Helvetica Neue"/>
              <a:cs typeface="Helvetica Neue"/>
              <a:sym typeface="Helvetica Neue"/>
            </a:endParaRPr>
          </a:p>
          <a:p>
            <a:pPr indent="0" lvl="0" marL="457200" rtl="0" algn="l">
              <a:lnSpc>
                <a:spcPct val="150000"/>
              </a:lnSpc>
              <a:spcBef>
                <a:spcPts val="0"/>
              </a:spcBef>
              <a:spcAft>
                <a:spcPts val="0"/>
              </a:spcAft>
              <a:buNone/>
            </a:pPr>
            <a:r>
              <a:rPr lang="en">
                <a:solidFill>
                  <a:srgbClr val="000000"/>
                </a:solidFill>
                <a:latin typeface="Helvetica Neue"/>
                <a:ea typeface="Helvetica Neue"/>
                <a:cs typeface="Helvetica Neue"/>
                <a:sym typeface="Helvetica Neue"/>
              </a:rPr>
              <a:t>| veggie.screen</a:t>
            </a:r>
            <a:endParaRPr>
              <a:solidFill>
                <a:srgbClr val="000000"/>
              </a:solidFill>
              <a:latin typeface="Helvetica Neue"/>
              <a:ea typeface="Helvetica Neue"/>
              <a:cs typeface="Helvetica Neue"/>
              <a:sym typeface="Helvetica Neue"/>
            </a:endParaRPr>
          </a:p>
          <a:p>
            <a:pPr indent="0" lvl="0" marL="914400" rtl="0" algn="l">
              <a:lnSpc>
                <a:spcPct val="150000"/>
              </a:lnSpc>
              <a:spcBef>
                <a:spcPts val="0"/>
              </a:spcBef>
              <a:spcAft>
                <a:spcPts val="0"/>
              </a:spcAft>
              <a:buNone/>
            </a:pPr>
            <a:r>
              <a:rPr b="1" lang="en" sz="1400">
                <a:solidFill>
                  <a:srgbClr val="000000"/>
                </a:solidFill>
                <a:latin typeface="Helvetica Neue"/>
                <a:ea typeface="Helvetica Neue"/>
                <a:cs typeface="Helvetica Neue"/>
                <a:sym typeface="Helvetica Neue"/>
              </a:rPr>
              <a:t>ScreenSwitcher </a:t>
            </a:r>
            <a:r>
              <a:rPr lang="en" sz="1400">
                <a:solidFill>
                  <a:srgbClr val="000000"/>
                </a:solidFill>
                <a:latin typeface="Helvetica Neue"/>
                <a:ea typeface="Helvetica Neue"/>
                <a:cs typeface="Helvetica Neue"/>
                <a:sym typeface="Helvetica Neue"/>
              </a:rPr>
              <a:t>&gt; </a:t>
            </a:r>
            <a:r>
              <a:rPr b="1" lang="en" sz="1400">
                <a:solidFill>
                  <a:srgbClr val="000000"/>
                </a:solidFill>
                <a:latin typeface="Helvetica Neue"/>
                <a:ea typeface="Helvetica Neue"/>
                <a:cs typeface="Helvetica Neue"/>
                <a:sym typeface="Helvetica Neue"/>
              </a:rPr>
              <a:t>DrawingSurface</a:t>
            </a:r>
            <a:endParaRPr b="1" sz="1400">
              <a:solidFill>
                <a:srgbClr val="000000"/>
              </a:solidFill>
              <a:latin typeface="Helvetica Neue"/>
              <a:ea typeface="Helvetica Neue"/>
              <a:cs typeface="Helvetica Neue"/>
              <a:sym typeface="Helvetica Neue"/>
            </a:endParaRPr>
          </a:p>
          <a:p>
            <a:pPr indent="0" lvl="0" marL="914400" rtl="0" algn="l">
              <a:lnSpc>
                <a:spcPct val="150000"/>
              </a:lnSpc>
              <a:spcBef>
                <a:spcPts val="0"/>
              </a:spcBef>
              <a:spcAft>
                <a:spcPts val="0"/>
              </a:spcAft>
              <a:buNone/>
            </a:pPr>
            <a:r>
              <a:rPr b="1" lang="en" sz="1400">
                <a:solidFill>
                  <a:srgbClr val="000000"/>
                </a:solidFill>
                <a:latin typeface="Helvetica Neue"/>
                <a:ea typeface="Helvetica Neue"/>
                <a:cs typeface="Helvetica Neue"/>
                <a:sym typeface="Helvetica Neue"/>
              </a:rPr>
              <a:t>Screen</a:t>
            </a:r>
            <a:r>
              <a:rPr lang="en" sz="1400">
                <a:solidFill>
                  <a:srgbClr val="000000"/>
                </a:solidFill>
                <a:latin typeface="Helvetica Neue"/>
                <a:ea typeface="Helvetica Neue"/>
                <a:cs typeface="Helvetica Neue"/>
                <a:sym typeface="Helvetica Neue"/>
              </a:rPr>
              <a:t> &gt; </a:t>
            </a:r>
            <a:r>
              <a:rPr b="1" lang="en" sz="1400">
                <a:solidFill>
                  <a:srgbClr val="000000"/>
                </a:solidFill>
                <a:latin typeface="Helvetica Neue"/>
                <a:ea typeface="Helvetica Neue"/>
                <a:cs typeface="Helvetica Neue"/>
                <a:sym typeface="Helvetica Neue"/>
              </a:rPr>
              <a:t>Menu</a:t>
            </a:r>
            <a:r>
              <a:rPr lang="en" sz="1400">
                <a:solidFill>
                  <a:srgbClr val="000000"/>
                </a:solidFill>
                <a:latin typeface="Helvetica Neue"/>
                <a:ea typeface="Helvetica Neue"/>
                <a:cs typeface="Helvetica Neue"/>
                <a:sym typeface="Helvetica Neue"/>
              </a:rPr>
              <a:t> &amp; </a:t>
            </a:r>
            <a:r>
              <a:rPr b="1" lang="en" sz="1400">
                <a:solidFill>
                  <a:srgbClr val="000000"/>
                </a:solidFill>
                <a:latin typeface="Helvetica Neue"/>
                <a:ea typeface="Helvetica Neue"/>
                <a:cs typeface="Helvetica Neue"/>
                <a:sym typeface="Helvetica Neue"/>
              </a:rPr>
              <a:t>BattleMode</a:t>
            </a:r>
            <a:r>
              <a:rPr lang="en" sz="1400">
                <a:solidFill>
                  <a:srgbClr val="000000"/>
                </a:solidFill>
                <a:latin typeface="Helvetica Neue"/>
                <a:ea typeface="Helvetica Neue"/>
                <a:cs typeface="Helvetica Neue"/>
                <a:sym typeface="Helvetica Neue"/>
              </a:rPr>
              <a:t> &amp; </a:t>
            </a:r>
            <a:r>
              <a:rPr b="1" lang="en" sz="1400">
                <a:solidFill>
                  <a:srgbClr val="000000"/>
                </a:solidFill>
                <a:latin typeface="Helvetica Neue"/>
                <a:ea typeface="Helvetica Neue"/>
                <a:cs typeface="Helvetica Neue"/>
                <a:sym typeface="Helvetica Neue"/>
              </a:rPr>
              <a:t>Instructions</a:t>
            </a:r>
            <a:r>
              <a:rPr lang="en" sz="1400">
                <a:solidFill>
                  <a:srgbClr val="000000"/>
                </a:solidFill>
                <a:latin typeface="Helvetica Neue"/>
                <a:ea typeface="Helvetica Neue"/>
                <a:cs typeface="Helvetica Neue"/>
                <a:sym typeface="Helvetica Neue"/>
              </a:rPr>
              <a:t> &amp; </a:t>
            </a:r>
            <a:r>
              <a:rPr b="1" lang="en" sz="1400">
                <a:solidFill>
                  <a:srgbClr val="000000"/>
                </a:solidFill>
                <a:latin typeface="Helvetica Neue"/>
                <a:ea typeface="Helvetica Neue"/>
                <a:cs typeface="Helvetica Neue"/>
                <a:sym typeface="Helvetica Neue"/>
              </a:rPr>
              <a:t>PlatformMode</a:t>
            </a:r>
            <a:endParaRPr b="1" sz="1400">
              <a:solidFill>
                <a:srgbClr val="000000"/>
              </a:solidFill>
              <a:latin typeface="Helvetica Neue"/>
              <a:ea typeface="Helvetica Neue"/>
              <a:cs typeface="Helvetica Neue"/>
              <a:sym typeface="Helvetica Neue"/>
            </a:endParaRPr>
          </a:p>
          <a:p>
            <a:pPr indent="0" lvl="0" marL="914400" rtl="0" algn="l">
              <a:lnSpc>
                <a:spcPct val="150000"/>
              </a:lnSpc>
              <a:spcBef>
                <a:spcPts val="0"/>
              </a:spcBef>
              <a:spcAft>
                <a:spcPts val="0"/>
              </a:spcAft>
              <a:buNone/>
            </a:pPr>
            <a:r>
              <a:rPr b="1" lang="en" sz="1400">
                <a:solidFill>
                  <a:srgbClr val="000000"/>
                </a:solidFill>
                <a:latin typeface="Helvetica Neue"/>
                <a:ea typeface="Helvetica Neue"/>
                <a:cs typeface="Helvetica Neue"/>
                <a:sym typeface="Helvetica Neue"/>
              </a:rPr>
              <a:t>Main </a:t>
            </a:r>
            <a:r>
              <a:rPr lang="en" sz="1400">
                <a:solidFill>
                  <a:srgbClr val="000000"/>
                </a:solidFill>
                <a:latin typeface="Helvetica Neue"/>
                <a:ea typeface="Helvetica Neue"/>
                <a:cs typeface="Helvetica Neue"/>
                <a:sym typeface="Helvetica Neue"/>
              </a:rPr>
              <a:t>has</a:t>
            </a:r>
            <a:r>
              <a:rPr b="1" lang="en" sz="1400">
                <a:solidFill>
                  <a:srgbClr val="000000"/>
                </a:solidFill>
                <a:latin typeface="Helvetica Neue"/>
                <a:ea typeface="Helvetica Neue"/>
                <a:cs typeface="Helvetica Neue"/>
                <a:sym typeface="Helvetica Neue"/>
              </a:rPr>
              <a:t> DrawingSurface</a:t>
            </a:r>
            <a:endParaRPr b="1" sz="1400">
              <a:solidFill>
                <a:srgbClr val="000000"/>
              </a:solidFill>
              <a:latin typeface="Helvetica Neue"/>
              <a:ea typeface="Helvetica Neue"/>
              <a:cs typeface="Helvetica Neue"/>
              <a:sym typeface="Helvetica Neue"/>
            </a:endParaRPr>
          </a:p>
          <a:p>
            <a:pPr indent="0" lvl="0" marL="914400" rtl="0" algn="l">
              <a:lnSpc>
                <a:spcPct val="150000"/>
              </a:lnSpc>
              <a:spcBef>
                <a:spcPts val="0"/>
              </a:spcBef>
              <a:spcAft>
                <a:spcPts val="0"/>
              </a:spcAft>
              <a:buNone/>
            </a:pPr>
            <a:r>
              <a:rPr b="1" lang="en" sz="1400">
                <a:solidFill>
                  <a:srgbClr val="000000"/>
                </a:solidFill>
                <a:latin typeface="Helvetica Neue"/>
                <a:ea typeface="Helvetica Neue"/>
                <a:cs typeface="Helvetica Neue"/>
                <a:sym typeface="Helvetica Neue"/>
              </a:rPr>
              <a:t>DrawingSurface </a:t>
            </a:r>
            <a:r>
              <a:rPr lang="en" sz="1400">
                <a:solidFill>
                  <a:srgbClr val="000000"/>
                </a:solidFill>
                <a:latin typeface="Helvetica Neue"/>
                <a:ea typeface="Helvetica Neue"/>
                <a:cs typeface="Helvetica Neue"/>
                <a:sym typeface="Helvetica Neue"/>
              </a:rPr>
              <a:t>has all other </a:t>
            </a:r>
            <a:r>
              <a:rPr b="1" lang="en" sz="1400">
                <a:solidFill>
                  <a:srgbClr val="000000"/>
                </a:solidFill>
                <a:latin typeface="Helvetica Neue"/>
                <a:ea typeface="Helvetica Neue"/>
                <a:cs typeface="Helvetica Neue"/>
                <a:sym typeface="Helvetica Neue"/>
              </a:rPr>
              <a:t>Screens</a:t>
            </a:r>
            <a:endParaRPr b="1" sz="1400">
              <a:solidFill>
                <a:srgbClr val="000000"/>
              </a:solidFill>
              <a:latin typeface="Helvetica Neue"/>
              <a:ea typeface="Helvetica Neue"/>
              <a:cs typeface="Helvetica Neue"/>
              <a:sym typeface="Helvetica Neue"/>
            </a:endParaRPr>
          </a:p>
          <a:p>
            <a:pPr indent="0" lvl="0" marL="0" rtl="0" algn="l">
              <a:lnSpc>
                <a:spcPct val="150000"/>
              </a:lnSpc>
              <a:spcBef>
                <a:spcPts val="0"/>
              </a:spcBef>
              <a:spcAft>
                <a:spcPts val="0"/>
              </a:spcAft>
              <a:buNone/>
            </a:pPr>
            <a:r>
              <a:rPr b="1" lang="en">
                <a:solidFill>
                  <a:srgbClr val="000000"/>
                </a:solidFill>
                <a:latin typeface="Helvetica Neue"/>
                <a:ea typeface="Helvetica Neue"/>
                <a:cs typeface="Helvetica Neue"/>
                <a:sym typeface="Helvetica Neue"/>
              </a:rPr>
              <a:t>	</a:t>
            </a:r>
            <a:r>
              <a:rPr lang="en">
                <a:solidFill>
                  <a:srgbClr val="000000"/>
                </a:solidFill>
                <a:latin typeface="Helvetica Neue"/>
                <a:ea typeface="Helvetica Neue"/>
                <a:cs typeface="Helvetica Neue"/>
                <a:sym typeface="Helvetica Neue"/>
              </a:rPr>
              <a:t>| veggie.textReader</a:t>
            </a:r>
            <a:endParaRPr>
              <a:solidFill>
                <a:srgbClr val="000000"/>
              </a:solidFill>
              <a:latin typeface="Helvetica Neue"/>
              <a:ea typeface="Helvetica Neue"/>
              <a:cs typeface="Helvetica Neue"/>
              <a:sym typeface="Helvetica Neue"/>
            </a:endParaRPr>
          </a:p>
          <a:p>
            <a:pPr indent="0" lvl="0" marL="0" rtl="0" algn="l">
              <a:lnSpc>
                <a:spcPct val="150000"/>
              </a:lnSpc>
              <a:spcBef>
                <a:spcPts val="0"/>
              </a:spcBef>
              <a:spcAft>
                <a:spcPts val="0"/>
              </a:spcAft>
              <a:buNone/>
            </a:pPr>
            <a:r>
              <a:rPr lang="en">
                <a:solidFill>
                  <a:srgbClr val="000000"/>
                </a:solidFill>
                <a:latin typeface="Helvetica Neue"/>
                <a:ea typeface="Helvetica Neue"/>
                <a:cs typeface="Helvetica Neue"/>
                <a:sym typeface="Helvetica Neue"/>
              </a:rPr>
              <a:t>		</a:t>
            </a:r>
            <a:r>
              <a:rPr b="1" lang="en">
                <a:solidFill>
                  <a:srgbClr val="000000"/>
                </a:solidFill>
                <a:latin typeface="Helvetica Neue"/>
                <a:ea typeface="Helvetica Neue"/>
                <a:cs typeface="Helvetica Neue"/>
                <a:sym typeface="Helvetica Neue"/>
              </a:rPr>
              <a:t>FileIO</a:t>
            </a:r>
            <a:endParaRPr b="1">
              <a:solidFill>
                <a:srgbClr val="000000"/>
              </a:solidFill>
              <a:latin typeface="Helvetica Neue"/>
              <a:ea typeface="Helvetica Neue"/>
              <a:cs typeface="Helvetica Neue"/>
              <a:sym typeface="Helvetica Neue"/>
            </a:endParaRPr>
          </a:p>
          <a:p>
            <a:pPr indent="0" lvl="0" marL="0" rtl="0" algn="l">
              <a:lnSpc>
                <a:spcPct val="150000"/>
              </a:lnSpc>
              <a:spcBef>
                <a:spcPts val="0"/>
              </a:spcBef>
              <a:spcAft>
                <a:spcPts val="0"/>
              </a:spcAft>
              <a:buNone/>
            </a:pPr>
            <a:r>
              <a:rPr lang="en" sz="1400">
                <a:solidFill>
                  <a:srgbClr val="000000"/>
                </a:solidFill>
                <a:latin typeface="Helvetica Neue"/>
                <a:ea typeface="Helvetica Neue"/>
                <a:cs typeface="Helvetica Neue"/>
                <a:sym typeface="Helvetica Neue"/>
              </a:rPr>
              <a:t>		</a:t>
            </a:r>
            <a:endParaRPr sz="1400">
              <a:solidFill>
                <a:srgbClr val="000000"/>
              </a:solidFill>
              <a:latin typeface="Helvetica Neue"/>
              <a:ea typeface="Helvetica Neue"/>
              <a:cs typeface="Helvetica Neue"/>
              <a:sym typeface="Helvetica Neue"/>
            </a:endParaRPr>
          </a:p>
          <a:p>
            <a:pPr indent="0" lvl="0" marL="914400" rtl="0" algn="l">
              <a:lnSpc>
                <a:spcPct val="150000"/>
              </a:lnSpc>
              <a:spcBef>
                <a:spcPts val="0"/>
              </a:spcBef>
              <a:spcAft>
                <a:spcPts val="0"/>
              </a:spcAft>
              <a:buNone/>
            </a:pPr>
            <a:r>
              <a:t/>
            </a:r>
            <a:endParaRPr sz="1400">
              <a:solidFill>
                <a:srgbClr val="000000"/>
              </a:solidFill>
              <a:latin typeface="Helvetica Neue"/>
              <a:ea typeface="Helvetica Neue"/>
              <a:cs typeface="Helvetica Neue"/>
              <a:sym typeface="Helvetica Neue"/>
            </a:endParaRPr>
          </a:p>
          <a:p>
            <a:pPr indent="0" lvl="0" marL="914400" rtl="0" algn="l">
              <a:lnSpc>
                <a:spcPct val="150000"/>
              </a:lnSpc>
              <a:spcBef>
                <a:spcPts val="0"/>
              </a:spcBef>
              <a:spcAft>
                <a:spcPts val="0"/>
              </a:spcAft>
              <a:buNone/>
            </a:pPr>
            <a:r>
              <a:t/>
            </a:r>
            <a:endParaRPr sz="1400">
              <a:solidFill>
                <a:srgbClr val="000000"/>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Helvetica Neue"/>
                <a:ea typeface="Helvetica Neue"/>
                <a:cs typeface="Helvetica Neue"/>
                <a:sym typeface="Helvetica Neue"/>
              </a:rPr>
              <a:t>PROGRAM TEST</a:t>
            </a:r>
            <a:endParaRPr>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pic>
        <p:nvPicPr>
          <p:cNvPr id="124" name="Google Shape;124;p25"/>
          <p:cNvPicPr preferRelativeResize="0"/>
          <p:nvPr/>
        </p:nvPicPr>
        <p:blipFill>
          <a:blip r:embed="rId3">
            <a:alphaModFix/>
          </a:blip>
          <a:stretch>
            <a:fillRect/>
          </a:stretch>
        </p:blipFill>
        <p:spPr>
          <a:xfrm>
            <a:off x="-147375" y="-3667750"/>
            <a:ext cx="9431700" cy="9431700"/>
          </a:xfrm>
          <a:prstGeom prst="rect">
            <a:avLst/>
          </a:prstGeom>
          <a:noFill/>
          <a:ln>
            <a:noFill/>
          </a:ln>
        </p:spPr>
      </p:pic>
      <p:sp>
        <p:nvSpPr>
          <p:cNvPr id="125" name="Google Shape;125;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Helvetica Neue"/>
                <a:ea typeface="Helvetica Neue"/>
                <a:cs typeface="Helvetica Neue"/>
                <a:sym typeface="Helvetica Neue"/>
              </a:rPr>
              <a:t>INSTRUCTIONS</a:t>
            </a:r>
            <a:endParaRPr>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pic>
        <p:nvPicPr>
          <p:cNvPr id="130" name="Google Shape;130;p26"/>
          <p:cNvPicPr preferRelativeResize="0"/>
          <p:nvPr/>
        </p:nvPicPr>
        <p:blipFill>
          <a:blip r:embed="rId3">
            <a:alphaModFix/>
          </a:blip>
          <a:stretch>
            <a:fillRect/>
          </a:stretch>
        </p:blipFill>
        <p:spPr>
          <a:xfrm>
            <a:off x="-147375" y="-3667750"/>
            <a:ext cx="9431700" cy="9431700"/>
          </a:xfrm>
          <a:prstGeom prst="rect">
            <a:avLst/>
          </a:prstGeom>
          <a:noFill/>
          <a:ln>
            <a:noFill/>
          </a:ln>
        </p:spPr>
      </p:pic>
      <p:sp>
        <p:nvSpPr>
          <p:cNvPr id="131" name="Google Shape;131;p26"/>
          <p:cNvSpPr txBox="1"/>
          <p:nvPr>
            <p:ph idx="1" type="body"/>
          </p:nvPr>
        </p:nvSpPr>
        <p:spPr>
          <a:xfrm>
            <a:off x="311700" y="620450"/>
            <a:ext cx="8520600" cy="4302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000000"/>
                </a:solidFill>
                <a:latin typeface="Helvetica Neue"/>
                <a:ea typeface="Helvetica Neue"/>
                <a:cs typeface="Helvetica Neue"/>
                <a:sym typeface="Helvetica Neue"/>
              </a:rPr>
              <a:t>The goal is to survive as long as you can. During certain periods, your character will enter a battle in which you must defeat your opponent. During this time, you will also effectively be given a break, as all bots are killed off. They will resume spawning when you finish the battle and re-enter the platformer. </a:t>
            </a:r>
            <a:endParaRPr>
              <a:solidFill>
                <a:srgbClr val="000000"/>
              </a:solidFill>
              <a:latin typeface="Helvetica Neue"/>
              <a:ea typeface="Helvetica Neue"/>
              <a:cs typeface="Helvetica Neue"/>
              <a:sym typeface="Helvetica Neue"/>
            </a:endParaRPr>
          </a:p>
          <a:p>
            <a:pPr indent="0" lvl="0" marL="0" rtl="0" algn="just">
              <a:spcBef>
                <a:spcPts val="1600"/>
              </a:spcBef>
              <a:spcAft>
                <a:spcPts val="0"/>
              </a:spcAft>
              <a:buNone/>
            </a:pPr>
            <a:r>
              <a:rPr lang="en">
                <a:solidFill>
                  <a:srgbClr val="000000"/>
                </a:solidFill>
                <a:latin typeface="Helvetica Neue"/>
                <a:ea typeface="Helvetica Neue"/>
                <a:cs typeface="Helvetica Neue"/>
                <a:sym typeface="Helvetica Neue"/>
              </a:rPr>
              <a:t>As you continue to play, the gaps between each battle will lengthen to make the game progressively harder. If you touch either the bots or go too far off the edge of the screen, you will die.</a:t>
            </a:r>
            <a:endParaRPr>
              <a:solidFill>
                <a:srgbClr val="000000"/>
              </a:solidFill>
              <a:latin typeface="Helvetica Neue"/>
              <a:ea typeface="Helvetica Neue"/>
              <a:cs typeface="Helvetica Neue"/>
              <a:sym typeface="Helvetica Neue"/>
            </a:endParaRPr>
          </a:p>
          <a:p>
            <a:pPr indent="0" lvl="0" marL="0" rtl="0" algn="just">
              <a:spcBef>
                <a:spcPts val="1600"/>
              </a:spcBef>
              <a:spcAft>
                <a:spcPts val="1600"/>
              </a:spcAft>
              <a:buNone/>
            </a:pPr>
            <a:r>
              <a:rPr lang="en">
                <a:solidFill>
                  <a:srgbClr val="000000"/>
                </a:solidFill>
                <a:latin typeface="Helvetica Neue"/>
                <a:ea typeface="Helvetica Neue"/>
                <a:cs typeface="Helvetica Neue"/>
                <a:sym typeface="Helvetica Neue"/>
              </a:rPr>
              <a:t>You can collect red squares while you are playing in platform mode. They will swap out your attacks for new ones, but be warned: these attacks are swapped randomly, and may be weaker than your current ones.</a:t>
            </a:r>
            <a:endParaRPr>
              <a:solidFill>
                <a:srgbClr val="000000"/>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pic>
        <p:nvPicPr>
          <p:cNvPr id="136" name="Google Shape;136;p27"/>
          <p:cNvPicPr preferRelativeResize="0"/>
          <p:nvPr/>
        </p:nvPicPr>
        <p:blipFill>
          <a:blip r:embed="rId3">
            <a:alphaModFix/>
          </a:blip>
          <a:stretch>
            <a:fillRect/>
          </a:stretch>
        </p:blipFill>
        <p:spPr>
          <a:xfrm>
            <a:off x="-151625" y="-335200"/>
            <a:ext cx="10310100" cy="5773650"/>
          </a:xfrm>
          <a:prstGeom prst="rect">
            <a:avLst/>
          </a:prstGeom>
          <a:noFill/>
          <a:ln>
            <a:noFill/>
          </a:ln>
        </p:spPr>
      </p:pic>
      <p:sp>
        <p:nvSpPr>
          <p:cNvPr id="137" name="Google Shape;137;p2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Helvetica Neue"/>
                <a:ea typeface="Helvetica Neue"/>
                <a:cs typeface="Helvetica Neue"/>
                <a:sym typeface="Helvetica Neue"/>
              </a:rPr>
              <a:t>CONTROLS</a:t>
            </a:r>
            <a:endParaRPr>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pic>
        <p:nvPicPr>
          <p:cNvPr id="142" name="Google Shape;142;p28"/>
          <p:cNvPicPr preferRelativeResize="0"/>
          <p:nvPr/>
        </p:nvPicPr>
        <p:blipFill>
          <a:blip r:embed="rId3">
            <a:alphaModFix/>
          </a:blip>
          <a:stretch>
            <a:fillRect/>
          </a:stretch>
        </p:blipFill>
        <p:spPr>
          <a:xfrm>
            <a:off x="-151625" y="-335200"/>
            <a:ext cx="10310100" cy="5773650"/>
          </a:xfrm>
          <a:prstGeom prst="rect">
            <a:avLst/>
          </a:prstGeom>
          <a:noFill/>
          <a:ln>
            <a:noFill/>
          </a:ln>
        </p:spPr>
      </p:pic>
      <p:sp>
        <p:nvSpPr>
          <p:cNvPr id="143" name="Google Shape;143;p28"/>
          <p:cNvSpPr txBox="1"/>
          <p:nvPr>
            <p:ph idx="1" type="body"/>
          </p:nvPr>
        </p:nvSpPr>
        <p:spPr>
          <a:xfrm>
            <a:off x="311700" y="1028700"/>
            <a:ext cx="4260300" cy="3416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solidFill>
                  <a:srgbClr val="000000"/>
                </a:solidFill>
                <a:latin typeface="Helvetica Neue"/>
                <a:ea typeface="Helvetica Neue"/>
                <a:cs typeface="Helvetica Neue"/>
                <a:sym typeface="Helvetica Neue"/>
              </a:rPr>
              <a:t>| PLATFORM MODE</a:t>
            </a:r>
            <a:endParaRPr>
              <a:solidFill>
                <a:srgbClr val="000000"/>
              </a:solidFill>
              <a:latin typeface="Helvetica Neue"/>
              <a:ea typeface="Helvetica Neue"/>
              <a:cs typeface="Helvetica Neue"/>
              <a:sym typeface="Helvetica Neue"/>
            </a:endParaRPr>
          </a:p>
          <a:p>
            <a:pPr indent="457200" lvl="0" marL="457200" rtl="0" algn="l">
              <a:spcBef>
                <a:spcPts val="1600"/>
              </a:spcBef>
              <a:spcAft>
                <a:spcPts val="0"/>
              </a:spcAft>
              <a:buNone/>
            </a:pPr>
            <a:r>
              <a:rPr lang="en">
                <a:solidFill>
                  <a:srgbClr val="000000"/>
                </a:solidFill>
                <a:latin typeface="Helvetica Neue"/>
                <a:ea typeface="Helvetica Neue"/>
                <a:cs typeface="Helvetica Neue"/>
                <a:sym typeface="Helvetica Neue"/>
              </a:rPr>
              <a:t>UP - jump up</a:t>
            </a:r>
            <a:endParaRPr>
              <a:solidFill>
                <a:srgbClr val="000000"/>
              </a:solidFill>
              <a:latin typeface="Helvetica Neue"/>
              <a:ea typeface="Helvetica Neue"/>
              <a:cs typeface="Helvetica Neue"/>
              <a:sym typeface="Helvetica Neue"/>
            </a:endParaRPr>
          </a:p>
          <a:p>
            <a:pPr indent="457200" lvl="0" marL="457200" rtl="0" algn="l">
              <a:spcBef>
                <a:spcPts val="1600"/>
              </a:spcBef>
              <a:spcAft>
                <a:spcPts val="0"/>
              </a:spcAft>
              <a:buNone/>
            </a:pPr>
            <a:r>
              <a:rPr lang="en">
                <a:solidFill>
                  <a:srgbClr val="000000"/>
                </a:solidFill>
                <a:latin typeface="Helvetica Neue"/>
                <a:ea typeface="Helvetica Neue"/>
                <a:cs typeface="Helvetica Neue"/>
                <a:sym typeface="Helvetica Neue"/>
              </a:rPr>
              <a:t>LEFT - move left</a:t>
            </a:r>
            <a:endParaRPr>
              <a:solidFill>
                <a:srgbClr val="000000"/>
              </a:solidFill>
              <a:latin typeface="Helvetica Neue"/>
              <a:ea typeface="Helvetica Neue"/>
              <a:cs typeface="Helvetica Neue"/>
              <a:sym typeface="Helvetica Neue"/>
            </a:endParaRPr>
          </a:p>
          <a:p>
            <a:pPr indent="457200" lvl="0" marL="457200" rtl="0" algn="l">
              <a:spcBef>
                <a:spcPts val="1600"/>
              </a:spcBef>
              <a:spcAft>
                <a:spcPts val="0"/>
              </a:spcAft>
              <a:buNone/>
            </a:pPr>
            <a:r>
              <a:rPr lang="en">
                <a:solidFill>
                  <a:srgbClr val="000000"/>
                </a:solidFill>
                <a:latin typeface="Helvetica Neue"/>
                <a:ea typeface="Helvetica Neue"/>
                <a:cs typeface="Helvetica Neue"/>
                <a:sym typeface="Helvetica Neue"/>
              </a:rPr>
              <a:t>RIGHT - move right</a:t>
            </a:r>
            <a:endParaRPr>
              <a:solidFill>
                <a:srgbClr val="000000"/>
              </a:solidFill>
              <a:latin typeface="Helvetica Neue"/>
              <a:ea typeface="Helvetica Neue"/>
              <a:cs typeface="Helvetica Neue"/>
              <a:sym typeface="Helvetica Neue"/>
            </a:endParaRPr>
          </a:p>
          <a:p>
            <a:pPr indent="457200" lvl="0" marL="0" rtl="0" algn="l">
              <a:spcBef>
                <a:spcPts val="1600"/>
              </a:spcBef>
              <a:spcAft>
                <a:spcPts val="0"/>
              </a:spcAft>
              <a:buNone/>
            </a:pPr>
            <a:r>
              <a:rPr lang="en">
                <a:solidFill>
                  <a:srgbClr val="000000"/>
                </a:solidFill>
                <a:latin typeface="Helvetica Neue"/>
                <a:ea typeface="Helvetica Neue"/>
                <a:cs typeface="Helvetica Neue"/>
                <a:sym typeface="Helvetica Neue"/>
              </a:rPr>
              <a:t>| BATTLE MODE</a:t>
            </a:r>
            <a:endParaRPr>
              <a:solidFill>
                <a:srgbClr val="000000"/>
              </a:solidFill>
              <a:latin typeface="Helvetica Neue"/>
              <a:ea typeface="Helvetica Neue"/>
              <a:cs typeface="Helvetica Neue"/>
              <a:sym typeface="Helvetica Neue"/>
            </a:endParaRPr>
          </a:p>
          <a:p>
            <a:pPr indent="457200" lvl="0" marL="457200" rtl="0" algn="l">
              <a:spcBef>
                <a:spcPts val="1600"/>
              </a:spcBef>
              <a:spcAft>
                <a:spcPts val="1600"/>
              </a:spcAft>
              <a:buNone/>
            </a:pPr>
            <a:r>
              <a:rPr lang="en">
                <a:solidFill>
                  <a:srgbClr val="000000"/>
                </a:solidFill>
                <a:latin typeface="Helvetica Neue"/>
                <a:ea typeface="Helvetica Neue"/>
                <a:cs typeface="Helvetica Neue"/>
                <a:sym typeface="Helvetica Neue"/>
              </a:rPr>
              <a:t>CLICK PANEL - attack</a:t>
            </a:r>
            <a:endParaRPr>
              <a:solidFill>
                <a:srgbClr val="000000"/>
              </a:solidFill>
              <a:latin typeface="Helvetica Neue"/>
              <a:ea typeface="Helvetica Neue"/>
              <a:cs typeface="Helvetica Neue"/>
              <a:sym typeface="Helvetica Neue"/>
            </a:endParaRPr>
          </a:p>
        </p:txBody>
      </p:sp>
      <p:pic>
        <p:nvPicPr>
          <p:cNvPr id="144" name="Google Shape;144;p28"/>
          <p:cNvPicPr preferRelativeResize="0"/>
          <p:nvPr/>
        </p:nvPicPr>
        <p:blipFill>
          <a:blip r:embed="rId4">
            <a:alphaModFix/>
          </a:blip>
          <a:stretch>
            <a:fillRect/>
          </a:stretch>
        </p:blipFill>
        <p:spPr>
          <a:xfrm>
            <a:off x="5729275" y="1504275"/>
            <a:ext cx="2124775" cy="2124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pic>
        <p:nvPicPr>
          <p:cNvPr id="149" name="Google Shape;149;p29"/>
          <p:cNvPicPr preferRelativeResize="0"/>
          <p:nvPr/>
        </p:nvPicPr>
        <p:blipFill>
          <a:blip r:embed="rId3">
            <a:alphaModFix/>
          </a:blip>
          <a:stretch>
            <a:fillRect/>
          </a:stretch>
        </p:blipFill>
        <p:spPr>
          <a:xfrm>
            <a:off x="-221775" y="-4000498"/>
            <a:ext cx="9365775" cy="9365775"/>
          </a:xfrm>
          <a:prstGeom prst="rect">
            <a:avLst/>
          </a:prstGeom>
          <a:noFill/>
          <a:ln>
            <a:noFill/>
          </a:ln>
        </p:spPr>
      </p:pic>
      <p:sp>
        <p:nvSpPr>
          <p:cNvPr id="150" name="Google Shape;150;p2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Helvetica Neue"/>
                <a:ea typeface="Helvetica Neue"/>
                <a:cs typeface="Helvetica Neue"/>
                <a:sym typeface="Helvetica Neue"/>
              </a:rPr>
              <a:t>BUGS</a:t>
            </a:r>
            <a:endParaRPr>
              <a:latin typeface="Helvetica Neue"/>
              <a:ea typeface="Helvetica Neue"/>
              <a:cs typeface="Helvetica Neue"/>
              <a:sym typeface="Helvetica Neu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pic>
        <p:nvPicPr>
          <p:cNvPr id="155" name="Google Shape;155;p30"/>
          <p:cNvPicPr preferRelativeResize="0"/>
          <p:nvPr/>
        </p:nvPicPr>
        <p:blipFill>
          <a:blip r:embed="rId3">
            <a:alphaModFix/>
          </a:blip>
          <a:stretch>
            <a:fillRect/>
          </a:stretch>
        </p:blipFill>
        <p:spPr>
          <a:xfrm>
            <a:off x="-221775" y="-4000498"/>
            <a:ext cx="9365775" cy="9365775"/>
          </a:xfrm>
          <a:prstGeom prst="rect">
            <a:avLst/>
          </a:prstGeom>
          <a:noFill/>
          <a:ln>
            <a:noFill/>
          </a:ln>
        </p:spPr>
      </p:pic>
      <p:sp>
        <p:nvSpPr>
          <p:cNvPr id="156" name="Google Shape;156;p30"/>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latin typeface="Helvetica Neue"/>
                <a:ea typeface="Helvetica Neue"/>
                <a:cs typeface="Helvetica Neue"/>
                <a:sym typeface="Helvetica Neue"/>
              </a:rPr>
              <a:t>| Some platforms appear to be stacked on one another.  </a:t>
            </a:r>
            <a:endParaRPr>
              <a:solidFill>
                <a:srgbClr val="000000"/>
              </a:solidFill>
              <a:latin typeface="Helvetica Neue"/>
              <a:ea typeface="Helvetica Neue"/>
              <a:cs typeface="Helvetica Neue"/>
              <a:sym typeface="Helvetica Neue"/>
            </a:endParaRPr>
          </a:p>
        </p:txBody>
      </p:sp>
      <p:pic>
        <p:nvPicPr>
          <p:cNvPr id="157" name="Google Shape;157;p30"/>
          <p:cNvPicPr preferRelativeResize="0"/>
          <p:nvPr/>
        </p:nvPicPr>
        <p:blipFill>
          <a:blip r:embed="rId4">
            <a:alphaModFix/>
          </a:blip>
          <a:stretch>
            <a:fillRect/>
          </a:stretch>
        </p:blipFill>
        <p:spPr>
          <a:xfrm>
            <a:off x="4859454" y="1099825"/>
            <a:ext cx="4061172" cy="29438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pic>
        <p:nvPicPr>
          <p:cNvPr id="162" name="Google Shape;162;p31"/>
          <p:cNvPicPr preferRelativeResize="0"/>
          <p:nvPr/>
        </p:nvPicPr>
        <p:blipFill>
          <a:blip r:embed="rId3">
            <a:alphaModFix/>
          </a:blip>
          <a:stretch>
            <a:fillRect/>
          </a:stretch>
        </p:blipFill>
        <p:spPr>
          <a:xfrm>
            <a:off x="-104825" y="-1626200"/>
            <a:ext cx="9428125" cy="7856775"/>
          </a:xfrm>
          <a:prstGeom prst="rect">
            <a:avLst/>
          </a:prstGeom>
          <a:noFill/>
          <a:ln>
            <a:noFill/>
          </a:ln>
        </p:spPr>
      </p:pic>
      <p:sp>
        <p:nvSpPr>
          <p:cNvPr id="163" name="Google Shape;163;p3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ADDITIONS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Helvetica Neue"/>
                <a:ea typeface="Helvetica Neue"/>
                <a:cs typeface="Helvetica Neue"/>
                <a:sym typeface="Helvetica Neue"/>
              </a:rPr>
              <a:t>INTRODUCTION</a:t>
            </a:r>
            <a:endParaRPr>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pic>
        <p:nvPicPr>
          <p:cNvPr id="168" name="Google Shape;168;p32"/>
          <p:cNvPicPr preferRelativeResize="0"/>
          <p:nvPr/>
        </p:nvPicPr>
        <p:blipFill>
          <a:blip r:embed="rId3">
            <a:alphaModFix/>
          </a:blip>
          <a:stretch>
            <a:fillRect/>
          </a:stretch>
        </p:blipFill>
        <p:spPr>
          <a:xfrm>
            <a:off x="-104825" y="-1626200"/>
            <a:ext cx="9428125" cy="7856775"/>
          </a:xfrm>
          <a:prstGeom prst="rect">
            <a:avLst/>
          </a:prstGeom>
          <a:noFill/>
          <a:ln>
            <a:noFill/>
          </a:ln>
        </p:spPr>
      </p:pic>
      <p:sp>
        <p:nvSpPr>
          <p:cNvPr id="169" name="Google Shape;169;p32"/>
          <p:cNvSpPr txBox="1"/>
          <p:nvPr>
            <p:ph idx="1" type="body"/>
          </p:nvPr>
        </p:nvSpPr>
        <p:spPr>
          <a:xfrm>
            <a:off x="311700" y="1028700"/>
            <a:ext cx="42603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solidFill>
                  <a:srgbClr val="000000"/>
                </a:solidFill>
                <a:latin typeface="Helvetica Neue"/>
                <a:ea typeface="Helvetica Neue"/>
                <a:cs typeface="Helvetica Neue"/>
                <a:sym typeface="Helvetica Neue"/>
              </a:rPr>
              <a:t>| Cooler transitions</a:t>
            </a:r>
            <a:endParaRPr>
              <a:solidFill>
                <a:srgbClr val="000000"/>
              </a:solidFill>
              <a:latin typeface="Helvetica Neue"/>
              <a:ea typeface="Helvetica Neue"/>
              <a:cs typeface="Helvetica Neue"/>
              <a:sym typeface="Helvetica Neue"/>
            </a:endParaRPr>
          </a:p>
          <a:p>
            <a:pPr indent="0" lvl="0" marL="457200" rtl="0" algn="l">
              <a:spcBef>
                <a:spcPts val="1600"/>
              </a:spcBef>
              <a:spcAft>
                <a:spcPts val="0"/>
              </a:spcAft>
              <a:buNone/>
            </a:pPr>
            <a:r>
              <a:rPr lang="en">
                <a:solidFill>
                  <a:srgbClr val="000000"/>
                </a:solidFill>
                <a:latin typeface="Helvetica Neue"/>
                <a:ea typeface="Helvetica Neue"/>
                <a:cs typeface="Helvetica Neue"/>
                <a:sym typeface="Helvetica Neue"/>
              </a:rPr>
              <a:t>| Music</a:t>
            </a:r>
            <a:endParaRPr>
              <a:solidFill>
                <a:srgbClr val="000000"/>
              </a:solidFill>
              <a:latin typeface="Helvetica Neue"/>
              <a:ea typeface="Helvetica Neue"/>
              <a:cs typeface="Helvetica Neue"/>
              <a:sym typeface="Helvetica Neue"/>
            </a:endParaRPr>
          </a:p>
          <a:p>
            <a:pPr indent="0" lvl="0" marL="457200" rtl="0" algn="l">
              <a:spcBef>
                <a:spcPts val="1600"/>
              </a:spcBef>
              <a:spcAft>
                <a:spcPts val="0"/>
              </a:spcAft>
              <a:buNone/>
            </a:pPr>
            <a:r>
              <a:rPr lang="en">
                <a:solidFill>
                  <a:srgbClr val="000000"/>
                </a:solidFill>
                <a:latin typeface="Helvetica Neue"/>
                <a:ea typeface="Helvetica Neue"/>
                <a:cs typeface="Helvetica Neue"/>
                <a:sym typeface="Helvetica Neue"/>
              </a:rPr>
              <a:t>| More battle status effects</a:t>
            </a:r>
            <a:endParaRPr>
              <a:solidFill>
                <a:srgbClr val="000000"/>
              </a:solidFill>
              <a:latin typeface="Helvetica Neue"/>
              <a:ea typeface="Helvetica Neue"/>
              <a:cs typeface="Helvetica Neue"/>
              <a:sym typeface="Helvetica Neue"/>
            </a:endParaRPr>
          </a:p>
          <a:p>
            <a:pPr indent="0" lvl="0" marL="457200" rtl="0" algn="l">
              <a:spcBef>
                <a:spcPts val="1600"/>
              </a:spcBef>
              <a:spcAft>
                <a:spcPts val="0"/>
              </a:spcAft>
              <a:buNone/>
            </a:pPr>
            <a:r>
              <a:rPr lang="en">
                <a:solidFill>
                  <a:srgbClr val="000000"/>
                </a:solidFill>
                <a:latin typeface="Helvetica Neue"/>
                <a:ea typeface="Helvetica Neue"/>
                <a:cs typeface="Helvetica Neue"/>
                <a:sym typeface="Helvetica Neue"/>
              </a:rPr>
              <a:t>| Multiplayer battle</a:t>
            </a:r>
            <a:endParaRPr>
              <a:solidFill>
                <a:srgbClr val="000000"/>
              </a:solidFill>
              <a:latin typeface="Helvetica Neue"/>
              <a:ea typeface="Helvetica Neue"/>
              <a:cs typeface="Helvetica Neue"/>
              <a:sym typeface="Helvetica Neue"/>
            </a:endParaRPr>
          </a:p>
          <a:p>
            <a:pPr indent="0" lvl="0" marL="457200" rtl="0" algn="l">
              <a:spcBef>
                <a:spcPts val="1600"/>
              </a:spcBef>
              <a:spcAft>
                <a:spcPts val="0"/>
              </a:spcAft>
              <a:buNone/>
            </a:pPr>
            <a:r>
              <a:rPr lang="en">
                <a:solidFill>
                  <a:srgbClr val="000000"/>
                </a:solidFill>
                <a:latin typeface="Helvetica Neue"/>
                <a:ea typeface="Helvetica Neue"/>
                <a:cs typeface="Helvetica Neue"/>
                <a:sym typeface="Helvetica Neue"/>
              </a:rPr>
              <a:t>| More animations</a:t>
            </a:r>
            <a:endParaRPr>
              <a:solidFill>
                <a:srgbClr val="000000"/>
              </a:solidFill>
              <a:latin typeface="Helvetica Neue"/>
              <a:ea typeface="Helvetica Neue"/>
              <a:cs typeface="Helvetica Neue"/>
              <a:sym typeface="Helvetica Neue"/>
            </a:endParaRPr>
          </a:p>
          <a:p>
            <a:pPr indent="0" lvl="0" marL="457200" rtl="0" algn="l">
              <a:spcBef>
                <a:spcPts val="1600"/>
              </a:spcBef>
              <a:spcAft>
                <a:spcPts val="0"/>
              </a:spcAft>
              <a:buNone/>
            </a:pPr>
            <a:r>
              <a:rPr lang="en">
                <a:solidFill>
                  <a:srgbClr val="000000"/>
                </a:solidFill>
                <a:latin typeface="Helvetica Neue"/>
                <a:ea typeface="Helvetica Neue"/>
                <a:cs typeface="Helvetica Neue"/>
                <a:sym typeface="Helvetica Neue"/>
              </a:rPr>
              <a:t>| Larger sprites for less blurriness</a:t>
            </a:r>
            <a:endParaRPr>
              <a:solidFill>
                <a:srgbClr val="000000"/>
              </a:solidFill>
              <a:latin typeface="Helvetica Neue"/>
              <a:ea typeface="Helvetica Neue"/>
              <a:cs typeface="Helvetica Neue"/>
              <a:sym typeface="Helvetica Neue"/>
            </a:endParaRPr>
          </a:p>
          <a:p>
            <a:pPr indent="0" lvl="0" marL="457200" rtl="0" algn="l">
              <a:spcBef>
                <a:spcPts val="1600"/>
              </a:spcBef>
              <a:spcAft>
                <a:spcPts val="1600"/>
              </a:spcAft>
              <a:buNone/>
            </a:pPr>
            <a:r>
              <a:t/>
            </a:r>
            <a:endParaRPr/>
          </a:p>
        </p:txBody>
      </p:sp>
      <p:pic>
        <p:nvPicPr>
          <p:cNvPr id="170" name="Google Shape;170;p32"/>
          <p:cNvPicPr preferRelativeResize="0"/>
          <p:nvPr/>
        </p:nvPicPr>
        <p:blipFill>
          <a:blip r:embed="rId4">
            <a:alphaModFix/>
          </a:blip>
          <a:stretch>
            <a:fillRect/>
          </a:stretch>
        </p:blipFill>
        <p:spPr>
          <a:xfrm>
            <a:off x="5729275" y="1504275"/>
            <a:ext cx="2124775" cy="2124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ph idx="1" type="body"/>
          </p:nvPr>
        </p:nvSpPr>
        <p:spPr>
          <a:xfrm>
            <a:off x="311700" y="1039800"/>
            <a:ext cx="4260300" cy="4103700"/>
          </a:xfrm>
          <a:prstGeom prst="rect">
            <a:avLst/>
          </a:prstGeom>
        </p:spPr>
        <p:txBody>
          <a:bodyPr anchorCtr="0" anchor="t" bIns="91425" lIns="91425" spcFirstLastPara="1" rIns="91425" wrap="square" tIns="91425">
            <a:noAutofit/>
          </a:bodyPr>
          <a:lstStyle/>
          <a:p>
            <a:pPr indent="0" lvl="0" marL="457200" rtl="0" algn="just">
              <a:lnSpc>
                <a:spcPct val="150000"/>
              </a:lnSpc>
              <a:spcBef>
                <a:spcPts val="0"/>
              </a:spcBef>
              <a:spcAft>
                <a:spcPts val="0"/>
              </a:spcAft>
              <a:buClr>
                <a:schemeClr val="dk1"/>
              </a:buClr>
              <a:buSzPts val="1100"/>
              <a:buFont typeface="Arial"/>
              <a:buNone/>
            </a:pPr>
            <a:r>
              <a:rPr lang="en">
                <a:solidFill>
                  <a:srgbClr val="000000"/>
                </a:solidFill>
                <a:latin typeface="Helvetica Neue"/>
                <a:ea typeface="Helvetica Neue"/>
                <a:cs typeface="Helvetica Neue"/>
                <a:sym typeface="Helvetica Neue"/>
              </a:rPr>
              <a:t>In a tragic world, you are the only remaining piece of lettuce. Now, other vegetables wants to catch you for your absurd value. As you run and run far away from the other vegetables trying to capture you, you will have to fight and tear to survive.</a:t>
            </a:r>
            <a:endParaRPr>
              <a:solidFill>
                <a:srgbClr val="000000"/>
              </a:solidFill>
              <a:latin typeface="Helvetica Neue"/>
              <a:ea typeface="Helvetica Neue"/>
              <a:cs typeface="Helvetica Neue"/>
              <a:sym typeface="Helvetica Neue"/>
            </a:endParaRPr>
          </a:p>
          <a:p>
            <a:pPr indent="0" lvl="0" marL="0" rtl="0" algn="l">
              <a:lnSpc>
                <a:spcPct val="150000"/>
              </a:lnSpc>
              <a:spcBef>
                <a:spcPts val="1600"/>
              </a:spcBef>
              <a:spcAft>
                <a:spcPts val="1600"/>
              </a:spcAft>
              <a:buNone/>
            </a:pPr>
            <a:r>
              <a:t/>
            </a:r>
            <a:endParaRPr>
              <a:latin typeface="Helvetica Neue"/>
              <a:ea typeface="Helvetica Neue"/>
              <a:cs typeface="Helvetica Neue"/>
              <a:sym typeface="Helvetica Neue"/>
            </a:endParaRPr>
          </a:p>
        </p:txBody>
      </p:sp>
      <p:pic>
        <p:nvPicPr>
          <p:cNvPr id="66" name="Google Shape;66;p15"/>
          <p:cNvPicPr preferRelativeResize="0"/>
          <p:nvPr/>
        </p:nvPicPr>
        <p:blipFill>
          <a:blip r:embed="rId3">
            <a:alphaModFix/>
          </a:blip>
          <a:stretch>
            <a:fillRect/>
          </a:stretch>
        </p:blipFill>
        <p:spPr>
          <a:xfrm>
            <a:off x="5726125" y="1503550"/>
            <a:ext cx="2136400" cy="2136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6"/>
          <p:cNvSpPr txBox="1"/>
          <p:nvPr>
            <p:ph idx="1" type="body"/>
          </p:nvPr>
        </p:nvSpPr>
        <p:spPr>
          <a:xfrm>
            <a:off x="316375" y="1017725"/>
            <a:ext cx="4255800" cy="35511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None/>
            </a:pPr>
            <a:r>
              <a:rPr lang="en">
                <a:solidFill>
                  <a:srgbClr val="000000"/>
                </a:solidFill>
                <a:latin typeface="Helvetica Neue"/>
                <a:ea typeface="Helvetica Neue"/>
                <a:cs typeface="Helvetica Neue"/>
                <a:sym typeface="Helvetica Neue"/>
              </a:rPr>
              <a:t>| Mix of Temple Run and Pokemon</a:t>
            </a:r>
            <a:endParaRPr>
              <a:solidFill>
                <a:srgbClr val="000000"/>
              </a:solidFill>
              <a:latin typeface="Helvetica Neue"/>
              <a:ea typeface="Helvetica Neue"/>
              <a:cs typeface="Helvetica Neue"/>
              <a:sym typeface="Helvetica Neue"/>
            </a:endParaRPr>
          </a:p>
          <a:p>
            <a:pPr indent="0" lvl="0" marL="457200" rtl="0" algn="just">
              <a:spcBef>
                <a:spcPts val="1600"/>
              </a:spcBef>
              <a:spcAft>
                <a:spcPts val="0"/>
              </a:spcAft>
              <a:buNone/>
            </a:pPr>
            <a:r>
              <a:rPr lang="en">
                <a:solidFill>
                  <a:srgbClr val="000000"/>
                </a:solidFill>
                <a:latin typeface="Helvetica Neue"/>
                <a:ea typeface="Helvetica Neue"/>
                <a:cs typeface="Helvetica Neue"/>
                <a:sym typeface="Helvetica Neue"/>
              </a:rPr>
              <a:t>| Platform area where you avoid vegetables and collect new battle moves</a:t>
            </a:r>
            <a:endParaRPr>
              <a:solidFill>
                <a:srgbClr val="000000"/>
              </a:solidFill>
              <a:latin typeface="Helvetica Neue"/>
              <a:ea typeface="Helvetica Neue"/>
              <a:cs typeface="Helvetica Neue"/>
              <a:sym typeface="Helvetica Neue"/>
            </a:endParaRPr>
          </a:p>
          <a:p>
            <a:pPr indent="0" lvl="0" marL="457200" rtl="0" algn="just">
              <a:spcBef>
                <a:spcPts val="1600"/>
              </a:spcBef>
              <a:spcAft>
                <a:spcPts val="1600"/>
              </a:spcAft>
              <a:buNone/>
            </a:pPr>
            <a:r>
              <a:rPr lang="en">
                <a:solidFill>
                  <a:srgbClr val="000000"/>
                </a:solidFill>
                <a:latin typeface="Helvetica Neue"/>
                <a:ea typeface="Helvetica Neue"/>
                <a:cs typeface="Helvetica Neue"/>
                <a:sym typeface="Helvetica Neue"/>
              </a:rPr>
              <a:t>| Battle area where you attack and defend with a variety of moves</a:t>
            </a:r>
            <a:endParaRPr>
              <a:solidFill>
                <a:srgbClr val="000000"/>
              </a:solidFill>
              <a:latin typeface="Helvetica Neue"/>
              <a:ea typeface="Helvetica Neue"/>
              <a:cs typeface="Helvetica Neue"/>
              <a:sym typeface="Helvetica Neue"/>
            </a:endParaRPr>
          </a:p>
        </p:txBody>
      </p:sp>
      <p:pic>
        <p:nvPicPr>
          <p:cNvPr id="72" name="Google Shape;72;p16"/>
          <p:cNvPicPr preferRelativeResize="0"/>
          <p:nvPr/>
        </p:nvPicPr>
        <p:blipFill>
          <a:blip r:embed="rId3">
            <a:alphaModFix/>
          </a:blip>
          <a:stretch>
            <a:fillRect/>
          </a:stretch>
        </p:blipFill>
        <p:spPr>
          <a:xfrm>
            <a:off x="5724050" y="1499025"/>
            <a:ext cx="2130000" cy="2130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Helvetica Neue"/>
                <a:ea typeface="Helvetica Neue"/>
                <a:cs typeface="Helvetica Neue"/>
                <a:sym typeface="Helvetica Neue"/>
              </a:rPr>
              <a:t>CODE OVERVIEW</a:t>
            </a:r>
            <a:endParaRPr>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pic>
        <p:nvPicPr>
          <p:cNvPr id="82" name="Google Shape;82;p18"/>
          <p:cNvPicPr preferRelativeResize="0"/>
          <p:nvPr/>
        </p:nvPicPr>
        <p:blipFill>
          <a:blip r:embed="rId3">
            <a:alphaModFix/>
          </a:blip>
          <a:stretch>
            <a:fillRect/>
          </a:stretch>
        </p:blipFill>
        <p:spPr>
          <a:xfrm>
            <a:off x="-402000" y="-213687"/>
            <a:ext cx="9948000" cy="5570875"/>
          </a:xfrm>
          <a:prstGeom prst="rect">
            <a:avLst/>
          </a:prstGeom>
          <a:noFill/>
          <a:ln>
            <a:noFill/>
          </a:ln>
        </p:spPr>
      </p:pic>
      <p:sp>
        <p:nvSpPr>
          <p:cNvPr id="83" name="Google Shape;83;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Helvetica Neue"/>
                <a:ea typeface="Helvetica Neue"/>
                <a:cs typeface="Helvetica Neue"/>
                <a:sym typeface="Helvetica Neue"/>
              </a:rPr>
              <a:t>UML DESIGN</a:t>
            </a:r>
            <a:endParaRPr>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pic>
        <p:nvPicPr>
          <p:cNvPr id="88" name="Google Shape;88;p19"/>
          <p:cNvPicPr preferRelativeResize="0"/>
          <p:nvPr/>
        </p:nvPicPr>
        <p:blipFill>
          <a:blip r:embed="rId3">
            <a:alphaModFix/>
          </a:blip>
          <a:stretch>
            <a:fillRect/>
          </a:stretch>
        </p:blipFill>
        <p:spPr>
          <a:xfrm>
            <a:off x="-402000" y="-213687"/>
            <a:ext cx="9948000" cy="5570875"/>
          </a:xfrm>
          <a:prstGeom prst="rect">
            <a:avLst/>
          </a:prstGeom>
          <a:noFill/>
          <a:ln>
            <a:noFill/>
          </a:ln>
        </p:spPr>
      </p:pic>
      <p:pic>
        <p:nvPicPr>
          <p:cNvPr id="89" name="Google Shape;89;p19"/>
          <p:cNvPicPr preferRelativeResize="0"/>
          <p:nvPr/>
        </p:nvPicPr>
        <p:blipFill>
          <a:blip r:embed="rId4">
            <a:alphaModFix/>
          </a:blip>
          <a:stretch>
            <a:fillRect/>
          </a:stretch>
        </p:blipFill>
        <p:spPr>
          <a:xfrm>
            <a:off x="417638" y="61375"/>
            <a:ext cx="8308725" cy="5020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pic>
        <p:nvPicPr>
          <p:cNvPr id="94" name="Google Shape;94;p20"/>
          <p:cNvPicPr preferRelativeResize="0"/>
          <p:nvPr/>
        </p:nvPicPr>
        <p:blipFill>
          <a:blip r:embed="rId3">
            <a:alphaModFix/>
          </a:blip>
          <a:stretch>
            <a:fillRect/>
          </a:stretch>
        </p:blipFill>
        <p:spPr>
          <a:xfrm>
            <a:off x="-408850" y="-1184300"/>
            <a:ext cx="9755525" cy="6704925"/>
          </a:xfrm>
          <a:prstGeom prst="rect">
            <a:avLst/>
          </a:prstGeom>
          <a:noFill/>
          <a:ln>
            <a:noFill/>
          </a:ln>
        </p:spPr>
      </p:pic>
      <p:sp>
        <p:nvSpPr>
          <p:cNvPr id="95" name="Google Shape;95;p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Helvetica Neue"/>
                <a:ea typeface="Helvetica Neue"/>
                <a:cs typeface="Helvetica Neue"/>
                <a:sym typeface="Helvetica Neue"/>
              </a:rPr>
              <a:t>CHALLENGES</a:t>
            </a:r>
            <a:endParaRPr>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pic>
        <p:nvPicPr>
          <p:cNvPr id="100" name="Google Shape;100;p21"/>
          <p:cNvPicPr preferRelativeResize="0"/>
          <p:nvPr/>
        </p:nvPicPr>
        <p:blipFill>
          <a:blip r:embed="rId3">
            <a:alphaModFix/>
          </a:blip>
          <a:stretch>
            <a:fillRect/>
          </a:stretch>
        </p:blipFill>
        <p:spPr>
          <a:xfrm>
            <a:off x="-408850" y="-1184300"/>
            <a:ext cx="9755525" cy="6704925"/>
          </a:xfrm>
          <a:prstGeom prst="rect">
            <a:avLst/>
          </a:prstGeom>
          <a:noFill/>
          <a:ln>
            <a:noFill/>
          </a:ln>
        </p:spPr>
      </p:pic>
      <p:sp>
        <p:nvSpPr>
          <p:cNvPr id="101" name="Google Shape;101;p21"/>
          <p:cNvSpPr txBox="1"/>
          <p:nvPr>
            <p:ph idx="1" type="body"/>
          </p:nvPr>
        </p:nvSpPr>
        <p:spPr>
          <a:xfrm>
            <a:off x="298150" y="1028700"/>
            <a:ext cx="3814800" cy="276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Helvetica Neue"/>
                <a:ea typeface="Helvetica Neue"/>
                <a:cs typeface="Helvetica Neue"/>
                <a:sym typeface="Helvetica Neue"/>
              </a:rPr>
              <a:t>| PLATFORM </a:t>
            </a:r>
            <a:endParaRPr>
              <a:solidFill>
                <a:srgbClr val="000000"/>
              </a:solidFill>
              <a:latin typeface="Helvetica Neue"/>
              <a:ea typeface="Helvetica Neue"/>
              <a:cs typeface="Helvetica Neue"/>
              <a:sym typeface="Helvetica Neue"/>
            </a:endParaRPr>
          </a:p>
          <a:p>
            <a:pPr indent="0" lvl="0" marL="457200" rtl="0" algn="l">
              <a:spcBef>
                <a:spcPts val="1600"/>
              </a:spcBef>
              <a:spcAft>
                <a:spcPts val="0"/>
              </a:spcAft>
              <a:buClr>
                <a:schemeClr val="dk1"/>
              </a:buClr>
              <a:buSzPts val="1100"/>
              <a:buFont typeface="Arial"/>
              <a:buNone/>
            </a:pPr>
            <a:r>
              <a:rPr lang="en" sz="1600">
                <a:solidFill>
                  <a:schemeClr val="dk1"/>
                </a:solidFill>
                <a:latin typeface="Helvetica Neue"/>
                <a:ea typeface="Helvetica Neue"/>
                <a:cs typeface="Helvetica Neue"/>
                <a:sym typeface="Helvetica Neue"/>
              </a:rPr>
              <a:t>Finding a way to organize both types of players while maintaining cohesion</a:t>
            </a:r>
            <a:endParaRPr sz="1600">
              <a:solidFill>
                <a:schemeClr val="dk1"/>
              </a:solidFill>
              <a:latin typeface="Helvetica Neue"/>
              <a:ea typeface="Helvetica Neue"/>
              <a:cs typeface="Helvetica Neue"/>
              <a:sym typeface="Helvetica Neue"/>
            </a:endParaRPr>
          </a:p>
          <a:p>
            <a:pPr indent="0" lvl="0" marL="457200" rtl="0" algn="l">
              <a:spcBef>
                <a:spcPts val="1600"/>
              </a:spcBef>
              <a:spcAft>
                <a:spcPts val="0"/>
              </a:spcAft>
              <a:buClr>
                <a:schemeClr val="dk1"/>
              </a:buClr>
              <a:buSzPts val="1100"/>
              <a:buFont typeface="Arial"/>
              <a:buNone/>
            </a:pPr>
            <a:r>
              <a:rPr lang="en" sz="1600">
                <a:solidFill>
                  <a:schemeClr val="dk1"/>
                </a:solidFill>
                <a:latin typeface="Helvetica Neue"/>
                <a:ea typeface="Helvetica Neue"/>
                <a:cs typeface="Helvetica Neue"/>
                <a:sym typeface="Helvetica Neue"/>
              </a:rPr>
              <a:t>Physics and collisions</a:t>
            </a:r>
            <a:endParaRPr sz="1600">
              <a:solidFill>
                <a:schemeClr val="dk1"/>
              </a:solidFill>
              <a:latin typeface="Helvetica Neue"/>
              <a:ea typeface="Helvetica Neue"/>
              <a:cs typeface="Helvetica Neue"/>
              <a:sym typeface="Helvetica Neue"/>
            </a:endParaRPr>
          </a:p>
          <a:p>
            <a:pPr indent="0" lvl="0" marL="457200" rtl="0" algn="l">
              <a:spcBef>
                <a:spcPts val="1600"/>
              </a:spcBef>
              <a:spcAft>
                <a:spcPts val="0"/>
              </a:spcAft>
              <a:buClr>
                <a:schemeClr val="dk1"/>
              </a:buClr>
              <a:buSzPts val="1100"/>
              <a:buFont typeface="Arial"/>
              <a:buNone/>
            </a:pPr>
            <a:r>
              <a:rPr lang="en" sz="1600">
                <a:solidFill>
                  <a:schemeClr val="dk1"/>
                </a:solidFill>
                <a:latin typeface="Helvetica Neue"/>
                <a:ea typeface="Helvetica Neue"/>
                <a:cs typeface="Helvetica Neue"/>
                <a:sym typeface="Helvetica Neue"/>
              </a:rPr>
              <a:t>Side-scrolling</a:t>
            </a:r>
            <a:endParaRPr sz="1600">
              <a:solidFill>
                <a:schemeClr val="dk1"/>
              </a:solidFill>
            </a:endParaRPr>
          </a:p>
          <a:p>
            <a:pPr indent="0" lvl="0" marL="0" rtl="0" algn="l">
              <a:spcBef>
                <a:spcPts val="1600"/>
              </a:spcBef>
              <a:spcAft>
                <a:spcPts val="0"/>
              </a:spcAft>
              <a:buNone/>
            </a:pPr>
            <a:r>
              <a:t/>
            </a:r>
            <a:endParaRPr>
              <a:solidFill>
                <a:srgbClr val="000000"/>
              </a:solidFill>
              <a:latin typeface="Helvetica Neue"/>
              <a:ea typeface="Helvetica Neue"/>
              <a:cs typeface="Helvetica Neue"/>
              <a:sym typeface="Helvetica Neue"/>
            </a:endParaRPr>
          </a:p>
          <a:p>
            <a:pPr indent="0" lvl="0" marL="457200" rtl="0" algn="l">
              <a:spcBef>
                <a:spcPts val="1600"/>
              </a:spcBef>
              <a:spcAft>
                <a:spcPts val="1600"/>
              </a:spcAft>
              <a:buNone/>
            </a:pPr>
            <a:r>
              <a:t/>
            </a:r>
            <a:endParaRPr>
              <a:solidFill>
                <a:srgbClr val="000000"/>
              </a:solidFill>
              <a:latin typeface="Helvetica Neue"/>
              <a:ea typeface="Helvetica Neue"/>
              <a:cs typeface="Helvetica Neue"/>
              <a:sym typeface="Helvetica Neue"/>
            </a:endParaRPr>
          </a:p>
        </p:txBody>
      </p:sp>
      <p:sp>
        <p:nvSpPr>
          <p:cNvPr id="102" name="Google Shape;102;p21"/>
          <p:cNvSpPr txBox="1"/>
          <p:nvPr>
            <p:ph idx="1" type="body"/>
          </p:nvPr>
        </p:nvSpPr>
        <p:spPr>
          <a:xfrm>
            <a:off x="4736675" y="1028700"/>
            <a:ext cx="3814800" cy="27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Helvetica Neue"/>
                <a:ea typeface="Helvetica Neue"/>
                <a:cs typeface="Helvetica Neue"/>
                <a:sym typeface="Helvetica Neue"/>
              </a:rPr>
              <a:t>| BATTLE </a:t>
            </a:r>
            <a:endParaRPr>
              <a:solidFill>
                <a:srgbClr val="000000"/>
              </a:solidFill>
              <a:latin typeface="Helvetica Neue"/>
              <a:ea typeface="Helvetica Neue"/>
              <a:cs typeface="Helvetica Neue"/>
              <a:sym typeface="Helvetica Neue"/>
            </a:endParaRPr>
          </a:p>
          <a:p>
            <a:pPr indent="0" lvl="0" marL="457200" rtl="0" algn="just">
              <a:spcBef>
                <a:spcPts val="1600"/>
              </a:spcBef>
              <a:spcAft>
                <a:spcPts val="0"/>
              </a:spcAft>
              <a:buClr>
                <a:schemeClr val="dk1"/>
              </a:buClr>
              <a:buSzPts val="1100"/>
              <a:buFont typeface="Arial"/>
              <a:buNone/>
            </a:pPr>
            <a:r>
              <a:rPr lang="en" sz="1600">
                <a:solidFill>
                  <a:schemeClr val="dk1"/>
                </a:solidFill>
                <a:latin typeface="Helvetica Neue"/>
                <a:ea typeface="Helvetica Neue"/>
                <a:cs typeface="Helvetica Neue"/>
                <a:sym typeface="Helvetica Neue"/>
              </a:rPr>
              <a:t>Multiple screens to switch to</a:t>
            </a:r>
            <a:endParaRPr sz="1600">
              <a:solidFill>
                <a:schemeClr val="dk1"/>
              </a:solidFill>
              <a:latin typeface="Helvetica Neue"/>
              <a:ea typeface="Helvetica Neue"/>
              <a:cs typeface="Helvetica Neue"/>
              <a:sym typeface="Helvetica Neue"/>
            </a:endParaRPr>
          </a:p>
          <a:p>
            <a:pPr indent="0" lvl="0" marL="457200" rtl="0" algn="just">
              <a:spcBef>
                <a:spcPts val="1600"/>
              </a:spcBef>
              <a:spcAft>
                <a:spcPts val="0"/>
              </a:spcAft>
              <a:buClr>
                <a:schemeClr val="dk1"/>
              </a:buClr>
              <a:buSzPts val="1100"/>
              <a:buFont typeface="Arial"/>
              <a:buNone/>
            </a:pPr>
            <a:r>
              <a:rPr lang="en" sz="1600">
                <a:solidFill>
                  <a:schemeClr val="dk1"/>
                </a:solidFill>
                <a:latin typeface="Helvetica Neue"/>
                <a:ea typeface="Helvetica Neue"/>
                <a:cs typeface="Helvetica Neue"/>
                <a:sym typeface="Helvetica Neue"/>
              </a:rPr>
              <a:t>Some status effects were harder to implement</a:t>
            </a:r>
            <a:endParaRPr sz="1600">
              <a:solidFill>
                <a:schemeClr val="dk1"/>
              </a:solidFill>
              <a:latin typeface="Helvetica Neue"/>
              <a:ea typeface="Helvetica Neue"/>
              <a:cs typeface="Helvetica Neue"/>
              <a:sym typeface="Helvetica Neue"/>
            </a:endParaRPr>
          </a:p>
          <a:p>
            <a:pPr indent="0" lvl="0" marL="457200" rtl="0" algn="just">
              <a:spcBef>
                <a:spcPts val="1600"/>
              </a:spcBef>
              <a:spcAft>
                <a:spcPts val="0"/>
              </a:spcAft>
              <a:buClr>
                <a:schemeClr val="dk1"/>
              </a:buClr>
              <a:buSzPts val="1100"/>
              <a:buFont typeface="Arial"/>
              <a:buNone/>
            </a:pPr>
            <a:r>
              <a:rPr lang="en" sz="1600">
                <a:solidFill>
                  <a:schemeClr val="dk1"/>
                </a:solidFill>
                <a:latin typeface="Helvetica Neue"/>
                <a:ea typeface="Helvetica Neue"/>
                <a:cs typeface="Helvetica Neue"/>
                <a:sym typeface="Helvetica Neue"/>
              </a:rPr>
              <a:t>Reducing lag</a:t>
            </a:r>
            <a:endParaRPr sz="1600">
              <a:solidFill>
                <a:schemeClr val="dk1"/>
              </a:solidFill>
              <a:latin typeface="Helvetica Neue"/>
              <a:ea typeface="Helvetica Neue"/>
              <a:cs typeface="Helvetica Neue"/>
              <a:sym typeface="Helvetica Neue"/>
            </a:endParaRPr>
          </a:p>
          <a:p>
            <a:pPr indent="0" lvl="0" marL="0" rtl="0" algn="just">
              <a:lnSpc>
                <a:spcPct val="100000"/>
              </a:lnSpc>
              <a:spcBef>
                <a:spcPts val="160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1600"/>
              </a:spcAft>
              <a:buNone/>
            </a:pPr>
            <a:r>
              <a:t/>
            </a:r>
            <a:endParaRPr>
              <a:solidFill>
                <a:srgbClr val="000000"/>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