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62" r:id="rId5"/>
    <p:sldId id="263" r:id="rId6"/>
    <p:sldId id="259" r:id="rId7"/>
    <p:sldId id="261" r:id="rId8"/>
    <p:sldId id="258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46"/>
  </p:normalViewPr>
  <p:slideViewPr>
    <p:cSldViewPr snapToGrid="0" snapToObjects="1">
      <p:cViewPr>
        <p:scale>
          <a:sx n="98" d="100"/>
          <a:sy n="98" d="100"/>
        </p:scale>
        <p:origin x="110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D34D4-68D4-F84A-A096-0BF2FC5915EC}" type="datetimeFigureOut">
              <a:rPr kumimoji="1" lang="zh-TW" altLang="en-US" smtClean="0"/>
              <a:t>2022/4/24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E534B-9E53-2C41-99F8-577F50FB784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7000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E534B-9E53-2C41-99F8-577F50FB7840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50759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747F2B-D7B5-F565-14D1-C3F713476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E78C1AD-E0D7-3E3A-2261-9C4746640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94F174-7A20-2E58-9898-6B56DE04B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C6AA-96B8-3D44-8022-0838F1FEEFFE}" type="datetimeFigureOut">
              <a:rPr kumimoji="1" lang="zh-TW" altLang="en-US" smtClean="0"/>
              <a:t>2022/4/24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A74F45-1DAB-7EF7-5F4F-DF11585D1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3C59BB-A63E-BB93-0E11-6270068FB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12370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6C8629-F024-394A-7108-39B9E9044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D929C7B-12A4-A0A7-1FCC-2F41DF2B7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04F967-2D73-871B-B447-22E3F4360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C6AA-96B8-3D44-8022-0838F1FEEFFE}" type="datetimeFigureOut">
              <a:rPr kumimoji="1" lang="zh-TW" altLang="en-US" smtClean="0"/>
              <a:t>2022/4/24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E56901-FA49-9883-2197-A40017A3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E5F082-1591-17AC-5A0F-9919D7702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29682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6A5E009-4DC8-15D3-C9AC-754875BB3A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C3D62BC-D1E0-3678-375C-2F9651BDD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6CF5DF-2EB7-CBB8-C61E-177478A5F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C6AA-96B8-3D44-8022-0838F1FEEFFE}" type="datetimeFigureOut">
              <a:rPr kumimoji="1" lang="zh-TW" altLang="en-US" smtClean="0"/>
              <a:t>2022/4/24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E23258-7ECF-95D0-9BD2-7031CC7F0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0027BF-9336-F6E3-D1AE-B1980DFCE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341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E360F0-D4E7-A6DF-C695-9795E67F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D26326-2401-6567-F2BC-9C9A03EA2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064767-A49C-CF5B-DD07-F9F94991C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C6AA-96B8-3D44-8022-0838F1FEEFFE}" type="datetimeFigureOut">
              <a:rPr kumimoji="1" lang="zh-TW" altLang="en-US" smtClean="0"/>
              <a:t>2022/4/24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2ED22C-6D9F-3398-B699-C08F9D1B2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149471-EA6E-E350-D04B-C6C3BE571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4864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6799EF-7D6F-EFF8-F36E-D339920F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352B1C4-2273-1953-1117-5CA7A9DF0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CEEB4C-BBFA-206E-779F-712B3BD03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C6AA-96B8-3D44-8022-0838F1FEEFFE}" type="datetimeFigureOut">
              <a:rPr kumimoji="1" lang="zh-TW" altLang="en-US" smtClean="0"/>
              <a:t>2022/4/24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DBB705-2320-A558-F80C-47377E260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C4A2D5-7963-DEDC-438D-F5556C56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7256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CFF966-CA60-83C0-40A3-DAD19C159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BA435C-54BF-888B-6567-9882E9C02B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309FBC5-09A0-89B7-95ED-2FAC6D456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D0AC247-98D5-3209-9B2B-DFE6369C3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C6AA-96B8-3D44-8022-0838F1FEEFFE}" type="datetimeFigureOut">
              <a:rPr kumimoji="1" lang="zh-TW" altLang="en-US" smtClean="0"/>
              <a:t>2022/4/24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CF6720A-4720-D58C-751A-69D5BC6B7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8025B56-9944-5419-A058-A426375D1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11659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05153A-C780-539B-53BB-F967A2ACC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DAAA0F7-CBD2-8C2C-B53C-6376E5156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1DA3D9-2DAA-14A6-5241-3939B18B1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CD7BAAD-E6EC-8B06-9717-C85CA2654A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89BFE5F-9DD6-4C3E-720A-5530BE36C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227A41F-0EB3-FA29-A5E0-A1737DAC5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C6AA-96B8-3D44-8022-0838F1FEEFFE}" type="datetimeFigureOut">
              <a:rPr kumimoji="1" lang="zh-TW" altLang="en-US" smtClean="0"/>
              <a:t>2022/4/24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27BC19D-A714-6CB1-4DCD-228A0C98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AD2B0E4-95CC-ADB3-FD53-47EB13B4C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42495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09D213-9BAC-9810-76C3-C80DBAD9A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9818CFE-5F9B-8713-6517-9D039C035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C6AA-96B8-3D44-8022-0838F1FEEFFE}" type="datetimeFigureOut">
              <a:rPr kumimoji="1" lang="zh-TW" altLang="en-US" smtClean="0"/>
              <a:t>2022/4/24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06B1BF5-44A4-1A53-0F11-98D3896D1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716E48A-AB00-049D-D3BA-17E6DF5A7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9433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261B7DC-9102-B7B5-89AF-A4C5C91C0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C6AA-96B8-3D44-8022-0838F1FEEFFE}" type="datetimeFigureOut">
              <a:rPr kumimoji="1" lang="zh-TW" altLang="en-US" smtClean="0"/>
              <a:t>2022/4/24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D0AC7A2-B765-D91C-D966-59E22032C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4EC0A7B-B78C-ED2F-2F77-A009FE5D1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90410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28DCB2-23BD-B97D-B428-0AF2473E1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8E472E-D835-C347-A86A-41D86381A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04F486A-F8AE-FC65-EBD8-9C854D08E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8E5CFC9-B68B-E877-E400-7AA95E1A5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C6AA-96B8-3D44-8022-0838F1FEEFFE}" type="datetimeFigureOut">
              <a:rPr kumimoji="1" lang="zh-TW" altLang="en-US" smtClean="0"/>
              <a:t>2022/4/24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30ACB24-057C-26D6-F4D7-672AEEEA2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2C66A66-947F-362F-CC79-5B92B67B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6516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BD10EF-7408-F2F5-DC89-04AA172C4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273D244-090F-56D7-5AD9-1C6B0D7AE9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0342AC8-12E4-2002-594B-3A6A841A7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BAC09C3-10EC-C8A3-0383-03172186E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C6AA-96B8-3D44-8022-0838F1FEEFFE}" type="datetimeFigureOut">
              <a:rPr kumimoji="1" lang="zh-TW" altLang="en-US" smtClean="0"/>
              <a:t>2022/4/24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189E471-6B8B-B5E8-3CDA-7BA0D4511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9465FC4-E3B1-512E-4D35-0C1283141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2950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BD74654-CB00-BBFB-5C46-91359B84B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8109F6E-249C-7C8F-E8AA-DC6BB4517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719281-61B4-B3E6-7379-8C93087FBD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DC6AA-96B8-3D44-8022-0838F1FEEFFE}" type="datetimeFigureOut">
              <a:rPr kumimoji="1" lang="zh-TW" altLang="en-US" smtClean="0"/>
              <a:t>2022/4/24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5E077B-BCE0-02D3-B168-4410F3635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B92B16-BC74-D228-C375-1B8A5E816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30878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C9591FF0-D02A-0B9A-D445-A158719B8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7934" y="1296131"/>
            <a:ext cx="9356125" cy="1896762"/>
          </a:xfrm>
        </p:spPr>
        <p:txBody>
          <a:bodyPr>
            <a:normAutofit/>
          </a:bodyPr>
          <a:lstStyle/>
          <a:p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in Video Encoding and Streaming</a:t>
            </a:r>
            <a:endParaRPr kumimoji="1"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E489E92B-E4DA-B812-D468-69F4E9CB5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484215"/>
            <a:ext cx="9144000" cy="2036720"/>
          </a:xfrm>
        </p:spPr>
        <p:txBody>
          <a:bodyPr/>
          <a:lstStyle/>
          <a:p>
            <a:r>
              <a:rPr kumimoji="1" lang="en-US" altLang="zh-TW" b="1" dirty="0">
                <a:latin typeface="Times New Roman" panose="02020603050405020304" pitchFamily="18" charset="0"/>
                <a:ea typeface="STSong" panose="02010600040101010101" pitchFamily="2" charset="-122"/>
                <a:cs typeface="Times New Roman" panose="02020603050405020304" pitchFamily="18" charset="0"/>
              </a:rPr>
              <a:t>ESTR4999 – Oral Presentation</a:t>
            </a:r>
            <a:endParaRPr kumimoji="1" lang="en-US" altLang="zh-TW" sz="1800" dirty="0">
              <a:latin typeface="Times New Roman" panose="02020603050405020304" pitchFamily="18" charset="0"/>
              <a:ea typeface="STSong" panose="02010600040101010101" pitchFamily="2" charset="-122"/>
              <a:cs typeface="Times New Roman" panose="02020603050405020304" pitchFamily="18" charset="0"/>
            </a:endParaRPr>
          </a:p>
          <a:p>
            <a:endParaRPr kumimoji="1" lang="en-US" altLang="zh-TW" sz="1800" dirty="0">
              <a:latin typeface="Times New Roman" panose="02020603050405020304" pitchFamily="18" charset="0"/>
              <a:ea typeface="STSong" panose="0201060004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TW" sz="1800" dirty="0" err="1">
                <a:latin typeface="Times New Roman" panose="02020603050405020304" pitchFamily="18" charset="0"/>
                <a:ea typeface="STSong" panose="02010600040101010101" pitchFamily="2" charset="-122"/>
                <a:cs typeface="Times New Roman" panose="02020603050405020304" pitchFamily="18" charset="0"/>
              </a:rPr>
              <a:t>Weijia</a:t>
            </a:r>
            <a:r>
              <a:rPr kumimoji="1" lang="en-US" altLang="zh-TW" sz="1800" dirty="0">
                <a:latin typeface="Times New Roman" panose="02020603050405020304" pitchFamily="18" charset="0"/>
                <a:ea typeface="STSong" panose="02010600040101010101" pitchFamily="2" charset="-122"/>
                <a:cs typeface="Times New Roman" panose="02020603050405020304" pitchFamily="18" charset="0"/>
              </a:rPr>
              <a:t> Zheng, 1155124322</a:t>
            </a:r>
          </a:p>
          <a:p>
            <a:r>
              <a:rPr kumimoji="1" lang="en-US" altLang="zh-TW" sz="1800" dirty="0">
                <a:latin typeface="Times New Roman" panose="02020603050405020304" pitchFamily="18" charset="0"/>
                <a:ea typeface="STSong" panose="02010600040101010101" pitchFamily="2" charset="-122"/>
                <a:cs typeface="Times New Roman" panose="02020603050405020304" pitchFamily="18" charset="0"/>
              </a:rPr>
              <a:t>Department of Information Engineering, CUHK</a:t>
            </a:r>
          </a:p>
          <a:p>
            <a:r>
              <a:rPr kumimoji="1" lang="en-US" altLang="zh-TW" sz="1800" dirty="0">
                <a:latin typeface="Times New Roman" panose="02020603050405020304" pitchFamily="18" charset="0"/>
                <a:ea typeface="STSong" panose="02010600040101010101" pitchFamily="2" charset="-122"/>
                <a:cs typeface="Times New Roman" panose="02020603050405020304" pitchFamily="18" charset="0"/>
              </a:rPr>
              <a:t>April 25, 2022</a:t>
            </a:r>
          </a:p>
          <a:p>
            <a:endParaRPr kumimoji="1" lang="en-US" altLang="zh-TW" b="1" dirty="0">
              <a:latin typeface="Times New Roman" panose="02020603050405020304" pitchFamily="18" charset="0"/>
              <a:ea typeface="STSong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B9B094B-78D1-D047-1464-D716B6E31F84}"/>
              </a:ext>
            </a:extLst>
          </p:cNvPr>
          <p:cNvSpPr txBox="1"/>
          <p:nvPr/>
        </p:nvSpPr>
        <p:spPr>
          <a:xfrm>
            <a:off x="429446" y="3429000"/>
            <a:ext cx="11333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Conditional-Probability-Distribution Model for Bandwidth Estimation with Application in Live Video Streaming</a:t>
            </a:r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kumimoji="1" lang="zh-TW" altLang="en-US" i="1" dirty="0"/>
          </a:p>
        </p:txBody>
      </p:sp>
    </p:spTree>
    <p:extLst>
      <p:ext uri="{BB962C8B-B14F-4D97-AF65-F5344CB8AC3E}">
        <p14:creationId xmlns:p14="http://schemas.microsoft.com/office/powerpoint/2010/main" val="543795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CCA6EF7-FB99-C8C1-6370-E039BEAED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kumimoji="1"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11D36CA7-A6F3-86D0-8F6F-0131AAFC4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240555"/>
          </a:xfrm>
        </p:spPr>
        <p:txBody>
          <a:bodyPr anchor="t">
            <a:normAutofit/>
          </a:bodyPr>
          <a:lstStyle/>
          <a:p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Related Works of Bandwidth Estimation</a:t>
            </a:r>
          </a:p>
          <a:p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Works on the Problem</a:t>
            </a:r>
          </a:p>
          <a:p>
            <a:pPr lvl="1"/>
            <a:r>
              <a:rPr kumimoji="1"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Motivations of Our Model </a:t>
            </a:r>
          </a:p>
          <a:p>
            <a:pPr lvl="1"/>
            <a:r>
              <a:rPr kumimoji="1"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in Details</a:t>
            </a:r>
          </a:p>
          <a:p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Results</a:t>
            </a:r>
          </a:p>
          <a:p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 and Future Works</a:t>
            </a:r>
          </a:p>
          <a:p>
            <a:endParaRPr kumimoji="1" lang="en-US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616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0A85EBD9-285A-C7BB-D950-E27BC1839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79003" cy="1325563"/>
          </a:xfrm>
        </p:spPr>
        <p:txBody>
          <a:bodyPr>
            <a:noAutofit/>
          </a:bodyPr>
          <a:lstStyle/>
          <a:p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 (</a:t>
            </a:r>
            <a:r>
              <a:rPr kumimoji="1" lang="en-US" altLang="zh-TW" sz="3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kumimoji="1" lang="en-US" altLang="zh-TW" sz="3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ESTR4998</a:t>
            </a:r>
            <a:r>
              <a:rPr kumimoji="1" lang="en-US" altLang="zh-TW" sz="3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Presentation</a:t>
            </a:r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An Overall Picture of Video Encoding and Streaming</a:t>
            </a:r>
            <a:endParaRPr kumimoji="1" lang="zh-TW" alt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071E83FD-9F19-B959-FDA4-9CDC46462304}"/>
              </a:ext>
            </a:extLst>
          </p:cNvPr>
          <p:cNvSpPr/>
          <p:nvPr/>
        </p:nvSpPr>
        <p:spPr>
          <a:xfrm>
            <a:off x="5844294" y="5473636"/>
            <a:ext cx="2478427" cy="78186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i="1" dirty="0">
                <a:solidFill>
                  <a:srgbClr val="C00000"/>
                </a:solidFill>
              </a:rPr>
              <a:t>Server</a:t>
            </a:r>
          </a:p>
        </p:txBody>
      </p: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63CF83A0-F6B7-DBC2-14C8-DFDDBAAAB740}"/>
              </a:ext>
            </a:extLst>
          </p:cNvPr>
          <p:cNvSpPr/>
          <p:nvPr/>
        </p:nvSpPr>
        <p:spPr>
          <a:xfrm>
            <a:off x="10763048" y="5282591"/>
            <a:ext cx="954155" cy="3135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Player 1</a:t>
            </a:r>
          </a:p>
        </p:txBody>
      </p:sp>
      <p:sp>
        <p:nvSpPr>
          <p:cNvPr id="7" name="Folded Corner 22">
            <a:extLst>
              <a:ext uri="{FF2B5EF4-FFF2-40B4-BE49-F238E27FC236}">
                <a16:creationId xmlns:a16="http://schemas.microsoft.com/office/drawing/2014/main" id="{D85E6D84-DB00-7D07-E408-AF5D0D60D3B0}"/>
              </a:ext>
            </a:extLst>
          </p:cNvPr>
          <p:cNvSpPr/>
          <p:nvPr/>
        </p:nvSpPr>
        <p:spPr>
          <a:xfrm>
            <a:off x="5426170" y="4235884"/>
            <a:ext cx="836247" cy="1012752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Video Trace</a:t>
            </a:r>
          </a:p>
          <a:p>
            <a:pPr algn="ctr"/>
            <a:r>
              <a:rPr lang="en-US" dirty="0"/>
              <a:t>Data</a:t>
            </a:r>
          </a:p>
        </p:txBody>
      </p:sp>
      <p:cxnSp>
        <p:nvCxnSpPr>
          <p:cNvPr id="8" name="Straight Arrow Connector 24">
            <a:extLst>
              <a:ext uri="{FF2B5EF4-FFF2-40B4-BE49-F238E27FC236}">
                <a16:creationId xmlns:a16="http://schemas.microsoft.com/office/drawing/2014/main" id="{9B016488-38CE-C99F-E99B-60B8331CF4A5}"/>
              </a:ext>
            </a:extLst>
          </p:cNvPr>
          <p:cNvCxnSpPr>
            <a:cxnSpLocks/>
            <a:stCxn id="5" idx="3"/>
            <a:endCxn id="27" idx="1"/>
          </p:cNvCxnSpPr>
          <p:nvPr/>
        </p:nvCxnSpPr>
        <p:spPr>
          <a:xfrm>
            <a:off x="8322721" y="5864570"/>
            <a:ext cx="2512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25">
            <a:extLst>
              <a:ext uri="{FF2B5EF4-FFF2-40B4-BE49-F238E27FC236}">
                <a16:creationId xmlns:a16="http://schemas.microsoft.com/office/drawing/2014/main" id="{3D1C1471-BEA0-0785-A5CC-EF64251CA948}"/>
              </a:ext>
            </a:extLst>
          </p:cNvPr>
          <p:cNvCxnSpPr>
            <a:cxnSpLocks/>
            <a:stCxn id="27" idx="3"/>
            <a:endCxn id="6" idx="1"/>
          </p:cNvCxnSpPr>
          <p:nvPr/>
        </p:nvCxnSpPr>
        <p:spPr>
          <a:xfrm flipV="1">
            <a:off x="10372682" y="5439388"/>
            <a:ext cx="390366" cy="4251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28">
            <a:extLst>
              <a:ext uri="{FF2B5EF4-FFF2-40B4-BE49-F238E27FC236}">
                <a16:creationId xmlns:a16="http://schemas.microsoft.com/office/drawing/2014/main" id="{9C204CCF-D062-6417-EC32-CAE7EA4FAC1B}"/>
              </a:ext>
            </a:extLst>
          </p:cNvPr>
          <p:cNvSpPr/>
          <p:nvPr/>
        </p:nvSpPr>
        <p:spPr>
          <a:xfrm>
            <a:off x="891550" y="4003414"/>
            <a:ext cx="1433619" cy="69758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7030A0"/>
                </a:solidFill>
              </a:rPr>
              <a:t>Live Video Uploader</a:t>
            </a:r>
          </a:p>
        </p:txBody>
      </p:sp>
      <p:cxnSp>
        <p:nvCxnSpPr>
          <p:cNvPr id="11" name="Straight Arrow Connector 30">
            <a:extLst>
              <a:ext uri="{FF2B5EF4-FFF2-40B4-BE49-F238E27FC236}">
                <a16:creationId xmlns:a16="http://schemas.microsoft.com/office/drawing/2014/main" id="{5E88E663-910E-A46B-286A-475E7DE6F594}"/>
              </a:ext>
            </a:extLst>
          </p:cNvPr>
          <p:cNvCxnSpPr>
            <a:cxnSpLocks/>
            <a:stCxn id="10" idx="3"/>
            <a:endCxn id="26" idx="0"/>
          </p:cNvCxnSpPr>
          <p:nvPr/>
        </p:nvCxnSpPr>
        <p:spPr>
          <a:xfrm>
            <a:off x="2325169" y="4352207"/>
            <a:ext cx="1944539" cy="3524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32">
            <a:extLst>
              <a:ext uri="{FF2B5EF4-FFF2-40B4-BE49-F238E27FC236}">
                <a16:creationId xmlns:a16="http://schemas.microsoft.com/office/drawing/2014/main" id="{0518E149-CDE8-BCCF-A906-310EFF43A1A0}"/>
              </a:ext>
            </a:extLst>
          </p:cNvPr>
          <p:cNvCxnSpPr>
            <a:cxnSpLocks/>
            <a:stCxn id="26" idx="3"/>
            <a:endCxn id="5" idx="1"/>
          </p:cNvCxnSpPr>
          <p:nvPr/>
        </p:nvCxnSpPr>
        <p:spPr>
          <a:xfrm>
            <a:off x="5245070" y="5267670"/>
            <a:ext cx="599224" cy="5969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42">
            <a:extLst>
              <a:ext uri="{FF2B5EF4-FFF2-40B4-BE49-F238E27FC236}">
                <a16:creationId xmlns:a16="http://schemas.microsoft.com/office/drawing/2014/main" id="{FA8B412F-4D08-A9FC-74B2-92DDED2312E4}"/>
              </a:ext>
            </a:extLst>
          </p:cNvPr>
          <p:cNvSpPr/>
          <p:nvPr/>
        </p:nvSpPr>
        <p:spPr>
          <a:xfrm>
            <a:off x="637249" y="5725935"/>
            <a:ext cx="1941592" cy="7364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Adapt/decide</a:t>
            </a:r>
          </a:p>
          <a:p>
            <a:pPr algn="ctr"/>
            <a:r>
              <a:rPr lang="en-US" dirty="0"/>
              <a:t>Encoding Bitrate</a:t>
            </a:r>
          </a:p>
        </p:txBody>
      </p:sp>
      <p:cxnSp>
        <p:nvCxnSpPr>
          <p:cNvPr id="14" name="Straight Arrow Connector 44">
            <a:extLst>
              <a:ext uri="{FF2B5EF4-FFF2-40B4-BE49-F238E27FC236}">
                <a16:creationId xmlns:a16="http://schemas.microsoft.com/office/drawing/2014/main" id="{BC3B078A-2CFD-AB16-6D3B-F92A36B3959F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V="1">
            <a:off x="1608045" y="4701000"/>
            <a:ext cx="315" cy="1024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46">
            <a:extLst>
              <a:ext uri="{FF2B5EF4-FFF2-40B4-BE49-F238E27FC236}">
                <a16:creationId xmlns:a16="http://schemas.microsoft.com/office/drawing/2014/main" id="{2079DE1B-2C44-0117-E07A-33608335C488}"/>
              </a:ext>
            </a:extLst>
          </p:cNvPr>
          <p:cNvCxnSpPr>
            <a:cxnSpLocks/>
            <a:stCxn id="26" idx="2"/>
            <a:endCxn id="13" idx="3"/>
          </p:cNvCxnSpPr>
          <p:nvPr/>
        </p:nvCxnSpPr>
        <p:spPr>
          <a:xfrm flipH="1">
            <a:off x="2578841" y="5830688"/>
            <a:ext cx="1690867" cy="2634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Arrow 47">
            <a:extLst>
              <a:ext uri="{FF2B5EF4-FFF2-40B4-BE49-F238E27FC236}">
                <a16:creationId xmlns:a16="http://schemas.microsoft.com/office/drawing/2014/main" id="{E2CE2BF2-AFA5-C398-13C3-206061C2BDA4}"/>
              </a:ext>
            </a:extLst>
          </p:cNvPr>
          <p:cNvSpPr/>
          <p:nvPr/>
        </p:nvSpPr>
        <p:spPr>
          <a:xfrm>
            <a:off x="6910346" y="4659431"/>
            <a:ext cx="312618" cy="3751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olded Corner 48">
            <a:extLst>
              <a:ext uri="{FF2B5EF4-FFF2-40B4-BE49-F238E27FC236}">
                <a16:creationId xmlns:a16="http://schemas.microsoft.com/office/drawing/2014/main" id="{5301D127-596F-EFCE-2FDF-FF8CA2A95277}"/>
              </a:ext>
            </a:extLst>
          </p:cNvPr>
          <p:cNvSpPr/>
          <p:nvPr/>
        </p:nvSpPr>
        <p:spPr>
          <a:xfrm>
            <a:off x="7304452" y="4504963"/>
            <a:ext cx="836247" cy="844061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Vid Trace</a:t>
            </a:r>
          </a:p>
        </p:txBody>
      </p:sp>
      <p:sp>
        <p:nvSpPr>
          <p:cNvPr id="18" name="Folded Corner 49">
            <a:extLst>
              <a:ext uri="{FF2B5EF4-FFF2-40B4-BE49-F238E27FC236}">
                <a16:creationId xmlns:a16="http://schemas.microsoft.com/office/drawing/2014/main" id="{D101FD94-96D9-F678-2C5D-A859E97A0D10}"/>
              </a:ext>
            </a:extLst>
          </p:cNvPr>
          <p:cNvSpPr/>
          <p:nvPr/>
        </p:nvSpPr>
        <p:spPr>
          <a:xfrm>
            <a:off x="7435703" y="4366715"/>
            <a:ext cx="836247" cy="844061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Vid Trace</a:t>
            </a:r>
          </a:p>
        </p:txBody>
      </p:sp>
      <p:sp>
        <p:nvSpPr>
          <p:cNvPr id="19" name="Folded Corner 50">
            <a:extLst>
              <a:ext uri="{FF2B5EF4-FFF2-40B4-BE49-F238E27FC236}">
                <a16:creationId xmlns:a16="http://schemas.microsoft.com/office/drawing/2014/main" id="{C715C923-1B01-3AF6-27C3-E64CA13F3DDE}"/>
              </a:ext>
            </a:extLst>
          </p:cNvPr>
          <p:cNvSpPr/>
          <p:nvPr/>
        </p:nvSpPr>
        <p:spPr>
          <a:xfrm>
            <a:off x="7549025" y="4228467"/>
            <a:ext cx="836247" cy="844061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Vid Trace</a:t>
            </a:r>
          </a:p>
        </p:txBody>
      </p:sp>
      <p:sp>
        <p:nvSpPr>
          <p:cNvPr id="20" name="Folded Corner 51">
            <a:extLst>
              <a:ext uri="{FF2B5EF4-FFF2-40B4-BE49-F238E27FC236}">
                <a16:creationId xmlns:a16="http://schemas.microsoft.com/office/drawing/2014/main" id="{27ED4B01-5580-D2EB-23FE-63E68D5EB5A0}"/>
              </a:ext>
            </a:extLst>
          </p:cNvPr>
          <p:cNvSpPr/>
          <p:nvPr/>
        </p:nvSpPr>
        <p:spPr>
          <a:xfrm>
            <a:off x="7662347" y="4000497"/>
            <a:ext cx="836247" cy="958497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Video Trace</a:t>
            </a:r>
          </a:p>
          <a:p>
            <a:pPr algn="ctr"/>
            <a:r>
              <a:rPr lang="en-US" dirty="0"/>
              <a:t>Data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ABCFF96-62D7-7E14-3600-7EE1EE832327}"/>
              </a:ext>
            </a:extLst>
          </p:cNvPr>
          <p:cNvSpPr/>
          <p:nvPr/>
        </p:nvSpPr>
        <p:spPr>
          <a:xfrm>
            <a:off x="10763048" y="5713305"/>
            <a:ext cx="954155" cy="3135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Player 2</a:t>
            </a:r>
          </a:p>
        </p:txBody>
      </p:sp>
      <p:cxnSp>
        <p:nvCxnSpPr>
          <p:cNvPr id="22" name="Straight Arrow Connector 25">
            <a:extLst>
              <a:ext uri="{FF2B5EF4-FFF2-40B4-BE49-F238E27FC236}">
                <a16:creationId xmlns:a16="http://schemas.microsoft.com/office/drawing/2014/main" id="{76A1BF62-D626-6A70-64ED-A19AC36C798A}"/>
              </a:ext>
            </a:extLst>
          </p:cNvPr>
          <p:cNvCxnSpPr>
            <a:cxnSpLocks/>
            <a:stCxn id="27" idx="3"/>
            <a:endCxn id="21" idx="1"/>
          </p:cNvCxnSpPr>
          <p:nvPr/>
        </p:nvCxnSpPr>
        <p:spPr>
          <a:xfrm>
            <a:off x="10372682" y="5864570"/>
            <a:ext cx="390366" cy="55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0">
            <a:extLst>
              <a:ext uri="{FF2B5EF4-FFF2-40B4-BE49-F238E27FC236}">
                <a16:creationId xmlns:a16="http://schemas.microsoft.com/office/drawing/2014/main" id="{12B1E143-72CB-4DBE-E3B2-B71B3EE14B88}"/>
              </a:ext>
            </a:extLst>
          </p:cNvPr>
          <p:cNvSpPr/>
          <p:nvPr/>
        </p:nvSpPr>
        <p:spPr>
          <a:xfrm>
            <a:off x="10763048" y="6198668"/>
            <a:ext cx="954155" cy="3135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…</a:t>
            </a:r>
          </a:p>
        </p:txBody>
      </p:sp>
      <p:cxnSp>
        <p:nvCxnSpPr>
          <p:cNvPr id="24" name="Straight Arrow Connector 25">
            <a:extLst>
              <a:ext uri="{FF2B5EF4-FFF2-40B4-BE49-F238E27FC236}">
                <a16:creationId xmlns:a16="http://schemas.microsoft.com/office/drawing/2014/main" id="{2849FA8B-8BF4-55C0-BF4C-FFB2EBE07C4E}"/>
              </a:ext>
            </a:extLst>
          </p:cNvPr>
          <p:cNvCxnSpPr>
            <a:cxnSpLocks/>
            <a:stCxn id="27" idx="3"/>
            <a:endCxn id="23" idx="1"/>
          </p:cNvCxnSpPr>
          <p:nvPr/>
        </p:nvCxnSpPr>
        <p:spPr>
          <a:xfrm>
            <a:off x="10372682" y="5864570"/>
            <a:ext cx="390366" cy="4908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D980691F-22B6-D5C4-9605-B5A7CE4713E8}"/>
              </a:ext>
            </a:extLst>
          </p:cNvPr>
          <p:cNvSpPr/>
          <p:nvPr/>
        </p:nvSpPr>
        <p:spPr>
          <a:xfrm>
            <a:off x="530568" y="3902240"/>
            <a:ext cx="6358805" cy="2670982"/>
          </a:xfrm>
          <a:prstGeom prst="rect">
            <a:avLst/>
          </a:prstGeom>
          <a:noFill/>
          <a:ln w="44450" cap="rnd">
            <a:solidFill>
              <a:schemeClr val="accent6">
                <a:lumMod val="60000"/>
                <a:lumOff val="40000"/>
              </a:schemeClr>
            </a:solidFill>
            <a:prstDash val="dashDot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圓角矩形 25">
            <a:extLst>
              <a:ext uri="{FF2B5EF4-FFF2-40B4-BE49-F238E27FC236}">
                <a16:creationId xmlns:a16="http://schemas.microsoft.com/office/drawing/2014/main" id="{2A7FA156-0495-47E8-8431-6D6119AC8079}"/>
              </a:ext>
            </a:extLst>
          </p:cNvPr>
          <p:cNvSpPr/>
          <p:nvPr/>
        </p:nvSpPr>
        <p:spPr>
          <a:xfrm>
            <a:off x="3294346" y="4704651"/>
            <a:ext cx="1950724" cy="112603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Uplink Network</a:t>
            </a:r>
            <a:endParaRPr kumimoji="1" lang="zh-TW" altLang="en-US" dirty="0"/>
          </a:p>
        </p:txBody>
      </p:sp>
      <p:sp>
        <p:nvSpPr>
          <p:cNvPr id="27" name="圓角矩形 26">
            <a:extLst>
              <a:ext uri="{FF2B5EF4-FFF2-40B4-BE49-F238E27FC236}">
                <a16:creationId xmlns:a16="http://schemas.microsoft.com/office/drawing/2014/main" id="{D278A4AE-BF23-293A-52CC-D82A2116E6BF}"/>
              </a:ext>
            </a:extLst>
          </p:cNvPr>
          <p:cNvSpPr/>
          <p:nvPr/>
        </p:nvSpPr>
        <p:spPr>
          <a:xfrm>
            <a:off x="8573961" y="5473636"/>
            <a:ext cx="1798721" cy="78186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Downlink Network</a:t>
            </a:r>
            <a:endParaRPr kumimoji="1" lang="zh-TW" altLang="en-US" dirty="0"/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50BF07B1-7922-8C7A-1BF6-F94DAA311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48426"/>
            <a:ext cx="10515600" cy="1977587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Tahoma" panose="020B0604030504040204" pitchFamily="34" charset="0"/>
                <a:cs typeface="Arial" panose="020B0604020202020204" pitchFamily="34" charset="0"/>
              </a:rPr>
              <a:t>Video frames generated at the </a:t>
            </a:r>
            <a:r>
              <a:rPr lang="en-US" altLang="zh-TW" i="1" dirty="0">
                <a:solidFill>
                  <a:srgbClr val="7030A0"/>
                </a:solidFill>
                <a:ea typeface="Tahoma" panose="020B0604030504040204" pitchFamily="34" charset="0"/>
                <a:cs typeface="Arial" panose="020B0604020202020204" pitchFamily="34" charset="0"/>
              </a:rPr>
              <a:t>uploader</a:t>
            </a:r>
            <a:r>
              <a:rPr lang="en-US" altLang="zh-TW" dirty="0">
                <a:ea typeface="Tahoma" panose="020B0604030504040204" pitchFamily="34" charset="0"/>
                <a:cs typeface="Arial" panose="020B0604020202020204" pitchFamily="34" charset="0"/>
              </a:rPr>
              <a:t> side are sent to the </a:t>
            </a:r>
            <a:r>
              <a:rPr lang="en-US" altLang="zh-TW" i="1" dirty="0">
                <a:solidFill>
                  <a:srgbClr val="C00000"/>
                </a:solidFill>
                <a:ea typeface="Tahoma" panose="020B0604030504040204" pitchFamily="34" charset="0"/>
                <a:cs typeface="Arial" panose="020B0604020202020204" pitchFamily="34" charset="0"/>
              </a:rPr>
              <a:t>server</a:t>
            </a:r>
            <a:r>
              <a:rPr lang="en-US" altLang="zh-TW" dirty="0">
                <a:ea typeface="Tahoma" panose="020B0604030504040204" pitchFamily="34" charset="0"/>
                <a:cs typeface="Arial" panose="020B0604020202020204" pitchFamily="34" charset="0"/>
              </a:rPr>
              <a:t>.</a:t>
            </a:r>
            <a:endParaRPr kumimoji="1" lang="en-US" altLang="zh-TW" dirty="0">
              <a:ea typeface="Tahoma" panose="020B0604030504040204" pitchFamily="34" charset="0"/>
              <a:cs typeface="Arial" panose="020B0604020202020204" pitchFamily="34" charset="0"/>
            </a:endParaRPr>
          </a:p>
          <a:p>
            <a:r>
              <a:rPr kumimoji="1" lang="en-US" altLang="zh-TW" dirty="0">
                <a:ea typeface="Tahoma" panose="020B0604030504040204" pitchFamily="34" charset="0"/>
                <a:cs typeface="Arial" panose="020B0604020202020204" pitchFamily="34" charset="0"/>
              </a:rPr>
              <a:t>The server then made the video trace received into different copies as different players may have different </a:t>
            </a:r>
            <a:r>
              <a:rPr kumimoji="1" lang="en-US" altLang="zh-TW" dirty="0">
                <a:solidFill>
                  <a:schemeClr val="accent2"/>
                </a:solidFill>
                <a:ea typeface="Tahoma" panose="020B0604030504040204" pitchFamily="34" charset="0"/>
                <a:cs typeface="Arial" panose="020B0604020202020204" pitchFamily="34" charset="0"/>
              </a:rPr>
              <a:t>network</a:t>
            </a:r>
            <a:r>
              <a:rPr kumimoji="1" lang="en-US" altLang="zh-TW" dirty="0">
                <a:ea typeface="Tahoma" panose="020B0604030504040204" pitchFamily="34" charset="0"/>
                <a:cs typeface="Arial" panose="020B0604020202020204" pitchFamily="34" charset="0"/>
              </a:rPr>
              <a:t> quality and demands.</a:t>
            </a:r>
          </a:p>
          <a:p>
            <a:r>
              <a:rPr kumimoji="1" lang="en-US" altLang="zh-TW" dirty="0">
                <a:ea typeface="Tahoma" panose="020B0604030504040204" pitchFamily="34" charset="0"/>
                <a:cs typeface="Arial" panose="020B0604020202020204" pitchFamily="34" charset="0"/>
              </a:rPr>
              <a:t>We will mainly focus on the uploading part.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1B9B5F1-80B0-1127-4022-C55264AB7DA0}"/>
              </a:ext>
            </a:extLst>
          </p:cNvPr>
          <p:cNvSpPr/>
          <p:nvPr/>
        </p:nvSpPr>
        <p:spPr>
          <a:xfrm>
            <a:off x="5154874" y="3149569"/>
            <a:ext cx="2280829" cy="456139"/>
          </a:xfrm>
          <a:prstGeom prst="rect">
            <a:avLst/>
          </a:prstGeom>
          <a:noFill/>
          <a:ln w="19050" cap="rnd">
            <a:solidFill>
              <a:schemeClr val="accent6">
                <a:lumMod val="60000"/>
                <a:lumOff val="40000"/>
              </a:schemeClr>
            </a:solidFill>
            <a:prstDash val="dash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559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CD86EE4-5BA0-AEC3-8B1F-2A13C36290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6499" y="1825625"/>
                <a:ext cx="10879002" cy="1603375"/>
              </a:xfrm>
            </p:spPr>
            <p:txBody>
              <a:bodyPr>
                <a:noAutofit/>
              </a:bodyPr>
              <a:lstStyle/>
              <a:p>
                <a:r>
                  <a:rPr kumimoji="1" lang="en-US" altLang="zh-TW" dirty="0"/>
                  <a:t>The uploader side can record the frame sizes in an ordered array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kumimoji="1" lang="en-US" altLang="zh-TW" b="1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kumimoji="1" lang="en-US" altLang="zh-TW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bar>
                  </m:oMath>
                </a14:m>
                <a:r>
                  <a:rPr kumimoji="1" lang="en-US" altLang="zh-TW" b="1" dirty="0"/>
                  <a:t> </a:t>
                </a:r>
                <a:r>
                  <a:rPr kumimoji="1" lang="en-US" altLang="zh-TW" dirty="0"/>
                  <a:t>and their corresponding transmission time cost in an ordered array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kumimoji="1" lang="en-US" altLang="zh-TW" b="1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kumimoji="1" lang="en-US" altLang="zh-TW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bar>
                  </m:oMath>
                </a14:m>
                <a:r>
                  <a:rPr kumimoji="1" lang="en-US" altLang="zh-TW" dirty="0"/>
                  <a:t>. 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CD86EE4-5BA0-AEC3-8B1F-2A13C36290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6499" y="1825625"/>
                <a:ext cx="10879002" cy="1603375"/>
              </a:xfrm>
              <a:blipFill>
                <a:blip r:embed="rId2"/>
                <a:stretch>
                  <a:fillRect l="-932" t="-54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標題 1">
            <a:extLst>
              <a:ext uri="{FF2B5EF4-FFF2-40B4-BE49-F238E27FC236}">
                <a16:creationId xmlns:a16="http://schemas.microsoft.com/office/drawing/2014/main" id="{3C47CED9-805F-7924-B2C3-4B7858912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79003" cy="1325563"/>
          </a:xfrm>
        </p:spPr>
        <p:txBody>
          <a:bodyPr>
            <a:noAutofit/>
          </a:bodyPr>
          <a:lstStyle/>
          <a:p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 </a:t>
            </a:r>
            <a:b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What Did We Propose in </a:t>
            </a:r>
            <a:r>
              <a:rPr kumimoji="1" lang="en-US" altLang="zh-TW" sz="3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ESTR4998</a:t>
            </a:r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kumimoji="1" lang="zh-TW" alt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ECA8AAF1-E103-0117-FB15-A5849FEDC0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6498" y="2820425"/>
                <a:ext cx="5960293" cy="38127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zh-TW" dirty="0"/>
                  <a:t>Then an ordered array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kumimoji="1" lang="en-US" altLang="zh-TW" b="1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kumimoji="1" lang="en-US" altLang="zh-TW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bar>
                    <m:r>
                      <a:rPr kumimoji="1" lang="en-US" altLang="zh-TW" b="1" i="1">
                        <a:latin typeface="Cambria Math" panose="02040503050406030204" pitchFamily="18" charset="0"/>
                      </a:rPr>
                      <m:t>≔</m:t>
                    </m:r>
                    <m:bar>
                      <m:barPr>
                        <m:ctrlPr>
                          <a:rPr kumimoji="1" lang="en-US" altLang="zh-TW" b="1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kumimoji="1" lang="en-US" altLang="zh-TW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bar>
                  </m:oMath>
                </a14:m>
                <a:r>
                  <a:rPr kumimoji="1" lang="en-US" altLang="zh-TW" dirty="0"/>
                  <a:t> entry-wisely divide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kumimoji="1" lang="en-US" altLang="zh-TW" b="1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kumimoji="1" lang="en-US" altLang="zh-TW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bar>
                  </m:oMath>
                </a14:m>
                <a:r>
                  <a:rPr kumimoji="1" lang="en-US" altLang="zh-TW" dirty="0"/>
                  <a:t>, is an array of past throughputs.</a:t>
                </a:r>
              </a:p>
              <a:p>
                <a:r>
                  <a:rPr kumimoji="1" lang="en-US" altLang="zh-TW" dirty="0"/>
                  <a:t>We proposed in ESTR4998 that suppose the values in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kumimoji="1" lang="en-US" altLang="zh-TW" b="1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kumimoji="1" lang="en-US" altLang="zh-TW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bar>
                  </m:oMath>
                </a14:m>
                <a:r>
                  <a:rPr kumimoji="1" lang="en-US" altLang="zh-TW" dirty="0"/>
                  <a:t> are identical. Then one can estimate the next-stage throughput via </a:t>
                </a:r>
                <a:r>
                  <a:rPr kumimoji="1" lang="en-US" altLang="zh-TW" b="1" dirty="0"/>
                  <a:t>conditioning on the newest record in</a:t>
                </a:r>
                <a:r>
                  <a:rPr kumimoji="1" lang="en-US" altLang="zh-TW" dirty="0"/>
                  <a:t>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kumimoji="1" lang="en-US" altLang="zh-TW" b="1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kumimoji="1" lang="en-US" altLang="zh-TW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bar>
                  </m:oMath>
                </a14:m>
                <a:r>
                  <a:rPr kumimoji="1" lang="en-US" altLang="zh-TW" dirty="0"/>
                  <a:t>.</a:t>
                </a:r>
              </a:p>
            </p:txBody>
          </p:sp>
        </mc:Choice>
        <mc:Fallback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ECA8AAF1-E103-0117-FB15-A5849FEDC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98" y="2820425"/>
                <a:ext cx="5960293" cy="3812712"/>
              </a:xfrm>
              <a:prstGeom prst="rect">
                <a:avLst/>
              </a:prstGeom>
              <a:blipFill>
                <a:blip r:embed="rId3"/>
                <a:stretch>
                  <a:fillRect l="-1702" t="-2326" r="-12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>
            <a:extLst>
              <a:ext uri="{FF2B5EF4-FFF2-40B4-BE49-F238E27FC236}">
                <a16:creationId xmlns:a16="http://schemas.microsoft.com/office/drawing/2014/main" id="{EF7FE008-49BD-0C11-B7B1-D4F22BC38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421" y="2820425"/>
            <a:ext cx="5211753" cy="367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234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56E4DA-9112-FBAE-51CC-5F06E18A0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Related Works of Bandwidth Estimation</a:t>
            </a:r>
            <a:endParaRPr kumimoji="1" lang="zh-TW" altLang="en-US" sz="35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7480A30-5EAD-23AA-259D-89966FC0EF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8950" y="1357948"/>
                <a:ext cx="11214100" cy="5260170"/>
              </a:xfrm>
            </p:spPr>
            <p:txBody>
              <a:bodyPr>
                <a:normAutofit lnSpcReduction="10000"/>
              </a:bodyPr>
              <a:lstStyle/>
              <a:p>
                <a:r>
                  <a:rPr kumimoji="1" lang="en-US" altLang="zh-TW" dirty="0"/>
                  <a:t>The metric we use is normalized RMSE</a:t>
                </a:r>
                <a14:m>
                  <m:oMath xmlns:m="http://schemas.openxmlformats.org/officeDocument/2006/math">
                    <m:r>
                      <a:rPr kumimoji="1" lang="en-US" altLang="zh-TW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  <m:rad>
                      <m:radPr>
                        <m:degHide m:val="on"/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kumimoji="1"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kumimoji="1"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kumimoji="1"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kumimoji="1"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kumimoji="1"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kumimoji="1"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kumimoji="1"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kumimoji="1"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rad>
                  </m:oMath>
                </a14:m>
                <a:r>
                  <a:rPr kumimoji="1" lang="en-US" altLang="zh-TW" dirty="0"/>
                  <a:t>, where </a:t>
                </a:r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zh-TW" dirty="0"/>
                  <a:t> is some quantity one wants to estimate. </a:t>
                </a:r>
              </a:p>
              <a:p>
                <a:r>
                  <a:rPr kumimoji="1" lang="en-US" altLang="zh-TW" dirty="0"/>
                  <a:t>The followings are some recent bandwidth/throughput estimation research results using the famous </a:t>
                </a:r>
                <a:r>
                  <a:rPr kumimoji="1" lang="en-US" altLang="zh-TW" i="1" dirty="0"/>
                  <a:t>LSTM</a:t>
                </a:r>
                <a:r>
                  <a:rPr kumimoji="1" lang="en-US" altLang="zh-TW" dirty="0"/>
                  <a:t> and </a:t>
                </a:r>
                <a:r>
                  <a:rPr kumimoji="1" lang="en-US" altLang="zh-TW" i="1" dirty="0"/>
                  <a:t>ARIMA</a:t>
                </a:r>
                <a:r>
                  <a:rPr kumimoji="1" lang="en-US" altLang="zh-TW" dirty="0"/>
                  <a:t>.</a:t>
                </a:r>
              </a:p>
              <a:p>
                <a:r>
                  <a:rPr kumimoji="1" lang="en-US" altLang="zh-TW" i="1" dirty="0"/>
                  <a:t>LSTM</a:t>
                </a:r>
                <a:r>
                  <a:rPr kumimoji="1" lang="en-US" altLang="zh-TW" dirty="0"/>
                  <a:t>: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=0.62.</m:t>
                    </m:r>
                  </m:oMath>
                </a14:m>
                <a:r>
                  <a:rPr kumimoji="1" lang="en-US" altLang="zh-TW" dirty="0"/>
                  <a:t> [GLOBECOM, 2020] </a:t>
                </a:r>
              </a:p>
              <a:p>
                <a:pPr lvl="1"/>
                <a:r>
                  <a:rPr kumimoji="1" lang="en-US" altLang="zh-TW" dirty="0"/>
                  <a:t>Normalized RMSE of ranges from </a:t>
                </a:r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14.10% ~ 15.38%</m:t>
                    </m:r>
                  </m:oMath>
                </a14:m>
                <a:r>
                  <a:rPr kumimoji="1" lang="en-US" altLang="zh-TW" dirty="0"/>
                  <a:t>. [ICT Express, 2021]</a:t>
                </a:r>
              </a:p>
              <a:p>
                <a:r>
                  <a:rPr kumimoji="1" lang="en-US" altLang="zh-TW" i="1" dirty="0"/>
                  <a:t>ARIMA</a:t>
                </a:r>
                <a:r>
                  <a:rPr kumimoji="1" lang="en-US" altLang="zh-TW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=0.59.</m:t>
                    </m:r>
                  </m:oMath>
                </a14:m>
                <a:r>
                  <a:rPr kumimoji="1" lang="en-US" altLang="zh-TW" dirty="0"/>
                  <a:t> [GLOBECOM, 2020]</a:t>
                </a:r>
                <a:endParaRPr kumimoji="1" lang="en-US" altLang="zh-TW" i="1" dirty="0"/>
              </a:p>
              <a:p>
                <a:r>
                  <a:rPr kumimoji="1" lang="en-US" altLang="zh-TW" dirty="0"/>
                  <a:t>However, these complicated methods do not take the lead. As even the most trivial arithmetic mean method gives an </a:t>
                </a:r>
                <a:r>
                  <a:rPr kumimoji="1" lang="en-US" altLang="zh-TW" dirty="0" err="1"/>
                  <a:t>nRMSE</a:t>
                </a:r>
                <a:r>
                  <a:rPr kumimoji="1" lang="en-US" altLang="zh-TW" dirty="0"/>
                  <a:t> around (sometimes even below) that range. Hence, the above results are far from satisfactory.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7480A30-5EAD-23AA-259D-89966FC0EF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950" y="1357948"/>
                <a:ext cx="11214100" cy="5260170"/>
              </a:xfrm>
              <a:blipFill>
                <a:blip r:embed="rId2"/>
                <a:stretch>
                  <a:fillRect l="-1018" t="-8434" b="-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5182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0A85EBD9-285A-C7BB-D950-E27BC1839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79003" cy="1325563"/>
          </a:xfrm>
        </p:spPr>
        <p:txBody>
          <a:bodyPr>
            <a:noAutofit/>
          </a:bodyPr>
          <a:lstStyle/>
          <a:p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 (Re-visit) </a:t>
            </a:r>
            <a:b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How Do Frames Transmit?</a:t>
            </a:r>
            <a:endParaRPr kumimoji="1" lang="zh-TW" alt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內容版面配置區 2">
                <a:extLst>
                  <a:ext uri="{FF2B5EF4-FFF2-40B4-BE49-F238E27FC236}">
                    <a16:creationId xmlns:a16="http://schemas.microsoft.com/office/drawing/2014/main" id="{5DBB708D-F9F2-AC1C-95B3-85BB47521A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4798" y="1569947"/>
                <a:ext cx="11624605" cy="268788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TW" dirty="0"/>
                  <a:t>Frames get generated one by one with an equal time difference.</a:t>
                </a:r>
              </a:p>
              <a:p>
                <a:r>
                  <a:rPr lang="en-US" altLang="zh-TW" dirty="0"/>
                  <a:t>Assume TCP is used, once a frame is transmitted, we move on to future frames. </a:t>
                </a:r>
                <a:r>
                  <a:rPr lang="en-US" altLang="zh-TW" sz="2200" i="1" dirty="0"/>
                  <a:t>(No Stop-and-Wait anymore!)</a:t>
                </a:r>
              </a:p>
              <a:p>
                <a:r>
                  <a:rPr lang="en-US" altLang="zh-TW" dirty="0"/>
                  <a:t>Frame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TW" dirty="0"/>
                  <a:t> will be dropped if </a:t>
                </a:r>
                <a:r>
                  <a:rPr lang="en-US" altLang="zh-TW" sz="2200" dirty="0"/>
                  <a:t>(</a:t>
                </a:r>
                <a:r>
                  <a:rPr lang="en-US" altLang="zh-TW" sz="2200" i="1" dirty="0"/>
                  <a:t>there is a  huge delay introduced by previous frames</a:t>
                </a:r>
                <a:r>
                  <a:rPr lang="en-US" altLang="zh-TW" sz="2200" dirty="0"/>
                  <a:t>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TW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d>
                    <m:r>
                      <a:rPr lang="en-US" altLang="zh-TW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TW" dirty="0"/>
                  <a:t>,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𝐹𝑃𝑆</m:t>
                    </m:r>
                  </m:oMath>
                </a14:m>
                <a:r>
                  <a:rPr lang="en-US" altLang="zh-TW" dirty="0"/>
                  <a:t> is a baseline case. Generally, we can have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𝐹𝑃𝑆</m:t>
                    </m:r>
                  </m:oMath>
                </a14:m>
                <a:r>
                  <a:rPr lang="en-US" altLang="zh-TW" dirty="0"/>
                  <a:t>. </a:t>
                </a:r>
              </a:p>
              <a:p>
                <a:endParaRPr lang="en-US" altLang="zh-TW" dirty="0"/>
              </a:p>
              <a:p>
                <a:endParaRPr kumimoji="1" lang="en-US" altLang="zh-TW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2" name="內容版面配置區 2">
                <a:extLst>
                  <a:ext uri="{FF2B5EF4-FFF2-40B4-BE49-F238E27FC236}">
                    <a16:creationId xmlns:a16="http://schemas.microsoft.com/office/drawing/2014/main" id="{5DBB708D-F9F2-AC1C-95B3-85BB47521A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4798" y="1569947"/>
                <a:ext cx="11624605" cy="2687882"/>
              </a:xfrm>
              <a:blipFill>
                <a:blip r:embed="rId3"/>
                <a:stretch>
                  <a:fillRect l="-983" t="-4225" b="-46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群組 69">
            <a:extLst>
              <a:ext uri="{FF2B5EF4-FFF2-40B4-BE49-F238E27FC236}">
                <a16:creationId xmlns:a16="http://schemas.microsoft.com/office/drawing/2014/main" id="{8CE30F93-8ECC-B58B-9C90-AFB8D1674FB7}"/>
              </a:ext>
            </a:extLst>
          </p:cNvPr>
          <p:cNvGrpSpPr/>
          <p:nvPr/>
        </p:nvGrpSpPr>
        <p:grpSpPr>
          <a:xfrm>
            <a:off x="236157" y="4677293"/>
            <a:ext cx="8412481" cy="2021191"/>
            <a:chOff x="221642" y="4471684"/>
            <a:chExt cx="8412481" cy="2021191"/>
          </a:xfrm>
        </p:grpSpPr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60E4FAF8-0037-EE23-30FB-A84F92EA5D82}"/>
                </a:ext>
              </a:extLst>
            </p:cNvPr>
            <p:cNvGrpSpPr/>
            <p:nvPr/>
          </p:nvGrpSpPr>
          <p:grpSpPr>
            <a:xfrm>
              <a:off x="221642" y="4536037"/>
              <a:ext cx="8412481" cy="1956838"/>
              <a:chOff x="281229" y="4090099"/>
              <a:chExt cx="9715375" cy="2329403"/>
            </a:xfrm>
          </p:grpSpPr>
          <p:grpSp>
            <p:nvGrpSpPr>
              <p:cNvPr id="51" name="群組 50">
                <a:extLst>
                  <a:ext uri="{FF2B5EF4-FFF2-40B4-BE49-F238E27FC236}">
                    <a16:creationId xmlns:a16="http://schemas.microsoft.com/office/drawing/2014/main" id="{600FE228-88CC-68EE-C6C9-F34F7CC7DC51}"/>
                  </a:ext>
                </a:extLst>
              </p:cNvPr>
              <p:cNvGrpSpPr/>
              <p:nvPr/>
            </p:nvGrpSpPr>
            <p:grpSpPr>
              <a:xfrm>
                <a:off x="281229" y="4090099"/>
                <a:ext cx="9715375" cy="2329403"/>
                <a:chOff x="1092378" y="4002035"/>
                <a:chExt cx="9932788" cy="2329403"/>
              </a:xfrm>
            </p:grpSpPr>
            <p:grpSp>
              <p:nvGrpSpPr>
                <p:cNvPr id="32" name="群組 31">
                  <a:extLst>
                    <a:ext uri="{FF2B5EF4-FFF2-40B4-BE49-F238E27FC236}">
                      <a16:creationId xmlns:a16="http://schemas.microsoft.com/office/drawing/2014/main" id="{F816DC8F-4597-1F70-7B1A-E3DA6DE55D82}"/>
                    </a:ext>
                  </a:extLst>
                </p:cNvPr>
                <p:cNvGrpSpPr/>
                <p:nvPr/>
              </p:nvGrpSpPr>
              <p:grpSpPr>
                <a:xfrm>
                  <a:off x="1092378" y="4002035"/>
                  <a:ext cx="9932788" cy="2314773"/>
                  <a:chOff x="1569747" y="1163783"/>
                  <a:chExt cx="9932788" cy="2314773"/>
                </a:xfrm>
              </p:grpSpPr>
              <p:grpSp>
                <p:nvGrpSpPr>
                  <p:cNvPr id="33" name="群組 32">
                    <a:extLst>
                      <a:ext uri="{FF2B5EF4-FFF2-40B4-BE49-F238E27FC236}">
                        <a16:creationId xmlns:a16="http://schemas.microsoft.com/office/drawing/2014/main" id="{1207EDE1-86F3-60D3-E73A-53FE5C897FC1}"/>
                      </a:ext>
                    </a:extLst>
                  </p:cNvPr>
                  <p:cNvGrpSpPr/>
                  <p:nvPr/>
                </p:nvGrpSpPr>
                <p:grpSpPr>
                  <a:xfrm>
                    <a:off x="1569747" y="1163783"/>
                    <a:ext cx="9932788" cy="2314773"/>
                    <a:chOff x="1720695" y="2804128"/>
                    <a:chExt cx="7990749" cy="1469481"/>
                  </a:xfrm>
                </p:grpSpPr>
                <p:sp>
                  <p:nvSpPr>
                    <p:cNvPr id="36" name="TextBox 6">
                      <a:extLst>
                        <a:ext uri="{FF2B5EF4-FFF2-40B4-BE49-F238E27FC236}">
                          <a16:creationId xmlns:a16="http://schemas.microsoft.com/office/drawing/2014/main" id="{B40341C7-D894-D365-A358-2B5985FE5FC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20695" y="3245951"/>
                      <a:ext cx="1145534" cy="30236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Uploader</a:t>
                      </a: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7" name="Rectangle 8">
                          <a:extLst>
                            <a:ext uri="{FF2B5EF4-FFF2-40B4-BE49-F238E27FC236}">
                              <a16:creationId xmlns:a16="http://schemas.microsoft.com/office/drawing/2014/main" id="{319837D6-BC05-1CDF-947B-94903A8C67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38247" y="3254459"/>
                          <a:ext cx="2847922" cy="25087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p:spPr>
                      <p:style>
                        <a:lnRef idx="2">
                          <a:schemeClr val="accent6">
                            <a:shade val="50000"/>
                          </a:schemeClr>
                        </a:lnRef>
                        <a:fillRef idx="1">
                          <a:schemeClr val="accent6"/>
                        </a:fillRef>
                        <a:effectRef idx="0">
                          <a:schemeClr val="accent6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5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TW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sz="1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TW" sz="15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5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TW" sz="15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sz="1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altLang="zh-TW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TW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p:txBody>
                    </p:sp>
                  </mc:Choice>
                  <mc:Fallback xmlns="">
                    <p:sp>
                      <p:nvSpPr>
                        <p:cNvPr id="8" name="Rectangle 8">
                          <a:extLst>
                            <a:ext uri="{FF2B5EF4-FFF2-40B4-BE49-F238E27FC236}">
                              <a16:creationId xmlns:a16="http://schemas.microsoft.com/office/drawing/2014/main" id="{5F74964F-F40C-BF49-8DE5-F2B125619E81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638247" y="3254459"/>
                          <a:ext cx="2847922" cy="250870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TW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38" name="Straight Arrow Connector 14">
                      <a:extLst>
                        <a:ext uri="{FF2B5EF4-FFF2-40B4-BE49-F238E27FC236}">
                          <a16:creationId xmlns:a16="http://schemas.microsoft.com/office/drawing/2014/main" id="{7C1B347F-8575-5FB6-EC53-3CB521C2F18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634917" y="3774150"/>
                      <a:ext cx="2881316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11">
                      <a:extLst>
                        <a:ext uri="{FF2B5EF4-FFF2-40B4-BE49-F238E27FC236}">
                          <a16:creationId xmlns:a16="http://schemas.microsoft.com/office/drawing/2014/main" id="{58760037-6002-B141-8C30-7266BEDCCA2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634917" y="3047145"/>
                      <a:ext cx="0" cy="944276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Arrow Connector 4">
                      <a:extLst>
                        <a:ext uri="{FF2B5EF4-FFF2-40B4-BE49-F238E27FC236}">
                          <a16:creationId xmlns:a16="http://schemas.microsoft.com/office/drawing/2014/main" id="{ED181FB2-261F-DEBD-7611-920DB71E933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227425" y="3491443"/>
                      <a:ext cx="7484019" cy="22082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41" name="TextBox 37">
                          <a:extLst>
                            <a:ext uri="{FF2B5EF4-FFF2-40B4-BE49-F238E27FC236}">
                              <a16:creationId xmlns:a16="http://schemas.microsoft.com/office/drawing/2014/main" id="{C260A6B7-E194-2F85-316A-B2408B646D4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06459" y="3845310"/>
                          <a:ext cx="560657" cy="29222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>
                    <p:sp>
                      <p:nvSpPr>
                        <p:cNvPr id="41" name="TextBox 37">
                          <a:extLst>
                            <a:ext uri="{FF2B5EF4-FFF2-40B4-BE49-F238E27FC236}">
                              <a16:creationId xmlns:a16="http://schemas.microsoft.com/office/drawing/2014/main" id="{C260A6B7-E194-2F85-316A-B2408B646D4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06459" y="3845310"/>
                          <a:ext cx="560657" cy="292223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 b="-2187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TW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42" name="Straight Connector 11">
                      <a:extLst>
                        <a:ext uri="{FF2B5EF4-FFF2-40B4-BE49-F238E27FC236}">
                          <a16:creationId xmlns:a16="http://schemas.microsoft.com/office/drawing/2014/main" id="{1FD2AA41-1F48-4082-06AC-6A0E589ECFD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81791" y="2804128"/>
                      <a:ext cx="0" cy="1036535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Connector 11">
                      <a:extLst>
                        <a:ext uri="{FF2B5EF4-FFF2-40B4-BE49-F238E27FC236}">
                          <a16:creationId xmlns:a16="http://schemas.microsoft.com/office/drawing/2014/main" id="{187BEF02-EDB7-BD97-AF4A-E9348AE7DFE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075401" y="2804128"/>
                      <a:ext cx="0" cy="1091581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Connector 11">
                      <a:extLst>
                        <a:ext uri="{FF2B5EF4-FFF2-40B4-BE49-F238E27FC236}">
                          <a16:creationId xmlns:a16="http://schemas.microsoft.com/office/drawing/2014/main" id="{5551BE8C-858B-1EFA-D5AB-740BBDED291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134959" y="2804128"/>
                      <a:ext cx="0" cy="1041182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Connector 11">
                      <a:extLst>
                        <a:ext uri="{FF2B5EF4-FFF2-40B4-BE49-F238E27FC236}">
                          <a16:creationId xmlns:a16="http://schemas.microsoft.com/office/drawing/2014/main" id="{7008B49D-9654-C025-085C-2ADFA78CF40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493120" y="2979761"/>
                      <a:ext cx="0" cy="102169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46" name="TextBox 37">
                          <a:extLst>
                            <a:ext uri="{FF2B5EF4-FFF2-40B4-BE49-F238E27FC236}">
                              <a16:creationId xmlns:a16="http://schemas.microsoft.com/office/drawing/2014/main" id="{7E781DCE-19FF-D3D8-2A32-162869E1500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375373" y="4001454"/>
                          <a:ext cx="519088" cy="27215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>
                    <p:sp>
                      <p:nvSpPr>
                        <p:cNvPr id="46" name="TextBox 37">
                          <a:extLst>
                            <a:ext uri="{FF2B5EF4-FFF2-40B4-BE49-F238E27FC236}">
                              <a16:creationId xmlns:a16="http://schemas.microsoft.com/office/drawing/2014/main" id="{7E781DCE-19FF-D3D8-2A32-162869E15003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375373" y="4001454"/>
                          <a:ext cx="519088" cy="272155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 b="-1724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TW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4" name="TextBox 37">
                        <a:extLst>
                          <a:ext uri="{FF2B5EF4-FFF2-40B4-BE49-F238E27FC236}">
                            <a16:creationId xmlns:a16="http://schemas.microsoft.com/office/drawing/2014/main" id="{58FEF2EF-9FBF-948D-0632-96D047F3735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601384" y="2879258"/>
                        <a:ext cx="762823" cy="46031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>
                  <p:sp>
                    <p:nvSpPr>
                      <p:cNvPr id="34" name="TextBox 37">
                        <a:extLst>
                          <a:ext uri="{FF2B5EF4-FFF2-40B4-BE49-F238E27FC236}">
                            <a16:creationId xmlns:a16="http://schemas.microsoft.com/office/drawing/2014/main" id="{58FEF2EF-9FBF-948D-0632-96D047F3735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601384" y="2879258"/>
                        <a:ext cx="762823" cy="460319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r="-7692" b="-2187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5" name="TextBox 37">
                        <a:extLst>
                          <a:ext uri="{FF2B5EF4-FFF2-40B4-BE49-F238E27FC236}">
                            <a16:creationId xmlns:a16="http://schemas.microsoft.com/office/drawing/2014/main" id="{977D3812-A240-CD3A-C085-BF4CC6D1C6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381598" y="2803886"/>
                        <a:ext cx="808686" cy="46031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+2)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>
                  <p:sp>
                    <p:nvSpPr>
                      <p:cNvPr id="35" name="TextBox 37">
                        <a:extLst>
                          <a:ext uri="{FF2B5EF4-FFF2-40B4-BE49-F238E27FC236}">
                            <a16:creationId xmlns:a16="http://schemas.microsoft.com/office/drawing/2014/main" id="{977D3812-A240-CD3A-C085-BF4CC6D1C60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381598" y="2803886"/>
                        <a:ext cx="808686" cy="460319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r="-3704" b="-2187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7" name="TextBox 37">
                      <a:extLst>
                        <a:ext uri="{FF2B5EF4-FFF2-40B4-BE49-F238E27FC236}">
                          <a16:creationId xmlns:a16="http://schemas.microsoft.com/office/drawing/2014/main" id="{088F09ED-B5F4-056E-F741-BB180F81390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68686" y="5855923"/>
                      <a:ext cx="694694" cy="4755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47" name="TextBox 37">
                      <a:extLst>
                        <a:ext uri="{FF2B5EF4-FFF2-40B4-BE49-F238E27FC236}">
                          <a16:creationId xmlns:a16="http://schemas.microsoft.com/office/drawing/2014/main" id="{088F09ED-B5F4-056E-F741-BB180F81390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68686" y="5855923"/>
                      <a:ext cx="694694" cy="47551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272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3" name="左大括弧 52">
                <a:extLst>
                  <a:ext uri="{FF2B5EF4-FFF2-40B4-BE49-F238E27FC236}">
                    <a16:creationId xmlns:a16="http://schemas.microsoft.com/office/drawing/2014/main" id="{150739D2-D738-9310-3067-3F351340B86B}"/>
                  </a:ext>
                </a:extLst>
              </p:cNvPr>
              <p:cNvSpPr/>
              <p:nvPr/>
            </p:nvSpPr>
            <p:spPr>
              <a:xfrm rot="5400000">
                <a:off x="3473262" y="2567201"/>
                <a:ext cx="322192" cy="3882874"/>
              </a:xfrm>
              <a:prstGeom prst="leftBrace">
                <a:avLst>
                  <a:gd name="adj1" fmla="val 112992"/>
                  <a:gd name="adj2" fmla="val 50287"/>
                </a:avLst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54" name="左大括弧 53">
                <a:extLst>
                  <a:ext uri="{FF2B5EF4-FFF2-40B4-BE49-F238E27FC236}">
                    <a16:creationId xmlns:a16="http://schemas.microsoft.com/office/drawing/2014/main" id="{DD5798F3-24F4-1E54-2B25-88A94A2D677E}"/>
                  </a:ext>
                </a:extLst>
              </p:cNvPr>
              <p:cNvSpPr/>
              <p:nvPr/>
            </p:nvSpPr>
            <p:spPr>
              <a:xfrm rot="5400000">
                <a:off x="7274649" y="2644244"/>
                <a:ext cx="322192" cy="3719901"/>
              </a:xfrm>
              <a:prstGeom prst="leftBrace">
                <a:avLst>
                  <a:gd name="adj1" fmla="val 112992"/>
                  <a:gd name="adj2" fmla="val 50287"/>
                </a:avLst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F675F61A-E1B2-E286-E821-EDAF1A72E22A}"/>
                </a:ext>
              </a:extLst>
            </p:cNvPr>
            <p:cNvSpPr txBox="1"/>
            <p:nvPr/>
          </p:nvSpPr>
          <p:spPr>
            <a:xfrm>
              <a:off x="2723665" y="4471684"/>
              <a:ext cx="7499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1500" i="1" dirty="0"/>
                <a:t>1/FPS</a:t>
              </a:r>
              <a:endParaRPr kumimoji="1" lang="zh-TW" altLang="en-US" sz="1500" i="1" dirty="0"/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B1CEB005-9947-4681-945C-808F77FFC41D}"/>
                </a:ext>
              </a:extLst>
            </p:cNvPr>
            <p:cNvSpPr txBox="1"/>
            <p:nvPr/>
          </p:nvSpPr>
          <p:spPr>
            <a:xfrm>
              <a:off x="6065775" y="4474639"/>
              <a:ext cx="7499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500" i="1" dirty="0"/>
                <a:t>1/FPS</a:t>
              </a:r>
              <a:endParaRPr kumimoji="1" lang="zh-TW" altLang="en-US" sz="1500" i="1" dirty="0"/>
            </a:p>
          </p:txBody>
        </p:sp>
      </p:grp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53AB6D4A-108F-7F1B-F34B-8DA421A16077}"/>
              </a:ext>
            </a:extLst>
          </p:cNvPr>
          <p:cNvCxnSpPr/>
          <p:nvPr/>
        </p:nvCxnSpPr>
        <p:spPr>
          <a:xfrm>
            <a:off x="0" y="4351941"/>
            <a:ext cx="12192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37">
                <a:extLst>
                  <a:ext uri="{FF2B5EF4-FFF2-40B4-BE49-F238E27FC236}">
                    <a16:creationId xmlns:a16="http://schemas.microsoft.com/office/drawing/2014/main" id="{FFD9FF4E-270A-00E5-9E0B-CE2301FFDC36}"/>
                  </a:ext>
                </a:extLst>
              </p:cNvPr>
              <p:cNvSpPr txBox="1"/>
              <p:nvPr/>
            </p:nvSpPr>
            <p:spPr>
              <a:xfrm>
                <a:off x="8862229" y="4633751"/>
                <a:ext cx="3278182" cy="2357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1400" dirty="0">
                    <a:solidFill>
                      <a:srgbClr val="FF0000"/>
                    </a:solidFill>
                  </a:rPr>
                  <a:t>: </a:t>
                </a:r>
                <a:r>
                  <a:rPr lang="en-US" sz="1400" dirty="0">
                    <a:solidFill>
                      <a:schemeClr val="tx1"/>
                    </a:solidFill>
                  </a:rPr>
                  <a:t>generating time of frame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:pPr/>
                <a:endParaRPr lang="en-US" sz="500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TW" sz="1400" dirty="0">
                    <a:solidFill>
                      <a:srgbClr val="FF0000"/>
                    </a:solidFill>
                  </a:rPr>
                  <a:t>: </a:t>
                </a:r>
                <a:r>
                  <a:rPr lang="en-US" altLang="zh-TW" sz="1400" dirty="0">
                    <a:solidFill>
                      <a:schemeClr val="tx1"/>
                    </a:solidFill>
                  </a:rPr>
                  <a:t>start time of frame </a:t>
                </a:r>
                <a14:m>
                  <m:oMath xmlns:m="http://schemas.openxmlformats.org/officeDocument/2006/math">
                    <m:r>
                      <a:rPr lang="en-US" altLang="zh-TW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sz="1400" dirty="0">
                    <a:solidFill>
                      <a:schemeClr val="tx1"/>
                    </a:solidFill>
                  </a:rPr>
                  <a:t>’s transmission.</a:t>
                </a:r>
              </a:p>
              <a:p>
                <a:endParaRPr lang="en-US" altLang="zh-TW" sz="5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TW" sz="1400" dirty="0">
                    <a:solidFill>
                      <a:srgbClr val="FF0000"/>
                    </a:solidFill>
                  </a:rPr>
                  <a:t>: </a:t>
                </a:r>
                <a:r>
                  <a:rPr lang="en-US" altLang="zh-TW" sz="1400" dirty="0">
                    <a:solidFill>
                      <a:schemeClr val="tx1"/>
                    </a:solidFill>
                  </a:rPr>
                  <a:t>end time of frame </a:t>
                </a:r>
                <a14:m>
                  <m:oMath xmlns:m="http://schemas.openxmlformats.org/officeDocument/2006/math">
                    <m:r>
                      <a:rPr lang="en-US" altLang="zh-TW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sz="1400" dirty="0">
                    <a:solidFill>
                      <a:schemeClr val="tx1"/>
                    </a:solidFill>
                  </a:rPr>
                  <a:t>’s transmission.</a:t>
                </a:r>
              </a:p>
              <a:p>
                <a:endParaRPr lang="en-US" altLang="zh-TW" sz="500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sz="1400" dirty="0">
                    <a:solidFill>
                      <a:srgbClr val="FF0000"/>
                    </a:solidFill>
                  </a:rPr>
                  <a:t>   : </a:t>
                </a:r>
                <a:r>
                  <a:rPr lang="en-US" altLang="zh-TW" sz="1400" dirty="0">
                    <a:solidFill>
                      <a:schemeClr val="tx1"/>
                    </a:solidFill>
                  </a:rPr>
                  <a:t>avg. throughput during frame </a:t>
                </a:r>
                <a14:m>
                  <m:oMath xmlns:m="http://schemas.openxmlformats.org/officeDocument/2006/math">
                    <m:r>
                      <a:rPr lang="en-US" altLang="zh-TW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sz="1400" dirty="0">
                    <a:solidFill>
                      <a:schemeClr val="tx1"/>
                    </a:solidFill>
                  </a:rPr>
                  <a:t>’s transmission period.</a:t>
                </a:r>
              </a:p>
              <a:p>
                <a:endParaRPr lang="en-US" altLang="zh-TW" sz="500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sz="1400" dirty="0">
                    <a:solidFill>
                      <a:srgbClr val="FF0000"/>
                    </a:solidFill>
                  </a:rPr>
                  <a:t>   : </a:t>
                </a:r>
                <a:r>
                  <a:rPr lang="en-US" altLang="zh-TW" sz="1400" dirty="0">
                    <a:solidFill>
                      <a:schemeClr val="tx1"/>
                    </a:solidFill>
                  </a:rPr>
                  <a:t>size of frame </a:t>
                </a:r>
                <a14:m>
                  <m:oMath xmlns:m="http://schemas.openxmlformats.org/officeDocument/2006/math">
                    <m:r>
                      <a:rPr lang="en-US" altLang="zh-TW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sz="1400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altLang="zh-TW" sz="1400" dirty="0">
                  <a:solidFill>
                    <a:srgbClr val="FF0000"/>
                  </a:solidFill>
                </a:endParaRPr>
              </a:p>
              <a:p>
                <a:pPr/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5" name="TextBox 37">
                <a:extLst>
                  <a:ext uri="{FF2B5EF4-FFF2-40B4-BE49-F238E27FC236}">
                    <a16:creationId xmlns:a16="http://schemas.microsoft.com/office/drawing/2014/main" id="{FFD9FF4E-270A-00E5-9E0B-CE2301FFD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2229" y="4633751"/>
                <a:ext cx="3278182" cy="2357697"/>
              </a:xfrm>
              <a:prstGeom prst="rect">
                <a:avLst/>
              </a:prstGeom>
              <a:blipFill>
                <a:blip r:embed="rId10"/>
                <a:stretch>
                  <a:fillRect l="-3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8944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3AB562-9ADF-8FD7-3ED0-7881F3CC1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FAA863-310F-1303-D153-50DD7630A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0276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75DE66-D990-8309-12A5-8098361EC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 Brief Recap of </a:t>
            </a:r>
            <a:r>
              <a:rPr kumimoji="1" lang="en-US" altLang="zh-TW" sz="3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ESTR4998</a:t>
            </a:r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Presentation</a:t>
            </a:r>
            <a:endParaRPr kumimoji="1" lang="zh-TW" alt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9FBC9A-AFF8-2E0E-DE72-FA9B7E2CA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In the presentation of ESTR4998, we talked about how do video frames get transmitted to the server. 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7248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551</Words>
  <Application>Microsoft Macintosh PowerPoint</Application>
  <PresentationFormat>寬螢幕</PresentationFormat>
  <Paragraphs>75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Office 佈景主題</vt:lpstr>
      <vt:lpstr>Research in Video Encoding and Streaming</vt:lpstr>
      <vt:lpstr>Outline</vt:lpstr>
      <vt:lpstr>Preliminaries (From ESTR4998 Presentation) - An Overall Picture of Video Encoding and Streaming</vt:lpstr>
      <vt:lpstr>Preliminaries  - What Did We Propose in ESTR4998?</vt:lpstr>
      <vt:lpstr>Current Related Works of Bandwidth Estimation</vt:lpstr>
      <vt:lpstr>Preliminaries (Re-visit)  - How Do Frames Transmit?</vt:lpstr>
      <vt:lpstr>PowerPoint 簡報</vt:lpstr>
      <vt:lpstr>Introduction - A Brief Recap of ESTR4998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ZHENG, Weijia</dc:creator>
  <cp:lastModifiedBy>ZHENG, Weijia</cp:lastModifiedBy>
  <cp:revision>415</cp:revision>
  <dcterms:created xsi:type="dcterms:W3CDTF">2022-04-24T08:19:56Z</dcterms:created>
  <dcterms:modified xsi:type="dcterms:W3CDTF">2022-04-24T10:40:20Z</dcterms:modified>
</cp:coreProperties>
</file>