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2" r:id="rId5"/>
    <p:sldId id="263" r:id="rId6"/>
    <p:sldId id="273" r:id="rId7"/>
    <p:sldId id="259" r:id="rId8"/>
    <p:sldId id="261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46"/>
    <p:restoredTop sz="94646"/>
  </p:normalViewPr>
  <p:slideViewPr>
    <p:cSldViewPr snapToGrid="0" snapToObjects="1">
      <p:cViewPr>
        <p:scale>
          <a:sx n="115" d="100"/>
          <a:sy n="115" d="100"/>
        </p:scale>
        <p:origin x="100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34D4-68D4-F84A-A096-0BF2FC5915EC}" type="datetimeFigureOut">
              <a:rPr kumimoji="1" lang="zh-TW" altLang="en-US" smtClean="0"/>
              <a:t>2022/4/25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E534B-9E53-2C41-99F8-577F50FB784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00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534B-9E53-2C41-99F8-577F50FB7840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075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747F2B-D7B5-F565-14D1-C3F713476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78C1AD-E0D7-3E3A-2261-9C4746640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94F174-7A20-2E58-9898-6B56DE04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6661-A71E-5B48-ACA3-5BF45D74A230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74F45-1DAB-7EF7-5F4F-DF11585D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3C59BB-A63E-BB93-0E11-6270068F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23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C8629-F024-394A-7108-39B9E904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929C7B-12A4-A0A7-1FCC-2F41DF2B7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04F967-2D73-871B-B447-22E3F436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94D8-B59B-7346-9076-D8D64A5FED57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E56901-FA49-9883-2197-A40017A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E5F082-1591-17AC-5A0F-9919D770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968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6A5E009-4DC8-15D3-C9AC-754875BB3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3D62BC-D1E0-3678-375C-2F9651BDD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6CF5DF-2EB7-CBB8-C61E-177478A5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B554-44A8-6749-8C6D-237994429B81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E23258-7ECF-95D0-9BD2-7031CC7F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0027BF-9336-F6E3-D1AE-B1980DFC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341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E360F0-D4E7-A6DF-C695-9795E67F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D26326-2401-6567-F2BC-9C9A03EA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064767-A49C-CF5B-DD07-F9F94991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5F7F-013B-8240-B945-073682FC974F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2ED22C-6D9F-3398-B699-C08F9D1B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149471-EA6E-E350-D04B-C6C3BE57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86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799EF-7D6F-EFF8-F36E-D339920F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52B1C4-2273-1953-1117-5CA7A9DF0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CEEB4C-BBFA-206E-779F-712B3BD0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5FC9-A46A-6147-AEF6-203B216D5947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BB705-2320-A558-F80C-47377E26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C4A2D5-7963-DEDC-438D-F5556C56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256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FF966-CA60-83C0-40A3-DAD19C15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A435C-54BF-888B-6567-9882E9C02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09FBC5-09A0-89B7-95ED-2FAC6D456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0AC247-98D5-3209-9B2B-DFE6369C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A81A-DAF5-E24D-ABA5-A3F878D60B3E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F6720A-4720-D58C-751A-69D5BC6B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025B56-9944-5419-A058-A426375D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165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5153A-C780-539B-53BB-F967A2AC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AAA0F7-CBD2-8C2C-B53C-6376E51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1DA3D9-2DAA-14A6-5241-3939B18B1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D7BAAD-E6EC-8B06-9717-C85CA2654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9BFE5F-9DD6-4C3E-720A-5530BE36C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27A41F-0EB3-FA29-A5E0-A1737DAC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353C-9663-6B40-A21E-8402AB254020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27BC19D-A714-6CB1-4DCD-228A0C98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D2B0E4-95CC-ADB3-FD53-47EB13B4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249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9D213-9BAC-9810-76C3-C80DBAD9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9818CFE-5F9B-8713-6517-9D039C03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2B6D-CC27-6042-BADD-1D8ACCE8E3BC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6B1BF5-44A4-1A53-0F11-98D3896D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16E48A-AB00-049D-D3BA-17E6DF5A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943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261B7DC-9102-B7B5-89AF-A4C5C91C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EFF0-E8BB-324C-BAFE-6C5F88F3DE42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D0AC7A2-B765-D91C-D966-59E22032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EC0A7B-B78C-ED2F-2F77-A009FE5D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041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8DCB2-23BD-B97D-B428-0AF2473E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8E472E-D835-C347-A86A-41D86381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4F486A-F8AE-FC65-EBD8-9C854D08E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E5CFC9-B68B-E877-E400-7AA95E1A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47C7-FD74-D94A-9C09-EC380A6F657C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0ACB24-057C-26D6-F4D7-672AEEEA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C66A66-947F-362F-CC79-5B92B67B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51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BD10EF-7408-F2F5-DC89-04AA172C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73D244-090F-56D7-5AD9-1C6B0D7AE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342AC8-12E4-2002-594B-3A6A841A7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AC09C3-10EC-C8A3-0383-03172186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3161-75DC-D440-B170-555BC512478C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89E471-6B8B-B5E8-3CDA-7BA0D451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465FC4-E3B1-512E-4D35-0C128314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BD74654-CB00-BBFB-5C46-91359B84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109F6E-249C-7C8F-E8AA-DC6BB4517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719281-61B4-B3E6-7379-8C93087FB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A1A2-7A04-AF47-9D00-6F6FB3C6DB90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5E077B-BCE0-02D3-B168-4410F3635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B92B16-BC74-D228-C375-1B8A5E816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087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9591FF0-D02A-0B9A-D445-A158719B8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933" y="1163395"/>
            <a:ext cx="9356125" cy="1896762"/>
          </a:xfrm>
        </p:spPr>
        <p:txBody>
          <a:bodyPr>
            <a:normAutofit/>
          </a:bodyPr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in Video Encoding and Streaming</a:t>
            </a:r>
            <a:endParaRPr kumimoji="1"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E489E92B-E4DA-B812-D468-69F4E9CB5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5" y="5089199"/>
            <a:ext cx="9144000" cy="1476281"/>
          </a:xfrm>
        </p:spPr>
        <p:txBody>
          <a:bodyPr>
            <a:normAutofit lnSpcReduction="10000"/>
          </a:bodyPr>
          <a:lstStyle/>
          <a:p>
            <a:endParaRPr kumimoji="1" lang="en-US" altLang="zh-TW" sz="1800" dirty="0">
              <a:latin typeface="Times New Roman" panose="02020603050405020304" pitchFamily="18" charset="0"/>
              <a:ea typeface="STSong" panose="0201060004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TW" sz="1800" b="1" i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Student</a:t>
            </a:r>
            <a:r>
              <a:rPr kumimoji="1" lang="en-US" altLang="zh-TW" sz="1800" b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en-US" altLang="zh-TW" sz="1800" dirty="0" err="1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Weijia</a:t>
            </a:r>
            <a:r>
              <a:rPr kumimoji="1" lang="en-US" altLang="zh-TW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 Zheng                    </a:t>
            </a:r>
            <a:r>
              <a:rPr kumimoji="1" lang="en-US" altLang="zh-TW" sz="1800" b="1" i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Supervisor: </a:t>
            </a:r>
            <a:r>
              <a:rPr kumimoji="1" lang="en-US" altLang="zh-TW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Jack Y.B. Lee</a:t>
            </a:r>
          </a:p>
          <a:p>
            <a:r>
              <a:rPr kumimoji="1" lang="en-US" altLang="zh-TW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Department of Information Engineering, CUHK</a:t>
            </a:r>
          </a:p>
          <a:p>
            <a:r>
              <a:rPr kumimoji="1" lang="en-US" altLang="zh-TW" sz="2800" b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April 25, 2022</a:t>
            </a:r>
          </a:p>
          <a:p>
            <a:endParaRPr kumimoji="1" lang="en-US" altLang="zh-TW" b="1" dirty="0">
              <a:latin typeface="Times New Roman" panose="02020603050405020304" pitchFamily="18" charset="0"/>
              <a:ea typeface="ST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9B094B-78D1-D047-1464-D716B6E31F84}"/>
              </a:ext>
            </a:extLst>
          </p:cNvPr>
          <p:cNvSpPr txBox="1"/>
          <p:nvPr/>
        </p:nvSpPr>
        <p:spPr>
          <a:xfrm>
            <a:off x="590802" y="3397569"/>
            <a:ext cx="1101038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ESTR4999 Oral Presentation</a:t>
            </a:r>
          </a:p>
          <a:p>
            <a:pPr algn="ctr"/>
            <a:r>
              <a:rPr kumimoji="1"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 Report Title: </a:t>
            </a:r>
          </a:p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Conditional-Probability-Distribution Model for Bandwidth Estimation with Application in Live Video Streaming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kumimoji="1" lang="zh-TW" altLang="en-US" i="1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319D580-D0FC-260E-0F0A-A1DB9E2D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379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69E76F6F-B539-6722-980A-B4910004E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8" y="1694181"/>
            <a:ext cx="5424932" cy="412255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D38A8B0-C3D6-5461-043E-DDA3310D2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84" y="1743805"/>
            <a:ext cx="5424932" cy="4056392"/>
          </a:xfrm>
          <a:prstGeom prst="rect">
            <a:avLst/>
          </a:prstGeom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57A183A6-C359-ABFA-76DC-BAF2CF96DD56}"/>
              </a:ext>
            </a:extLst>
          </p:cNvPr>
          <p:cNvSpPr txBox="1">
            <a:spLocks/>
          </p:cNvSpPr>
          <p:nvPr/>
        </p:nvSpPr>
        <p:spPr>
          <a:xfrm>
            <a:off x="808736" y="5662299"/>
            <a:ext cx="5287264" cy="376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1600" dirty="0"/>
              <a:t>An example of marginal empirical probability distribution.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DFC33640-BE19-0ABA-364B-5BCAE38ADC2E}"/>
              </a:ext>
            </a:extLst>
          </p:cNvPr>
          <p:cNvSpPr txBox="1">
            <a:spLocks/>
          </p:cNvSpPr>
          <p:nvPr/>
        </p:nvSpPr>
        <p:spPr>
          <a:xfrm>
            <a:off x="6799580" y="5987506"/>
            <a:ext cx="4745736" cy="376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1600" dirty="0"/>
              <a:t>The corresponding conditional empirical distribution.</a:t>
            </a:r>
          </a:p>
        </p:txBody>
      </p: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2A038201-D989-B777-FC2C-C254BE19E985}"/>
              </a:ext>
            </a:extLst>
          </p:cNvPr>
          <p:cNvCxnSpPr>
            <a:cxnSpLocks/>
          </p:cNvCxnSpPr>
          <p:nvPr/>
        </p:nvCxnSpPr>
        <p:spPr>
          <a:xfrm>
            <a:off x="5057583" y="6544510"/>
            <a:ext cx="16694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87A6DA9-BCE6-2E71-D899-6DD8E90178E4}"/>
              </a:ext>
            </a:extLst>
          </p:cNvPr>
          <p:cNvSpPr txBox="1"/>
          <p:nvPr/>
        </p:nvSpPr>
        <p:spPr>
          <a:xfrm>
            <a:off x="5203096" y="6064296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i="1" dirty="0"/>
              <a:t>conditioning</a:t>
            </a:r>
            <a:endParaRPr kumimoji="1" lang="zh-TW" altLang="en-US" b="1" i="1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5D39DC8-74FE-0013-DE88-E4203B6915F6}"/>
              </a:ext>
            </a:extLst>
          </p:cNvPr>
          <p:cNvSpPr txBox="1"/>
          <p:nvPr/>
        </p:nvSpPr>
        <p:spPr>
          <a:xfrm>
            <a:off x="7160615" y="5691921"/>
            <a:ext cx="1611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b="1" i="1" dirty="0"/>
              <a:t>0.05 quantile value</a:t>
            </a:r>
            <a:endParaRPr kumimoji="1" lang="zh-TW" altLang="en-US" sz="1400" b="1" i="1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106EF599-A9D4-A501-4275-8E05FFB2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Demo Pictures of Marginal and Conditional PDF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FD7CF4-E64F-D6A6-3FCB-F31F05CE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182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AB562-9ADF-8FD7-3ED0-7881F3CC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Side Note: Why Bother Using the Conditioning?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FAA863-310F-1303-D153-50DD7630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ea typeface="Cambria Math" panose="02040503050406030204" pitchFamily="18" charset="0"/>
              </a:rPr>
              <a:t>Because such trick/idea appears in some short-term estimating problem in other fields. E.g., speed estimation on highways.</a:t>
            </a:r>
            <a:endParaRPr lang="en-US" altLang="zh-TW" dirty="0">
              <a:ea typeface="Cambria Math" panose="020405030504060302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98DEBE-89E1-5EB7-A054-7088145C9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8" y="2799289"/>
            <a:ext cx="10515600" cy="351261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53A11F7-8B39-895A-EDB4-2589F1514C74}"/>
              </a:ext>
            </a:extLst>
          </p:cNvPr>
          <p:cNvSpPr/>
          <p:nvPr/>
        </p:nvSpPr>
        <p:spPr>
          <a:xfrm>
            <a:off x="6083969" y="2959769"/>
            <a:ext cx="5257800" cy="1189147"/>
          </a:xfrm>
          <a:prstGeom prst="rect">
            <a:avLst/>
          </a:prstGeom>
          <a:noFill/>
          <a:ln w="44450" cap="rnd">
            <a:solidFill>
              <a:srgbClr val="00B0F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4B7315-732D-D908-2129-370EEFD3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526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8E8E8042-AFD5-9677-0467-B3B062862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47" y="1087838"/>
            <a:ext cx="5990169" cy="4492626"/>
          </a:xfr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84EBE61-423A-5768-FE05-8AC6BB626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463" y="1064759"/>
            <a:ext cx="6020942" cy="45157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3AB562-9ADF-8FD7-3ED0-7881F3CC1B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Results</a:t>
                </a:r>
                <a:b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Data set 1: Mean throughput </a:t>
                </a:r>
                <a14:m>
                  <m:oMath xmlns:m="http://schemas.openxmlformats.org/officeDocument/2006/math">
                    <m:r>
                      <a:rPr kumimoji="1" lang="en-US" altLang="zh-TW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8Mbps.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1" lang="zh-TW" alt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3AB562-9ADF-8FD7-3ED0-7881F3CC1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8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CB74FAE0-826D-5AA9-5D92-C5B94C64C7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993" y="5580464"/>
                <a:ext cx="10386500" cy="11129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TW" sz="1800" dirty="0"/>
                  <a:t>Fix minimal frame size to a small value, increase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zh-TW" sz="1800" dirty="0"/>
                  <a:t>. </a:t>
                </a:r>
              </a:p>
              <a:p>
                <a:r>
                  <a:rPr kumimoji="1" lang="en-US" altLang="zh-TW" sz="1800" dirty="0"/>
                  <a:t>The bitrate increases to the mean level. And the loss rate stays below our target: 5% </a:t>
                </a:r>
              </a:p>
              <a:p>
                <a:r>
                  <a:rPr kumimoji="1" lang="en-US" altLang="zh-TW" sz="1800" dirty="0"/>
                  <a:t>Maximal initial buffer is set to 0.1s = 6/FPS for FPS = 60.</a:t>
                </a:r>
              </a:p>
            </p:txBody>
          </p:sp>
        </mc:Choice>
        <mc:Fallback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CB74FAE0-826D-5AA9-5D92-C5B94C64C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93" y="5580464"/>
                <a:ext cx="10386500" cy="1112944"/>
              </a:xfrm>
              <a:prstGeom prst="rect">
                <a:avLst/>
              </a:prstGeom>
              <a:blipFill>
                <a:blip r:embed="rId5"/>
                <a:stretch>
                  <a:fillRect l="-366" t="-4494" b="-67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B458BE41-FAC3-63D7-1135-C32B41C6B7DA}"/>
              </a:ext>
            </a:extLst>
          </p:cNvPr>
          <p:cNvSpPr/>
          <p:nvPr/>
        </p:nvSpPr>
        <p:spPr>
          <a:xfrm>
            <a:off x="1121664" y="1713767"/>
            <a:ext cx="2340864" cy="2992345"/>
          </a:xfrm>
          <a:prstGeom prst="rect">
            <a:avLst/>
          </a:prstGeom>
          <a:noFill/>
          <a:ln w="44450" cap="rnd">
            <a:solidFill>
              <a:srgbClr val="00B05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59D2B3-2855-522F-B3B4-768E243814AF}"/>
              </a:ext>
            </a:extLst>
          </p:cNvPr>
          <p:cNvSpPr/>
          <p:nvPr/>
        </p:nvSpPr>
        <p:spPr>
          <a:xfrm>
            <a:off x="6498336" y="1667437"/>
            <a:ext cx="2109216" cy="2864044"/>
          </a:xfrm>
          <a:prstGeom prst="rect">
            <a:avLst/>
          </a:prstGeom>
          <a:noFill/>
          <a:ln w="44450" cap="rnd">
            <a:solidFill>
              <a:srgbClr val="00B05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E0F84F4-7895-C09F-62B0-00BA256E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9037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50E496A-3F9B-CD85-831F-3CF3629F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" y="1162018"/>
            <a:ext cx="5974080" cy="448056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EB89B1A-8EAA-F9FB-C385-CDAD2FDAC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092" y="1162018"/>
            <a:ext cx="5974080" cy="4480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3AB562-9ADF-8FD7-3ED0-7881F3CC1B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Results</a:t>
                </a:r>
                <a:b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Data set 1: Mean throughput </a:t>
                </a:r>
                <a14:m>
                  <m:oMath xmlns:m="http://schemas.openxmlformats.org/officeDocument/2006/math">
                    <m:r>
                      <a:rPr kumimoji="1" lang="en-US" altLang="zh-TW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8Mbps. Fix buffer.</a:t>
                </a:r>
                <a:endParaRPr kumimoji="1" lang="zh-TW" alt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3AB562-9ADF-8FD7-3ED0-7881F3CC1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8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CB74FAE0-826D-5AA9-5D92-C5B94C64C7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750" y="5745056"/>
                <a:ext cx="10386500" cy="11129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TW" sz="2000" dirty="0"/>
                  <a:t>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zh-TW" sz="2000" dirty="0"/>
                  <a:t> to be 1/FPS, then we increase minimal frame size.</a:t>
                </a:r>
              </a:p>
              <a:p>
                <a:r>
                  <a:rPr kumimoji="1" lang="en-US" altLang="zh-TW" sz="2000" dirty="0"/>
                  <a:t>The bitrate increases to the mean level. And the loss rate stays below our target: 5%, </a:t>
                </a:r>
                <a:r>
                  <a:rPr kumimoji="1" lang="en-US" altLang="zh-TW" sz="2000" i="1" dirty="0">
                    <a:solidFill>
                      <a:srgbClr val="C00000"/>
                    </a:solidFill>
                  </a:rPr>
                  <a:t>for a while</a:t>
                </a:r>
                <a:r>
                  <a:rPr kumimoji="1" lang="en-US" altLang="zh-TW" sz="2000" dirty="0"/>
                  <a:t>.</a:t>
                </a:r>
              </a:p>
            </p:txBody>
          </p:sp>
        </mc:Choice>
        <mc:Fallback xmlns="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CB74FAE0-826D-5AA9-5D92-C5B94C64C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50" y="5745056"/>
                <a:ext cx="10386500" cy="1112944"/>
              </a:xfrm>
              <a:prstGeom prst="rect">
                <a:avLst/>
              </a:prstGeom>
              <a:blipFill>
                <a:blip r:embed="rId5"/>
                <a:stretch>
                  <a:fillRect l="-489" t="-6818" r="-1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3A2083C-1C56-611A-2556-FAFF4EF2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1291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A375042-2431-7B11-111C-55E08959E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1238250"/>
            <a:ext cx="5842000" cy="43815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4B40733-6DB7-8DE0-AAA1-C1C86A656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860" y="1238250"/>
            <a:ext cx="5842000" cy="4381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EA808CEB-0186-3D37-2293-B4660FD301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Results</a:t>
                </a:r>
                <a:b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Data set 2: Mean throughput </a:t>
                </a:r>
                <a14:m>
                  <m:oMath xmlns:m="http://schemas.openxmlformats.org/officeDocument/2006/math">
                    <m:r>
                      <a:rPr kumimoji="1" lang="en-US" altLang="zh-TW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12Mbps.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1" lang="zh-TW" alt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EA808CEB-0186-3D37-2293-B4660FD30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4"/>
                <a:stretch>
                  <a:fillRect l="-18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0317F05E-B7C2-FEE9-0205-126764A5E43D}"/>
              </a:ext>
            </a:extLst>
          </p:cNvPr>
          <p:cNvSpPr/>
          <p:nvPr/>
        </p:nvSpPr>
        <p:spPr>
          <a:xfrm>
            <a:off x="1182624" y="1877568"/>
            <a:ext cx="2548128" cy="3157728"/>
          </a:xfrm>
          <a:prstGeom prst="rect">
            <a:avLst/>
          </a:prstGeom>
          <a:noFill/>
          <a:ln w="44450" cap="rnd">
            <a:solidFill>
              <a:srgbClr val="00B05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FB7704-4717-A9D9-2681-A64CB845FC70}"/>
              </a:ext>
            </a:extLst>
          </p:cNvPr>
          <p:cNvSpPr/>
          <p:nvPr/>
        </p:nvSpPr>
        <p:spPr>
          <a:xfrm>
            <a:off x="6750812" y="1850136"/>
            <a:ext cx="2548128" cy="3157728"/>
          </a:xfrm>
          <a:prstGeom prst="rect">
            <a:avLst/>
          </a:prstGeom>
          <a:noFill/>
          <a:ln w="44450" cap="rnd">
            <a:solidFill>
              <a:srgbClr val="00B05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45EA719-27C2-C271-10A9-5E9CAB037B9C}"/>
              </a:ext>
            </a:extLst>
          </p:cNvPr>
          <p:cNvSpPr txBox="1">
            <a:spLocks/>
          </p:cNvSpPr>
          <p:nvPr/>
        </p:nvSpPr>
        <p:spPr>
          <a:xfrm>
            <a:off x="671610" y="5885137"/>
            <a:ext cx="10386500" cy="546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i="1" dirty="0"/>
              <a:t>Everything shows pretty much the same trend as 2 pages ago.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9CC3FA5-B9AC-5FEC-6548-F4B6F7A8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9479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04F94E1-0E9C-EB88-1575-1E43E6CD5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12" y="1347978"/>
            <a:ext cx="5842000" cy="43815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74877EC-DBD6-746D-71FA-E270E4B52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52" y="1347978"/>
            <a:ext cx="5842000" cy="4381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EA808CEB-0186-3D37-2293-B4660FD301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Results</a:t>
                </a:r>
                <a:b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Data set 2: Mean throughput </a:t>
                </a:r>
                <a14:m>
                  <m:oMath xmlns:m="http://schemas.openxmlformats.org/officeDocument/2006/math">
                    <m:r>
                      <a:rPr kumimoji="1" lang="en-US" altLang="zh-TW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12Mbps. Fix buffer.</a:t>
                </a:r>
                <a:endParaRPr kumimoji="1" lang="zh-TW" alt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EA808CEB-0186-3D37-2293-B4660FD30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4"/>
                <a:stretch>
                  <a:fillRect l="-18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45EA719-27C2-C271-10A9-5E9CAB037B9C}"/>
              </a:ext>
            </a:extLst>
          </p:cNvPr>
          <p:cNvSpPr txBox="1">
            <a:spLocks/>
          </p:cNvSpPr>
          <p:nvPr/>
        </p:nvSpPr>
        <p:spPr>
          <a:xfrm>
            <a:off x="838200" y="5946859"/>
            <a:ext cx="10192966" cy="546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i="1" dirty="0"/>
              <a:t>Again, everything shows pretty much the same trade off as before.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B257CF7-DEA7-D1F7-D367-F550FAE9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4426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95A68-484F-6720-D673-0135CFA9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Works</a:t>
            </a:r>
            <a:endParaRPr kumimoji="1"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00D6D6-ED46-731D-1452-12135F66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060"/>
            <a:ext cx="10515600" cy="5179858"/>
          </a:xfrm>
        </p:spPr>
        <p:txBody>
          <a:bodyPr>
            <a:noAutofit/>
          </a:bodyPr>
          <a:lstStyle/>
          <a:p>
            <a:r>
              <a:rPr lang="en-US" altLang="zh-TW" dirty="0"/>
              <a:t>We proposed and demonstrated a history-based short-term bandwidth predicting method which has its practical value in live video streaming. </a:t>
            </a:r>
          </a:p>
          <a:p>
            <a:r>
              <a:rPr lang="en-US" altLang="zh-TW" dirty="0"/>
              <a:t>Our method uses the empirical conditional probability to find the largest frame size while eliminating the probability of introducing a frame dropping under a network. </a:t>
            </a:r>
          </a:p>
          <a:p>
            <a:r>
              <a:rPr lang="en-US" altLang="zh-TW" dirty="0"/>
              <a:t>Possible improvements to enhance this method’s robustness. </a:t>
            </a:r>
          </a:p>
          <a:p>
            <a:pPr lvl="1"/>
            <a:r>
              <a:rPr lang="en-US" altLang="zh-TW" dirty="0"/>
              <a:t>giving a more concrete theoretical proof of the conditioning method </a:t>
            </a:r>
          </a:p>
          <a:p>
            <a:pPr lvl="1"/>
            <a:r>
              <a:rPr lang="en-US" altLang="zh-TW" dirty="0"/>
              <a:t>better implementations of the algorithm in both space and time complexities</a:t>
            </a:r>
          </a:p>
          <a:p>
            <a:pPr lvl="1"/>
            <a:r>
              <a:rPr lang="en-US" altLang="zh-TW" dirty="0"/>
              <a:t>ways to obtain more reliable past data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Etc.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79283-5E2D-B1C5-99A8-A9ACE16C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5967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5A38F4A-308D-5E1E-7703-F4A757503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626" y="1616587"/>
            <a:ext cx="9920748" cy="238760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an end.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time!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2854C980-ED40-C874-F5CF-03D6D0401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5042"/>
            <a:ext cx="9144000" cy="1655762"/>
          </a:xfrm>
        </p:spPr>
        <p:txBody>
          <a:bodyPr/>
          <a:lstStyle/>
          <a:p>
            <a:r>
              <a:rPr lang="zh-TW" altLang="en-US" b="1" dirty="0"/>
              <a:t>謝謝各位的聆聽。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7DBA089-DDC5-E4D6-FDD0-C60DB444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948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CCA6EF7-FB99-C8C1-6370-E039BEAE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kumimoji="1"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1D36CA7-A6F3-86D0-8F6F-0131AAFC4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240555"/>
          </a:xfrm>
        </p:spPr>
        <p:txBody>
          <a:bodyPr anchor="t">
            <a:normAutofit/>
          </a:bodyPr>
          <a:lstStyle/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of Bandwidth Estimation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Works</a:t>
            </a:r>
          </a:p>
          <a:p>
            <a:endParaRPr kumimoji="1"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2971BE8-4C33-DC73-F005-0B117630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561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A85EBD9-285A-C7BB-D950-E27BC18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9003" cy="1325563"/>
          </a:xfrm>
        </p:spPr>
        <p:txBody>
          <a:bodyPr>
            <a:no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 (</a:t>
            </a:r>
            <a:r>
              <a:rPr kumimoji="1" lang="en-US" altLang="zh-TW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ESTR4998</a:t>
            </a:r>
            <a:r>
              <a:rPr kumimoji="1" lang="en-US" altLang="zh-TW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</a:t>
            </a: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 Overall Picture of Video Encoding and Streaming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071E83FD-9F19-B959-FDA4-9CDC46462304}"/>
              </a:ext>
            </a:extLst>
          </p:cNvPr>
          <p:cNvSpPr/>
          <p:nvPr/>
        </p:nvSpPr>
        <p:spPr>
          <a:xfrm>
            <a:off x="5844294" y="5473636"/>
            <a:ext cx="2478427" cy="78186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i="1" dirty="0">
                <a:solidFill>
                  <a:srgbClr val="C00000"/>
                </a:solidFill>
              </a:rPr>
              <a:t>Server</a:t>
            </a:r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63CF83A0-F6B7-DBC2-14C8-DFDDBAAAB740}"/>
              </a:ext>
            </a:extLst>
          </p:cNvPr>
          <p:cNvSpPr/>
          <p:nvPr/>
        </p:nvSpPr>
        <p:spPr>
          <a:xfrm>
            <a:off x="10763048" y="4820952"/>
            <a:ext cx="954155" cy="3135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1</a:t>
            </a:r>
          </a:p>
        </p:txBody>
      </p:sp>
      <p:sp>
        <p:nvSpPr>
          <p:cNvPr id="7" name="Folded Corner 22">
            <a:extLst>
              <a:ext uri="{FF2B5EF4-FFF2-40B4-BE49-F238E27FC236}">
                <a16:creationId xmlns:a16="http://schemas.microsoft.com/office/drawing/2014/main" id="{D85E6D84-DB00-7D07-E408-AF5D0D60D3B0}"/>
              </a:ext>
            </a:extLst>
          </p:cNvPr>
          <p:cNvSpPr/>
          <p:nvPr/>
        </p:nvSpPr>
        <p:spPr>
          <a:xfrm>
            <a:off x="5426170" y="4235884"/>
            <a:ext cx="836247" cy="1012752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 Trace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8" name="Straight Arrow Connector 24">
            <a:extLst>
              <a:ext uri="{FF2B5EF4-FFF2-40B4-BE49-F238E27FC236}">
                <a16:creationId xmlns:a16="http://schemas.microsoft.com/office/drawing/2014/main" id="{9B016488-38CE-C99F-E99B-60B8331CF4A5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8322721" y="5864570"/>
            <a:ext cx="2512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5">
            <a:extLst>
              <a:ext uri="{FF2B5EF4-FFF2-40B4-BE49-F238E27FC236}">
                <a16:creationId xmlns:a16="http://schemas.microsoft.com/office/drawing/2014/main" id="{3D1C1471-BEA0-0785-A5CC-EF64251CA948}"/>
              </a:ext>
            </a:extLst>
          </p:cNvPr>
          <p:cNvCxnSpPr>
            <a:cxnSpLocks/>
            <a:stCxn id="27" idx="3"/>
            <a:endCxn id="6" idx="1"/>
          </p:cNvCxnSpPr>
          <p:nvPr/>
        </p:nvCxnSpPr>
        <p:spPr>
          <a:xfrm flipV="1">
            <a:off x="10372682" y="4977749"/>
            <a:ext cx="390366" cy="886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28">
            <a:extLst>
              <a:ext uri="{FF2B5EF4-FFF2-40B4-BE49-F238E27FC236}">
                <a16:creationId xmlns:a16="http://schemas.microsoft.com/office/drawing/2014/main" id="{9C204CCF-D062-6417-EC32-CAE7EA4FAC1B}"/>
              </a:ext>
            </a:extLst>
          </p:cNvPr>
          <p:cNvSpPr/>
          <p:nvPr/>
        </p:nvSpPr>
        <p:spPr>
          <a:xfrm>
            <a:off x="891550" y="4003414"/>
            <a:ext cx="1433619" cy="6975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Live Video Uploader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5E88E663-910E-A46B-286A-475E7DE6F594}"/>
              </a:ext>
            </a:extLst>
          </p:cNvPr>
          <p:cNvCxnSpPr>
            <a:cxnSpLocks/>
            <a:stCxn id="10" idx="3"/>
            <a:endCxn id="26" idx="0"/>
          </p:cNvCxnSpPr>
          <p:nvPr/>
        </p:nvCxnSpPr>
        <p:spPr>
          <a:xfrm>
            <a:off x="2325169" y="4352207"/>
            <a:ext cx="1944539" cy="3524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32">
            <a:extLst>
              <a:ext uri="{FF2B5EF4-FFF2-40B4-BE49-F238E27FC236}">
                <a16:creationId xmlns:a16="http://schemas.microsoft.com/office/drawing/2014/main" id="{0518E149-CDE8-BCCF-A906-310EFF43A1A0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>
            <a:off x="5245070" y="5267670"/>
            <a:ext cx="599224" cy="596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42">
            <a:extLst>
              <a:ext uri="{FF2B5EF4-FFF2-40B4-BE49-F238E27FC236}">
                <a16:creationId xmlns:a16="http://schemas.microsoft.com/office/drawing/2014/main" id="{FA8B412F-4D08-A9FC-74B2-92DDED2312E4}"/>
              </a:ext>
            </a:extLst>
          </p:cNvPr>
          <p:cNvSpPr/>
          <p:nvPr/>
        </p:nvSpPr>
        <p:spPr>
          <a:xfrm>
            <a:off x="637249" y="5725935"/>
            <a:ext cx="1941592" cy="7364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Adapt/decide</a:t>
            </a:r>
          </a:p>
          <a:p>
            <a:pPr algn="ctr"/>
            <a:r>
              <a:rPr lang="en-US" dirty="0"/>
              <a:t>Encoding Bitrate</a:t>
            </a:r>
          </a:p>
        </p:txBody>
      </p:sp>
      <p:cxnSp>
        <p:nvCxnSpPr>
          <p:cNvPr id="14" name="Straight Arrow Connector 44">
            <a:extLst>
              <a:ext uri="{FF2B5EF4-FFF2-40B4-BE49-F238E27FC236}">
                <a16:creationId xmlns:a16="http://schemas.microsoft.com/office/drawing/2014/main" id="{BC3B078A-2CFD-AB16-6D3B-F92A36B3959F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1608045" y="4701000"/>
            <a:ext cx="315" cy="1024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6">
            <a:extLst>
              <a:ext uri="{FF2B5EF4-FFF2-40B4-BE49-F238E27FC236}">
                <a16:creationId xmlns:a16="http://schemas.microsoft.com/office/drawing/2014/main" id="{2079DE1B-2C44-0117-E07A-33608335C488}"/>
              </a:ext>
            </a:extLst>
          </p:cNvPr>
          <p:cNvCxnSpPr>
            <a:cxnSpLocks/>
            <a:stCxn id="26" idx="2"/>
            <a:endCxn id="13" idx="3"/>
          </p:cNvCxnSpPr>
          <p:nvPr/>
        </p:nvCxnSpPr>
        <p:spPr>
          <a:xfrm flipH="1">
            <a:off x="2578841" y="5830688"/>
            <a:ext cx="1690867" cy="263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47">
            <a:extLst>
              <a:ext uri="{FF2B5EF4-FFF2-40B4-BE49-F238E27FC236}">
                <a16:creationId xmlns:a16="http://schemas.microsoft.com/office/drawing/2014/main" id="{E2CE2BF2-AFA5-C398-13C3-206061C2BDA4}"/>
              </a:ext>
            </a:extLst>
          </p:cNvPr>
          <p:cNvSpPr/>
          <p:nvPr/>
        </p:nvSpPr>
        <p:spPr>
          <a:xfrm>
            <a:off x="6910346" y="4659431"/>
            <a:ext cx="312618" cy="3751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48">
            <a:extLst>
              <a:ext uri="{FF2B5EF4-FFF2-40B4-BE49-F238E27FC236}">
                <a16:creationId xmlns:a16="http://schemas.microsoft.com/office/drawing/2014/main" id="{5301D127-596F-EFCE-2FDF-FF8CA2A95277}"/>
              </a:ext>
            </a:extLst>
          </p:cNvPr>
          <p:cNvSpPr/>
          <p:nvPr/>
        </p:nvSpPr>
        <p:spPr>
          <a:xfrm>
            <a:off x="7304452" y="4504963"/>
            <a:ext cx="836247" cy="84406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 Trace</a:t>
            </a:r>
          </a:p>
        </p:txBody>
      </p:sp>
      <p:sp>
        <p:nvSpPr>
          <p:cNvPr id="18" name="Folded Corner 49">
            <a:extLst>
              <a:ext uri="{FF2B5EF4-FFF2-40B4-BE49-F238E27FC236}">
                <a16:creationId xmlns:a16="http://schemas.microsoft.com/office/drawing/2014/main" id="{D101FD94-96D9-F678-2C5D-A859E97A0D10}"/>
              </a:ext>
            </a:extLst>
          </p:cNvPr>
          <p:cNvSpPr/>
          <p:nvPr/>
        </p:nvSpPr>
        <p:spPr>
          <a:xfrm>
            <a:off x="7435703" y="4366715"/>
            <a:ext cx="836247" cy="84406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 Trace</a:t>
            </a:r>
          </a:p>
        </p:txBody>
      </p:sp>
      <p:sp>
        <p:nvSpPr>
          <p:cNvPr id="19" name="Folded Corner 50">
            <a:extLst>
              <a:ext uri="{FF2B5EF4-FFF2-40B4-BE49-F238E27FC236}">
                <a16:creationId xmlns:a16="http://schemas.microsoft.com/office/drawing/2014/main" id="{C715C923-1B01-3AF6-27C3-E64CA13F3DDE}"/>
              </a:ext>
            </a:extLst>
          </p:cNvPr>
          <p:cNvSpPr/>
          <p:nvPr/>
        </p:nvSpPr>
        <p:spPr>
          <a:xfrm>
            <a:off x="7549025" y="4228467"/>
            <a:ext cx="836247" cy="84406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 Trace</a:t>
            </a:r>
          </a:p>
        </p:txBody>
      </p:sp>
      <p:sp>
        <p:nvSpPr>
          <p:cNvPr id="20" name="Folded Corner 51">
            <a:extLst>
              <a:ext uri="{FF2B5EF4-FFF2-40B4-BE49-F238E27FC236}">
                <a16:creationId xmlns:a16="http://schemas.microsoft.com/office/drawing/2014/main" id="{27ED4B01-5580-D2EB-23FE-63E68D5EB5A0}"/>
              </a:ext>
            </a:extLst>
          </p:cNvPr>
          <p:cNvSpPr/>
          <p:nvPr/>
        </p:nvSpPr>
        <p:spPr>
          <a:xfrm>
            <a:off x="7662347" y="4000497"/>
            <a:ext cx="836247" cy="958497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 Trace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ABCFF96-62D7-7E14-3600-7EE1EE832327}"/>
              </a:ext>
            </a:extLst>
          </p:cNvPr>
          <p:cNvSpPr/>
          <p:nvPr/>
        </p:nvSpPr>
        <p:spPr>
          <a:xfrm>
            <a:off x="10763048" y="5358196"/>
            <a:ext cx="954155" cy="3135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2</a:t>
            </a:r>
          </a:p>
        </p:txBody>
      </p:sp>
      <p:cxnSp>
        <p:nvCxnSpPr>
          <p:cNvPr id="22" name="Straight Arrow Connector 25">
            <a:extLst>
              <a:ext uri="{FF2B5EF4-FFF2-40B4-BE49-F238E27FC236}">
                <a16:creationId xmlns:a16="http://schemas.microsoft.com/office/drawing/2014/main" id="{76A1BF62-D626-6A70-64ED-A19AC36C798A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 flipV="1">
            <a:off x="10372682" y="5514993"/>
            <a:ext cx="390366" cy="3495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0">
            <a:extLst>
              <a:ext uri="{FF2B5EF4-FFF2-40B4-BE49-F238E27FC236}">
                <a16:creationId xmlns:a16="http://schemas.microsoft.com/office/drawing/2014/main" id="{12B1E143-72CB-4DBE-E3B2-B71B3EE14B88}"/>
              </a:ext>
            </a:extLst>
          </p:cNvPr>
          <p:cNvSpPr/>
          <p:nvPr/>
        </p:nvSpPr>
        <p:spPr>
          <a:xfrm>
            <a:off x="10763048" y="5852437"/>
            <a:ext cx="954155" cy="3135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24" name="Straight Arrow Connector 25">
            <a:extLst>
              <a:ext uri="{FF2B5EF4-FFF2-40B4-BE49-F238E27FC236}">
                <a16:creationId xmlns:a16="http://schemas.microsoft.com/office/drawing/2014/main" id="{2849FA8B-8BF4-55C0-BF4C-FFB2EBE07C4E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>
          <a:xfrm>
            <a:off x="10372682" y="5864570"/>
            <a:ext cx="390366" cy="144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980691F-22B6-D5C4-9605-B5A7CE4713E8}"/>
              </a:ext>
            </a:extLst>
          </p:cNvPr>
          <p:cNvSpPr/>
          <p:nvPr/>
        </p:nvSpPr>
        <p:spPr>
          <a:xfrm>
            <a:off x="530568" y="3902240"/>
            <a:ext cx="6358805" cy="2670982"/>
          </a:xfrm>
          <a:prstGeom prst="rect">
            <a:avLst/>
          </a:prstGeom>
          <a:noFill/>
          <a:ln w="44450" cap="rnd">
            <a:solidFill>
              <a:schemeClr val="accent6">
                <a:lumMod val="60000"/>
                <a:lumOff val="40000"/>
              </a:schemeClr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圓角矩形 25">
            <a:extLst>
              <a:ext uri="{FF2B5EF4-FFF2-40B4-BE49-F238E27FC236}">
                <a16:creationId xmlns:a16="http://schemas.microsoft.com/office/drawing/2014/main" id="{2A7FA156-0495-47E8-8431-6D6119AC8079}"/>
              </a:ext>
            </a:extLst>
          </p:cNvPr>
          <p:cNvSpPr/>
          <p:nvPr/>
        </p:nvSpPr>
        <p:spPr>
          <a:xfrm>
            <a:off x="3294346" y="4704651"/>
            <a:ext cx="1950724" cy="112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Uplink Network</a:t>
            </a:r>
            <a:endParaRPr kumimoji="1" lang="zh-TW" altLang="en-US" dirty="0"/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D278A4AE-BF23-293A-52CC-D82A2116E6BF}"/>
              </a:ext>
            </a:extLst>
          </p:cNvPr>
          <p:cNvSpPr/>
          <p:nvPr/>
        </p:nvSpPr>
        <p:spPr>
          <a:xfrm>
            <a:off x="8573961" y="5473636"/>
            <a:ext cx="1798721" cy="78186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Downlink Network</a:t>
            </a:r>
            <a:endParaRPr kumimoji="1" lang="zh-TW" altLang="en-US" dirty="0"/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50BF07B1-7922-8C7A-1BF6-F94DAA311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15" y="1590979"/>
            <a:ext cx="10715369" cy="2253344"/>
          </a:xfrm>
        </p:spPr>
        <p:txBody>
          <a:bodyPr>
            <a:noAutofit/>
          </a:bodyPr>
          <a:lstStyle/>
          <a:p>
            <a:r>
              <a:rPr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Video frames generated at the </a:t>
            </a:r>
            <a:r>
              <a:rPr lang="en-US" altLang="zh-TW" sz="2200" i="1" dirty="0">
                <a:solidFill>
                  <a:srgbClr val="7030A0"/>
                </a:solidFill>
                <a:ea typeface="Tahoma" panose="020B0604030504040204" pitchFamily="34" charset="0"/>
                <a:cs typeface="Arial" panose="020B0604020202020204" pitchFamily="34" charset="0"/>
              </a:rPr>
              <a:t>uploader</a:t>
            </a:r>
            <a:r>
              <a:rPr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 side are transmitted to the </a:t>
            </a:r>
            <a:r>
              <a:rPr lang="en-US" altLang="zh-TW" sz="2200" i="1" dirty="0">
                <a:solidFill>
                  <a:srgbClr val="C0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server</a:t>
            </a:r>
            <a:r>
              <a:rPr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endParaRPr kumimoji="1" lang="en-US" altLang="zh-TW" sz="2200" dirty="0"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kumimoji="1"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The server then made the video trace received into different copies as different players may have different </a:t>
            </a:r>
            <a:r>
              <a:rPr kumimoji="1" lang="en-US" altLang="zh-TW" sz="2200" dirty="0">
                <a:solidFill>
                  <a:schemeClr val="accent2"/>
                </a:solidFill>
                <a:ea typeface="Tahoma" panose="020B0604030504040204" pitchFamily="34" charset="0"/>
                <a:cs typeface="Arial" panose="020B0604020202020204" pitchFamily="34" charset="0"/>
              </a:rPr>
              <a:t>network</a:t>
            </a:r>
            <a:r>
              <a:rPr kumimoji="1"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 quality and demands. </a:t>
            </a:r>
          </a:p>
          <a:p>
            <a:r>
              <a:rPr kumimoji="1"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We will mainly focus on the uploading part.</a:t>
            </a:r>
          </a:p>
          <a:p>
            <a:r>
              <a:rPr kumimoji="1"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Bandwidth estimation matters because poorly estimated bandwidth will lead to either a low bitrate of video or a high frame loss rate.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1B9B5F1-80B0-1127-4022-C55264AB7DA0}"/>
              </a:ext>
            </a:extLst>
          </p:cNvPr>
          <p:cNvSpPr/>
          <p:nvPr/>
        </p:nvSpPr>
        <p:spPr>
          <a:xfrm>
            <a:off x="4195481" y="2729967"/>
            <a:ext cx="1797323" cy="422687"/>
          </a:xfrm>
          <a:prstGeom prst="rect">
            <a:avLst/>
          </a:prstGeom>
          <a:noFill/>
          <a:ln w="25400" cap="rnd">
            <a:solidFill>
              <a:schemeClr val="accent6">
                <a:lumMod val="60000"/>
                <a:lumOff val="40000"/>
              </a:schemeClr>
            </a:solidFill>
            <a:prstDash val="dash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406986-55D8-79F0-64F1-4190C0DB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555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F7FE008-49BD-0C11-B7B1-D4F22BC38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995" y="2894163"/>
            <a:ext cx="5410806" cy="3812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CD86EE4-5BA0-AEC3-8B1F-2A13C3629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6498" y="1667129"/>
                <a:ext cx="10697303" cy="1603375"/>
              </a:xfrm>
            </p:spPr>
            <p:txBody>
              <a:bodyPr>
                <a:noAutofit/>
              </a:bodyPr>
              <a:lstStyle/>
              <a:p>
                <a:r>
                  <a:rPr kumimoji="1" lang="en-US" altLang="zh-TW" dirty="0"/>
                  <a:t>The uploader can record  </a:t>
                </a:r>
              </a:p>
              <a:p>
                <a:pPr lvl="1"/>
                <a:r>
                  <a:rPr kumimoji="1" lang="en-US" altLang="zh-TW" dirty="0"/>
                  <a:t>the frame sizes in an ordered array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bar>
                  </m:oMath>
                </a14:m>
                <a:r>
                  <a:rPr kumimoji="1" lang="en-US" altLang="zh-TW" b="1" dirty="0"/>
                  <a:t> </a:t>
                </a:r>
                <a:r>
                  <a:rPr kumimoji="1" lang="en-US" altLang="zh-TW" dirty="0"/>
                  <a:t>and </a:t>
                </a:r>
              </a:p>
              <a:p>
                <a:pPr lvl="1"/>
                <a:r>
                  <a:rPr kumimoji="1" lang="en-US" altLang="zh-TW" dirty="0"/>
                  <a:t>their corresponding transmission time cost in an ordered array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bar>
                  </m:oMath>
                </a14:m>
                <a:r>
                  <a:rPr kumimoji="1" lang="en-US" altLang="zh-TW" dirty="0"/>
                  <a:t>.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CD86EE4-5BA0-AEC3-8B1F-2A13C3629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6498" y="1667129"/>
                <a:ext cx="10697303" cy="1603375"/>
              </a:xfrm>
              <a:blipFill>
                <a:blip r:embed="rId3"/>
                <a:stretch>
                  <a:fillRect l="-948" t="-6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>
            <a:extLst>
              <a:ext uri="{FF2B5EF4-FFF2-40B4-BE49-F238E27FC236}">
                <a16:creationId xmlns:a16="http://schemas.microsoft.com/office/drawing/2014/main" id="{3C47CED9-805F-7924-B2C3-4B785891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9003" cy="1325563"/>
          </a:xfrm>
        </p:spPr>
        <p:txBody>
          <a:bodyPr>
            <a:no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 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What Did We Propose in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ESTR4998</a:t>
            </a: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ECA8AAF1-E103-0117-FB15-A5849FEDC0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498" y="2952528"/>
                <a:ext cx="5335228" cy="38127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TW" dirty="0"/>
                  <a:t>Then an ordered array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bar>
                    <m:r>
                      <a:rPr kumimoji="1" lang="en-US" altLang="zh-TW" b="1" i="1">
                        <a:latin typeface="Cambria Math" panose="02040503050406030204" pitchFamily="18" charset="0"/>
                      </a:rPr>
                      <m:t>≔</m:t>
                    </m:r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bar>
                    <m:r>
                      <a:rPr kumimoji="1"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bar>
                      <m:barPr>
                        <m:ctrlP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bar>
                  </m:oMath>
                </a14:m>
                <a:r>
                  <a:rPr kumimoji="1" lang="en-US" altLang="zh-TW" dirty="0"/>
                  <a:t> (entry-wise division), is an array of past throughputs. </a:t>
                </a:r>
              </a:p>
              <a:p>
                <a:r>
                  <a:rPr kumimoji="1" lang="en-US" altLang="zh-TW" dirty="0"/>
                  <a:t>We proposed in </a:t>
                </a:r>
                <a:r>
                  <a:rPr kumimoji="1" lang="en-US" altLang="zh-TW" i="1" dirty="0"/>
                  <a:t>ESTR4998</a:t>
                </a:r>
                <a:r>
                  <a:rPr kumimoji="1" lang="en-US" altLang="zh-TW" dirty="0"/>
                  <a:t> that suppose the values in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bar>
                  </m:oMath>
                </a14:m>
                <a:r>
                  <a:rPr kumimoji="1" lang="en-US" altLang="zh-TW" dirty="0"/>
                  <a:t> are identical. Then one can estimate the next-stage throughput via </a:t>
                </a:r>
                <a:r>
                  <a:rPr kumimoji="1" lang="en-US" altLang="zh-TW" b="1" dirty="0"/>
                  <a:t>conditioning on the newest record in</a:t>
                </a:r>
                <a:r>
                  <a:rPr kumimoji="1" lang="en-US" altLang="zh-TW" dirty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bar>
                  </m:oMath>
                </a14:m>
                <a:r>
                  <a:rPr kumimoji="1" lang="en-US" altLang="zh-TW" dirty="0"/>
                  <a:t>.</a:t>
                </a:r>
              </a:p>
            </p:txBody>
          </p:sp>
        </mc:Choice>
        <mc:Fallback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ECA8AAF1-E103-0117-FB15-A5849FEDC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8" y="2952528"/>
                <a:ext cx="5335228" cy="3812712"/>
              </a:xfrm>
              <a:prstGeom prst="rect">
                <a:avLst/>
              </a:prstGeom>
              <a:blipFill>
                <a:blip r:embed="rId4"/>
                <a:stretch>
                  <a:fillRect l="-1900" t="-2326" b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4612332E-D59E-A174-5EE8-EAEC4FCAB261}"/>
                  </a:ext>
                </a:extLst>
              </p:cNvPr>
              <p:cNvSpPr txBox="1"/>
              <p:nvPr/>
            </p:nvSpPr>
            <p:spPr>
              <a:xfrm>
                <a:off x="8326167" y="365125"/>
                <a:ext cx="3781168" cy="19340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TW" sz="2300" b="1" i="1" dirty="0">
                    <a:solidFill>
                      <a:srgbClr val="C00000"/>
                    </a:solidFill>
                  </a:rPr>
                  <a:t>ESTR4998</a:t>
                </a:r>
                <a:r>
                  <a:rPr kumimoji="1" lang="en-US" altLang="zh-TW" sz="2300" dirty="0">
                    <a:solidFill>
                      <a:srgbClr val="C00000"/>
                    </a:solidFill>
                  </a:rPr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zh-TW" altLang="en-US" sz="23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TW" sz="23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acc>
                    <m:r>
                      <a:rPr kumimoji="1" lang="en-US" altLang="zh-TW" sz="23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zh-TW" sz="2300" dirty="0">
                  <a:solidFill>
                    <a:srgbClr val="C00000"/>
                  </a:solidFill>
                </a:endParaRPr>
              </a:p>
              <a:p>
                <a:endParaRPr kumimoji="1" lang="en-US" altLang="zh-TW" sz="2300" dirty="0">
                  <a:solidFill>
                    <a:srgbClr val="C00000"/>
                  </a:solidFill>
                </a:endParaRPr>
              </a:p>
              <a:p>
                <a:endParaRPr kumimoji="1" lang="en-US" altLang="zh-TW" sz="2300" dirty="0">
                  <a:solidFill>
                    <a:srgbClr val="C00000"/>
                  </a:solidFill>
                </a:endParaRPr>
              </a:p>
              <a:p>
                <a:r>
                  <a:rPr kumimoji="1" lang="en-US" altLang="zh-TW" sz="2300" b="1" i="1" dirty="0">
                    <a:solidFill>
                      <a:srgbClr val="C00000"/>
                    </a:solidFill>
                  </a:rPr>
                  <a:t>ESTR4999</a:t>
                </a:r>
                <a:r>
                  <a:rPr kumimoji="1" lang="en-US" altLang="zh-TW" sz="23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zh-TW" altLang="en-US" sz="23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acc>
                    <m:r>
                      <a:rPr kumimoji="1" lang="en-US" altLang="zh-TW" sz="23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sz="23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sz="23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23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f>
                      <m:fPr>
                        <m:ctrlPr>
                          <a:rPr kumimoji="1" lang="en-US" altLang="zh-TW" sz="23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TW" sz="23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TW" sz="23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kumimoji="1" lang="zh-TW" altLang="en-US" sz="23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4612332E-D59E-A174-5EE8-EAEC4FCAB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167" y="365125"/>
                <a:ext cx="3781168" cy="1934056"/>
              </a:xfrm>
              <a:prstGeom prst="rect">
                <a:avLst/>
              </a:prstGeom>
              <a:blipFill>
                <a:blip r:embed="rId5"/>
                <a:stretch>
                  <a:fillRect l="-4682" t="-27451" r="-334" b="-307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CC1C98E5-9231-DAC4-C483-8EA2FEB19CC8}"/>
              </a:ext>
            </a:extLst>
          </p:cNvPr>
          <p:cNvCxnSpPr>
            <a:cxnSpLocks/>
          </p:cNvCxnSpPr>
          <p:nvPr/>
        </p:nvCxnSpPr>
        <p:spPr>
          <a:xfrm>
            <a:off x="8983362" y="921153"/>
            <a:ext cx="0" cy="6495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F097619-6AA0-CD3F-66EE-273D5BE1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823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6E4DA-9112-FBAE-51CC-5F06E18A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of Bandwidth Estimation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endParaRPr kumimoji="1" lang="zh-TW" altLang="en-US" sz="35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80A30-5EAD-23AA-259D-89966FC0E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357947"/>
                <a:ext cx="11214100" cy="550005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en-US" altLang="zh-TW" dirty="0"/>
                  <a:t>The metric we use is </a:t>
                </a:r>
                <a:r>
                  <a:rPr kumimoji="1" lang="en-US" altLang="zh-TW" b="1" dirty="0"/>
                  <a:t>normalized RMSE</a:t>
                </a:r>
                <a14:m>
                  <m:oMath xmlns:m="http://schemas.openxmlformats.org/officeDocument/2006/math">
                    <m:r>
                      <a:rPr kumimoji="1" lang="en-US" altLang="zh-TW" sz="22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zh-TW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ad>
                      <m:radPr>
                        <m:degHide m:val="on"/>
                        <m:ctrlP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zh-TW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kumimoji="1"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TW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TW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TW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kumimoji="1" lang="en-US" altLang="zh-TW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r>
                  <a:rPr kumimoji="1" lang="en-US" altLang="zh-TW" dirty="0"/>
                  <a:t>, where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zh-TW" dirty="0"/>
                  <a:t> is some variable one wants to estimate. </a:t>
                </a:r>
              </a:p>
              <a:p>
                <a:r>
                  <a:rPr kumimoji="1" lang="en-US" altLang="zh-TW" dirty="0"/>
                  <a:t>The followings are some recent bandwidth/throughput estimation research results using the famous </a:t>
                </a:r>
                <a:r>
                  <a:rPr kumimoji="1" lang="en-US" altLang="zh-TW" b="1" i="1" dirty="0"/>
                  <a:t>LSTM</a:t>
                </a:r>
                <a:r>
                  <a:rPr kumimoji="1" lang="en-US" altLang="zh-TW" dirty="0"/>
                  <a:t> and </a:t>
                </a:r>
                <a:r>
                  <a:rPr kumimoji="1" lang="en-US" altLang="zh-TW" b="1" i="1" dirty="0"/>
                  <a:t>ARIMA</a:t>
                </a:r>
                <a:r>
                  <a:rPr kumimoji="1" lang="en-US" altLang="zh-TW" dirty="0"/>
                  <a:t>.</a:t>
                </a:r>
              </a:p>
              <a:p>
                <a:pPr lvl="1"/>
                <a:r>
                  <a:rPr kumimoji="1" lang="en-US" altLang="zh-TW" b="1" i="1" dirty="0"/>
                  <a:t>LSTM</a:t>
                </a:r>
                <a:r>
                  <a:rPr kumimoji="1" lang="en-US" altLang="zh-TW" dirty="0"/>
                  <a:t>: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=0.62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TW" dirty="0"/>
                  <a:t> [GLOBECOM, 2020] </a:t>
                </a:r>
              </a:p>
              <a:p>
                <a:pPr lvl="2"/>
                <a:r>
                  <a:rPr kumimoji="1" lang="en-US" altLang="zh-TW" dirty="0">
                    <a:solidFill>
                      <a:srgbClr val="C00000"/>
                    </a:solidFill>
                  </a:rPr>
                  <a:t>Normalized RMSE</a:t>
                </a:r>
                <a:r>
                  <a:rPr kumimoji="1" lang="en-US" altLang="zh-TW" dirty="0"/>
                  <a:t> of ranges in between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14.10% ~ 15.38%</m:t>
                    </m:r>
                  </m:oMath>
                </a14:m>
                <a:r>
                  <a:rPr kumimoji="1" lang="en-US" altLang="zh-TW" dirty="0">
                    <a:solidFill>
                      <a:srgbClr val="C00000"/>
                    </a:solidFill>
                  </a:rPr>
                  <a:t>. </a:t>
                </a:r>
                <a:r>
                  <a:rPr kumimoji="1" lang="en-US" altLang="zh-TW" dirty="0"/>
                  <a:t>[ICT Express, 2021]</a:t>
                </a:r>
              </a:p>
              <a:p>
                <a:pPr lvl="1"/>
                <a:r>
                  <a:rPr kumimoji="1" lang="en-US" altLang="zh-TW" b="1" i="1" dirty="0"/>
                  <a:t>ARIMA</a:t>
                </a:r>
                <a:r>
                  <a:rPr kumimoji="1" lang="en-US" altLang="zh-TW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=0.59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TW" dirty="0"/>
                  <a:t> [GLOBECOM, 2020]</a:t>
                </a:r>
                <a:endParaRPr kumimoji="1" lang="en-US" altLang="zh-TW" i="1" dirty="0"/>
              </a:p>
              <a:p>
                <a:r>
                  <a:rPr kumimoji="1" lang="en-US" altLang="zh-TW" dirty="0"/>
                  <a:t>These complicated methods do not take the lead. Because </a:t>
                </a:r>
              </a:p>
              <a:p>
                <a:pPr lvl="1"/>
                <a:r>
                  <a:rPr kumimoji="1" lang="en-US" altLang="zh-TW" dirty="0"/>
                  <a:t>1) even some trivial methods, like the arithmetic mean method gives an </a:t>
                </a:r>
                <a:r>
                  <a:rPr kumimoji="1" lang="en-US" altLang="zh-TW" b="1" i="1" dirty="0" err="1"/>
                  <a:t>nRMSE</a:t>
                </a:r>
                <a:r>
                  <a:rPr kumimoji="1" lang="en-US" altLang="zh-TW" dirty="0"/>
                  <a:t> around that range (will be shown in the next page). And</a:t>
                </a:r>
              </a:p>
              <a:p>
                <a:pPr lvl="1"/>
                <a:r>
                  <a:rPr kumimoji="1" lang="en-US" altLang="zh-TW" dirty="0"/>
                  <a:t>2) their results cannot g</a:t>
                </a:r>
                <a:r>
                  <a:rPr lang="en-US" altLang="zh-TW" dirty="0"/>
                  <a:t>uarantee some given targets, say, loss rate &lt;5% or 2.5%. </a:t>
                </a:r>
              </a:p>
              <a:p>
                <a:pPr marL="457200" lvl="1" indent="0">
                  <a:buNone/>
                </a:pPr>
                <a:endParaRPr kumimoji="1" lang="en-US" altLang="zh-TW" sz="500" dirty="0"/>
              </a:p>
              <a:p>
                <a:pPr marL="0" indent="0" algn="ctr">
                  <a:buNone/>
                </a:pPr>
                <a:r>
                  <a:rPr kumimoji="1" lang="en-US" altLang="zh-TW" b="1" i="1" dirty="0"/>
                  <a:t>THEREFORE, WE DEFINITELY CAN DO SOMETHING TO IMPROVE!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80A30-5EAD-23AA-259D-89966FC0E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357947"/>
                <a:ext cx="11214100" cy="5500053"/>
              </a:xfrm>
              <a:blipFill>
                <a:blip r:embed="rId2"/>
                <a:stretch>
                  <a:fillRect l="-792" t="-60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88D715-3B25-350A-CFBE-5F0BBE87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518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6E4DA-9112-FBAE-51CC-5F06E18A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of Bandwidth Estimation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Mean</a:t>
            </a:r>
            <a:endParaRPr kumimoji="1" lang="zh-TW" altLang="en-US" sz="3500" b="1" i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2A902C-70A8-2D93-CC73-81690458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371" y="1403014"/>
            <a:ext cx="6757229" cy="5089861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3ACFAB7-ADC0-BFA1-D240-B98A623F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786"/>
            <a:ext cx="3758371" cy="4340461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On the RHS is a plot showing different algorithms’ normalized RMSE.</a:t>
            </a:r>
          </a:p>
          <a:p>
            <a:r>
              <a:rPr kumimoji="1" lang="en-US" altLang="zh-TW" b="1" dirty="0"/>
              <a:t>The normalized RMSE of the arithmetic mean is about 11%.</a:t>
            </a:r>
          </a:p>
          <a:p>
            <a:r>
              <a:rPr kumimoji="1" lang="en-US" altLang="zh-TW" dirty="0"/>
              <a:t>Certainly, these kinds of metrics vary from data sets.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A1C667-CA92-5DDE-E97E-C9E3BBAA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967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A85EBD9-285A-C7BB-D950-E27BC18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9003" cy="1325563"/>
          </a:xfrm>
        </p:spPr>
        <p:txBody>
          <a:bodyPr>
            <a:no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Analysis on the Frame Droppings Condition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內容版面配置區 2">
                <a:extLst>
                  <a:ext uri="{FF2B5EF4-FFF2-40B4-BE49-F238E27FC236}">
                    <a16:creationId xmlns:a16="http://schemas.microsoft.com/office/drawing/2014/main" id="{5DBB708D-F9F2-AC1C-95B3-85BB47521A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397" y="1644850"/>
                <a:ext cx="11624605" cy="2758491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200" dirty="0"/>
                  <a:t>Assume TCP is used, no Stop-and-Wait anymore! </a:t>
                </a:r>
                <a:r>
                  <a:rPr lang="en-US" altLang="zh-TW" sz="1800" i="1" dirty="0"/>
                  <a:t>(Once a frame is transmitted, we move on) </a:t>
                </a:r>
              </a:p>
              <a:p>
                <a:r>
                  <a:rPr lang="en-US" altLang="zh-TW" sz="2200" dirty="0"/>
                  <a:t>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TW" sz="2200" dirty="0"/>
                  <a:t> as initial buffer time. When a delay/frame dropping occurs, it eats up/compensates some buffer. Hence available buffer time varies for each frame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200" dirty="0"/>
                  <a:t>, denoted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2200" dirty="0"/>
                  <a:t>.</a:t>
                </a:r>
              </a:p>
              <a:p>
                <a:r>
                  <a:rPr lang="en-US" altLang="zh-TW" sz="2200" dirty="0"/>
                  <a:t>Frame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sz="2200" dirty="0"/>
                  <a:t> will be dropped if </a:t>
                </a:r>
                <a:r>
                  <a:rPr lang="en-US" altLang="zh-TW" sz="1800" dirty="0"/>
                  <a:t>(</a:t>
                </a:r>
                <a:r>
                  <a:rPr lang="en-US" altLang="zh-TW" sz="1800" i="1" dirty="0"/>
                  <a:t>there is a  huge delay introduced by previous frames</a:t>
                </a:r>
                <a:r>
                  <a:rPr lang="en-US" altLang="zh-TW" sz="1800" dirty="0"/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bSup>
                        <m:r>
                          <a:rPr lang="en-US" altLang="zh-TW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bSup>
                        <m:r>
                          <a:rPr lang="en-US" altLang="zh-TW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TW" sz="2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TW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altLang="zh-TW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2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TW" sz="2200" b="1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TW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sub>
                      <m:sup>
                        <m:d>
                          <m:dPr>
                            <m:ctrlPr>
                              <a:rPr lang="en-US" altLang="zh-TW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  <m:r>
                      <a:rPr lang="en-US" altLang="zh-TW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sub>
                      <m:sup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2200" b="1" dirty="0"/>
                  <a:t>,</a:t>
                </a:r>
              </a:p>
              <a:p>
                <a:pPr marL="0" indent="0">
                  <a:buNone/>
                </a:pPr>
                <a:r>
                  <a:rPr lang="en-US" altLang="zh-TW" sz="2200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𝐹𝑃𝑆</m:t>
                    </m:r>
                  </m:oMath>
                </a14:m>
                <a:r>
                  <a:rPr lang="en-US" altLang="zh-TW" sz="2200" dirty="0"/>
                  <a:t> is a baseline case. Generally, we can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𝐹𝑃𝑆</m:t>
                    </m:r>
                  </m:oMath>
                </a14:m>
                <a:r>
                  <a:rPr lang="en-US" altLang="zh-TW" sz="2200" dirty="0"/>
                  <a:t>. </a:t>
                </a:r>
              </a:p>
              <a:p>
                <a:endParaRPr lang="en-US" altLang="zh-TW" sz="2200" dirty="0"/>
              </a:p>
              <a:p>
                <a:endParaRPr kumimoji="1" lang="en-US" altLang="zh-TW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內容版面配置區 2">
                <a:extLst>
                  <a:ext uri="{FF2B5EF4-FFF2-40B4-BE49-F238E27FC236}">
                    <a16:creationId xmlns:a16="http://schemas.microsoft.com/office/drawing/2014/main" id="{5DBB708D-F9F2-AC1C-95B3-85BB47521A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397" y="1644850"/>
                <a:ext cx="11624605" cy="2758491"/>
              </a:xfrm>
              <a:blipFill>
                <a:blip r:embed="rId3"/>
                <a:stretch>
                  <a:fillRect l="-655" t="-2752" b="-2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群組 69">
            <a:extLst>
              <a:ext uri="{FF2B5EF4-FFF2-40B4-BE49-F238E27FC236}">
                <a16:creationId xmlns:a16="http://schemas.microsoft.com/office/drawing/2014/main" id="{8CE30F93-8ECC-B58B-9C90-AFB8D1674FB7}"/>
              </a:ext>
            </a:extLst>
          </p:cNvPr>
          <p:cNvGrpSpPr/>
          <p:nvPr/>
        </p:nvGrpSpPr>
        <p:grpSpPr>
          <a:xfrm>
            <a:off x="236157" y="4592939"/>
            <a:ext cx="8412481" cy="2021191"/>
            <a:chOff x="221642" y="4471684"/>
            <a:chExt cx="8412481" cy="2021191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60E4FAF8-0037-EE23-30FB-A84F92EA5D82}"/>
                </a:ext>
              </a:extLst>
            </p:cNvPr>
            <p:cNvGrpSpPr/>
            <p:nvPr/>
          </p:nvGrpSpPr>
          <p:grpSpPr>
            <a:xfrm>
              <a:off x="221642" y="4536037"/>
              <a:ext cx="8412481" cy="1956838"/>
              <a:chOff x="281229" y="4090099"/>
              <a:chExt cx="9715375" cy="2329403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600FE228-88CC-68EE-C6C9-F34F7CC7DC51}"/>
                  </a:ext>
                </a:extLst>
              </p:cNvPr>
              <p:cNvGrpSpPr/>
              <p:nvPr/>
            </p:nvGrpSpPr>
            <p:grpSpPr>
              <a:xfrm>
                <a:off x="281229" y="4090099"/>
                <a:ext cx="9715375" cy="2329403"/>
                <a:chOff x="1092378" y="4002035"/>
                <a:chExt cx="9932788" cy="2329403"/>
              </a:xfrm>
            </p:grpSpPr>
            <p:grpSp>
              <p:nvGrpSpPr>
                <p:cNvPr id="32" name="群組 31">
                  <a:extLst>
                    <a:ext uri="{FF2B5EF4-FFF2-40B4-BE49-F238E27FC236}">
                      <a16:creationId xmlns:a16="http://schemas.microsoft.com/office/drawing/2014/main" id="{F816DC8F-4597-1F70-7B1A-E3DA6DE55D82}"/>
                    </a:ext>
                  </a:extLst>
                </p:cNvPr>
                <p:cNvGrpSpPr/>
                <p:nvPr/>
              </p:nvGrpSpPr>
              <p:grpSpPr>
                <a:xfrm>
                  <a:off x="1092378" y="4002035"/>
                  <a:ext cx="9932788" cy="2314773"/>
                  <a:chOff x="1569747" y="1163783"/>
                  <a:chExt cx="9932788" cy="2314773"/>
                </a:xfrm>
              </p:grpSpPr>
              <p:grpSp>
                <p:nvGrpSpPr>
                  <p:cNvPr id="33" name="群組 32">
                    <a:extLst>
                      <a:ext uri="{FF2B5EF4-FFF2-40B4-BE49-F238E27FC236}">
                        <a16:creationId xmlns:a16="http://schemas.microsoft.com/office/drawing/2014/main" id="{1207EDE1-86F3-60D3-E73A-53FE5C897FC1}"/>
                      </a:ext>
                    </a:extLst>
                  </p:cNvPr>
                  <p:cNvGrpSpPr/>
                  <p:nvPr/>
                </p:nvGrpSpPr>
                <p:grpSpPr>
                  <a:xfrm>
                    <a:off x="1569747" y="1163783"/>
                    <a:ext cx="9932788" cy="2314773"/>
                    <a:chOff x="1720695" y="2804128"/>
                    <a:chExt cx="7990749" cy="1469481"/>
                  </a:xfrm>
                </p:grpSpPr>
                <p:sp>
                  <p:nvSpPr>
                    <p:cNvPr id="36" name="TextBox 6">
                      <a:extLst>
                        <a:ext uri="{FF2B5EF4-FFF2-40B4-BE49-F238E27FC236}">
                          <a16:creationId xmlns:a16="http://schemas.microsoft.com/office/drawing/2014/main" id="{B40341C7-D894-D365-A358-2B5985FE5F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20695" y="3245951"/>
                      <a:ext cx="1145534" cy="3023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Uploader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Rectangle 8">
                          <a:extLst>
                            <a:ext uri="{FF2B5EF4-FFF2-40B4-BE49-F238E27FC236}">
                              <a16:creationId xmlns:a16="http://schemas.microsoft.com/office/drawing/2014/main" id="{319837D6-BC05-1CDF-947B-94903A8C67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38247" y="3254459"/>
                          <a:ext cx="2847922" cy="25087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5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sz="15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p:txBody>
                    </p:sp>
                  </mc:Choice>
                  <mc:Fallback xmlns="">
                    <p:sp>
                      <p:nvSpPr>
                        <p:cNvPr id="8" name="Rectangle 8">
                          <a:extLst>
                            <a:ext uri="{FF2B5EF4-FFF2-40B4-BE49-F238E27FC236}">
                              <a16:creationId xmlns:a16="http://schemas.microsoft.com/office/drawing/2014/main" id="{5F74964F-F40C-BF49-8DE5-F2B125619E81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38247" y="3254459"/>
                          <a:ext cx="2847922" cy="250870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8" name="Straight Arrow Connector 14">
                      <a:extLst>
                        <a:ext uri="{FF2B5EF4-FFF2-40B4-BE49-F238E27FC236}">
                          <a16:creationId xmlns:a16="http://schemas.microsoft.com/office/drawing/2014/main" id="{7C1B347F-8575-5FB6-EC53-3CB521C2F18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4917" y="3774150"/>
                      <a:ext cx="2881316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11">
                      <a:extLst>
                        <a:ext uri="{FF2B5EF4-FFF2-40B4-BE49-F238E27FC236}">
                          <a16:creationId xmlns:a16="http://schemas.microsoft.com/office/drawing/2014/main" id="{58760037-6002-B141-8C30-7266BEDCCA2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4917" y="3047145"/>
                      <a:ext cx="0" cy="9442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Arrow Connector 4">
                      <a:extLst>
                        <a:ext uri="{FF2B5EF4-FFF2-40B4-BE49-F238E27FC236}">
                          <a16:creationId xmlns:a16="http://schemas.microsoft.com/office/drawing/2014/main" id="{ED181FB2-261F-DEBD-7611-920DB71E93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27425" y="3491443"/>
                      <a:ext cx="7484019" cy="22082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37">
                          <a:extLst>
                            <a:ext uri="{FF2B5EF4-FFF2-40B4-BE49-F238E27FC236}">
                              <a16:creationId xmlns:a16="http://schemas.microsoft.com/office/drawing/2014/main" id="{C260A6B7-E194-2F85-316A-B2408B646D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06459" y="3845310"/>
                          <a:ext cx="560657" cy="29222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37">
                          <a:extLst>
                            <a:ext uri="{FF2B5EF4-FFF2-40B4-BE49-F238E27FC236}">
                              <a16:creationId xmlns:a16="http://schemas.microsoft.com/office/drawing/2014/main" id="{C260A6B7-E194-2F85-316A-B2408B646D4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06459" y="3845310"/>
                          <a:ext cx="560657" cy="292223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b="-2187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2" name="Straight Connector 11">
                      <a:extLst>
                        <a:ext uri="{FF2B5EF4-FFF2-40B4-BE49-F238E27FC236}">
                          <a16:creationId xmlns:a16="http://schemas.microsoft.com/office/drawing/2014/main" id="{1FD2AA41-1F48-4082-06AC-6A0E589ECF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81791" y="2804128"/>
                      <a:ext cx="0" cy="103653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11">
                      <a:extLst>
                        <a:ext uri="{FF2B5EF4-FFF2-40B4-BE49-F238E27FC236}">
                          <a16:creationId xmlns:a16="http://schemas.microsoft.com/office/drawing/2014/main" id="{187BEF02-EDB7-BD97-AF4A-E9348AE7DFE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75401" y="2804128"/>
                      <a:ext cx="0" cy="109158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11">
                      <a:extLst>
                        <a:ext uri="{FF2B5EF4-FFF2-40B4-BE49-F238E27FC236}">
                          <a16:creationId xmlns:a16="http://schemas.microsoft.com/office/drawing/2014/main" id="{5551BE8C-858B-1EFA-D5AB-740BBDED29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34959" y="2804128"/>
                      <a:ext cx="0" cy="104118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11">
                      <a:extLst>
                        <a:ext uri="{FF2B5EF4-FFF2-40B4-BE49-F238E27FC236}">
                          <a16:creationId xmlns:a16="http://schemas.microsoft.com/office/drawing/2014/main" id="{7008B49D-9654-C025-085C-2ADFA78CF40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93120" y="2979761"/>
                      <a:ext cx="0" cy="102169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TextBox 37">
                          <a:extLst>
                            <a:ext uri="{FF2B5EF4-FFF2-40B4-BE49-F238E27FC236}">
                              <a16:creationId xmlns:a16="http://schemas.microsoft.com/office/drawing/2014/main" id="{7E781DCE-19FF-D3D8-2A32-162869E1500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75373" y="4001454"/>
                          <a:ext cx="519088" cy="27215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6" name="TextBox 37">
                          <a:extLst>
                            <a:ext uri="{FF2B5EF4-FFF2-40B4-BE49-F238E27FC236}">
                              <a16:creationId xmlns:a16="http://schemas.microsoft.com/office/drawing/2014/main" id="{7E781DCE-19FF-D3D8-2A32-162869E1500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75373" y="4001454"/>
                          <a:ext cx="519088" cy="272155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b="-1724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7">
                        <a:extLst>
                          <a:ext uri="{FF2B5EF4-FFF2-40B4-BE49-F238E27FC236}">
                            <a16:creationId xmlns:a16="http://schemas.microsoft.com/office/drawing/2014/main" id="{58FEF2EF-9FBF-948D-0632-96D047F373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01384" y="2879258"/>
                        <a:ext cx="762823" cy="4603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4" name="TextBox 37">
                        <a:extLst>
                          <a:ext uri="{FF2B5EF4-FFF2-40B4-BE49-F238E27FC236}">
                            <a16:creationId xmlns:a16="http://schemas.microsoft.com/office/drawing/2014/main" id="{58FEF2EF-9FBF-948D-0632-96D047F3735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01384" y="2879258"/>
                        <a:ext cx="762823" cy="46031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7692" b="-218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7">
                        <a:extLst>
                          <a:ext uri="{FF2B5EF4-FFF2-40B4-BE49-F238E27FC236}">
                            <a16:creationId xmlns:a16="http://schemas.microsoft.com/office/drawing/2014/main" id="{977D3812-A240-CD3A-C085-BF4CC6D1C6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381598" y="2803886"/>
                        <a:ext cx="808686" cy="4603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+2)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5" name="TextBox 37">
                        <a:extLst>
                          <a:ext uri="{FF2B5EF4-FFF2-40B4-BE49-F238E27FC236}">
                            <a16:creationId xmlns:a16="http://schemas.microsoft.com/office/drawing/2014/main" id="{977D3812-A240-CD3A-C085-BF4CC6D1C60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81598" y="2803886"/>
                        <a:ext cx="808686" cy="46031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r="-3704" b="-218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37">
                      <a:extLst>
                        <a:ext uri="{FF2B5EF4-FFF2-40B4-BE49-F238E27FC236}">
                          <a16:creationId xmlns:a16="http://schemas.microsoft.com/office/drawing/2014/main" id="{088F09ED-B5F4-056E-F741-BB180F8139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68686" y="5855923"/>
                      <a:ext cx="694694" cy="475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37">
                      <a:extLst>
                        <a:ext uri="{FF2B5EF4-FFF2-40B4-BE49-F238E27FC236}">
                          <a16:creationId xmlns:a16="http://schemas.microsoft.com/office/drawing/2014/main" id="{088F09ED-B5F4-056E-F741-BB180F8139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68686" y="5855923"/>
                      <a:ext cx="694694" cy="47551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2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3" name="左大括弧 52">
                <a:extLst>
                  <a:ext uri="{FF2B5EF4-FFF2-40B4-BE49-F238E27FC236}">
                    <a16:creationId xmlns:a16="http://schemas.microsoft.com/office/drawing/2014/main" id="{150739D2-D738-9310-3067-3F351340B86B}"/>
                  </a:ext>
                </a:extLst>
              </p:cNvPr>
              <p:cNvSpPr/>
              <p:nvPr/>
            </p:nvSpPr>
            <p:spPr>
              <a:xfrm rot="5400000">
                <a:off x="3473262" y="2567201"/>
                <a:ext cx="322192" cy="3882874"/>
              </a:xfrm>
              <a:prstGeom prst="leftBrace">
                <a:avLst>
                  <a:gd name="adj1" fmla="val 112992"/>
                  <a:gd name="adj2" fmla="val 50287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4" name="左大括弧 53">
                <a:extLst>
                  <a:ext uri="{FF2B5EF4-FFF2-40B4-BE49-F238E27FC236}">
                    <a16:creationId xmlns:a16="http://schemas.microsoft.com/office/drawing/2014/main" id="{DD5798F3-24F4-1E54-2B25-88A94A2D677E}"/>
                  </a:ext>
                </a:extLst>
              </p:cNvPr>
              <p:cNvSpPr/>
              <p:nvPr/>
            </p:nvSpPr>
            <p:spPr>
              <a:xfrm rot="5400000">
                <a:off x="7274649" y="2644244"/>
                <a:ext cx="322192" cy="3719901"/>
              </a:xfrm>
              <a:prstGeom prst="leftBrace">
                <a:avLst>
                  <a:gd name="adj1" fmla="val 112992"/>
                  <a:gd name="adj2" fmla="val 50287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F675F61A-E1B2-E286-E821-EDAF1A72E22A}"/>
                </a:ext>
              </a:extLst>
            </p:cNvPr>
            <p:cNvSpPr txBox="1"/>
            <p:nvPr/>
          </p:nvSpPr>
          <p:spPr>
            <a:xfrm>
              <a:off x="2723665" y="4471684"/>
              <a:ext cx="7499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500" i="1" dirty="0"/>
                <a:t>1/FPS</a:t>
              </a:r>
              <a:endParaRPr kumimoji="1" lang="zh-TW" altLang="en-US" sz="1500" i="1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B1CEB005-9947-4681-945C-808F77FFC41D}"/>
                </a:ext>
              </a:extLst>
            </p:cNvPr>
            <p:cNvSpPr txBox="1"/>
            <p:nvPr/>
          </p:nvSpPr>
          <p:spPr>
            <a:xfrm>
              <a:off x="6065775" y="4474639"/>
              <a:ext cx="7499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500" i="1" dirty="0"/>
                <a:t>1/FPS</a:t>
              </a:r>
              <a:endParaRPr kumimoji="1" lang="zh-TW" altLang="en-US" sz="1500" i="1" dirty="0"/>
            </a:p>
          </p:txBody>
        </p:sp>
      </p:grp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53AB6D4A-108F-7F1B-F34B-8DA421A16077}"/>
              </a:ext>
            </a:extLst>
          </p:cNvPr>
          <p:cNvCxnSpPr/>
          <p:nvPr/>
        </p:nvCxnSpPr>
        <p:spPr>
          <a:xfrm>
            <a:off x="0" y="4476485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37">
                <a:extLst>
                  <a:ext uri="{FF2B5EF4-FFF2-40B4-BE49-F238E27FC236}">
                    <a16:creationId xmlns:a16="http://schemas.microsoft.com/office/drawing/2014/main" id="{FFD9FF4E-270A-00E5-9E0B-CE2301FFDC36}"/>
                  </a:ext>
                </a:extLst>
              </p:cNvPr>
              <p:cNvSpPr txBox="1"/>
              <p:nvPr/>
            </p:nvSpPr>
            <p:spPr>
              <a:xfrm>
                <a:off x="8862229" y="4574606"/>
                <a:ext cx="3278182" cy="235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: </a:t>
                </a:r>
                <a:r>
                  <a:rPr lang="en-US" sz="1400" dirty="0">
                    <a:solidFill>
                      <a:schemeClr val="tx1"/>
                    </a:solidFill>
                  </a:rPr>
                  <a:t>generating time of frame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5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start time of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’s transmission.</a:t>
                </a:r>
              </a:p>
              <a:p>
                <a:endParaRPr lang="en-US" altLang="zh-TW" sz="5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end time of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’s transmission.</a:t>
                </a:r>
              </a:p>
              <a:p>
                <a:endParaRPr lang="en-US" altLang="zh-TW" sz="5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   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avg. throughput during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’s transmission period.</a:t>
                </a:r>
              </a:p>
              <a:p>
                <a:endParaRPr lang="en-US" altLang="zh-TW" sz="5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   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size of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zh-TW" sz="1400" dirty="0">
                  <a:solidFill>
                    <a:srgbClr val="FF0000"/>
                  </a:solidFill>
                </a:endParaRPr>
              </a:p>
              <a:p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TextBox 37">
                <a:extLst>
                  <a:ext uri="{FF2B5EF4-FFF2-40B4-BE49-F238E27FC236}">
                    <a16:creationId xmlns:a16="http://schemas.microsoft.com/office/drawing/2014/main" id="{FFD9FF4E-270A-00E5-9E0B-CE2301FFD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229" y="4574606"/>
                <a:ext cx="3278182" cy="2357697"/>
              </a:xfrm>
              <a:prstGeom prst="rect">
                <a:avLst/>
              </a:prstGeom>
              <a:blipFill>
                <a:blip r:embed="rId10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1FA6B2A-35F7-9154-FE8F-3852BE57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894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AB562-9ADF-8FD7-3ED0-7881F3CC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Derive a Probability Formula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FAA863-310F-1303-D153-50DD7630A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8375"/>
              </a:xfrm>
            </p:spPr>
            <p:txBody>
              <a:bodyPr>
                <a:noAutofit/>
              </a:bodyPr>
              <a:lstStyle/>
              <a:p>
                <a:r>
                  <a:rPr kumimoji="1" lang="en-US" altLang="zh-TW" sz="2400" dirty="0"/>
                  <a:t>We want the total frame loss rate to be bounded by </a:t>
                </a:r>
                <a14:m>
                  <m:oMath xmlns:m="http://schemas.openxmlformats.org/officeDocument/2006/math">
                    <m:r>
                      <a:rPr kumimoji="1"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TW" sz="2400" dirty="0"/>
                  <a:t> Then for any frame </a:t>
                </a:r>
                <a14:m>
                  <m:oMath xmlns:m="http://schemas.openxmlformats.org/officeDocument/2006/math"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TW" sz="2400" dirty="0"/>
                  <a:t>, we let the probability that it won’t affect its successor be large. I.e., </a:t>
                </a:r>
              </a:p>
              <a:p>
                <a:endParaRPr kumimoji="1" lang="en-US" altLang="zh-TW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TW" sz="2400" b="1" i="1" dirty="0"/>
              </a:p>
              <a:p>
                <a:r>
                  <a:rPr kumimoji="1" lang="en-US" altLang="zh-TW" sz="24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kumimoji="1" lang="en-US" altLang="zh-TW" sz="2400" dirty="0"/>
                  <a:t>, thus the above changes to </a:t>
                </a:r>
              </a:p>
              <a:p>
                <a:pPr marL="0" indent="0">
                  <a:buNone/>
                </a:pPr>
                <a:endParaRPr lang="en-US" altLang="zh-TW" sz="1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TW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)≥</m:t>
                          </m:r>
                          <m:sSub>
                            <m:sSub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sz="2400" b="1" i="1" dirty="0">
                  <a:ea typeface="Cambria Math" panose="02040503050406030204" pitchFamily="18" charset="0"/>
                </a:endParaRPr>
              </a:p>
              <a:p>
                <a:r>
                  <a:rPr kumimoji="1" lang="en-US" altLang="zh-TW" sz="2400" dirty="0"/>
                  <a:t>Then the LHS has the meaning of “how many data is able to be sent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1" lang="en-US" altLang="zh-TW" sz="2400" dirty="0"/>
                  <a:t> time interval”. Define LHS as a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sub>
                    </m:sSub>
                  </m:oMath>
                </a14:m>
                <a:r>
                  <a:rPr kumimoji="1" lang="en-US" altLang="zh-TW" sz="2400" dirty="0"/>
                  <a:t>. Then formula becomes</a:t>
                </a:r>
              </a:p>
              <a:p>
                <a:pPr marL="0" indent="0" algn="ctr">
                  <a:buNone/>
                </a:pPr>
                <a:r>
                  <a:rPr kumimoji="1" lang="en-US" altLang="zh-TW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TW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TW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bSup>
                          </m:sub>
                        </m:sSub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sz="2400" b="1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FAA863-310F-1303-D153-50DD7630A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8375"/>
              </a:xfrm>
              <a:blipFill>
                <a:blip r:embed="rId2"/>
                <a:stretch>
                  <a:fillRect l="-844" t="-15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15696E9-E534-E67D-2471-B7B94E3AC81D}"/>
                  </a:ext>
                </a:extLst>
              </p:cNvPr>
              <p:cNvSpPr txBox="1"/>
              <p:nvPr/>
            </p:nvSpPr>
            <p:spPr>
              <a:xfrm>
                <a:off x="8685901" y="5826395"/>
                <a:ext cx="3351880" cy="608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</m:sSub>
                          <m:r>
                            <a:rPr lang="en-US" altLang="zh-TW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TW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zh-TW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15696E9-E534-E67D-2471-B7B94E3AC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901" y="5826395"/>
                <a:ext cx="3351880" cy="608115"/>
              </a:xfrm>
              <a:prstGeom prst="rect">
                <a:avLst/>
              </a:prstGeom>
              <a:blipFill>
                <a:blip r:embed="rId3"/>
                <a:stretch>
                  <a:fillRect l="-1887" b="-102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F7F5FE0F-F426-05E2-10FC-DC63165A5051}"/>
              </a:ext>
            </a:extLst>
          </p:cNvPr>
          <p:cNvCxnSpPr>
            <a:cxnSpLocks/>
          </p:cNvCxnSpPr>
          <p:nvPr/>
        </p:nvCxnSpPr>
        <p:spPr>
          <a:xfrm>
            <a:off x="7863782" y="6434510"/>
            <a:ext cx="82211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8D90EA-0330-7BC3-CD7B-60BEBF8A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27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AB562-9ADF-8FD7-3ED0-7881F3CC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Derive a Probability Formula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FAA863-310F-1303-D153-50DD7630A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1087"/>
                <a:ext cx="10515600" cy="523691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kumimoji="1" lang="en-US" altLang="zh-TW" dirty="0"/>
                  <a:t>In the following formula, the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sub>
                    </m:sSub>
                  </m:oMath>
                </a14:m>
                <a:r>
                  <a:rPr kumimoji="1" lang="en-US" altLang="zh-TW" dirty="0"/>
                  <a:t> can be constructed by counting how many data was sent in each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TW" dirty="0"/>
                  <a:t> intervals.</a:t>
                </a:r>
              </a:p>
              <a:p>
                <a:pPr marL="0" indent="0">
                  <a:buNone/>
                </a:pPr>
                <a:endParaRPr kumimoji="1" lang="en-US" altLang="zh-TW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</m:sSub>
                          <m: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TW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b="1" i="1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We can then apply the conditional trick, i.e., let </a:t>
                </a:r>
              </a:p>
              <a:p>
                <a:pPr marL="0" indent="0">
                  <a:buNone/>
                </a:pPr>
                <a:endParaRPr lang="en-US" altLang="zh-TW" sz="1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</m:sSub>
                          <m: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the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latest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value</m:t>
                          </m:r>
                          <m:r>
                            <a:rPr lang="en-US" altLang="zh-TW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b="1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We use the conditional relative frequency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to mimic the probability distribution of it. Then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to be its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-quantile.</a:t>
                </a: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Thus, we place our method to a position different from other approaches that dedicated to get an accurate point estimate. </a:t>
                </a:r>
              </a:p>
              <a:p>
                <a:r>
                  <a:rPr lang="en-US" altLang="zh-TW" b="1" i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We aim to control the loss rate to a certain level, at the same time trying to transmit more data to balance the trade off between loss rate and bitrate.</a:t>
                </a: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FAA863-310F-1303-D153-50DD7630A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1087"/>
                <a:ext cx="10515600" cy="5236913"/>
              </a:xfrm>
              <a:blipFill>
                <a:blip r:embed="rId2"/>
                <a:stretch>
                  <a:fillRect l="-844" t="-21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718E70-4626-2B3C-1EE5-38519DE5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877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 cap="rnd">
          <a:solidFill>
            <a:schemeClr val="accent6">
              <a:lumMod val="60000"/>
              <a:lumOff val="40000"/>
            </a:schemeClr>
          </a:solidFill>
          <a:prstDash val="dash"/>
        </a:ln>
        <a:effectLst>
          <a:softEdge rad="0"/>
        </a:effectLst>
      </a:spPr>
      <a:bodyPr rtlCol="0" anchor="ctr"/>
      <a:lstStyle>
        <a:defPPr algn="ctr">
          <a:defRPr kumimoji="1">
            <a:solidFill>
              <a:srgbClr val="C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1278</Words>
  <Application>Microsoft Macintosh PowerPoint</Application>
  <PresentationFormat>寬螢幕</PresentationFormat>
  <Paragraphs>152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佈景主題</vt:lpstr>
      <vt:lpstr>Research in Video Encoding and Streaming</vt:lpstr>
      <vt:lpstr>Outline</vt:lpstr>
      <vt:lpstr>Preliminaries (From ESTR4998 Presentation) - An Overall Picture of Video Encoding and Streaming</vt:lpstr>
      <vt:lpstr>Preliminaries  - What Did We Propose in ESTR4998?</vt:lpstr>
      <vt:lpstr>Current Status of Bandwidth Estimation - LSTM and ARIMA</vt:lpstr>
      <vt:lpstr>Current Status of Bandwidth Estimation - Arithmetic Mean</vt:lpstr>
      <vt:lpstr>Our Solution - Analysis on the Frame Droppings Condition</vt:lpstr>
      <vt:lpstr>Our Solution - Derive a Probability Formula</vt:lpstr>
      <vt:lpstr>Our Solution - Derive a Probability Formula</vt:lpstr>
      <vt:lpstr>Our Solution - Demo Pictures of Marginal and Conditional PDF</vt:lpstr>
      <vt:lpstr>Our Solution - Side Note: Why Bother Using the Conditioning?</vt:lpstr>
      <vt:lpstr>Simulation Results - Data set 1: Mean throughput ≈8Mbps. Fix s_min.</vt:lpstr>
      <vt:lpstr>Simulation Results - Data set 1: Mean throughput ≈8Mbps. Fix buffer.</vt:lpstr>
      <vt:lpstr>Simulation Results - Data set 2: Mean throughput ≈12Mbps. Fix s_min.</vt:lpstr>
      <vt:lpstr>Simulation Results - Data set 2: Mean throughput ≈12Mbps. Fix buffer.</vt:lpstr>
      <vt:lpstr>Conclusion and Future Works</vt:lpstr>
      <vt:lpstr>That’s an end. Thanks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ZHENG, Weijia</dc:creator>
  <cp:lastModifiedBy>ZHENG, Weijia</cp:lastModifiedBy>
  <cp:revision>885</cp:revision>
  <dcterms:created xsi:type="dcterms:W3CDTF">2022-04-24T08:19:56Z</dcterms:created>
  <dcterms:modified xsi:type="dcterms:W3CDTF">2022-04-25T16:05:48Z</dcterms:modified>
</cp:coreProperties>
</file>