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2FF"/>
    <a:srgbClr val="2D3037"/>
    <a:srgbClr val="FCEAEE"/>
    <a:srgbClr val="B27300"/>
    <a:srgbClr val="C51D01"/>
    <a:srgbClr val="186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9"/>
    <p:restoredTop sz="86429"/>
  </p:normalViewPr>
  <p:slideViewPr>
    <p:cSldViewPr snapToGrid="0" snapToObjects="1">
      <p:cViewPr>
        <p:scale>
          <a:sx n="85" d="100"/>
          <a:sy n="85" d="100"/>
        </p:scale>
        <p:origin x="1512" y="144"/>
      </p:cViewPr>
      <p:guideLst/>
    </p:cSldViewPr>
  </p:slideViewPr>
  <p:outlineViewPr>
    <p:cViewPr>
      <p:scale>
        <a:sx n="100" d="100"/>
        <a:sy n="100"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D944F-7ADA-1041-B458-927E94864A10}" type="datetimeFigureOut">
              <a:rPr lang="en-US" smtClean="0"/>
              <a:t>9/6/17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45195-FD90-9747-BE5F-E22BB10E9BE5}" type="slidenum">
              <a:rPr lang="en-US" smtClean="0"/>
              <a:t>‹#›</a:t>
            </a:fld>
            <a:endParaRPr lang="en-US"/>
          </a:p>
        </p:txBody>
      </p:sp>
    </p:spTree>
    <p:extLst>
      <p:ext uri="{BB962C8B-B14F-4D97-AF65-F5344CB8AC3E}">
        <p14:creationId xmlns:p14="http://schemas.microsoft.com/office/powerpoint/2010/main" val="56665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445195-FD90-9747-BE5F-E22BB10E9BE5}" type="slidenum">
              <a:rPr lang="en-US" smtClean="0"/>
              <a:t>1</a:t>
            </a:fld>
            <a:endParaRPr lang="en-US"/>
          </a:p>
        </p:txBody>
      </p:sp>
    </p:spTree>
    <p:extLst>
      <p:ext uri="{BB962C8B-B14F-4D97-AF65-F5344CB8AC3E}">
        <p14:creationId xmlns:p14="http://schemas.microsoft.com/office/powerpoint/2010/main" val="15226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guess everyone would know what the Titanic was </a:t>
            </a:r>
            <a:r>
              <a:rPr lang="mr-IN" baseline="0" dirty="0" smtClean="0"/>
              <a:t>–</a:t>
            </a:r>
            <a:r>
              <a:rPr lang="en-US" baseline="0" dirty="0" smtClean="0"/>
              <a:t> just some interesting facts to get us started. There were 913 crew members and 1316 passengers making a total of roughly over 2000 people. The only problem was there were only 20 lifeboats. 20 lifeboats was estimated to only seat 1/3 of all passengers. Many lifeboats were not fully loaded when they left because the crew were not properly trained. As a result over 1500 people died upon collision </a:t>
            </a:r>
            <a:r>
              <a:rPr lang="mr-IN" baseline="0" dirty="0" smtClean="0"/>
              <a:t>–</a:t>
            </a:r>
            <a:r>
              <a:rPr lang="en-US" baseline="0" dirty="0" smtClean="0"/>
              <a:t> mostly due to the fatally cold water.  </a:t>
            </a:r>
            <a:endParaRPr lang="en-US" dirty="0"/>
          </a:p>
        </p:txBody>
      </p:sp>
      <p:sp>
        <p:nvSpPr>
          <p:cNvPr id="4" name="Slide Number Placeholder 3"/>
          <p:cNvSpPr>
            <a:spLocks noGrp="1"/>
          </p:cNvSpPr>
          <p:nvPr>
            <p:ph type="sldNum" sz="quarter" idx="10"/>
          </p:nvPr>
        </p:nvSpPr>
        <p:spPr/>
        <p:txBody>
          <a:bodyPr/>
          <a:lstStyle/>
          <a:p>
            <a:fld id="{A9445195-FD90-9747-BE5F-E22BB10E9BE5}" type="slidenum">
              <a:rPr lang="en-US" smtClean="0"/>
              <a:t>2</a:t>
            </a:fld>
            <a:endParaRPr lang="en-US"/>
          </a:p>
        </p:txBody>
      </p:sp>
    </p:spTree>
    <p:extLst>
      <p:ext uri="{BB962C8B-B14F-4D97-AF65-F5344CB8AC3E}">
        <p14:creationId xmlns:p14="http://schemas.microsoft.com/office/powerpoint/2010/main" val="1823623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our goal today? To predict if a passenger will survive </a:t>
            </a:r>
            <a:r>
              <a:rPr lang="en-US" i="1" baseline="0" dirty="0" smtClean="0"/>
              <a:t>a </a:t>
            </a:r>
            <a:r>
              <a:rPr lang="en-US" i="0" baseline="0" dirty="0" smtClean="0"/>
              <a:t>Titanic </a:t>
            </a:r>
            <a:r>
              <a:rPr lang="mr-IN" i="0" baseline="0" dirty="0" smtClean="0"/>
              <a:t>–</a:t>
            </a:r>
            <a:r>
              <a:rPr lang="en-US" i="0" baseline="0" dirty="0" smtClean="0"/>
              <a:t> what do I mean by </a:t>
            </a:r>
            <a:r>
              <a:rPr lang="en-US" i="1" baseline="0" dirty="0" smtClean="0"/>
              <a:t>a </a:t>
            </a:r>
            <a:r>
              <a:rPr lang="en-US" i="0" baseline="0" dirty="0" smtClean="0"/>
              <a:t>Titanic? That just means we will be working out whether a hypothetical passenger we place on board the </a:t>
            </a:r>
            <a:r>
              <a:rPr lang="en-US" i="0" baseline="0" dirty="0" err="1" smtClean="0"/>
              <a:t>Titianic</a:t>
            </a:r>
            <a:r>
              <a:rPr lang="en-US" i="0" baseline="0" dirty="0" smtClean="0"/>
              <a:t> that night, would’ve survived the night. </a:t>
            </a:r>
          </a:p>
          <a:p>
            <a:endParaRPr lang="en-US" i="0" baseline="0" dirty="0" smtClean="0"/>
          </a:p>
          <a:p>
            <a:r>
              <a:rPr lang="en-US" i="0" baseline="0" dirty="0" smtClean="0"/>
              <a:t>Think of this way. Everybody knows the movie adaptation of the Titanic </a:t>
            </a:r>
            <a:r>
              <a:rPr lang="mr-IN" i="0" baseline="0" dirty="0" smtClean="0"/>
              <a:t>–</a:t>
            </a:r>
            <a:r>
              <a:rPr lang="en-US" i="0" baseline="0" dirty="0" smtClean="0"/>
              <a:t> James Cameron </a:t>
            </a:r>
          </a:p>
          <a:p>
            <a:endParaRPr lang="en-US" i="0" baseline="0" dirty="0" smtClean="0"/>
          </a:p>
          <a:p>
            <a:r>
              <a:rPr lang="en-US" i="0" baseline="0" dirty="0" smtClean="0"/>
              <a:t>Imagine the last scene </a:t>
            </a:r>
            <a:r>
              <a:rPr lang="mr-IN" i="0" baseline="0" dirty="0" smtClean="0"/>
              <a:t>–</a:t>
            </a:r>
            <a:r>
              <a:rPr lang="en-US" i="0" baseline="0" dirty="0" smtClean="0"/>
              <a:t> the lady is lying on the piece of debris and Jack, our hero is trying to get out of the water, so he doesn’t freeze to death. And the question now to consider is </a:t>
            </a:r>
            <a:r>
              <a:rPr lang="mr-IN" i="0" baseline="0" dirty="0" smtClean="0"/>
              <a:t>–</a:t>
            </a:r>
            <a:r>
              <a:rPr lang="en-US" i="0" baseline="0" dirty="0" smtClean="0"/>
              <a:t> if Jack were a rich 60 year old, Asian lady, first class </a:t>
            </a:r>
            <a:r>
              <a:rPr lang="en-US" i="0" baseline="0" dirty="0" err="1" smtClean="0"/>
              <a:t>passegner</a:t>
            </a:r>
            <a:r>
              <a:rPr lang="en-US" i="0" baseline="0" dirty="0" smtClean="0"/>
              <a:t> </a:t>
            </a:r>
            <a:r>
              <a:rPr lang="mr-IN" i="0" baseline="0" dirty="0" smtClean="0"/>
              <a:t>–</a:t>
            </a:r>
            <a:r>
              <a:rPr lang="en-US" i="0" baseline="0" dirty="0" smtClean="0"/>
              <a:t> would he have survived </a:t>
            </a:r>
            <a:r>
              <a:rPr lang="mr-IN" i="0" baseline="0" dirty="0" smtClean="0"/>
              <a:t>–</a:t>
            </a:r>
            <a:r>
              <a:rPr lang="en-US" i="0" baseline="0" dirty="0" smtClean="0"/>
              <a:t> would he instead be on a lifeboat </a:t>
            </a:r>
            <a:r>
              <a:rPr lang="mr-IN" i="0" baseline="0" dirty="0" smtClean="0"/>
              <a:t>–</a:t>
            </a:r>
            <a:r>
              <a:rPr lang="en-US" i="0" baseline="0" dirty="0" smtClean="0"/>
              <a:t> that is the question we’re asking today.</a:t>
            </a:r>
            <a:endParaRPr lang="en-US" dirty="0"/>
          </a:p>
        </p:txBody>
      </p:sp>
      <p:sp>
        <p:nvSpPr>
          <p:cNvPr id="4" name="Slide Number Placeholder 3"/>
          <p:cNvSpPr>
            <a:spLocks noGrp="1"/>
          </p:cNvSpPr>
          <p:nvPr>
            <p:ph type="sldNum" sz="quarter" idx="10"/>
          </p:nvPr>
        </p:nvSpPr>
        <p:spPr/>
        <p:txBody>
          <a:bodyPr/>
          <a:lstStyle/>
          <a:p>
            <a:fld id="{A9445195-FD90-9747-BE5F-E22BB10E9BE5}" type="slidenum">
              <a:rPr lang="en-US" smtClean="0"/>
              <a:t>3</a:t>
            </a:fld>
            <a:endParaRPr lang="en-US"/>
          </a:p>
        </p:txBody>
      </p:sp>
    </p:spTree>
    <p:extLst>
      <p:ext uri="{BB962C8B-B14F-4D97-AF65-F5344CB8AC3E}">
        <p14:creationId xmlns:p14="http://schemas.microsoft.com/office/powerpoint/2010/main" val="569267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answer that questio</a:t>
            </a:r>
            <a:r>
              <a:rPr lang="en-US" baseline="0" dirty="0" smtClean="0"/>
              <a:t>n we need to use machine learning </a:t>
            </a:r>
            <a:r>
              <a:rPr lang="mr-IN" baseline="0" dirty="0" smtClean="0"/>
              <a:t>–</a:t>
            </a:r>
            <a:r>
              <a:rPr lang="en-US" baseline="0" dirty="0" smtClean="0"/>
              <a:t> we’re going to build a mathematical model of data we have available about the passengers actually on board the Titanic, then use that model to predict whether our hypothetical Jack would survive. </a:t>
            </a:r>
            <a:endParaRPr lang="en-US" dirty="0"/>
          </a:p>
        </p:txBody>
      </p:sp>
      <p:sp>
        <p:nvSpPr>
          <p:cNvPr id="4" name="Slide Number Placeholder 3"/>
          <p:cNvSpPr>
            <a:spLocks noGrp="1"/>
          </p:cNvSpPr>
          <p:nvPr>
            <p:ph type="sldNum" sz="quarter" idx="10"/>
          </p:nvPr>
        </p:nvSpPr>
        <p:spPr/>
        <p:txBody>
          <a:bodyPr/>
          <a:lstStyle/>
          <a:p>
            <a:fld id="{A9445195-FD90-9747-BE5F-E22BB10E9BE5}" type="slidenum">
              <a:rPr lang="en-US" smtClean="0"/>
              <a:t>4</a:t>
            </a:fld>
            <a:endParaRPr lang="en-US"/>
          </a:p>
        </p:txBody>
      </p:sp>
    </p:spTree>
    <p:extLst>
      <p:ext uri="{BB962C8B-B14F-4D97-AF65-F5344CB8AC3E}">
        <p14:creationId xmlns:p14="http://schemas.microsoft.com/office/powerpoint/2010/main" val="80696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two</a:t>
            </a:r>
            <a:r>
              <a:rPr lang="en-US" baseline="0" dirty="0" smtClean="0"/>
              <a:t> mathematical models we can build with the data that we can then use to predict whether some hypothetical person would survive. </a:t>
            </a:r>
            <a:endParaRPr lang="en-US" dirty="0"/>
          </a:p>
        </p:txBody>
      </p:sp>
      <p:sp>
        <p:nvSpPr>
          <p:cNvPr id="4" name="Slide Number Placeholder 3"/>
          <p:cNvSpPr>
            <a:spLocks noGrp="1"/>
          </p:cNvSpPr>
          <p:nvPr>
            <p:ph type="sldNum" sz="quarter" idx="10"/>
          </p:nvPr>
        </p:nvSpPr>
        <p:spPr/>
        <p:txBody>
          <a:bodyPr/>
          <a:lstStyle/>
          <a:p>
            <a:fld id="{A9445195-FD90-9747-BE5F-E22BB10E9BE5}" type="slidenum">
              <a:rPr lang="en-US" smtClean="0"/>
              <a:t>11</a:t>
            </a:fld>
            <a:endParaRPr lang="en-US"/>
          </a:p>
        </p:txBody>
      </p:sp>
    </p:spTree>
    <p:extLst>
      <p:ext uri="{BB962C8B-B14F-4D97-AF65-F5344CB8AC3E}">
        <p14:creationId xmlns:p14="http://schemas.microsoft.com/office/powerpoint/2010/main" val="154080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D5D7C2-AEBA-044B-AE6D-34F237222E50}" type="datetime1">
              <a:rPr lang="en-AU" smtClean="0"/>
              <a:t>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59B30-9BCD-3845-A6A0-30F27C07F212}" type="datetime1">
              <a:rPr lang="en-AU" smtClean="0"/>
              <a:t>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6819F-CF63-C445-A30C-B194714D9813}" type="datetime1">
              <a:rPr lang="en-AU" smtClean="0"/>
              <a:t>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BA50B-6D63-C441-B8CA-2500932845BA}" type="datetime1">
              <a:rPr lang="en-AU" smtClean="0"/>
              <a:t>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0D622-7DD0-5648-84AE-C363F3AD3305}" type="datetime1">
              <a:rPr lang="en-AU" smtClean="0"/>
              <a:t>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FA57A-3C31-F142-A6FC-9C8D9D6550CF}" type="datetime1">
              <a:rPr lang="en-AU" smtClean="0"/>
              <a:t>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0E75DE-B624-6D44-9382-0324D4004699}" type="datetime1">
              <a:rPr lang="en-AU" smtClean="0"/>
              <a:t>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332F7E-EBED-F049-B1C8-D0FBCBBCF2D1}" type="datetime1">
              <a:rPr lang="en-AU" smtClean="0"/>
              <a:t>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465C8-638C-6C47-B2FF-17D85CC3E752}" type="datetime1">
              <a:rPr lang="en-AU" smtClean="0"/>
              <a:t>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62BBB0-5083-2A4D-8C46-AEAC3514C8E0}" type="datetime1">
              <a:rPr lang="en-AU" smtClean="0"/>
              <a:t>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9C05F-B906-3B43-9EEA-04C84727AA89}" type="datetime1">
              <a:rPr lang="en-AU" smtClean="0"/>
              <a:t>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9E720-7049-8847-885A-3632680402B7}"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E3F59-B8ED-654E-B8BF-97DA299F8DC7}" type="datetime1">
              <a:rPr lang="en-AU" smtClean="0"/>
              <a:t>6/9/17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9E720-7049-8847-885A-3632680402B7}"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812319"/>
            <a:ext cx="9144000" cy="2387600"/>
          </a:xfrm>
        </p:spPr>
        <p:txBody>
          <a:bodyPr/>
          <a:lstStyle/>
          <a:p>
            <a:r>
              <a:rPr lang="en-US" dirty="0" smtClean="0">
                <a:solidFill>
                  <a:schemeClr val="bg1"/>
                </a:solidFill>
                <a:latin typeface="Fjalla One" charset="0"/>
                <a:ea typeface="Fjalla One" charset="0"/>
                <a:cs typeface="Fjalla One" charset="0"/>
              </a:rPr>
              <a:t>Titanic</a:t>
            </a:r>
            <a:endParaRPr lang="en-US" dirty="0">
              <a:solidFill>
                <a:schemeClr val="bg1"/>
              </a:solidFill>
              <a:latin typeface="Fjalla One" charset="0"/>
              <a:ea typeface="Fjalla One" charset="0"/>
              <a:cs typeface="Fjalla One" charset="0"/>
            </a:endParaRPr>
          </a:p>
        </p:txBody>
      </p:sp>
      <p:sp>
        <p:nvSpPr>
          <p:cNvPr id="3" name="Subtitle 2"/>
          <p:cNvSpPr>
            <a:spLocks noGrp="1"/>
          </p:cNvSpPr>
          <p:nvPr>
            <p:ph type="subTitle" idx="1"/>
          </p:nvPr>
        </p:nvSpPr>
        <p:spPr>
          <a:xfrm>
            <a:off x="1523998" y="5202238"/>
            <a:ext cx="9144000" cy="1655762"/>
          </a:xfrm>
        </p:spPr>
        <p:txBody>
          <a:bodyPr/>
          <a:lstStyle/>
          <a:p>
            <a:r>
              <a:rPr lang="en-US" b="1" dirty="0" smtClean="0">
                <a:solidFill>
                  <a:schemeClr val="bg1"/>
                </a:solidFill>
                <a:latin typeface="Fjalla One" charset="0"/>
                <a:ea typeface="Fjalla One" charset="0"/>
                <a:cs typeface="Fjalla One" charset="0"/>
              </a:rPr>
              <a:t>MACHINE LEARNING FROM DISASTER</a:t>
            </a:r>
            <a:endParaRPr lang="en-US" b="1" dirty="0">
              <a:solidFill>
                <a:schemeClr val="bg1"/>
              </a:solidFill>
              <a:latin typeface="Fjalla One" charset="0"/>
              <a:ea typeface="Fjalla One" charset="0"/>
              <a:cs typeface="Fjalla On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1235" y="810000"/>
            <a:ext cx="1967127" cy="1967127"/>
          </a:xfrm>
          <a:prstGeom prst="rect">
            <a:avLst/>
          </a:prstGeom>
        </p:spPr>
      </p:pic>
      <p:sp>
        <p:nvSpPr>
          <p:cNvPr id="4" name="Slide Number Placeholder 3"/>
          <p:cNvSpPr>
            <a:spLocks noGrp="1"/>
          </p:cNvSpPr>
          <p:nvPr>
            <p:ph type="sldNum" sz="quarter" idx="12"/>
          </p:nvPr>
        </p:nvSpPr>
        <p:spPr/>
        <p:txBody>
          <a:bodyPr/>
          <a:lstStyle/>
          <a:p>
            <a:fld id="{F209E720-7049-8847-885A-3632680402B7}" type="slidenum">
              <a:rPr lang="en-US" smtClean="0"/>
              <a:t>1</a:t>
            </a:fld>
            <a:endParaRPr lang="en-US"/>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205" y="1707611"/>
            <a:ext cx="1440000" cy="1440000"/>
          </a:xfrm>
          <a:prstGeom prst="rect">
            <a:avLst/>
          </a:prstGeom>
        </p:spPr>
      </p:pic>
      <p:sp>
        <p:nvSpPr>
          <p:cNvPr id="6" name="TextBox 5"/>
          <p:cNvSpPr txBox="1"/>
          <p:nvPr/>
        </p:nvSpPr>
        <p:spPr>
          <a:xfrm>
            <a:off x="5129376" y="4014061"/>
            <a:ext cx="1987657" cy="523220"/>
          </a:xfrm>
          <a:prstGeom prst="rect">
            <a:avLst/>
          </a:prstGeom>
          <a:noFill/>
        </p:spPr>
        <p:txBody>
          <a:bodyPr wrap="square" rtlCol="0">
            <a:spAutoFit/>
          </a:bodyPr>
          <a:lstStyle/>
          <a:p>
            <a:r>
              <a:rPr lang="en-US" sz="2800" smtClean="0">
                <a:solidFill>
                  <a:schemeClr val="bg1"/>
                </a:solidFill>
                <a:latin typeface="Fjalla One" charset="0"/>
                <a:ea typeface="Fjalla One" charset="0"/>
                <a:cs typeface="Fjalla One" charset="0"/>
              </a:rPr>
              <a:t>TRAIN MODEL</a:t>
            </a:r>
            <a:endParaRPr lang="en-US" sz="28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1449966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636" y="2123948"/>
            <a:ext cx="1800000" cy="1800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7" name="TextBox 6"/>
          <p:cNvSpPr txBox="1"/>
          <p:nvPr/>
        </p:nvSpPr>
        <p:spPr>
          <a:xfrm>
            <a:off x="1210516" y="579167"/>
            <a:ext cx="171072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TRAIN MODEL</a:t>
            </a:r>
            <a:endParaRPr lang="en-US" sz="2400" dirty="0">
              <a:solidFill>
                <a:schemeClr val="bg1"/>
              </a:solidFill>
              <a:latin typeface="Fjalla One" charset="0"/>
              <a:ea typeface="Fjalla One" charset="0"/>
              <a:cs typeface="Fjalla One"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5878" y="2123948"/>
            <a:ext cx="1800000" cy="1800000"/>
          </a:xfrm>
          <a:prstGeom prst="rect">
            <a:avLst/>
          </a:prstGeom>
        </p:spPr>
      </p:pic>
      <p:sp>
        <p:nvSpPr>
          <p:cNvPr id="9" name="TextBox 8"/>
          <p:cNvSpPr txBox="1"/>
          <p:nvPr/>
        </p:nvSpPr>
        <p:spPr>
          <a:xfrm>
            <a:off x="1193696" y="4422289"/>
            <a:ext cx="3544364" cy="584775"/>
          </a:xfrm>
          <a:prstGeom prst="rect">
            <a:avLst/>
          </a:prstGeom>
          <a:noFill/>
        </p:spPr>
        <p:txBody>
          <a:bodyPr wrap="square" rtlCol="0">
            <a:spAutoFit/>
          </a:bodyPr>
          <a:lstStyle/>
          <a:p>
            <a:r>
              <a:rPr lang="en-US" sz="3200" dirty="0" smtClean="0">
                <a:solidFill>
                  <a:schemeClr val="bg1"/>
                </a:solidFill>
                <a:latin typeface="Fjalla One" charset="0"/>
                <a:ea typeface="Fjalla One" charset="0"/>
                <a:cs typeface="Fjalla One" charset="0"/>
              </a:rPr>
              <a:t>LOGISTIC REGRESSION</a:t>
            </a:r>
            <a:endParaRPr lang="en-US" sz="3200" dirty="0">
              <a:solidFill>
                <a:schemeClr val="bg1"/>
              </a:solidFill>
              <a:latin typeface="Fjalla One" charset="0"/>
              <a:ea typeface="Fjalla One" charset="0"/>
              <a:cs typeface="Fjalla One" charset="0"/>
            </a:endParaRPr>
          </a:p>
        </p:txBody>
      </p:sp>
      <p:sp>
        <p:nvSpPr>
          <p:cNvPr id="10" name="TextBox 9"/>
          <p:cNvSpPr txBox="1"/>
          <p:nvPr/>
        </p:nvSpPr>
        <p:spPr>
          <a:xfrm>
            <a:off x="7539726" y="4422289"/>
            <a:ext cx="2739820" cy="584775"/>
          </a:xfrm>
          <a:prstGeom prst="rect">
            <a:avLst/>
          </a:prstGeom>
          <a:noFill/>
        </p:spPr>
        <p:txBody>
          <a:bodyPr wrap="square" rtlCol="0">
            <a:spAutoFit/>
          </a:bodyPr>
          <a:lstStyle/>
          <a:p>
            <a:r>
              <a:rPr lang="en-US" sz="3200" dirty="0" smtClean="0">
                <a:solidFill>
                  <a:schemeClr val="bg1"/>
                </a:solidFill>
                <a:latin typeface="Fjalla One" charset="0"/>
                <a:ea typeface="Fjalla One" charset="0"/>
                <a:cs typeface="Fjalla One" charset="0"/>
              </a:rPr>
              <a:t>RANDOM FOREST</a:t>
            </a:r>
            <a:endParaRPr lang="en-US" sz="32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359615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171072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TRAIN MODEL</a:t>
            </a:r>
            <a:endParaRPr lang="en-US" sz="2400" dirty="0">
              <a:solidFill>
                <a:schemeClr val="bg1"/>
              </a:solidFill>
              <a:latin typeface="Fjalla One" charset="0"/>
              <a:ea typeface="Fjalla One" charset="0"/>
              <a:cs typeface="Fjalla One"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1374140"/>
            <a:ext cx="540000" cy="540000"/>
          </a:xfrm>
          <a:prstGeom prst="rect">
            <a:avLst/>
          </a:prstGeom>
        </p:spPr>
      </p:pic>
      <p:sp>
        <p:nvSpPr>
          <p:cNvPr id="10" name="TextBox 9"/>
          <p:cNvSpPr txBox="1"/>
          <p:nvPr/>
        </p:nvSpPr>
        <p:spPr>
          <a:xfrm>
            <a:off x="1203177" y="1452475"/>
            <a:ext cx="3523722"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LOGISTIC REGRESSION MODEL</a:t>
            </a:r>
            <a:endParaRPr lang="en-US" sz="2400" dirty="0">
              <a:solidFill>
                <a:schemeClr val="bg1"/>
              </a:solidFill>
              <a:latin typeface="Fjalla One" charset="0"/>
              <a:ea typeface="Fjalla One" charset="0"/>
              <a:cs typeface="Fjalla One" charset="0"/>
            </a:endParaRPr>
          </a:p>
        </p:txBody>
      </p:sp>
      <p:sp>
        <p:nvSpPr>
          <p:cNvPr id="11" name="Rectangle 10"/>
          <p:cNvSpPr/>
          <p:nvPr/>
        </p:nvSpPr>
        <p:spPr>
          <a:xfrm>
            <a:off x="1875024" y="2325783"/>
            <a:ext cx="8604000" cy="369332"/>
          </a:xfrm>
          <a:prstGeom prst="rect">
            <a:avLst/>
          </a:prstGeom>
        </p:spPr>
        <p:txBody>
          <a:bodyPr wrap="square">
            <a:spAutoFit/>
          </a:bodyPr>
          <a:lstStyle/>
          <a:p>
            <a:r>
              <a:rPr lang="en-US" i="1" smtClean="0">
                <a:solidFill>
                  <a:schemeClr val="bg1"/>
                </a:solidFill>
                <a:latin typeface="Fjalla One" charset="0"/>
                <a:ea typeface="Fjalla One" charset="0"/>
                <a:cs typeface="Fjalla One" charset="0"/>
              </a:rPr>
              <a:t>“Logistic </a:t>
            </a:r>
            <a:r>
              <a:rPr lang="en-US" i="1" dirty="0">
                <a:solidFill>
                  <a:schemeClr val="bg1"/>
                </a:solidFill>
                <a:latin typeface="Fjalla One" charset="0"/>
                <a:ea typeface="Fjalla One" charset="0"/>
                <a:cs typeface="Fjalla One" charset="0"/>
              </a:rPr>
              <a:t>Regression is a type of classification algorithm involving a linear </a:t>
            </a:r>
            <a:r>
              <a:rPr lang="en-US" i="1">
                <a:solidFill>
                  <a:schemeClr val="bg1"/>
                </a:solidFill>
                <a:latin typeface="Fjalla One" charset="0"/>
                <a:ea typeface="Fjalla One" charset="0"/>
                <a:cs typeface="Fjalla One" charset="0"/>
              </a:rPr>
              <a:t>discriminant</a:t>
            </a:r>
            <a:r>
              <a:rPr lang="en-US" i="1" smtClean="0">
                <a:solidFill>
                  <a:schemeClr val="bg1"/>
                </a:solidFill>
                <a:latin typeface="Fjalla One" charset="0"/>
                <a:ea typeface="Fjalla One" charset="0"/>
                <a:cs typeface="Fjalla One" charset="0"/>
              </a:rPr>
              <a:t>.”</a:t>
            </a:r>
            <a:endParaRPr lang="en-US" dirty="0">
              <a:solidFill>
                <a:schemeClr val="bg1"/>
              </a:solidFill>
              <a:latin typeface="Fjalla One" charset="0"/>
              <a:ea typeface="Fjalla One" charset="0"/>
              <a:cs typeface="Fjalla One" charset="0"/>
            </a:endParaRPr>
          </a:p>
        </p:txBody>
      </p:sp>
      <p:pic>
        <p:nvPicPr>
          <p:cNvPr id="12" name="Picture 11"/>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5017768" y="3419707"/>
            <a:ext cx="2318512" cy="2212050"/>
          </a:xfrm>
          <a:prstGeom prst="rect">
            <a:avLst/>
          </a:prstGeom>
        </p:spPr>
      </p:pic>
    </p:spTree>
    <p:extLst>
      <p:ext uri="{BB962C8B-B14F-4D97-AF65-F5344CB8AC3E}">
        <p14:creationId xmlns:p14="http://schemas.microsoft.com/office/powerpoint/2010/main" val="2088414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171072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TRAIN MODEL</a:t>
            </a:r>
            <a:endParaRPr lang="en-US" sz="2400" dirty="0">
              <a:solidFill>
                <a:schemeClr val="bg1"/>
              </a:solidFill>
              <a:latin typeface="Fjalla One" charset="0"/>
              <a:ea typeface="Fjalla One" charset="0"/>
              <a:cs typeface="Fjalla One"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1374140"/>
            <a:ext cx="540000" cy="540000"/>
          </a:xfrm>
          <a:prstGeom prst="rect">
            <a:avLst/>
          </a:prstGeom>
        </p:spPr>
      </p:pic>
      <p:sp>
        <p:nvSpPr>
          <p:cNvPr id="8" name="TextBox 7"/>
          <p:cNvSpPr txBox="1"/>
          <p:nvPr/>
        </p:nvSpPr>
        <p:spPr>
          <a:xfrm>
            <a:off x="1203177" y="1452475"/>
            <a:ext cx="3523722"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LOGISTIC REGRESSION MODEL</a:t>
            </a:r>
            <a:endParaRPr lang="en-US" sz="2400" dirty="0">
              <a:solidFill>
                <a:schemeClr val="bg1"/>
              </a:solidFill>
              <a:latin typeface="Fjalla One" charset="0"/>
              <a:ea typeface="Fjalla One" charset="0"/>
              <a:cs typeface="Fjalla One"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78326469"/>
              </p:ext>
            </p:extLst>
          </p:nvPr>
        </p:nvGraphicFramePr>
        <p:xfrm>
          <a:off x="540000" y="2325781"/>
          <a:ext cx="10813800" cy="2524143"/>
        </p:xfrm>
        <a:graphic>
          <a:graphicData uri="http://schemas.openxmlformats.org/drawingml/2006/table">
            <a:tbl>
              <a:tblPr firstRow="1" bandRow="1">
                <a:tableStyleId>{5C22544A-7EE6-4342-B048-85BDC9FD1C3A}</a:tableStyleId>
              </a:tblPr>
              <a:tblGrid>
                <a:gridCol w="5406900"/>
                <a:gridCol w="5406900"/>
              </a:tblGrid>
              <a:tr h="508859">
                <a:tc>
                  <a:txBody>
                    <a:bodyPr/>
                    <a:lstStyle/>
                    <a:p>
                      <a:r>
                        <a:rPr lang="en-US" dirty="0" smtClean="0">
                          <a:solidFill>
                            <a:schemeClr val="bg1"/>
                          </a:solidFill>
                          <a:latin typeface="Fjalla One" charset="0"/>
                          <a:ea typeface="Fjalla One" charset="0"/>
                          <a:cs typeface="Fjalla One" charset="0"/>
                        </a:rPr>
                        <a:t>ADVANTAGES</a:t>
                      </a:r>
                      <a:endParaRPr lang="en-US" dirty="0">
                        <a:solidFill>
                          <a:schemeClr val="bg1"/>
                        </a:solidFill>
                        <a:latin typeface="Fjalla One" charset="0"/>
                        <a:ea typeface="Fjalla One" charset="0"/>
                        <a:cs typeface="Fjalla One"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latin typeface="Fjalla One" charset="0"/>
                          <a:ea typeface="Fjalla One" charset="0"/>
                          <a:cs typeface="Fjalla One" charset="0"/>
                        </a:rPr>
                        <a:t>DISAVANTAGES</a:t>
                      </a:r>
                      <a:endParaRPr lang="en-US" dirty="0">
                        <a:latin typeface="Fjalla One" charset="0"/>
                        <a:ea typeface="Fjalla One" charset="0"/>
                        <a:cs typeface="Fjalla One"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015284">
                <a:tc>
                  <a:txBody>
                    <a:bodyPr/>
                    <a:lstStyle/>
                    <a:p>
                      <a:pPr marL="342900" indent="-342900">
                        <a:buFont typeface="+mj-lt"/>
                        <a:buAutoNum type="arabicPeriod"/>
                      </a:pPr>
                      <a:r>
                        <a:rPr lang="en-US" dirty="0" smtClean="0">
                          <a:solidFill>
                            <a:schemeClr val="bg1"/>
                          </a:solidFill>
                          <a:latin typeface="Fjalla One" charset="0"/>
                          <a:ea typeface="Fjalla One" charset="0"/>
                          <a:cs typeface="Fjalla One" charset="0"/>
                        </a:rPr>
                        <a:t>Designed</a:t>
                      </a:r>
                      <a:r>
                        <a:rPr lang="en-US" baseline="0" dirty="0" smtClean="0">
                          <a:solidFill>
                            <a:schemeClr val="bg1"/>
                          </a:solidFill>
                          <a:latin typeface="Fjalla One" charset="0"/>
                          <a:ea typeface="Fjalla One" charset="0"/>
                          <a:cs typeface="Fjalla One" charset="0"/>
                        </a:rPr>
                        <a:t> for situations where the dependent variable is categorical </a:t>
                      </a:r>
                    </a:p>
                    <a:p>
                      <a:pPr marL="342900" indent="-342900">
                        <a:buFont typeface="+mj-lt"/>
                        <a:buAutoNum type="arabicPeriod"/>
                      </a:pPr>
                      <a:r>
                        <a:rPr lang="en-US" baseline="0" dirty="0" smtClean="0">
                          <a:solidFill>
                            <a:schemeClr val="bg1"/>
                          </a:solidFill>
                          <a:latin typeface="Fjalla One" charset="0"/>
                          <a:ea typeface="Fjalla One" charset="0"/>
                          <a:cs typeface="Fjalla One" charset="0"/>
                        </a:rPr>
                        <a:t>Works well when the explanatory variables are also binary </a:t>
                      </a:r>
                      <a:endParaRPr lang="en-US" dirty="0">
                        <a:solidFill>
                          <a:schemeClr val="bg1"/>
                        </a:solidFill>
                        <a:latin typeface="Fjalla One" charset="0"/>
                        <a:ea typeface="Fjalla One" charset="0"/>
                        <a:cs typeface="Fjalla One"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42900" indent="-342900">
                        <a:buFont typeface="+mj-lt"/>
                        <a:buAutoNum type="arabicPeriod"/>
                      </a:pPr>
                      <a:r>
                        <a:rPr lang="en-US" dirty="0" smtClean="0">
                          <a:solidFill>
                            <a:schemeClr val="bg1"/>
                          </a:solidFill>
                          <a:latin typeface="Fjalla One" charset="0"/>
                          <a:ea typeface="Fjalla One" charset="0"/>
                          <a:cs typeface="Fjalla One" charset="0"/>
                        </a:rPr>
                        <a:t>Requires</a:t>
                      </a:r>
                      <a:r>
                        <a:rPr lang="en-US" baseline="0" dirty="0" smtClean="0">
                          <a:solidFill>
                            <a:schemeClr val="bg1"/>
                          </a:solidFill>
                          <a:latin typeface="Fjalla One" charset="0"/>
                          <a:ea typeface="Fjalla One" charset="0"/>
                          <a:cs typeface="Fjalla One" charset="0"/>
                        </a:rPr>
                        <a:t> large sample size to achieve stable, reliable results </a:t>
                      </a:r>
                      <a:r>
                        <a:rPr lang="mr-IN" baseline="0" dirty="0" smtClean="0">
                          <a:solidFill>
                            <a:schemeClr val="bg1"/>
                          </a:solidFill>
                          <a:latin typeface="Fjalla One" charset="0"/>
                          <a:ea typeface="Fjalla One" charset="0"/>
                          <a:cs typeface="Fjalla One" charset="0"/>
                        </a:rPr>
                        <a:t>–</a:t>
                      </a:r>
                      <a:r>
                        <a:rPr lang="en-US" baseline="0" dirty="0" smtClean="0">
                          <a:solidFill>
                            <a:schemeClr val="bg1"/>
                          </a:solidFill>
                          <a:latin typeface="Fjalla One" charset="0"/>
                          <a:ea typeface="Fjalla One" charset="0"/>
                          <a:cs typeface="Fjalla One" charset="0"/>
                        </a:rPr>
                        <a:t> more than 50 data points per predictor </a:t>
                      </a:r>
                    </a:p>
                    <a:p>
                      <a:pPr marL="342900" indent="-342900">
                        <a:buFont typeface="+mj-lt"/>
                        <a:buAutoNum type="arabicPeriod"/>
                      </a:pPr>
                      <a:r>
                        <a:rPr lang="en-US" baseline="0" dirty="0" smtClean="0">
                          <a:solidFill>
                            <a:schemeClr val="bg1"/>
                          </a:solidFill>
                          <a:latin typeface="Fjalla One" charset="0"/>
                          <a:ea typeface="Fjalla One" charset="0"/>
                          <a:cs typeface="Fjalla One" charset="0"/>
                        </a:rPr>
                        <a:t>Does not require interval data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959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171072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TRAIN MODEL</a:t>
            </a:r>
            <a:endParaRPr lang="en-US" sz="2400" dirty="0">
              <a:solidFill>
                <a:schemeClr val="bg1"/>
              </a:solidFill>
              <a:latin typeface="Fjalla One" charset="0"/>
              <a:ea typeface="Fjalla One" charset="0"/>
              <a:cs typeface="Fjalla One"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1374140"/>
            <a:ext cx="540000" cy="540000"/>
          </a:xfrm>
          <a:prstGeom prst="rect">
            <a:avLst/>
          </a:prstGeom>
        </p:spPr>
      </p:pic>
      <p:sp>
        <p:nvSpPr>
          <p:cNvPr id="8" name="TextBox 7"/>
          <p:cNvSpPr txBox="1"/>
          <p:nvPr/>
        </p:nvSpPr>
        <p:spPr>
          <a:xfrm>
            <a:off x="1203177" y="1452475"/>
            <a:ext cx="2092239"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RANDOM FOREST</a:t>
            </a:r>
            <a:endParaRPr lang="en-US" sz="2400" dirty="0">
              <a:solidFill>
                <a:schemeClr val="bg1"/>
              </a:solidFill>
              <a:latin typeface="Fjalla One" charset="0"/>
              <a:ea typeface="Fjalla One" charset="0"/>
              <a:cs typeface="Fjalla One"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1241" y="2954103"/>
            <a:ext cx="1800000" cy="1800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589" y="2954103"/>
            <a:ext cx="1800000" cy="18000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5415" y="3314103"/>
            <a:ext cx="1080000" cy="1080000"/>
          </a:xfrm>
          <a:prstGeom prst="rect">
            <a:avLst/>
          </a:prstGeom>
        </p:spPr>
      </p:pic>
      <p:sp>
        <p:nvSpPr>
          <p:cNvPr id="12" name="TextBox 11"/>
          <p:cNvSpPr txBox="1"/>
          <p:nvPr/>
        </p:nvSpPr>
        <p:spPr>
          <a:xfrm>
            <a:off x="1911977" y="5198557"/>
            <a:ext cx="1846883" cy="461665"/>
          </a:xfrm>
          <a:prstGeom prst="rect">
            <a:avLst/>
          </a:prstGeom>
          <a:noFill/>
        </p:spPr>
        <p:txBody>
          <a:bodyPr wrap="square" rtlCol="0">
            <a:spAutoFit/>
          </a:bodyPr>
          <a:lstStyle/>
          <a:p>
            <a:r>
              <a:rPr lang="en-US" sz="2400" smtClean="0">
                <a:solidFill>
                  <a:schemeClr val="bg1"/>
                </a:solidFill>
                <a:latin typeface="Fjalla One" charset="0"/>
                <a:ea typeface="Fjalla One" charset="0"/>
                <a:cs typeface="Fjalla One" charset="0"/>
              </a:rPr>
              <a:t>DECISION TREE</a:t>
            </a:r>
            <a:endParaRPr lang="en-US" sz="2400" dirty="0">
              <a:solidFill>
                <a:schemeClr val="bg1"/>
              </a:solidFill>
              <a:latin typeface="Fjalla One" charset="0"/>
              <a:ea typeface="Fjalla One" charset="0"/>
              <a:cs typeface="Fjalla One" charset="0"/>
            </a:endParaRPr>
          </a:p>
        </p:txBody>
      </p:sp>
      <p:sp>
        <p:nvSpPr>
          <p:cNvPr id="13" name="TextBox 12"/>
          <p:cNvSpPr txBox="1"/>
          <p:nvPr/>
        </p:nvSpPr>
        <p:spPr>
          <a:xfrm>
            <a:off x="7727516" y="5198557"/>
            <a:ext cx="2204145" cy="461665"/>
          </a:xfrm>
          <a:prstGeom prst="rect">
            <a:avLst/>
          </a:prstGeom>
          <a:noFill/>
        </p:spPr>
        <p:txBody>
          <a:bodyPr wrap="square" rtlCol="0">
            <a:spAutoFit/>
          </a:bodyPr>
          <a:lstStyle/>
          <a:p>
            <a:r>
              <a:rPr lang="en-US" sz="2400" dirty="0" smtClean="0">
                <a:solidFill>
                  <a:schemeClr val="bg1"/>
                </a:solidFill>
                <a:latin typeface="Fjalla One" charset="0"/>
                <a:ea typeface="Fjalla One" charset="0"/>
                <a:cs typeface="Fjalla One" charset="0"/>
              </a:rPr>
              <a:t>RANDOM FOREST</a:t>
            </a:r>
            <a:endParaRPr lang="en-US" sz="24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243657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171072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TRAIN MODEL</a:t>
            </a:r>
            <a:endParaRPr lang="en-US" sz="2400" dirty="0">
              <a:solidFill>
                <a:schemeClr val="bg1"/>
              </a:solidFill>
              <a:latin typeface="Fjalla One" charset="0"/>
              <a:ea typeface="Fjalla One" charset="0"/>
              <a:cs typeface="Fjalla One"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1374140"/>
            <a:ext cx="540000" cy="540000"/>
          </a:xfrm>
          <a:prstGeom prst="rect">
            <a:avLst/>
          </a:prstGeom>
        </p:spPr>
      </p:pic>
      <p:sp>
        <p:nvSpPr>
          <p:cNvPr id="8" name="TextBox 7"/>
          <p:cNvSpPr txBox="1"/>
          <p:nvPr/>
        </p:nvSpPr>
        <p:spPr>
          <a:xfrm>
            <a:off x="1203177" y="1452475"/>
            <a:ext cx="2092239"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RANDOM FOREST</a:t>
            </a:r>
            <a:endParaRPr lang="en-US" sz="2400" dirty="0">
              <a:solidFill>
                <a:schemeClr val="bg1"/>
              </a:solidFill>
              <a:latin typeface="Fjalla One" charset="0"/>
              <a:ea typeface="Fjalla One" charset="0"/>
              <a:cs typeface="Fjalla One"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416" y="2325783"/>
            <a:ext cx="5122331" cy="4039849"/>
          </a:xfrm>
          <a:prstGeom prst="rect">
            <a:avLst/>
          </a:prstGeom>
        </p:spPr>
      </p:pic>
      <p:sp>
        <p:nvSpPr>
          <p:cNvPr id="12" name="TextBox 11"/>
          <p:cNvSpPr txBox="1"/>
          <p:nvPr/>
        </p:nvSpPr>
        <p:spPr>
          <a:xfrm>
            <a:off x="6130976" y="2141117"/>
            <a:ext cx="635110" cy="369332"/>
          </a:xfrm>
          <a:prstGeom prst="rect">
            <a:avLst/>
          </a:prstGeom>
          <a:noFill/>
        </p:spPr>
        <p:txBody>
          <a:bodyPr wrap="none" rtlCol="0">
            <a:spAutoFit/>
          </a:bodyPr>
          <a:lstStyle/>
          <a:p>
            <a:r>
              <a:rPr lang="en-US" dirty="0" smtClean="0">
                <a:solidFill>
                  <a:schemeClr val="bg1"/>
                </a:solidFill>
                <a:latin typeface="Fjalla One" charset="0"/>
                <a:ea typeface="Fjalla One" charset="0"/>
                <a:cs typeface="Fjalla One" charset="0"/>
              </a:rPr>
              <a:t>ROOT</a:t>
            </a:r>
            <a:endParaRPr lang="en-US" dirty="0">
              <a:solidFill>
                <a:schemeClr val="bg1"/>
              </a:solidFill>
              <a:latin typeface="Fjalla One" charset="0"/>
              <a:ea typeface="Fjalla One" charset="0"/>
              <a:cs typeface="Fjalla One" charset="0"/>
            </a:endParaRPr>
          </a:p>
        </p:txBody>
      </p:sp>
      <p:sp>
        <p:nvSpPr>
          <p:cNvPr id="13" name="TextBox 12"/>
          <p:cNvSpPr txBox="1"/>
          <p:nvPr/>
        </p:nvSpPr>
        <p:spPr>
          <a:xfrm>
            <a:off x="5744012" y="6169580"/>
            <a:ext cx="2044149" cy="369332"/>
          </a:xfrm>
          <a:prstGeom prst="rect">
            <a:avLst/>
          </a:prstGeom>
          <a:noFill/>
        </p:spPr>
        <p:txBody>
          <a:bodyPr wrap="none" rtlCol="0">
            <a:spAutoFit/>
          </a:bodyPr>
          <a:lstStyle/>
          <a:p>
            <a:r>
              <a:rPr lang="en-US" smtClean="0">
                <a:solidFill>
                  <a:schemeClr val="bg1"/>
                </a:solidFill>
                <a:latin typeface="Fjalla One" charset="0"/>
                <a:ea typeface="Fjalla One" charset="0"/>
                <a:cs typeface="Fjalla One" charset="0"/>
              </a:rPr>
              <a:t>TERMINAL NODE/ LEAF</a:t>
            </a:r>
            <a:endParaRPr lang="en-US" dirty="0">
              <a:solidFill>
                <a:schemeClr val="bg1"/>
              </a:solidFill>
              <a:latin typeface="Fjalla One" charset="0"/>
              <a:ea typeface="Fjalla One" charset="0"/>
              <a:cs typeface="Fjalla One" charset="0"/>
            </a:endParaRPr>
          </a:p>
        </p:txBody>
      </p:sp>
      <p:sp>
        <p:nvSpPr>
          <p:cNvPr id="14" name="TextBox 13"/>
          <p:cNvSpPr txBox="1"/>
          <p:nvPr/>
        </p:nvSpPr>
        <p:spPr>
          <a:xfrm>
            <a:off x="8438259" y="3702592"/>
            <a:ext cx="1486304" cy="369332"/>
          </a:xfrm>
          <a:prstGeom prst="rect">
            <a:avLst/>
          </a:prstGeom>
          <a:noFill/>
        </p:spPr>
        <p:txBody>
          <a:bodyPr wrap="none" rtlCol="0">
            <a:spAutoFit/>
          </a:bodyPr>
          <a:lstStyle/>
          <a:p>
            <a:r>
              <a:rPr lang="en-US" dirty="0" smtClean="0">
                <a:solidFill>
                  <a:schemeClr val="bg1"/>
                </a:solidFill>
                <a:latin typeface="Fjalla One" charset="0"/>
                <a:ea typeface="Fjalla One" charset="0"/>
                <a:cs typeface="Fjalla One" charset="0"/>
              </a:rPr>
              <a:t>DECISION NODE</a:t>
            </a:r>
            <a:endParaRPr lang="en-US" dirty="0">
              <a:solidFill>
                <a:schemeClr val="bg1"/>
              </a:solidFill>
              <a:latin typeface="Fjalla One" charset="0"/>
              <a:ea typeface="Fjalla One" charset="0"/>
              <a:cs typeface="Fjalla One" charset="0"/>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00" y="2208280"/>
            <a:ext cx="540000" cy="540000"/>
          </a:xfrm>
          <a:prstGeom prst="rect">
            <a:avLst/>
          </a:prstGeom>
        </p:spPr>
      </p:pic>
      <p:sp>
        <p:nvSpPr>
          <p:cNvPr id="17" name="TextBox 16"/>
          <p:cNvSpPr txBox="1"/>
          <p:nvPr/>
        </p:nvSpPr>
        <p:spPr>
          <a:xfrm>
            <a:off x="1203177" y="2221833"/>
            <a:ext cx="1850186"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DECISION TREE</a:t>
            </a:r>
            <a:endParaRPr lang="en-US" sz="24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192014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30447846"/>
              </p:ext>
            </p:extLst>
          </p:nvPr>
        </p:nvGraphicFramePr>
        <p:xfrm>
          <a:off x="540000" y="2325781"/>
          <a:ext cx="10813800" cy="2524143"/>
        </p:xfrm>
        <a:graphic>
          <a:graphicData uri="http://schemas.openxmlformats.org/drawingml/2006/table">
            <a:tbl>
              <a:tblPr firstRow="1" bandRow="1">
                <a:tableStyleId>{5C22544A-7EE6-4342-B048-85BDC9FD1C3A}</a:tableStyleId>
              </a:tblPr>
              <a:tblGrid>
                <a:gridCol w="5406900"/>
                <a:gridCol w="5406900"/>
              </a:tblGrid>
              <a:tr h="508859">
                <a:tc>
                  <a:txBody>
                    <a:bodyPr/>
                    <a:lstStyle/>
                    <a:p>
                      <a:r>
                        <a:rPr lang="en-US" dirty="0" smtClean="0">
                          <a:solidFill>
                            <a:schemeClr val="bg1"/>
                          </a:solidFill>
                          <a:latin typeface="Fjalla One" charset="0"/>
                          <a:ea typeface="Fjalla One" charset="0"/>
                          <a:cs typeface="Fjalla One" charset="0"/>
                        </a:rPr>
                        <a:t>ADVANTAGES</a:t>
                      </a:r>
                      <a:endParaRPr lang="en-US" dirty="0">
                        <a:solidFill>
                          <a:schemeClr val="bg1"/>
                        </a:solidFill>
                        <a:latin typeface="Fjalla One" charset="0"/>
                        <a:ea typeface="Fjalla One" charset="0"/>
                        <a:cs typeface="Fjalla One"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latin typeface="Fjalla One" charset="0"/>
                          <a:ea typeface="Fjalla One" charset="0"/>
                          <a:cs typeface="Fjalla One" charset="0"/>
                        </a:rPr>
                        <a:t>DISAVANTAGES</a:t>
                      </a:r>
                      <a:endParaRPr lang="en-US" dirty="0">
                        <a:latin typeface="Fjalla One" charset="0"/>
                        <a:ea typeface="Fjalla One" charset="0"/>
                        <a:cs typeface="Fjalla One"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015284">
                <a:tc>
                  <a:txBody>
                    <a:bodyPr/>
                    <a:lstStyle/>
                    <a:p>
                      <a:pPr marL="342900" indent="-342900">
                        <a:buFont typeface="+mj-lt"/>
                        <a:buAutoNum type="arabicPeriod"/>
                      </a:pPr>
                      <a:r>
                        <a:rPr lang="en-US" dirty="0" smtClean="0">
                          <a:solidFill>
                            <a:schemeClr val="bg1"/>
                          </a:solidFill>
                          <a:latin typeface="Fjalla One" charset="0"/>
                          <a:ea typeface="Fjalla One" charset="0"/>
                          <a:cs typeface="Fjalla One" charset="0"/>
                        </a:rPr>
                        <a:t>Easy</a:t>
                      </a:r>
                      <a:r>
                        <a:rPr lang="en-US" baseline="0" dirty="0" smtClean="0">
                          <a:solidFill>
                            <a:schemeClr val="bg1"/>
                          </a:solidFill>
                          <a:latin typeface="Fjalla One" charset="0"/>
                          <a:ea typeface="Fjalla One" charset="0"/>
                          <a:cs typeface="Fjalla One" charset="0"/>
                        </a:rPr>
                        <a:t> to understand and explain</a:t>
                      </a:r>
                    </a:p>
                    <a:p>
                      <a:pPr marL="342900" indent="-342900">
                        <a:buFont typeface="+mj-lt"/>
                        <a:buAutoNum type="arabicPeriod"/>
                      </a:pPr>
                      <a:r>
                        <a:rPr lang="en-US" baseline="0" dirty="0" smtClean="0">
                          <a:solidFill>
                            <a:schemeClr val="bg1"/>
                          </a:solidFill>
                          <a:latin typeface="Fjalla One" charset="0"/>
                          <a:ea typeface="Fjalla One" charset="0"/>
                          <a:cs typeface="Fjalla One" charset="0"/>
                        </a:rPr>
                        <a:t>Can handle both numerical and categorical data</a:t>
                      </a:r>
                      <a:endParaRPr lang="en-US" dirty="0">
                        <a:solidFill>
                          <a:schemeClr val="bg1"/>
                        </a:solidFill>
                        <a:latin typeface="Fjalla One" charset="0"/>
                        <a:ea typeface="Fjalla One" charset="0"/>
                        <a:cs typeface="Fjalla One"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42900" indent="-342900">
                        <a:buFont typeface="+mj-lt"/>
                        <a:buAutoNum type="arabicPeriod"/>
                      </a:pPr>
                      <a:r>
                        <a:rPr lang="en-US" dirty="0" smtClean="0">
                          <a:solidFill>
                            <a:schemeClr val="bg1"/>
                          </a:solidFill>
                          <a:latin typeface="Fjalla One" charset="0"/>
                          <a:ea typeface="Fjalla One" charset="0"/>
                          <a:cs typeface="Fjalla One" charset="0"/>
                        </a:rPr>
                        <a:t>Tendency</a:t>
                      </a:r>
                      <a:r>
                        <a:rPr lang="en-US" baseline="0" dirty="0" smtClean="0">
                          <a:solidFill>
                            <a:schemeClr val="bg1"/>
                          </a:solidFill>
                          <a:latin typeface="Fjalla One" charset="0"/>
                          <a:ea typeface="Fjalla One" charset="0"/>
                          <a:cs typeface="Fjalla One" charset="0"/>
                        </a:rPr>
                        <a:t> to </a:t>
                      </a:r>
                      <a:r>
                        <a:rPr lang="en-US" baseline="0" dirty="0" err="1" smtClean="0">
                          <a:solidFill>
                            <a:schemeClr val="bg1"/>
                          </a:solidFill>
                          <a:latin typeface="Fjalla One" charset="0"/>
                          <a:ea typeface="Fjalla One" charset="0"/>
                          <a:cs typeface="Fjalla One" charset="0"/>
                        </a:rPr>
                        <a:t>overfit</a:t>
                      </a:r>
                      <a:r>
                        <a:rPr lang="en-US" baseline="0" dirty="0" smtClean="0">
                          <a:solidFill>
                            <a:schemeClr val="bg1"/>
                          </a:solidFill>
                          <a:latin typeface="Fjalla One" charset="0"/>
                          <a:ea typeface="Fjalla One" charset="0"/>
                          <a:cs typeface="Fjalla One" charset="0"/>
                        </a:rPr>
                        <a:t> </a:t>
                      </a:r>
                    </a:p>
                    <a:p>
                      <a:pPr marL="342900" indent="-342900">
                        <a:buFont typeface="+mj-lt"/>
                        <a:buAutoNum type="arabicPeriod"/>
                      </a:pPr>
                      <a:r>
                        <a:rPr lang="en-US" baseline="0" dirty="0" smtClean="0">
                          <a:solidFill>
                            <a:schemeClr val="bg1"/>
                          </a:solidFill>
                          <a:latin typeface="Fjalla One" charset="0"/>
                          <a:ea typeface="Fjalla One" charset="0"/>
                          <a:cs typeface="Fjalla One" charset="0"/>
                        </a:rPr>
                        <a:t>Can have poor speed performance </a:t>
                      </a:r>
                      <a:r>
                        <a:rPr lang="mr-IN" baseline="0" dirty="0" smtClean="0">
                          <a:solidFill>
                            <a:schemeClr val="bg1"/>
                          </a:solidFill>
                          <a:latin typeface="Fjalla One" charset="0"/>
                          <a:ea typeface="Fjalla One" charset="0"/>
                          <a:cs typeface="Fjalla One" charset="0"/>
                        </a:rPr>
                        <a:t>–</a:t>
                      </a:r>
                      <a:r>
                        <a:rPr lang="en-US" baseline="0" dirty="0" smtClean="0">
                          <a:solidFill>
                            <a:schemeClr val="bg1"/>
                          </a:solidFill>
                          <a:latin typeface="Fjalla One" charset="0"/>
                          <a:ea typeface="Fjalla One" charset="0"/>
                          <a:cs typeface="Fjalla One" charset="0"/>
                        </a:rPr>
                        <a:t> need to build large ensembles for better model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11" name="TextBox 10"/>
          <p:cNvSpPr txBox="1"/>
          <p:nvPr/>
        </p:nvSpPr>
        <p:spPr>
          <a:xfrm>
            <a:off x="1210516" y="579167"/>
            <a:ext cx="171072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TRAIN MODEL</a:t>
            </a:r>
            <a:endParaRPr lang="en-US" sz="2400" dirty="0">
              <a:solidFill>
                <a:schemeClr val="bg1"/>
              </a:solidFill>
              <a:latin typeface="Fjalla One" charset="0"/>
              <a:ea typeface="Fjalla One" charset="0"/>
              <a:cs typeface="Fjalla One"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1374140"/>
            <a:ext cx="540000" cy="540000"/>
          </a:xfrm>
          <a:prstGeom prst="rect">
            <a:avLst/>
          </a:prstGeom>
        </p:spPr>
      </p:pic>
      <p:sp>
        <p:nvSpPr>
          <p:cNvPr id="13" name="TextBox 12"/>
          <p:cNvSpPr txBox="1"/>
          <p:nvPr/>
        </p:nvSpPr>
        <p:spPr>
          <a:xfrm>
            <a:off x="1203177" y="1452475"/>
            <a:ext cx="2092239"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RANDOM FOREST</a:t>
            </a:r>
            <a:endParaRPr lang="en-US" sz="24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1654001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17</a:t>
            </a:fld>
            <a:endParaRPr lang="en-US"/>
          </a:p>
        </p:txBody>
      </p:sp>
      <p:sp>
        <p:nvSpPr>
          <p:cNvPr id="5" name="TextBox 4"/>
          <p:cNvSpPr txBox="1"/>
          <p:nvPr/>
        </p:nvSpPr>
        <p:spPr>
          <a:xfrm>
            <a:off x="810000" y="1518835"/>
            <a:ext cx="10410773" cy="646331"/>
          </a:xfrm>
          <a:prstGeom prst="rect">
            <a:avLst/>
          </a:prstGeom>
          <a:solidFill>
            <a:srgbClr val="2D3037"/>
          </a:solidFill>
          <a:ln w="50800">
            <a:solidFill>
              <a:schemeClr val="bg1"/>
            </a:solidFill>
          </a:ln>
        </p:spPr>
        <p:txBody>
          <a:bodyPr wrap="square" rtlCol="0">
            <a:spAutoFit/>
          </a:bodyPr>
          <a:lstStyle/>
          <a:p>
            <a:r>
              <a:rPr lang="en-US" b="1" dirty="0" smtClean="0">
                <a:solidFill>
                  <a:schemeClr val="bg1"/>
                </a:solidFill>
                <a:latin typeface="Courier New" charset="0"/>
                <a:ea typeface="Courier New" charset="0"/>
                <a:cs typeface="Courier New" charset="0"/>
              </a:rPr>
              <a:t>&gt;&gt;&gt;</a:t>
            </a:r>
            <a:r>
              <a:rPr lang="en-US" dirty="0"/>
              <a:t> </a:t>
            </a:r>
            <a:r>
              <a:rPr lang="en-US" dirty="0" err="1">
                <a:solidFill>
                  <a:schemeClr val="bg1"/>
                </a:solidFill>
                <a:latin typeface="Courier New" charset="0"/>
                <a:ea typeface="Courier New" charset="0"/>
                <a:cs typeface="Courier New" charset="0"/>
              </a:rPr>
              <a:t>model.fit</a:t>
            </a:r>
            <a:r>
              <a:rPr lang="en-US" dirty="0">
                <a:solidFill>
                  <a:schemeClr val="bg1"/>
                </a:solidFill>
                <a:latin typeface="Courier New" charset="0"/>
                <a:ea typeface="Courier New" charset="0"/>
                <a:cs typeface="Courier New" charset="0"/>
              </a:rPr>
              <a:t>(</a:t>
            </a:r>
            <a:r>
              <a:rPr lang="en-US" dirty="0" err="1">
                <a:solidFill>
                  <a:schemeClr val="bg1"/>
                </a:solidFill>
                <a:latin typeface="Courier New" charset="0"/>
                <a:ea typeface="Courier New" charset="0"/>
                <a:cs typeface="Courier New" charset="0"/>
              </a:rPr>
              <a:t>train_cols</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trainingdata</a:t>
            </a:r>
            <a:r>
              <a:rPr lang="en-US" dirty="0">
                <a:solidFill>
                  <a:srgbClr val="D2CD86"/>
                </a:solidFill>
                <a:latin typeface="Courier New" charset="0"/>
                <a:ea typeface="Courier New" charset="0"/>
                <a:cs typeface="Courier New" charset="0"/>
              </a:rPr>
              <a:t>[</a:t>
            </a:r>
            <a:r>
              <a:rPr lang="en-US" dirty="0">
                <a:solidFill>
                  <a:srgbClr val="00C4C4"/>
                </a:solidFill>
                <a:latin typeface="Courier New" charset="0"/>
                <a:ea typeface="Courier New" charset="0"/>
                <a:cs typeface="Courier New" charset="0"/>
              </a:rPr>
              <a:t>"Survived"</a:t>
            </a:r>
            <a:r>
              <a:rPr lang="en-US" dirty="0">
                <a:solidFill>
                  <a:srgbClr val="D2CD86"/>
                </a:solidFill>
                <a:latin typeface="Courier New" charset="0"/>
                <a:ea typeface="Courier New" charset="0"/>
                <a:cs typeface="Courier New" charset="0"/>
              </a:rPr>
              <a: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predicted</a:t>
            </a:r>
            <a:r>
              <a:rPr lang="en-US" dirty="0" smtClean="0">
                <a:latin typeface="Courier New" charset="0"/>
                <a:ea typeface="Courier New" charset="0"/>
                <a:cs typeface="Courier New" charset="0"/>
              </a:rPr>
              <a:t> </a:t>
            </a:r>
            <a:r>
              <a:rPr lang="en-US" dirty="0">
                <a:solidFill>
                  <a:srgbClr val="D2CD86"/>
                </a:solidFill>
                <a:latin typeface="Courier New" charset="0"/>
                <a:ea typeface="Courier New" charset="0"/>
                <a:cs typeface="Courier New" charset="0"/>
              </a:rPr>
              <a:t>=</a:t>
            </a:r>
            <a:r>
              <a:rPr lang="en-US" dirty="0">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model.predict</a:t>
            </a:r>
            <a:r>
              <a:rPr lang="en-US" dirty="0">
                <a:solidFill>
                  <a:srgbClr val="D2CD86"/>
                </a:solidFill>
                <a:latin typeface="Courier New" charset="0"/>
                <a:ea typeface="Courier New" charset="0"/>
                <a:cs typeface="Courier New" charset="0"/>
              </a:rPr>
              <a:t>(</a:t>
            </a:r>
            <a:r>
              <a:rPr lang="en-US" dirty="0" err="1">
                <a:solidFill>
                  <a:schemeClr val="bg1"/>
                </a:solidFill>
                <a:latin typeface="Courier New" charset="0"/>
                <a:ea typeface="Courier New" charset="0"/>
                <a:cs typeface="Courier New" charset="0"/>
              </a:rPr>
              <a:t>testdata</a:t>
            </a:r>
            <a:r>
              <a:rPr lang="en-US" dirty="0">
                <a:solidFill>
                  <a:srgbClr val="D2CD86"/>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7" name="TextBox 6"/>
          <p:cNvSpPr txBox="1"/>
          <p:nvPr/>
        </p:nvSpPr>
        <p:spPr>
          <a:xfrm>
            <a:off x="1210516" y="579167"/>
            <a:ext cx="171072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TRAIN MODEL</a:t>
            </a:r>
            <a:endParaRPr lang="en-US" sz="24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26758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281" y="1737591"/>
            <a:ext cx="1440000" cy="1440000"/>
          </a:xfrm>
          <a:prstGeom prst="rect">
            <a:avLst/>
          </a:prstGeom>
        </p:spPr>
      </p:pic>
      <p:sp>
        <p:nvSpPr>
          <p:cNvPr id="6" name="TextBox 5"/>
          <p:cNvSpPr txBox="1"/>
          <p:nvPr/>
        </p:nvSpPr>
        <p:spPr>
          <a:xfrm>
            <a:off x="5045452" y="4149989"/>
            <a:ext cx="1987657" cy="954107"/>
          </a:xfrm>
          <a:prstGeom prst="rect">
            <a:avLst/>
          </a:prstGeom>
          <a:noFill/>
        </p:spPr>
        <p:txBody>
          <a:bodyPr wrap="square" rtlCol="0">
            <a:spAutoFit/>
          </a:bodyPr>
          <a:lstStyle/>
          <a:p>
            <a:pPr algn="ctr"/>
            <a:r>
              <a:rPr lang="en-US" sz="2800" dirty="0" smtClean="0">
                <a:solidFill>
                  <a:schemeClr val="bg1"/>
                </a:solidFill>
                <a:latin typeface="Fjalla One" charset="0"/>
                <a:ea typeface="Fjalla One" charset="0"/>
                <a:cs typeface="Fjalla One" charset="0"/>
              </a:rPr>
              <a:t>OUTPUT RESULTS</a:t>
            </a:r>
            <a:endParaRPr lang="en-US" sz="28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521841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2127505"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OUTPUT RESULTS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636" y="2123948"/>
            <a:ext cx="1800000" cy="1800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5878" y="2123948"/>
            <a:ext cx="1800000" cy="1800000"/>
          </a:xfrm>
          <a:prstGeom prst="rect">
            <a:avLst/>
          </a:prstGeom>
        </p:spPr>
      </p:pic>
      <p:sp>
        <p:nvSpPr>
          <p:cNvPr id="9" name="TextBox 8"/>
          <p:cNvSpPr txBox="1"/>
          <p:nvPr/>
        </p:nvSpPr>
        <p:spPr>
          <a:xfrm>
            <a:off x="1193696" y="4422289"/>
            <a:ext cx="3544364" cy="584775"/>
          </a:xfrm>
          <a:prstGeom prst="rect">
            <a:avLst/>
          </a:prstGeom>
          <a:noFill/>
        </p:spPr>
        <p:txBody>
          <a:bodyPr wrap="square" rtlCol="0">
            <a:spAutoFit/>
          </a:bodyPr>
          <a:lstStyle/>
          <a:p>
            <a:r>
              <a:rPr lang="en-US" sz="3200" dirty="0" smtClean="0">
                <a:solidFill>
                  <a:schemeClr val="bg1"/>
                </a:solidFill>
                <a:latin typeface="Fjalla One" charset="0"/>
                <a:ea typeface="Fjalla One" charset="0"/>
                <a:cs typeface="Fjalla One" charset="0"/>
              </a:rPr>
              <a:t>LOGISTIC REGRESSION</a:t>
            </a:r>
            <a:endParaRPr lang="en-US" sz="3200" dirty="0">
              <a:solidFill>
                <a:schemeClr val="bg1"/>
              </a:solidFill>
              <a:latin typeface="Fjalla One" charset="0"/>
              <a:ea typeface="Fjalla One" charset="0"/>
              <a:cs typeface="Fjalla One" charset="0"/>
            </a:endParaRPr>
          </a:p>
        </p:txBody>
      </p:sp>
      <p:sp>
        <p:nvSpPr>
          <p:cNvPr id="10" name="TextBox 9"/>
          <p:cNvSpPr txBox="1"/>
          <p:nvPr/>
        </p:nvSpPr>
        <p:spPr>
          <a:xfrm>
            <a:off x="7539726" y="4422289"/>
            <a:ext cx="2739820" cy="584775"/>
          </a:xfrm>
          <a:prstGeom prst="rect">
            <a:avLst/>
          </a:prstGeom>
          <a:noFill/>
        </p:spPr>
        <p:txBody>
          <a:bodyPr wrap="square" rtlCol="0">
            <a:spAutoFit/>
          </a:bodyPr>
          <a:lstStyle/>
          <a:p>
            <a:r>
              <a:rPr lang="en-US" sz="3200" dirty="0" smtClean="0">
                <a:solidFill>
                  <a:schemeClr val="bg1"/>
                </a:solidFill>
                <a:latin typeface="Fjalla One" charset="0"/>
                <a:ea typeface="Fjalla One" charset="0"/>
                <a:cs typeface="Fjalla One" charset="0"/>
              </a:rPr>
              <a:t>RANDOM FOREST</a:t>
            </a:r>
            <a:endParaRPr lang="en-US" sz="3200" dirty="0">
              <a:solidFill>
                <a:schemeClr val="bg1"/>
              </a:solidFill>
              <a:latin typeface="Fjalla One" charset="0"/>
              <a:ea typeface="Fjalla One" charset="0"/>
              <a:cs typeface="Fjalla One" charset="0"/>
            </a:endParaRPr>
          </a:p>
        </p:txBody>
      </p:sp>
      <p:sp>
        <p:nvSpPr>
          <p:cNvPr id="11" name="TextBox 10"/>
          <p:cNvSpPr txBox="1"/>
          <p:nvPr/>
        </p:nvSpPr>
        <p:spPr>
          <a:xfrm>
            <a:off x="8459341" y="5136073"/>
            <a:ext cx="1134364" cy="369332"/>
          </a:xfrm>
          <a:prstGeom prst="rect">
            <a:avLst/>
          </a:prstGeom>
          <a:noFill/>
        </p:spPr>
        <p:txBody>
          <a:bodyPr wrap="square" rtlCol="0">
            <a:spAutoFit/>
          </a:bodyPr>
          <a:lstStyle/>
          <a:p>
            <a:r>
              <a:rPr lang="en-US" dirty="0" smtClean="0">
                <a:solidFill>
                  <a:schemeClr val="bg1"/>
                </a:solidFill>
                <a:latin typeface="Fjalla One" charset="0"/>
                <a:ea typeface="Fjalla One" charset="0"/>
                <a:cs typeface="Fjalla One" charset="0"/>
              </a:rPr>
              <a:t>0.79425</a:t>
            </a:r>
            <a:endParaRPr lang="en-US" dirty="0">
              <a:solidFill>
                <a:schemeClr val="bg1"/>
              </a:solidFill>
              <a:latin typeface="Fjalla One" charset="0"/>
              <a:ea typeface="Fjalla One" charset="0"/>
              <a:cs typeface="Fjalla One" charset="0"/>
            </a:endParaRPr>
          </a:p>
        </p:txBody>
      </p:sp>
      <p:sp>
        <p:nvSpPr>
          <p:cNvPr id="16" name="TextBox 15"/>
          <p:cNvSpPr txBox="1"/>
          <p:nvPr/>
        </p:nvSpPr>
        <p:spPr>
          <a:xfrm>
            <a:off x="2473646" y="5191684"/>
            <a:ext cx="1134364" cy="369332"/>
          </a:xfrm>
          <a:prstGeom prst="rect">
            <a:avLst/>
          </a:prstGeom>
          <a:noFill/>
        </p:spPr>
        <p:txBody>
          <a:bodyPr wrap="square" rtlCol="0">
            <a:spAutoFit/>
          </a:bodyPr>
          <a:lstStyle/>
          <a:p>
            <a:r>
              <a:rPr lang="en-US" dirty="0" smtClean="0">
                <a:solidFill>
                  <a:schemeClr val="bg1"/>
                </a:solidFill>
                <a:latin typeface="Fjalla One" charset="0"/>
                <a:ea typeface="Fjalla One" charset="0"/>
                <a:cs typeface="Fjalla One" charset="0"/>
              </a:rPr>
              <a:t>0.74641</a:t>
            </a:r>
            <a:endParaRPr lang="en-US"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226693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706" y="2320669"/>
            <a:ext cx="1546997" cy="1546997"/>
          </a:xfrm>
          <a:prstGeom prst="rect">
            <a:avLst/>
          </a:prstGeom>
        </p:spPr>
      </p:pic>
      <p:sp>
        <p:nvSpPr>
          <p:cNvPr id="7" name="TextBox 6"/>
          <p:cNvSpPr txBox="1"/>
          <p:nvPr/>
        </p:nvSpPr>
        <p:spPr>
          <a:xfrm>
            <a:off x="713429" y="4287796"/>
            <a:ext cx="2928552" cy="369332"/>
          </a:xfrm>
          <a:prstGeom prst="rect">
            <a:avLst/>
          </a:prstGeom>
          <a:noFill/>
        </p:spPr>
        <p:txBody>
          <a:bodyPr wrap="square" rtlCol="0">
            <a:spAutoFit/>
          </a:bodyPr>
          <a:lstStyle/>
          <a:p>
            <a:pPr algn="ctr"/>
            <a:r>
              <a:rPr lang="en-US" dirty="0" smtClean="0">
                <a:solidFill>
                  <a:schemeClr val="bg1"/>
                </a:solidFill>
                <a:latin typeface="Fjalla One" charset="0"/>
                <a:ea typeface="Fjalla One" charset="0"/>
                <a:cs typeface="Fjalla One" charset="0"/>
              </a:rPr>
              <a:t>913 CREW MEMBERS</a:t>
            </a:r>
            <a:endParaRPr lang="en-US" dirty="0">
              <a:solidFill>
                <a:schemeClr val="bg1"/>
              </a:solidFill>
              <a:latin typeface="Fjalla One" charset="0"/>
              <a:ea typeface="Fjalla One" charset="0"/>
              <a:cs typeface="Fjalla One"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0089" y="2320669"/>
            <a:ext cx="1596424" cy="1596424"/>
          </a:xfrm>
          <a:prstGeom prst="rect">
            <a:avLst/>
          </a:prstGeom>
        </p:spPr>
      </p:pic>
      <p:sp>
        <p:nvSpPr>
          <p:cNvPr id="9" name="TextBox 8"/>
          <p:cNvSpPr txBox="1"/>
          <p:nvPr/>
        </p:nvSpPr>
        <p:spPr>
          <a:xfrm>
            <a:off x="4544025" y="4287112"/>
            <a:ext cx="2928552" cy="369332"/>
          </a:xfrm>
          <a:prstGeom prst="rect">
            <a:avLst/>
          </a:prstGeom>
          <a:noFill/>
        </p:spPr>
        <p:txBody>
          <a:bodyPr wrap="square" rtlCol="0">
            <a:spAutoFit/>
          </a:bodyPr>
          <a:lstStyle/>
          <a:p>
            <a:pPr algn="ctr"/>
            <a:r>
              <a:rPr lang="en-US" dirty="0" smtClean="0">
                <a:solidFill>
                  <a:schemeClr val="bg1"/>
                </a:solidFill>
                <a:latin typeface="Fjalla One" charset="0"/>
                <a:ea typeface="Fjalla One" charset="0"/>
                <a:cs typeface="Fjalla One" charset="0"/>
              </a:rPr>
              <a:t>1316 PASSENGERS</a:t>
            </a:r>
            <a:endParaRPr lang="en-US" dirty="0">
              <a:solidFill>
                <a:schemeClr val="bg1"/>
              </a:solidFill>
              <a:latin typeface="Fjalla One" charset="0"/>
              <a:ea typeface="Fjalla One" charset="0"/>
              <a:cs typeface="Fjalla One"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4821" y="2421924"/>
            <a:ext cx="1495169" cy="1495169"/>
          </a:xfrm>
          <a:prstGeom prst="rect">
            <a:avLst/>
          </a:prstGeom>
        </p:spPr>
      </p:pic>
      <p:sp>
        <p:nvSpPr>
          <p:cNvPr id="11" name="TextBox 10"/>
          <p:cNvSpPr txBox="1"/>
          <p:nvPr/>
        </p:nvSpPr>
        <p:spPr>
          <a:xfrm>
            <a:off x="8410486" y="4298101"/>
            <a:ext cx="2928552" cy="369332"/>
          </a:xfrm>
          <a:prstGeom prst="rect">
            <a:avLst/>
          </a:prstGeom>
          <a:noFill/>
        </p:spPr>
        <p:txBody>
          <a:bodyPr wrap="square" rtlCol="0">
            <a:spAutoFit/>
          </a:bodyPr>
          <a:lstStyle/>
          <a:p>
            <a:pPr algn="ctr"/>
            <a:r>
              <a:rPr lang="en-US" dirty="0" smtClean="0">
                <a:solidFill>
                  <a:schemeClr val="bg1"/>
                </a:solidFill>
                <a:latin typeface="Fjalla One" charset="0"/>
                <a:ea typeface="Fjalla One" charset="0"/>
                <a:cs typeface="Fjalla One" charset="0"/>
              </a:rPr>
              <a:t>20 LIFEBOATS</a:t>
            </a:r>
            <a:endParaRPr lang="en-US" dirty="0">
              <a:solidFill>
                <a:schemeClr val="bg1"/>
              </a:solidFill>
              <a:latin typeface="Fjalla One" charset="0"/>
              <a:ea typeface="Fjalla One" charset="0"/>
              <a:cs typeface="Fjalla One" charset="0"/>
            </a:endParaRPr>
          </a:p>
        </p:txBody>
      </p:sp>
      <p:sp>
        <p:nvSpPr>
          <p:cNvPr id="2" name="Slide Number Placeholder 1"/>
          <p:cNvSpPr>
            <a:spLocks noGrp="1"/>
          </p:cNvSpPr>
          <p:nvPr>
            <p:ph type="sldNum" sz="quarter" idx="12"/>
          </p:nvPr>
        </p:nvSpPr>
        <p:spPr/>
        <p:txBody>
          <a:bodyPr/>
          <a:lstStyle/>
          <a:p>
            <a:fld id="{F209E720-7049-8847-885A-3632680402B7}" type="slidenum">
              <a:rPr lang="en-US" smtClean="0"/>
              <a:t>2</a:t>
            </a:fld>
            <a:endParaRPr lang="en-US"/>
          </a:p>
        </p:txBody>
      </p:sp>
    </p:spTree>
    <p:extLst>
      <p:ext uri="{BB962C8B-B14F-4D97-AF65-F5344CB8AC3E}">
        <p14:creationId xmlns:p14="http://schemas.microsoft.com/office/powerpoint/2010/main" val="1364724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7" name="TextBox 6"/>
          <p:cNvSpPr txBox="1"/>
          <p:nvPr/>
        </p:nvSpPr>
        <p:spPr>
          <a:xfrm>
            <a:off x="1210516" y="579167"/>
            <a:ext cx="2367956"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TITANIC: OVERVIEW</a:t>
            </a:r>
          </a:p>
        </p:txBody>
      </p:sp>
      <p:sp>
        <p:nvSpPr>
          <p:cNvPr id="8" name="TextBox 7"/>
          <p:cNvSpPr txBox="1"/>
          <p:nvPr/>
        </p:nvSpPr>
        <p:spPr>
          <a:xfrm>
            <a:off x="659567" y="1558977"/>
            <a:ext cx="10253272" cy="2062103"/>
          </a:xfrm>
          <a:prstGeom prst="rect">
            <a:avLst/>
          </a:prstGeom>
          <a:noFill/>
        </p:spPr>
        <p:txBody>
          <a:bodyPr wrap="square" rtlCol="0">
            <a:spAutoFit/>
          </a:bodyPr>
          <a:lstStyle/>
          <a:p>
            <a:pPr marL="342900" indent="-342900">
              <a:buFont typeface="+mj-lt"/>
              <a:buAutoNum type="arabicPeriod"/>
            </a:pPr>
            <a:r>
              <a:rPr lang="en-US" sz="3200" dirty="0" smtClean="0">
                <a:solidFill>
                  <a:schemeClr val="bg1"/>
                </a:solidFill>
                <a:latin typeface="Fjalla One" charset="0"/>
                <a:ea typeface="Fjalla One" charset="0"/>
                <a:cs typeface="Fjalla One" charset="0"/>
              </a:rPr>
              <a:t>AIM: To predict whether, given a set a characteristics, a person would survive a disaster similar to the Titanic</a:t>
            </a:r>
          </a:p>
          <a:p>
            <a:pPr marL="342900" indent="-342900">
              <a:buFont typeface="+mj-lt"/>
              <a:buAutoNum type="arabicPeriod"/>
            </a:pPr>
            <a:r>
              <a:rPr lang="en-US" sz="3200" dirty="0" smtClean="0">
                <a:solidFill>
                  <a:schemeClr val="bg1"/>
                </a:solidFill>
                <a:latin typeface="Fjalla One" charset="0"/>
                <a:ea typeface="Fjalla One" charset="0"/>
                <a:cs typeface="Fjalla One" charset="0"/>
              </a:rPr>
              <a:t>Cleaning and feature engineering </a:t>
            </a:r>
            <a:endParaRPr lang="en-US" sz="3200" dirty="0">
              <a:solidFill>
                <a:schemeClr val="bg1"/>
              </a:solidFill>
              <a:latin typeface="Fjalla One" charset="0"/>
              <a:ea typeface="Fjalla One" charset="0"/>
              <a:cs typeface="Fjalla One" charset="0"/>
            </a:endParaRPr>
          </a:p>
          <a:p>
            <a:pPr marL="342900" indent="-342900">
              <a:buFont typeface="+mj-lt"/>
              <a:buAutoNum type="arabicPeriod"/>
            </a:pPr>
            <a:r>
              <a:rPr lang="en-US" sz="3200" dirty="0" smtClean="0">
                <a:solidFill>
                  <a:schemeClr val="bg1"/>
                </a:solidFill>
                <a:latin typeface="Fjalla One" charset="0"/>
                <a:ea typeface="Fjalla One" charset="0"/>
                <a:cs typeface="Fjalla One" charset="0"/>
              </a:rPr>
              <a:t>Training models </a:t>
            </a:r>
            <a:r>
              <a:rPr lang="mr-IN" sz="3200" dirty="0" smtClean="0">
                <a:solidFill>
                  <a:schemeClr val="bg1"/>
                </a:solidFill>
                <a:latin typeface="Fjalla One" charset="0"/>
                <a:ea typeface="Fjalla One" charset="0"/>
                <a:cs typeface="Fjalla One" charset="0"/>
              </a:rPr>
              <a:t>–</a:t>
            </a:r>
            <a:r>
              <a:rPr lang="en-US" sz="3200" dirty="0" smtClean="0">
                <a:solidFill>
                  <a:schemeClr val="bg1"/>
                </a:solidFill>
                <a:latin typeface="Fjalla One" charset="0"/>
                <a:ea typeface="Fjalla One" charset="0"/>
                <a:cs typeface="Fjalla One" charset="0"/>
              </a:rPr>
              <a:t> decision tree had higher accuracy</a:t>
            </a:r>
          </a:p>
        </p:txBody>
      </p:sp>
    </p:spTree>
    <p:extLst>
      <p:ext uri="{BB962C8B-B14F-4D97-AF65-F5344CB8AC3E}">
        <p14:creationId xmlns:p14="http://schemas.microsoft.com/office/powerpoint/2010/main" val="57886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TextBox 3"/>
          <p:cNvSpPr txBox="1"/>
          <p:nvPr/>
        </p:nvSpPr>
        <p:spPr>
          <a:xfrm>
            <a:off x="1049867" y="2274838"/>
            <a:ext cx="10397066" cy="2308324"/>
          </a:xfrm>
          <a:prstGeom prst="rect">
            <a:avLst/>
          </a:prstGeom>
          <a:noFill/>
        </p:spPr>
        <p:txBody>
          <a:bodyPr wrap="square" rtlCol="0">
            <a:spAutoFit/>
          </a:bodyPr>
          <a:lstStyle/>
          <a:p>
            <a:r>
              <a:rPr lang="en-US" sz="7200" dirty="0" smtClean="0">
                <a:solidFill>
                  <a:schemeClr val="bg1"/>
                </a:solidFill>
                <a:latin typeface="Fjalla One" charset="0"/>
                <a:ea typeface="Fjalla One" charset="0"/>
                <a:cs typeface="Fjalla One" charset="0"/>
              </a:rPr>
              <a:t>Predict if a passenger will survive a </a:t>
            </a:r>
            <a:r>
              <a:rPr lang="en-US" sz="7200" i="1" dirty="0" smtClean="0">
                <a:solidFill>
                  <a:schemeClr val="bg1"/>
                </a:solidFill>
                <a:latin typeface="Fjalla One" charset="0"/>
                <a:ea typeface="Fjalla One" charset="0"/>
                <a:cs typeface="Fjalla One" charset="0"/>
              </a:rPr>
              <a:t>Titanic</a:t>
            </a:r>
            <a:endParaRPr lang="en-US" sz="7200" dirty="0" smtClean="0">
              <a:solidFill>
                <a:schemeClr val="bg1"/>
              </a:solidFill>
              <a:latin typeface="Fjalla One" charset="0"/>
              <a:ea typeface="Fjalla One" charset="0"/>
              <a:cs typeface="Fjalla One" charset="0"/>
            </a:endParaRPr>
          </a:p>
        </p:txBody>
      </p:sp>
      <p:sp>
        <p:nvSpPr>
          <p:cNvPr id="5" name="TextBox 4"/>
          <p:cNvSpPr txBox="1"/>
          <p:nvPr/>
        </p:nvSpPr>
        <p:spPr>
          <a:xfrm>
            <a:off x="1049867" y="1016000"/>
            <a:ext cx="1388533" cy="707886"/>
          </a:xfrm>
          <a:prstGeom prst="rect">
            <a:avLst/>
          </a:prstGeom>
          <a:noFill/>
        </p:spPr>
        <p:txBody>
          <a:bodyPr wrap="square" rtlCol="0">
            <a:spAutoFit/>
          </a:bodyPr>
          <a:lstStyle/>
          <a:p>
            <a:r>
              <a:rPr lang="en-US" sz="4000" dirty="0" smtClean="0">
                <a:solidFill>
                  <a:schemeClr val="bg1"/>
                </a:solidFill>
                <a:latin typeface="Fjalla One" charset="0"/>
                <a:ea typeface="Fjalla One" charset="0"/>
                <a:cs typeface="Fjalla One" charset="0"/>
              </a:rPr>
              <a:t>Goal?</a:t>
            </a:r>
            <a:endParaRPr lang="en-US" sz="4000" dirty="0">
              <a:solidFill>
                <a:schemeClr val="bg1"/>
              </a:solidFill>
              <a:latin typeface="Fjalla One" charset="0"/>
              <a:ea typeface="Fjalla One" charset="0"/>
              <a:cs typeface="Fjalla One" charset="0"/>
            </a:endParaRPr>
          </a:p>
        </p:txBody>
      </p:sp>
      <p:sp>
        <p:nvSpPr>
          <p:cNvPr id="2" name="Slide Number Placeholder 1"/>
          <p:cNvSpPr>
            <a:spLocks noGrp="1"/>
          </p:cNvSpPr>
          <p:nvPr>
            <p:ph type="sldNum" sz="quarter" idx="12"/>
          </p:nvPr>
        </p:nvSpPr>
        <p:spPr/>
        <p:txBody>
          <a:bodyPr/>
          <a:lstStyle/>
          <a:p>
            <a:fld id="{F209E720-7049-8847-885A-3632680402B7}" type="slidenum">
              <a:rPr lang="en-US" smtClean="0"/>
              <a:t>3</a:t>
            </a:fld>
            <a:endParaRPr lang="en-US"/>
          </a:p>
        </p:txBody>
      </p:sp>
    </p:spTree>
    <p:extLst>
      <p:ext uri="{BB962C8B-B14F-4D97-AF65-F5344CB8AC3E}">
        <p14:creationId xmlns:p14="http://schemas.microsoft.com/office/powerpoint/2010/main" val="817337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780" y="2954065"/>
            <a:ext cx="1274233" cy="1274233"/>
          </a:xfrm>
          <a:prstGeom prst="rect">
            <a:avLst/>
          </a:prstGeom>
        </p:spPr>
      </p:pic>
      <p:sp>
        <p:nvSpPr>
          <p:cNvPr id="5" name="TextBox 4"/>
          <p:cNvSpPr txBox="1"/>
          <p:nvPr/>
        </p:nvSpPr>
        <p:spPr>
          <a:xfrm>
            <a:off x="3183468" y="2929463"/>
            <a:ext cx="8466666" cy="1323439"/>
          </a:xfrm>
          <a:prstGeom prst="rect">
            <a:avLst/>
          </a:prstGeom>
          <a:noFill/>
        </p:spPr>
        <p:txBody>
          <a:bodyPr wrap="square" rtlCol="0">
            <a:spAutoFit/>
          </a:bodyPr>
          <a:lstStyle/>
          <a:p>
            <a:r>
              <a:rPr lang="en-US" sz="4000" dirty="0" smtClean="0">
                <a:solidFill>
                  <a:schemeClr val="bg1"/>
                </a:solidFill>
                <a:latin typeface="Fjalla One" charset="0"/>
                <a:ea typeface="Fjalla One" charset="0"/>
                <a:cs typeface="Fjalla One" charset="0"/>
              </a:rPr>
              <a:t>“Machine learning involves </a:t>
            </a:r>
            <a:r>
              <a:rPr lang="en-US" sz="4000" i="1" dirty="0" smtClean="0">
                <a:solidFill>
                  <a:schemeClr val="bg1"/>
                </a:solidFill>
                <a:latin typeface="Fjalla One" charset="0"/>
                <a:ea typeface="Fjalla One" charset="0"/>
                <a:cs typeface="Fjalla One" charset="0"/>
              </a:rPr>
              <a:t>building models of data” </a:t>
            </a:r>
            <a:endParaRPr lang="en-US" sz="4000" dirty="0">
              <a:solidFill>
                <a:schemeClr val="bg1"/>
              </a:solidFill>
              <a:latin typeface="Fjalla One" charset="0"/>
              <a:ea typeface="Fjalla One" charset="0"/>
              <a:cs typeface="Fjalla One" charset="0"/>
            </a:endParaRPr>
          </a:p>
        </p:txBody>
      </p:sp>
      <p:sp>
        <p:nvSpPr>
          <p:cNvPr id="6" name="TextBox 5"/>
          <p:cNvSpPr txBox="1"/>
          <p:nvPr/>
        </p:nvSpPr>
        <p:spPr>
          <a:xfrm>
            <a:off x="11483" y="6473170"/>
            <a:ext cx="8077200" cy="369332"/>
          </a:xfrm>
          <a:prstGeom prst="rect">
            <a:avLst/>
          </a:prstGeom>
          <a:noFill/>
        </p:spPr>
        <p:txBody>
          <a:bodyPr wrap="square" rtlCol="0">
            <a:spAutoFit/>
          </a:bodyPr>
          <a:lstStyle/>
          <a:p>
            <a:r>
              <a:rPr lang="en-US" dirty="0" smtClean="0">
                <a:solidFill>
                  <a:schemeClr val="bg1"/>
                </a:solidFill>
                <a:latin typeface="Fjalla One" charset="0"/>
                <a:ea typeface="Fjalla One" charset="0"/>
                <a:cs typeface="Fjalla One" charset="0"/>
              </a:rPr>
              <a:t>Source:  </a:t>
            </a:r>
            <a:r>
              <a:rPr lang="en-US" i="1" dirty="0" smtClean="0">
                <a:solidFill>
                  <a:schemeClr val="bg1"/>
                </a:solidFill>
                <a:latin typeface="Fjalla One" charset="0"/>
                <a:ea typeface="Fjalla One" charset="0"/>
                <a:cs typeface="Fjalla One" charset="0"/>
              </a:rPr>
              <a:t>Python Data science Handbook </a:t>
            </a:r>
            <a:r>
              <a:rPr lang="en-US" dirty="0" smtClean="0">
                <a:solidFill>
                  <a:schemeClr val="bg1"/>
                </a:solidFill>
                <a:latin typeface="Fjalla One" charset="0"/>
                <a:ea typeface="Fjalla One" charset="0"/>
                <a:cs typeface="Fjalla One" charset="0"/>
              </a:rPr>
              <a:t>by</a:t>
            </a:r>
            <a:r>
              <a:rPr lang="en-US" i="1" dirty="0" smtClean="0">
                <a:solidFill>
                  <a:schemeClr val="bg1"/>
                </a:solidFill>
                <a:latin typeface="Fjalla One" charset="0"/>
                <a:ea typeface="Fjalla One" charset="0"/>
                <a:cs typeface="Fjalla One" charset="0"/>
              </a:rPr>
              <a:t> </a:t>
            </a:r>
            <a:r>
              <a:rPr lang="en-US" dirty="0" smtClean="0">
                <a:solidFill>
                  <a:schemeClr val="bg1"/>
                </a:solidFill>
                <a:latin typeface="Fjalla One" charset="0"/>
                <a:ea typeface="Fjalla One" charset="0"/>
                <a:cs typeface="Fjalla One" charset="0"/>
              </a:rPr>
              <a:t>Joe VanderPlas</a:t>
            </a:r>
            <a:endParaRPr lang="en-US" dirty="0">
              <a:solidFill>
                <a:schemeClr val="bg1"/>
              </a:solidFill>
              <a:latin typeface="Fjalla One" charset="0"/>
              <a:ea typeface="Fjalla One" charset="0"/>
              <a:cs typeface="Fjalla One" charset="0"/>
            </a:endParaRPr>
          </a:p>
        </p:txBody>
      </p:sp>
      <p:sp>
        <p:nvSpPr>
          <p:cNvPr id="2" name="Slide Number Placeholder 1"/>
          <p:cNvSpPr>
            <a:spLocks noGrp="1"/>
          </p:cNvSpPr>
          <p:nvPr>
            <p:ph type="sldNum" sz="quarter" idx="12"/>
          </p:nvPr>
        </p:nvSpPr>
        <p:spPr/>
        <p:txBody>
          <a:bodyPr/>
          <a:lstStyle/>
          <a:p>
            <a:fld id="{F209E720-7049-8847-885A-3632680402B7}" type="slidenum">
              <a:rPr lang="en-US" smtClean="0"/>
              <a:t>4</a:t>
            </a:fld>
            <a:endParaRPr lang="en-US"/>
          </a:p>
        </p:txBody>
      </p:sp>
    </p:spTree>
    <p:extLst>
      <p:ext uri="{BB962C8B-B14F-4D97-AF65-F5344CB8AC3E}">
        <p14:creationId xmlns:p14="http://schemas.microsoft.com/office/powerpoint/2010/main" val="480890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209E720-7049-8847-885A-3632680402B7}" type="slidenum">
              <a:rPr lang="en-US" smtClean="0"/>
              <a:t>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351" y="1707611"/>
            <a:ext cx="1440000" cy="144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05" y="1707611"/>
            <a:ext cx="1440000" cy="1440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7059" y="1707611"/>
            <a:ext cx="1440000" cy="1440000"/>
          </a:xfrm>
          <a:prstGeom prst="rect">
            <a:avLst/>
          </a:prstGeom>
        </p:spPr>
      </p:pic>
      <p:sp>
        <p:nvSpPr>
          <p:cNvPr id="6" name="TextBox 5"/>
          <p:cNvSpPr txBox="1"/>
          <p:nvPr/>
        </p:nvSpPr>
        <p:spPr>
          <a:xfrm>
            <a:off x="1825522" y="4014061"/>
            <a:ext cx="1987657" cy="954107"/>
          </a:xfrm>
          <a:prstGeom prst="rect">
            <a:avLst/>
          </a:prstGeom>
          <a:noFill/>
        </p:spPr>
        <p:txBody>
          <a:bodyPr wrap="square" rtlCol="0">
            <a:spAutoFit/>
          </a:bodyPr>
          <a:lstStyle/>
          <a:p>
            <a:pPr algn="ctr"/>
            <a:r>
              <a:rPr lang="en-US" sz="2800" dirty="0" smtClean="0">
                <a:solidFill>
                  <a:schemeClr val="bg1"/>
                </a:solidFill>
                <a:latin typeface="Fjalla One" charset="0"/>
                <a:ea typeface="Fjalla One" charset="0"/>
                <a:cs typeface="Fjalla One" charset="0"/>
              </a:rPr>
              <a:t>IMPORT AND CLEAN DATA</a:t>
            </a:r>
            <a:endParaRPr lang="en-US" sz="2800" dirty="0">
              <a:solidFill>
                <a:schemeClr val="bg1"/>
              </a:solidFill>
              <a:latin typeface="Fjalla One" charset="0"/>
              <a:ea typeface="Fjalla One" charset="0"/>
              <a:cs typeface="Fjalla One" charset="0"/>
            </a:endParaRPr>
          </a:p>
        </p:txBody>
      </p:sp>
      <p:sp>
        <p:nvSpPr>
          <p:cNvPr id="7" name="TextBox 6"/>
          <p:cNvSpPr txBox="1"/>
          <p:nvPr/>
        </p:nvSpPr>
        <p:spPr>
          <a:xfrm>
            <a:off x="5129376" y="4014061"/>
            <a:ext cx="1987657" cy="523220"/>
          </a:xfrm>
          <a:prstGeom prst="rect">
            <a:avLst/>
          </a:prstGeom>
          <a:noFill/>
        </p:spPr>
        <p:txBody>
          <a:bodyPr wrap="square" rtlCol="0">
            <a:spAutoFit/>
          </a:bodyPr>
          <a:lstStyle/>
          <a:p>
            <a:r>
              <a:rPr lang="en-US" sz="2800" smtClean="0">
                <a:solidFill>
                  <a:schemeClr val="bg1"/>
                </a:solidFill>
                <a:latin typeface="Fjalla One" charset="0"/>
                <a:ea typeface="Fjalla One" charset="0"/>
                <a:cs typeface="Fjalla One" charset="0"/>
              </a:rPr>
              <a:t>TRAIN MODEL</a:t>
            </a:r>
            <a:endParaRPr lang="en-US" sz="2800" dirty="0">
              <a:solidFill>
                <a:schemeClr val="bg1"/>
              </a:solidFill>
              <a:latin typeface="Fjalla One" charset="0"/>
              <a:ea typeface="Fjalla One" charset="0"/>
              <a:cs typeface="Fjalla One" charset="0"/>
            </a:endParaRPr>
          </a:p>
        </p:txBody>
      </p:sp>
      <p:sp>
        <p:nvSpPr>
          <p:cNvPr id="8" name="TextBox 7"/>
          <p:cNvSpPr txBox="1"/>
          <p:nvPr/>
        </p:nvSpPr>
        <p:spPr>
          <a:xfrm>
            <a:off x="8433230" y="4045058"/>
            <a:ext cx="1987657" cy="954107"/>
          </a:xfrm>
          <a:prstGeom prst="rect">
            <a:avLst/>
          </a:prstGeom>
          <a:noFill/>
        </p:spPr>
        <p:txBody>
          <a:bodyPr wrap="square" rtlCol="0">
            <a:spAutoFit/>
          </a:bodyPr>
          <a:lstStyle/>
          <a:p>
            <a:pPr algn="ctr"/>
            <a:r>
              <a:rPr lang="en-US" sz="2800" dirty="0" smtClean="0">
                <a:solidFill>
                  <a:schemeClr val="bg1"/>
                </a:solidFill>
                <a:latin typeface="Fjalla One" charset="0"/>
                <a:ea typeface="Fjalla One" charset="0"/>
                <a:cs typeface="Fjalla One" charset="0"/>
              </a:rPr>
              <a:t>OUTPUT RESULTS</a:t>
            </a:r>
            <a:endParaRPr lang="en-US" sz="28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1057764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3026791"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IMPORT AND CLEAN DATA</a:t>
            </a:r>
            <a:endParaRPr lang="en-US" sz="2400" dirty="0">
              <a:solidFill>
                <a:schemeClr val="bg1"/>
              </a:solidFill>
              <a:latin typeface="Fjalla One" charset="0"/>
              <a:ea typeface="Fjalla One" charset="0"/>
              <a:cs typeface="Fjalla One" charset="0"/>
            </a:endParaRPr>
          </a:p>
        </p:txBody>
      </p:sp>
      <p:sp>
        <p:nvSpPr>
          <p:cNvPr id="7" name="TextBox 6"/>
          <p:cNvSpPr txBox="1"/>
          <p:nvPr/>
        </p:nvSpPr>
        <p:spPr>
          <a:xfrm>
            <a:off x="810000" y="1518835"/>
            <a:ext cx="10410773" cy="923330"/>
          </a:xfrm>
          <a:prstGeom prst="rect">
            <a:avLst/>
          </a:prstGeom>
          <a:solidFill>
            <a:srgbClr val="2D3037"/>
          </a:solidFill>
          <a:ln w="50800">
            <a:solidFill>
              <a:schemeClr val="bg1"/>
            </a:solidFill>
          </a:ln>
        </p:spPr>
        <p:txBody>
          <a:bodyPr wrap="square" rtlCol="0">
            <a:spAutoFit/>
          </a:bodyPr>
          <a:lstStyle/>
          <a:p>
            <a:r>
              <a:rPr lang="en-US" b="1" dirty="0" smtClean="0">
                <a:solidFill>
                  <a:schemeClr val="bg1"/>
                </a:solidFill>
                <a:latin typeface="Courier New" charset="0"/>
                <a:ea typeface="Courier New" charset="0"/>
                <a:cs typeface="Courier New" charset="0"/>
              </a:rPr>
              <a:t>&gt;&gt;&gt;</a:t>
            </a:r>
            <a:r>
              <a:rPr lang="en-US" b="1" dirty="0" smtClean="0">
                <a:solidFill>
                  <a:srgbClr val="E66170"/>
                </a:solidFill>
                <a:latin typeface="Courier New" charset="0"/>
                <a:ea typeface="Courier New" charset="0"/>
                <a:cs typeface="Courier New" charset="0"/>
              </a:rPr>
              <a:t>import</a:t>
            </a:r>
            <a:r>
              <a:rPr lang="en-US" b="1" dirty="0" smtClean="0">
                <a:latin typeface="Courier New" charset="0"/>
                <a:ea typeface="Courier New" charset="0"/>
                <a:cs typeface="Courier New" charset="0"/>
              </a:rPr>
              <a:t> </a:t>
            </a:r>
            <a:r>
              <a:rPr lang="en-US" b="1" dirty="0">
                <a:solidFill>
                  <a:schemeClr val="bg1"/>
                </a:solidFill>
                <a:latin typeface="Courier New" charset="0"/>
                <a:ea typeface="Courier New" charset="0"/>
                <a:cs typeface="Courier New" charset="0"/>
              </a:rPr>
              <a:t>pandas</a:t>
            </a:r>
            <a:r>
              <a:rPr lang="en-US" b="1" dirty="0">
                <a:latin typeface="Courier New" charset="0"/>
                <a:ea typeface="Courier New" charset="0"/>
                <a:cs typeface="Courier New" charset="0"/>
              </a:rPr>
              <a:t> </a:t>
            </a:r>
            <a:r>
              <a:rPr lang="en-US" b="1" dirty="0">
                <a:solidFill>
                  <a:srgbClr val="E66170"/>
                </a:solidFill>
                <a:latin typeface="Courier New" charset="0"/>
                <a:ea typeface="Courier New" charset="0"/>
                <a:cs typeface="Courier New" charset="0"/>
              </a:rPr>
              <a:t>as</a:t>
            </a:r>
            <a:r>
              <a:rPr lang="en-US" b="1" dirty="0">
                <a:latin typeface="Courier New" charset="0"/>
                <a:ea typeface="Courier New" charset="0"/>
                <a:cs typeface="Courier New" charset="0"/>
              </a:rPr>
              <a:t> </a:t>
            </a:r>
            <a:r>
              <a:rPr lang="en-US" b="1" dirty="0" err="1" smtClean="0">
                <a:solidFill>
                  <a:schemeClr val="bg1"/>
                </a:solidFill>
                <a:latin typeface="Courier New" charset="0"/>
                <a:ea typeface="Courier New" charset="0"/>
                <a:cs typeface="Courier New" charset="0"/>
              </a:rPr>
              <a:t>pd</a:t>
            </a:r>
            <a:endParaRPr lang="en-US" b="1" dirty="0" smtClean="0">
              <a:solidFill>
                <a:schemeClr val="bg1"/>
              </a:solidFill>
              <a:latin typeface="Courier New" charset="0"/>
              <a:ea typeface="Courier New" charset="0"/>
              <a:cs typeface="Courier New" charset="0"/>
            </a:endParaRPr>
          </a:p>
          <a:p>
            <a:r>
              <a:rPr lang="en-US" b="1" dirty="0" smtClean="0">
                <a:solidFill>
                  <a:schemeClr val="bg1"/>
                </a:solidFill>
                <a:latin typeface="Courier New" charset="0"/>
                <a:ea typeface="Courier New" charset="0"/>
                <a:cs typeface="Courier New" charset="0"/>
              </a:rPr>
              <a:t>   </a:t>
            </a:r>
            <a:r>
              <a:rPr lang="en-US" b="1" dirty="0" err="1" smtClean="0">
                <a:solidFill>
                  <a:schemeClr val="bg1"/>
                </a:solidFill>
                <a:latin typeface="Courier New" charset="0"/>
                <a:ea typeface="Courier New" charset="0"/>
                <a:cs typeface="Courier New" charset="0"/>
              </a:rPr>
              <a:t>trainingdata</a:t>
            </a:r>
            <a:r>
              <a:rPr lang="en-US" b="1" dirty="0" smtClean="0">
                <a:latin typeface="Courier New" charset="0"/>
                <a:ea typeface="Courier New" charset="0"/>
                <a:cs typeface="Courier New" charset="0"/>
              </a:rPr>
              <a:t> </a:t>
            </a:r>
            <a:r>
              <a:rPr lang="en-US" b="1" dirty="0">
                <a:solidFill>
                  <a:srgbClr val="D2CD86"/>
                </a:solidFill>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err="1">
                <a:solidFill>
                  <a:schemeClr val="bg1"/>
                </a:solidFill>
                <a:latin typeface="Courier New" charset="0"/>
                <a:ea typeface="Courier New" charset="0"/>
                <a:cs typeface="Courier New" charset="0"/>
              </a:rPr>
              <a:t>pd.read_csv</a:t>
            </a:r>
            <a:r>
              <a:rPr lang="en-US" b="1" dirty="0">
                <a:solidFill>
                  <a:srgbClr val="D2CD86"/>
                </a:solidFill>
                <a:latin typeface="Courier New" charset="0"/>
                <a:ea typeface="Courier New" charset="0"/>
                <a:cs typeface="Courier New" charset="0"/>
              </a:rPr>
              <a:t>(</a:t>
            </a:r>
            <a:r>
              <a:rPr lang="en-US" b="1" dirty="0">
                <a:solidFill>
                  <a:srgbClr val="00C4C4"/>
                </a:solidFill>
                <a:latin typeface="Courier New" charset="0"/>
                <a:ea typeface="Courier New" charset="0"/>
                <a:cs typeface="Courier New" charset="0"/>
              </a:rPr>
              <a:t>"</a:t>
            </a:r>
            <a:r>
              <a:rPr lang="en-US" b="1" dirty="0" err="1">
                <a:solidFill>
                  <a:srgbClr val="00C4C4"/>
                </a:solidFill>
                <a:latin typeface="Courier New" charset="0"/>
                <a:ea typeface="Courier New" charset="0"/>
                <a:cs typeface="Courier New" charset="0"/>
              </a:rPr>
              <a:t>train.csv</a:t>
            </a:r>
            <a:r>
              <a:rPr lang="en-US" b="1" dirty="0" smtClean="0">
                <a:solidFill>
                  <a:srgbClr val="00C4C4"/>
                </a:solidFill>
                <a:latin typeface="Courier New" charset="0"/>
                <a:ea typeface="Courier New" charset="0"/>
                <a:cs typeface="Courier New" charset="0"/>
              </a:rPr>
              <a:t>"</a:t>
            </a:r>
            <a:r>
              <a:rPr lang="en-US" b="1" dirty="0" smtClean="0">
                <a:solidFill>
                  <a:srgbClr val="D2CD86"/>
                </a:solidFill>
                <a:latin typeface="Courier New" charset="0"/>
                <a:ea typeface="Courier New" charset="0"/>
                <a:cs typeface="Courier New" charset="0"/>
              </a:rPr>
              <a:t>)</a:t>
            </a:r>
          </a:p>
          <a:p>
            <a:r>
              <a:rPr lang="en-US" b="1" dirty="0" smtClean="0">
                <a:solidFill>
                  <a:srgbClr val="E66170"/>
                </a:solidFill>
                <a:latin typeface="Courier New" charset="0"/>
                <a:ea typeface="Courier New" charset="0"/>
                <a:cs typeface="Courier New" charset="0"/>
              </a:rPr>
              <a:t>   print</a:t>
            </a:r>
            <a:r>
              <a:rPr lang="en-US" b="1" dirty="0" smtClean="0">
                <a:solidFill>
                  <a:srgbClr val="D2CD86"/>
                </a:solidFill>
                <a:latin typeface="Courier New" charset="0"/>
                <a:ea typeface="Courier New" charset="0"/>
                <a:cs typeface="Courier New" charset="0"/>
              </a:rPr>
              <a:t>(</a:t>
            </a:r>
            <a:r>
              <a:rPr lang="en-US" b="1" dirty="0" err="1" smtClean="0">
                <a:solidFill>
                  <a:schemeClr val="bg1"/>
                </a:solidFill>
                <a:latin typeface="Courier New" charset="0"/>
                <a:ea typeface="Courier New" charset="0"/>
                <a:cs typeface="Courier New" charset="0"/>
              </a:rPr>
              <a:t>trainingdata.describe</a:t>
            </a:r>
            <a:r>
              <a:rPr lang="en-US" b="1" dirty="0" smtClean="0">
                <a:solidFill>
                  <a:schemeClr val="bg1"/>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pic>
        <p:nvPicPr>
          <p:cNvPr id="10" name="Picture 9"/>
          <p:cNvPicPr>
            <a:picLocks noChangeAspect="1"/>
          </p:cNvPicPr>
          <p:nvPr/>
        </p:nvPicPr>
        <p:blipFill rotWithShape="1">
          <a:blip r:embed="rId3"/>
          <a:srcRect r="4069" b="50334"/>
          <a:stretch/>
        </p:blipFill>
        <p:spPr>
          <a:xfrm>
            <a:off x="810000" y="3320683"/>
            <a:ext cx="6505200" cy="1823621"/>
          </a:xfrm>
          <a:prstGeom prst="rect">
            <a:avLst/>
          </a:prstGeom>
        </p:spPr>
      </p:pic>
      <p:pic>
        <p:nvPicPr>
          <p:cNvPr id="11" name="Picture 10"/>
          <p:cNvPicPr>
            <a:picLocks noChangeAspect="1"/>
          </p:cNvPicPr>
          <p:nvPr/>
        </p:nvPicPr>
        <p:blipFill rotWithShape="1">
          <a:blip r:embed="rId3"/>
          <a:srcRect t="51002" r="47238"/>
          <a:stretch/>
        </p:blipFill>
        <p:spPr>
          <a:xfrm>
            <a:off x="7594169" y="3320683"/>
            <a:ext cx="3626603" cy="1823621"/>
          </a:xfrm>
          <a:prstGeom prst="rect">
            <a:avLst/>
          </a:prstGeom>
        </p:spPr>
      </p:pic>
    </p:spTree>
    <p:extLst>
      <p:ext uri="{BB962C8B-B14F-4D97-AF65-F5344CB8AC3E}">
        <p14:creationId xmlns:p14="http://schemas.microsoft.com/office/powerpoint/2010/main" val="1706412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3026791"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IMPORT AND CLEAN DATA</a:t>
            </a:r>
            <a:endParaRPr lang="en-US" sz="2400" dirty="0">
              <a:solidFill>
                <a:schemeClr val="bg1"/>
              </a:solidFill>
              <a:latin typeface="Fjalla One" charset="0"/>
              <a:ea typeface="Fjalla One" charset="0"/>
              <a:cs typeface="Fjalla One" charset="0"/>
            </a:endParaRPr>
          </a:p>
        </p:txBody>
      </p:sp>
      <p:pic>
        <p:nvPicPr>
          <p:cNvPr id="7" name="Picture 6"/>
          <p:cNvPicPr>
            <a:picLocks noChangeAspect="1"/>
          </p:cNvPicPr>
          <p:nvPr/>
        </p:nvPicPr>
        <p:blipFill rotWithShape="1">
          <a:blip r:embed="rId3"/>
          <a:srcRect r="4069" b="50334"/>
          <a:stretch/>
        </p:blipFill>
        <p:spPr>
          <a:xfrm>
            <a:off x="943028" y="1437019"/>
            <a:ext cx="6505200" cy="1823621"/>
          </a:xfrm>
          <a:prstGeom prst="rect">
            <a:avLst/>
          </a:prstGeom>
        </p:spPr>
      </p:pic>
      <p:pic>
        <p:nvPicPr>
          <p:cNvPr id="8" name="Picture 7"/>
          <p:cNvPicPr>
            <a:picLocks noChangeAspect="1"/>
          </p:cNvPicPr>
          <p:nvPr/>
        </p:nvPicPr>
        <p:blipFill rotWithShape="1">
          <a:blip r:embed="rId3"/>
          <a:srcRect t="51002" r="47238"/>
          <a:stretch/>
        </p:blipFill>
        <p:spPr>
          <a:xfrm>
            <a:off x="7727197" y="1437019"/>
            <a:ext cx="3626603" cy="1823621"/>
          </a:xfrm>
          <a:prstGeom prst="rect">
            <a:avLst/>
          </a:prstGeom>
        </p:spPr>
      </p:pic>
      <p:sp>
        <p:nvSpPr>
          <p:cNvPr id="9" name="TextBox 8"/>
          <p:cNvSpPr txBox="1"/>
          <p:nvPr/>
        </p:nvSpPr>
        <p:spPr>
          <a:xfrm>
            <a:off x="943028" y="3749040"/>
            <a:ext cx="10410772" cy="2677656"/>
          </a:xfrm>
          <a:prstGeom prst="rect">
            <a:avLst/>
          </a:prstGeom>
          <a:noFill/>
        </p:spPr>
        <p:txBody>
          <a:bodyPr wrap="square" rtlCol="0">
            <a:spAutoFit/>
          </a:bodyPr>
          <a:lstStyle/>
          <a:p>
            <a:r>
              <a:rPr lang="en-US" sz="2400" dirty="0" smtClean="0">
                <a:solidFill>
                  <a:schemeClr val="bg1"/>
                </a:solidFill>
                <a:latin typeface="Fjalla One" charset="0"/>
                <a:ea typeface="Fjalla One" charset="0"/>
                <a:cs typeface="Fjalla One" charset="0"/>
              </a:rPr>
              <a:t>FEATURES</a:t>
            </a:r>
          </a:p>
          <a:p>
            <a:pPr marL="342900" indent="-342900">
              <a:buFont typeface="+mj-lt"/>
              <a:buAutoNum type="arabicPeriod"/>
            </a:pPr>
            <a:r>
              <a:rPr lang="en-US" sz="2400" dirty="0" smtClean="0">
                <a:solidFill>
                  <a:schemeClr val="bg1"/>
                </a:solidFill>
                <a:latin typeface="Fjalla One" charset="0"/>
                <a:ea typeface="Fjalla One" charset="0"/>
                <a:cs typeface="Fjalla One" charset="0"/>
              </a:rPr>
              <a:t>There are 6 columns of data that can be used as predictors - however are not significant  </a:t>
            </a:r>
          </a:p>
          <a:p>
            <a:pPr marL="342900" indent="-342900">
              <a:buFont typeface="+mj-lt"/>
              <a:buAutoNum type="arabicPeriod"/>
            </a:pPr>
            <a:r>
              <a:rPr lang="en-US" sz="2400" dirty="0" smtClean="0">
                <a:solidFill>
                  <a:schemeClr val="bg1"/>
                </a:solidFill>
                <a:latin typeface="Fjalla One" charset="0"/>
                <a:ea typeface="Fjalla One" charset="0"/>
                <a:cs typeface="Fjalla One" charset="0"/>
              </a:rPr>
              <a:t>The age column is missing data </a:t>
            </a:r>
            <a:r>
              <a:rPr lang="mr-IN" sz="2400" dirty="0" smtClean="0">
                <a:solidFill>
                  <a:schemeClr val="bg1"/>
                </a:solidFill>
                <a:latin typeface="Fjalla One" charset="0"/>
                <a:ea typeface="Fjalla One" charset="0"/>
                <a:cs typeface="Fjalla One" charset="0"/>
              </a:rPr>
              <a:t>–</a:t>
            </a:r>
            <a:r>
              <a:rPr lang="en-US" sz="2400" dirty="0" smtClean="0">
                <a:solidFill>
                  <a:schemeClr val="bg1"/>
                </a:solidFill>
                <a:latin typeface="Fjalla One" charset="0"/>
                <a:ea typeface="Fjalla One" charset="0"/>
                <a:cs typeface="Fjalla One" charset="0"/>
              </a:rPr>
              <a:t> need to fill in</a:t>
            </a:r>
          </a:p>
          <a:p>
            <a:pPr marL="342900" indent="-342900">
              <a:buFont typeface="+mj-lt"/>
              <a:buAutoNum type="arabicPeriod"/>
            </a:pPr>
            <a:r>
              <a:rPr lang="en-US" sz="2400" dirty="0" smtClean="0">
                <a:solidFill>
                  <a:schemeClr val="bg1"/>
                </a:solidFill>
                <a:latin typeface="Fjalla One" charset="0"/>
                <a:ea typeface="Fjalla One" charset="0"/>
                <a:cs typeface="Fjalla One" charset="0"/>
              </a:rPr>
              <a:t>Mixture of categorical and numerical data </a:t>
            </a:r>
          </a:p>
          <a:p>
            <a:pPr marL="342900" indent="-342900">
              <a:buFont typeface="+mj-lt"/>
              <a:buAutoNum type="arabicPeriod"/>
            </a:pPr>
            <a:endParaRPr lang="en-US" sz="2400" dirty="0" smtClean="0">
              <a:solidFill>
                <a:schemeClr val="bg1"/>
              </a:solidFill>
              <a:latin typeface="Fjalla One" charset="0"/>
              <a:ea typeface="Fjalla One" charset="0"/>
              <a:cs typeface="Fjalla One" charset="0"/>
            </a:endParaRPr>
          </a:p>
          <a:p>
            <a:pPr marL="342900" indent="-342900">
              <a:buFont typeface="+mj-lt"/>
              <a:buAutoNum type="arabicPeriod"/>
            </a:pPr>
            <a:endParaRPr lang="en-US" sz="24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742914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3026791"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IMPORT AND CLEAN DATA</a:t>
            </a:r>
            <a:endParaRPr lang="en-US" sz="2400" dirty="0">
              <a:solidFill>
                <a:schemeClr val="bg1"/>
              </a:solidFill>
              <a:latin typeface="Fjalla One" charset="0"/>
              <a:ea typeface="Fjalla One" charset="0"/>
              <a:cs typeface="Fjalla One"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056" y="1490980"/>
            <a:ext cx="1440000" cy="1440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8020" y="1490980"/>
            <a:ext cx="1440000" cy="1440000"/>
          </a:xfrm>
          <a:prstGeom prst="rect">
            <a:avLst/>
          </a:prstGeom>
        </p:spPr>
      </p:pic>
      <p:sp>
        <p:nvSpPr>
          <p:cNvPr id="9" name="TextBox 8"/>
          <p:cNvSpPr txBox="1"/>
          <p:nvPr/>
        </p:nvSpPr>
        <p:spPr>
          <a:xfrm>
            <a:off x="810000" y="3491924"/>
            <a:ext cx="4388112" cy="3046988"/>
          </a:xfrm>
          <a:prstGeom prst="rect">
            <a:avLst/>
          </a:prstGeom>
          <a:noFill/>
        </p:spPr>
        <p:txBody>
          <a:bodyPr wrap="square" rtlCol="0">
            <a:spAutoFit/>
          </a:bodyPr>
          <a:lstStyle/>
          <a:p>
            <a:r>
              <a:rPr lang="en-US" sz="2400" dirty="0" smtClean="0">
                <a:solidFill>
                  <a:schemeClr val="bg1"/>
                </a:solidFill>
                <a:latin typeface="Fjalla One" charset="0"/>
                <a:ea typeface="Fjalla One" charset="0"/>
                <a:cs typeface="Fjalla One" charset="0"/>
              </a:rPr>
              <a:t>CLEANING:</a:t>
            </a:r>
          </a:p>
          <a:p>
            <a:pPr marL="457200" indent="-457200">
              <a:buFont typeface="+mj-lt"/>
              <a:buAutoNum type="arabicPeriod"/>
            </a:pPr>
            <a:r>
              <a:rPr lang="en-US" sz="2400" dirty="0" smtClean="0">
                <a:solidFill>
                  <a:schemeClr val="bg1"/>
                </a:solidFill>
                <a:latin typeface="Fjalla One" charset="0"/>
                <a:ea typeface="Fjalla One" charset="0"/>
                <a:cs typeface="Fjalla One" charset="0"/>
              </a:rPr>
              <a:t>Fill in missing Age values with median value </a:t>
            </a:r>
          </a:p>
          <a:p>
            <a:pPr marL="457200" indent="-457200">
              <a:buFont typeface="+mj-lt"/>
              <a:buAutoNum type="arabicPeriod"/>
            </a:pPr>
            <a:r>
              <a:rPr lang="en-US" sz="2400" dirty="0" smtClean="0">
                <a:solidFill>
                  <a:schemeClr val="bg1"/>
                </a:solidFill>
                <a:latin typeface="Fjalla One" charset="0"/>
                <a:ea typeface="Fjalla One" charset="0"/>
                <a:cs typeface="Fjalla One" charset="0"/>
              </a:rPr>
              <a:t>Replace categorical data with dummy variables</a:t>
            </a:r>
          </a:p>
          <a:p>
            <a:pPr marL="457200" indent="-457200">
              <a:buFont typeface="+mj-lt"/>
              <a:buAutoNum type="arabicPeriod"/>
            </a:pPr>
            <a:r>
              <a:rPr lang="en-US" sz="2400" dirty="0" smtClean="0">
                <a:solidFill>
                  <a:schemeClr val="bg1"/>
                </a:solidFill>
                <a:latin typeface="Fjalla One" charset="0"/>
                <a:ea typeface="Fjalla One" charset="0"/>
                <a:cs typeface="Fjalla One" charset="0"/>
              </a:rPr>
              <a:t>Remove insignificant predictors </a:t>
            </a:r>
          </a:p>
          <a:p>
            <a:pPr marL="457200" indent="-457200">
              <a:buFont typeface="+mj-lt"/>
              <a:buAutoNum type="arabicPeriod"/>
            </a:pPr>
            <a:endParaRPr lang="en-US" sz="2400" dirty="0" smtClean="0">
              <a:solidFill>
                <a:schemeClr val="bg1"/>
              </a:solidFill>
              <a:latin typeface="Fjalla One" charset="0"/>
              <a:ea typeface="Fjalla One" charset="0"/>
              <a:cs typeface="Fjalla One" charset="0"/>
            </a:endParaRPr>
          </a:p>
        </p:txBody>
      </p:sp>
      <p:sp>
        <p:nvSpPr>
          <p:cNvPr id="10" name="TextBox 9"/>
          <p:cNvSpPr txBox="1"/>
          <p:nvPr/>
        </p:nvSpPr>
        <p:spPr>
          <a:xfrm>
            <a:off x="6967728" y="3491924"/>
            <a:ext cx="4386072" cy="1569660"/>
          </a:xfrm>
          <a:prstGeom prst="rect">
            <a:avLst/>
          </a:prstGeom>
          <a:noFill/>
        </p:spPr>
        <p:txBody>
          <a:bodyPr wrap="square" rtlCol="0">
            <a:spAutoFit/>
          </a:bodyPr>
          <a:lstStyle/>
          <a:p>
            <a:r>
              <a:rPr lang="en-US" sz="2400" dirty="0" smtClean="0">
                <a:solidFill>
                  <a:schemeClr val="bg1"/>
                </a:solidFill>
                <a:latin typeface="Fjalla One" charset="0"/>
                <a:ea typeface="Fjalla One" charset="0"/>
                <a:cs typeface="Fjalla One" charset="0"/>
              </a:rPr>
              <a:t>FEATURE ENGINEERING</a:t>
            </a:r>
          </a:p>
          <a:p>
            <a:pPr marL="457200" indent="-457200">
              <a:buFont typeface="+mj-lt"/>
              <a:buAutoNum type="arabicPeriod"/>
            </a:pPr>
            <a:r>
              <a:rPr lang="en-US" sz="2400" dirty="0" smtClean="0">
                <a:solidFill>
                  <a:schemeClr val="bg1"/>
                </a:solidFill>
                <a:latin typeface="Fjalla One" charset="0"/>
                <a:ea typeface="Fjalla One" charset="0"/>
                <a:cs typeface="Fjalla One" charset="0"/>
              </a:rPr>
              <a:t>Extract title from the “Name” column and map each title to a dummy variable </a:t>
            </a:r>
            <a:endParaRPr lang="en-US" sz="2400" dirty="0">
              <a:solidFill>
                <a:schemeClr val="bg1"/>
              </a:solidFill>
              <a:latin typeface="Fjalla One" charset="0"/>
              <a:ea typeface="Fjalla One" charset="0"/>
              <a:cs typeface="Fjalla One" charset="0"/>
            </a:endParaRPr>
          </a:p>
        </p:txBody>
      </p:sp>
    </p:spTree>
    <p:extLst>
      <p:ext uri="{BB962C8B-B14F-4D97-AF65-F5344CB8AC3E}">
        <p14:creationId xmlns:p14="http://schemas.microsoft.com/office/powerpoint/2010/main" val="1334856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82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09E720-7049-8847-885A-3632680402B7}"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540000"/>
            <a:ext cx="540000" cy="540000"/>
          </a:xfrm>
          <a:prstGeom prst="rect">
            <a:avLst/>
          </a:prstGeom>
        </p:spPr>
      </p:pic>
      <p:sp>
        <p:nvSpPr>
          <p:cNvPr id="6" name="TextBox 5"/>
          <p:cNvSpPr txBox="1"/>
          <p:nvPr/>
        </p:nvSpPr>
        <p:spPr>
          <a:xfrm>
            <a:off x="1210516" y="579167"/>
            <a:ext cx="4495141" cy="461665"/>
          </a:xfrm>
          <a:prstGeom prst="rect">
            <a:avLst/>
          </a:prstGeom>
          <a:noFill/>
        </p:spPr>
        <p:txBody>
          <a:bodyPr wrap="none" rtlCol="0">
            <a:spAutoFit/>
          </a:bodyPr>
          <a:lstStyle/>
          <a:p>
            <a:r>
              <a:rPr lang="en-US" sz="2400" dirty="0" smtClean="0">
                <a:solidFill>
                  <a:schemeClr val="bg1"/>
                </a:solidFill>
                <a:latin typeface="Fjalla One" charset="0"/>
                <a:ea typeface="Fjalla One" charset="0"/>
                <a:cs typeface="Fjalla One" charset="0"/>
              </a:rPr>
              <a:t>IMPORT AND CLEAN DATA: THE RESULT</a:t>
            </a:r>
            <a:endParaRPr lang="en-US" sz="2400" dirty="0">
              <a:solidFill>
                <a:schemeClr val="bg1"/>
              </a:solidFill>
              <a:latin typeface="Fjalla One" charset="0"/>
              <a:ea typeface="Fjalla One" charset="0"/>
              <a:cs typeface="Fjalla One" charset="0"/>
            </a:endParaRPr>
          </a:p>
        </p:txBody>
      </p:sp>
      <p:pic>
        <p:nvPicPr>
          <p:cNvPr id="7" name="Picture 6"/>
          <p:cNvPicPr>
            <a:picLocks noChangeAspect="1"/>
          </p:cNvPicPr>
          <p:nvPr/>
        </p:nvPicPr>
        <p:blipFill rotWithShape="1">
          <a:blip r:embed="rId3"/>
          <a:srcRect r="12162" b="67467"/>
          <a:stretch/>
        </p:blipFill>
        <p:spPr>
          <a:xfrm>
            <a:off x="540001" y="1408176"/>
            <a:ext cx="6519168" cy="2231136"/>
          </a:xfrm>
          <a:prstGeom prst="rect">
            <a:avLst/>
          </a:prstGeom>
        </p:spPr>
      </p:pic>
      <p:pic>
        <p:nvPicPr>
          <p:cNvPr id="8" name="Picture 7"/>
          <p:cNvPicPr>
            <a:picLocks noChangeAspect="1"/>
          </p:cNvPicPr>
          <p:nvPr/>
        </p:nvPicPr>
        <p:blipFill rotWithShape="1">
          <a:blip r:embed="rId3"/>
          <a:srcRect t="33867" b="33333"/>
          <a:stretch/>
        </p:blipFill>
        <p:spPr>
          <a:xfrm>
            <a:off x="539999" y="3803904"/>
            <a:ext cx="7421829" cy="2249424"/>
          </a:xfrm>
          <a:prstGeom prst="rect">
            <a:avLst/>
          </a:prstGeom>
        </p:spPr>
      </p:pic>
      <p:pic>
        <p:nvPicPr>
          <p:cNvPr id="9" name="Picture 8"/>
          <p:cNvPicPr>
            <a:picLocks noChangeAspect="1"/>
          </p:cNvPicPr>
          <p:nvPr/>
        </p:nvPicPr>
        <p:blipFill rotWithShape="1">
          <a:blip r:embed="rId3"/>
          <a:srcRect t="67733" r="40226"/>
          <a:stretch/>
        </p:blipFill>
        <p:spPr>
          <a:xfrm>
            <a:off x="7379982" y="1408176"/>
            <a:ext cx="4436339" cy="2231136"/>
          </a:xfrm>
          <a:prstGeom prst="rect">
            <a:avLst/>
          </a:prstGeom>
        </p:spPr>
      </p:pic>
    </p:spTree>
    <p:extLst>
      <p:ext uri="{BB962C8B-B14F-4D97-AF65-F5344CB8AC3E}">
        <p14:creationId xmlns:p14="http://schemas.microsoft.com/office/powerpoint/2010/main" val="79983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679</Words>
  <Application>Microsoft Macintosh PowerPoint</Application>
  <PresentationFormat>Widescreen</PresentationFormat>
  <Paragraphs>108</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Fjalla One</vt:lpstr>
      <vt:lpstr>Mangal</vt:lpstr>
      <vt:lpstr>Office Theme</vt:lpstr>
      <vt:lpstr>Titanic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William Zhong</dc:creator>
  <cp:lastModifiedBy>William Zhong</cp:lastModifiedBy>
  <cp:revision>31</cp:revision>
  <dcterms:created xsi:type="dcterms:W3CDTF">2017-08-31T05:09:59Z</dcterms:created>
  <dcterms:modified xsi:type="dcterms:W3CDTF">2017-09-06T01:52:59Z</dcterms:modified>
</cp:coreProperties>
</file>