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DM Sans Medium"/>
      <p:regular r:id="rId32"/>
      <p:bold r:id="rId33"/>
      <p:italic r:id="rId34"/>
      <p:boldItalic r:id="rId35"/>
    </p:embeddedFont>
    <p:embeddedFont>
      <p:font typeface="Roboto Mono"/>
      <p:regular r:id="rId36"/>
      <p:bold r:id="rId37"/>
      <p:italic r:id="rId38"/>
      <p:boldItalic r:id="rId39"/>
    </p:embeddedFont>
    <p:embeddedFont>
      <p:font typeface="Merriweather"/>
      <p:regular r:id="rId40"/>
      <p:bold r:id="rId41"/>
      <p:italic r:id="rId42"/>
      <p:boldItalic r:id="rId43"/>
    </p:embeddedFont>
    <p:embeddedFont>
      <p:font typeface="DM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5.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7.xml"/><Relationship Id="rId44" Type="http://schemas.openxmlformats.org/officeDocument/2006/relationships/font" Target="fonts/DMSans-regular.fntdata"/><Relationship Id="rId21" Type="http://schemas.openxmlformats.org/officeDocument/2006/relationships/slide" Target="slides/slide16.xml"/><Relationship Id="rId43" Type="http://schemas.openxmlformats.org/officeDocument/2006/relationships/font" Target="fonts/Merriweather-boldItalic.fntdata"/><Relationship Id="rId24" Type="http://schemas.openxmlformats.org/officeDocument/2006/relationships/slide" Target="slides/slide19.xml"/><Relationship Id="rId46" Type="http://schemas.openxmlformats.org/officeDocument/2006/relationships/font" Target="fonts/DMSans-italic.fntdata"/><Relationship Id="rId23" Type="http://schemas.openxmlformats.org/officeDocument/2006/relationships/slide" Target="slides/slide18.xml"/><Relationship Id="rId45"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DM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DMSansMedium-bold.fntdata"/><Relationship Id="rId10" Type="http://schemas.openxmlformats.org/officeDocument/2006/relationships/slide" Target="slides/slide5.xml"/><Relationship Id="rId32" Type="http://schemas.openxmlformats.org/officeDocument/2006/relationships/font" Target="fonts/DMSansMedium-regular.fntdata"/><Relationship Id="rId13" Type="http://schemas.openxmlformats.org/officeDocument/2006/relationships/slide" Target="slides/slide8.xml"/><Relationship Id="rId35" Type="http://schemas.openxmlformats.org/officeDocument/2006/relationships/font" Target="fonts/DMSansMedium-boldItalic.fntdata"/><Relationship Id="rId12" Type="http://schemas.openxmlformats.org/officeDocument/2006/relationships/slide" Target="slides/slide7.xml"/><Relationship Id="rId34" Type="http://schemas.openxmlformats.org/officeDocument/2006/relationships/font" Target="fonts/DMSansMedium-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5cef62e2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5cef62e2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5cef62e26_2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5cef62e26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5cef62e26_2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5cef62e26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5cef62e26_2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5cef62e26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5cef62e26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5cef62e26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5cef62e26_2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5cef62e26_2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5cef62e26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5cef62e26_2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5cef62e26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d5cef62e26_2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5cef62e26_2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d5cef62e26_2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5cef62e26_2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d5cef62e26_2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5cef62e26_2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d5cef62e26_2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5cef62e2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5cef62e2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5cef62e26_2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d5cef62e26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5cef62e26_2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d5cef62e26_2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d5cef62e26_2_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d5cef62e26_2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d5cef62e26_2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d5cef62e26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5cef62e26_2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d5cef62e26_2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d5cef62e26_2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d5cef62e26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8 Puja</a:t>
            </a:r>
            <a:endParaRPr/>
          </a:p>
          <a:p>
            <a:pPr indent="0" lvl="0" marL="0" rtl="0" algn="l">
              <a:lnSpc>
                <a:spcPct val="115000"/>
              </a:lnSpc>
              <a:spcBef>
                <a:spcPts val="1200"/>
              </a:spcBef>
              <a:spcAft>
                <a:spcPts val="0"/>
              </a:spcAft>
              <a:buClr>
                <a:schemeClr val="dk1"/>
              </a:buClr>
              <a:buSzPts val="1100"/>
              <a:buFont typeface="Arial"/>
              <a:buNone/>
            </a:pPr>
            <a:r>
              <a:rPr lang="en"/>
              <a:t>In summary clustering is very effective in predictive analytics. As an unsupervised learning technique we can segment data into meaningful groups without labeled data, so it’s very useful for customer segmentation, anomaly detection and market trend analysis. By revealing hidden patterns clustering helps generate insights that inform business decisions, marketing strategies and product development.</a:t>
            </a:r>
            <a:endParaRPr/>
          </a:p>
          <a:p>
            <a:pPr indent="0" lvl="0" marL="0" rtl="0" algn="l">
              <a:lnSpc>
                <a:spcPct val="115000"/>
              </a:lnSpc>
              <a:spcBef>
                <a:spcPts val="1200"/>
              </a:spcBef>
              <a:spcAft>
                <a:spcPts val="0"/>
              </a:spcAft>
              <a:buClr>
                <a:schemeClr val="dk1"/>
              </a:buClr>
              <a:buSzPts val="1100"/>
              <a:buFont typeface="Arial"/>
              <a:buNone/>
            </a:pPr>
            <a:r>
              <a:rPr lang="en"/>
              <a:t>Looking forward clustering will continue to be a key tool in analytics. As the volume and complexity of data grows we will see clustering techniques evolve with advancements in algorithms especially when combined with other AI technologies like deep learning. In the future more advanced clustering models will lead to even more accurate groupings and real time decision making across many industries.</a:t>
            </a:r>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5cef62e26_2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d5cef62e26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5cef62e2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5cef62e2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5cef62e26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5cef62e26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Puja</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Now let’s look at the main differences between Classification and Clustering which are both popular in machine learning.</a:t>
            </a:r>
            <a:endParaRPr/>
          </a:p>
          <a:p>
            <a:pPr indent="0" lvl="0" marL="0" rtl="0" algn="l">
              <a:lnSpc>
                <a:spcPct val="115000"/>
              </a:lnSpc>
              <a:spcBef>
                <a:spcPts val="1200"/>
              </a:spcBef>
              <a:spcAft>
                <a:spcPts val="0"/>
              </a:spcAft>
              <a:buClr>
                <a:schemeClr val="dk1"/>
              </a:buClr>
              <a:buSzPts val="1100"/>
              <a:buFont typeface="Arial"/>
              <a:buNone/>
            </a:pPr>
            <a:r>
              <a:rPr lang="en"/>
              <a:t>First, Classification is a supervised learning. This means it needs labeled data to train the model. The goal of classification is to predict which category or class a new data point belongs to based on the labeled training data. Examples of classification are spam email detection or disease diagnosis where the model has predefined labels to learn from.</a:t>
            </a:r>
            <a:endParaRPr/>
          </a:p>
          <a:p>
            <a:pPr indent="0" lvl="0" marL="0" rtl="0" algn="l">
              <a:lnSpc>
                <a:spcPct val="115000"/>
              </a:lnSpc>
              <a:spcBef>
                <a:spcPts val="1200"/>
              </a:spcBef>
              <a:spcAft>
                <a:spcPts val="0"/>
              </a:spcAft>
              <a:buClr>
                <a:schemeClr val="dk1"/>
              </a:buClr>
              <a:buSzPts val="1100"/>
              <a:buFont typeface="Arial"/>
              <a:buNone/>
            </a:pPr>
            <a:r>
              <a:rPr lang="en"/>
              <a:t>On the other hand, Clustering is an unsupervised learning. It doesn’t need any labeled data. Instead, clustering algorithms try to group similar data points together based on patterns or similarities they share. You might use clustering when you don’t have predefined categories and you want to find natural groupings within the data. Common examples of clustering are customer segmentation or image grouping.</a:t>
            </a:r>
            <a:endParaRPr/>
          </a:p>
          <a:p>
            <a:pPr indent="0" lvl="0" marL="0" rtl="0" algn="l">
              <a:lnSpc>
                <a:spcPct val="115000"/>
              </a:lnSpc>
              <a:spcBef>
                <a:spcPts val="1200"/>
              </a:spcBef>
              <a:spcAft>
                <a:spcPts val="0"/>
              </a:spcAft>
              <a:buClr>
                <a:schemeClr val="dk1"/>
              </a:buClr>
              <a:buSzPts val="1100"/>
              <a:buFont typeface="Arial"/>
              <a:buNone/>
            </a:pPr>
            <a:r>
              <a:rPr lang="en"/>
              <a:t>So, when should you use Clustering instead of Classification?</a:t>
            </a:r>
            <a:br>
              <a:rPr lang="en"/>
            </a:br>
            <a:r>
              <a:rPr lang="en"/>
              <a:t>Clustering is ideal when:</a:t>
            </a:r>
            <a:endParaRPr/>
          </a:p>
          <a:p>
            <a:pPr indent="-298450" lvl="0" marL="457200" rtl="0" algn="l">
              <a:lnSpc>
                <a:spcPct val="115000"/>
              </a:lnSpc>
              <a:spcBef>
                <a:spcPts val="1200"/>
              </a:spcBef>
              <a:spcAft>
                <a:spcPts val="0"/>
              </a:spcAft>
              <a:buClr>
                <a:schemeClr val="dk1"/>
              </a:buClr>
              <a:buSzPts val="1100"/>
              <a:buChar char="●"/>
            </a:pPr>
            <a:r>
              <a:rPr lang="en"/>
              <a:t>You don’t have labeled data or it’s too expensive to label the data.</a:t>
            </a:r>
            <a:endParaRPr/>
          </a:p>
          <a:p>
            <a:pPr indent="-298450" lvl="0" marL="457200" rtl="0" algn="l">
              <a:lnSpc>
                <a:spcPct val="115000"/>
              </a:lnSpc>
              <a:spcBef>
                <a:spcPts val="0"/>
              </a:spcBef>
              <a:spcAft>
                <a:spcPts val="0"/>
              </a:spcAft>
              <a:buClr>
                <a:schemeClr val="dk1"/>
              </a:buClr>
              <a:buSzPts val="1100"/>
              <a:buChar char="●"/>
            </a:pPr>
            <a:r>
              <a:rPr lang="en"/>
              <a:t>You want to find patterns or structures in the data that weren’t known before.</a:t>
            </a:r>
            <a:endParaRPr/>
          </a:p>
          <a:p>
            <a:pPr indent="-298450" lvl="0" marL="457200" rtl="0" algn="l">
              <a:lnSpc>
                <a:spcPct val="115000"/>
              </a:lnSpc>
              <a:spcBef>
                <a:spcPts val="0"/>
              </a:spcBef>
              <a:spcAft>
                <a:spcPts val="0"/>
              </a:spcAft>
              <a:buClr>
                <a:schemeClr val="dk1"/>
              </a:buClr>
              <a:buSzPts val="1100"/>
              <a:buChar char="●"/>
            </a:pPr>
            <a:r>
              <a:rPr lang="en"/>
              <a:t>It’s useful in market research or exploratory data analysis where you want to uncover hidden insights rather than assign fixed labels.</a:t>
            </a:r>
            <a:endParaRPr/>
          </a:p>
          <a:p>
            <a:pPr indent="0" lvl="0" marL="0" rtl="0" algn="l">
              <a:lnSpc>
                <a:spcPct val="115000"/>
              </a:lnSpc>
              <a:spcBef>
                <a:spcPts val="1200"/>
              </a:spcBef>
              <a:spcAft>
                <a:spcPts val="0"/>
              </a:spcAft>
              <a:buClr>
                <a:schemeClr val="dk1"/>
              </a:buClr>
              <a:buSzPts val="1100"/>
              <a:buFont typeface="Arial"/>
              <a:buNone/>
            </a:pPr>
            <a:r>
              <a:rPr lang="en"/>
              <a:t>In short, use classification when you have labeled data and a clear goal of predicting categories. Use clustering when you’re looking to explore and discover patterns in data without labels.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5cef62e26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d5cef62e26_2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5cef62e26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d5cef62e26_2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5cef62e26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d5cef62e26_2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5cef62e26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d5cef62e26_2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5cef62e26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d5cef62e26_2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15.gif"/><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19.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cran.r-project.org/web/packages/mclust/index.html" TargetMode="External"/><Relationship Id="rId4" Type="http://schemas.openxmlformats.org/officeDocument/2006/relationships/hyperlink" Target="https://datarundown.com/why-clustering/" TargetMode="External"/><Relationship Id="rId5" Type="http://schemas.openxmlformats.org/officeDocument/2006/relationships/hyperlink" Target="https://www.geeksforgeeks.org/dbscan-clustering-in-ml-density-based-cluste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www.bing.com/ck/a?!&amp;&amp;p=f5997daca38bf6ff3ea950f23e0dbd4041d9cb00e4cfb30b62e5056d7807885eJmltdHM9MTczMTM2OTYwMA&amp;ptn=3&amp;ver=2&amp;hsh=4&amp;fclid=1b0d9de9-4493-60dd-2828-92ea451c6160&amp;psq=k+means+algorithm&amp;u=a1aHR0cHM6Ly93d3cuamF2YXRwb2ludC5jb20vay1tZWFucy1jbHVzdGVyaW5nLWFsZ29yaXRobS1pbi1tYWNoaW5lLWxlYXJuaW5n&amp;ntb=1" TargetMode="External"/><Relationship Id="rId5" Type="http://schemas.openxmlformats.org/officeDocument/2006/relationships/hyperlink" Target="https://www.bing.com/ck/a?!&amp;&amp;p=4c3a0b0d41223b9b4617b47382a66b51a46ca5218b6fe982e73ae435647feecfJmltdHM9MTczMTM2OTYwMA&amp;ptn=3&amp;ver=2&amp;hsh=4&amp;fclid=1b0d9de9-4493-60dd-2828-92ea451c6160&amp;psq=k+means+algorithm&amp;u=a1aHR0cHM6Ly93d3cuZ2Vla3Nmb3JnZWVrcy5vcmcvay1tZWFucy1jbHVzdGVyaW5nLWludHJvZHVjdGlvbi8&amp;ntb=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11</a:t>
            </a:r>
            <a:r>
              <a:rPr lang="en"/>
              <a:t>.19.24</a:t>
            </a:r>
            <a:endParaRPr/>
          </a:p>
        </p:txBody>
      </p:sp>
      <p:sp>
        <p:nvSpPr>
          <p:cNvPr id="218" name="Google Shape;218;p32"/>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a:p>
            <a:pPr indent="0" lvl="0" marL="0" rtl="0" algn="l">
              <a:spcBef>
                <a:spcPts val="0"/>
              </a:spcBef>
              <a:spcAft>
                <a:spcPts val="0"/>
              </a:spcAft>
              <a:buNone/>
            </a:pPr>
            <a:r>
              <a:rPr lang="en" sz="3000"/>
              <a:t>Data 624 Presentation - Week 12</a:t>
            </a:r>
            <a:endParaRPr sz="3000"/>
          </a:p>
        </p:txBody>
      </p:sp>
      <p:sp>
        <p:nvSpPr>
          <p:cNvPr id="219" name="Google Shape;219;p32"/>
          <p:cNvSpPr txBox="1"/>
          <p:nvPr>
            <p:ph idx="2" type="subTitle"/>
          </p:nvPr>
        </p:nvSpPr>
        <p:spPr>
          <a:xfrm>
            <a:off x="196950" y="2171250"/>
            <a:ext cx="3682800" cy="27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DM Sans"/>
              <a:ea typeface="DM Sans"/>
              <a:cs typeface="DM Sans"/>
              <a:sym typeface="DM Sans"/>
            </a:endParaRPr>
          </a:p>
          <a:p>
            <a:pPr indent="0" lvl="0" marL="0" rtl="0" algn="ctr">
              <a:spcBef>
                <a:spcPts val="0"/>
              </a:spcBef>
              <a:spcAft>
                <a:spcPts val="0"/>
              </a:spcAft>
              <a:buNone/>
            </a:pPr>
            <a:r>
              <a:rPr b="1" lang="en">
                <a:latin typeface="DM Sans"/>
                <a:ea typeface="DM Sans"/>
                <a:cs typeface="DM Sans"/>
                <a:sym typeface="DM Sans"/>
              </a:rPr>
              <a:t>Presented by: </a:t>
            </a:r>
            <a:endParaRPr b="1">
              <a:latin typeface="DM Sans"/>
              <a:ea typeface="DM Sans"/>
              <a:cs typeface="DM Sans"/>
              <a:sym typeface="DM Sans"/>
            </a:endParaRPr>
          </a:p>
          <a:p>
            <a:pPr indent="0" lvl="0" marL="0" rtl="0" algn="ctr">
              <a:spcBef>
                <a:spcPts val="0"/>
              </a:spcBef>
              <a:spcAft>
                <a:spcPts val="0"/>
              </a:spcAft>
              <a:buNone/>
            </a:pPr>
            <a:r>
              <a:rPr lang="en"/>
              <a:t>Will </a:t>
            </a:r>
            <a:endParaRPr/>
          </a:p>
          <a:p>
            <a:pPr indent="0" lvl="0" marL="0" rtl="0" algn="ctr">
              <a:spcBef>
                <a:spcPts val="0"/>
              </a:spcBef>
              <a:spcAft>
                <a:spcPts val="0"/>
              </a:spcAft>
              <a:buNone/>
            </a:pPr>
            <a:r>
              <a:rPr lang="en"/>
              <a:t>John</a:t>
            </a:r>
            <a:endParaRPr/>
          </a:p>
          <a:p>
            <a:pPr indent="0" lvl="0" marL="0" rtl="0" algn="ctr">
              <a:spcBef>
                <a:spcPts val="0"/>
              </a:spcBef>
              <a:spcAft>
                <a:spcPts val="0"/>
              </a:spcAft>
              <a:buNone/>
            </a:pPr>
            <a:r>
              <a:rPr lang="en"/>
              <a:t>Darwhin</a:t>
            </a:r>
            <a:endParaRPr/>
          </a:p>
          <a:p>
            <a:pPr indent="0" lvl="0" marL="0" rtl="0" algn="ctr">
              <a:spcBef>
                <a:spcPts val="0"/>
              </a:spcBef>
              <a:spcAft>
                <a:spcPts val="0"/>
              </a:spcAft>
              <a:buNone/>
            </a:pPr>
            <a:r>
              <a:rPr lang="en"/>
              <a:t>Tenzin</a:t>
            </a:r>
            <a:endParaRPr/>
          </a:p>
          <a:p>
            <a:pPr indent="0" lvl="0" marL="0" rtl="0" algn="ctr">
              <a:spcBef>
                <a:spcPts val="0"/>
              </a:spcBef>
              <a:spcAft>
                <a:spcPts val="0"/>
              </a:spcAft>
              <a:buNone/>
            </a:pPr>
            <a:r>
              <a:rPr lang="en"/>
              <a:t>Chafiaa </a:t>
            </a:r>
            <a:endParaRPr/>
          </a:p>
          <a:p>
            <a:pPr indent="0" lvl="0" marL="0" rtl="0" algn="ctr">
              <a:spcBef>
                <a:spcPts val="0"/>
              </a:spcBef>
              <a:spcAft>
                <a:spcPts val="0"/>
              </a:spcAft>
              <a:buNone/>
            </a:pPr>
            <a:r>
              <a:rPr lang="en"/>
              <a:t>Puja</a:t>
            </a:r>
            <a:endParaRPr/>
          </a:p>
          <a:p>
            <a:pPr indent="0" lvl="0" marL="0" rtl="0" algn="l">
              <a:spcBef>
                <a:spcPts val="0"/>
              </a:spcBef>
              <a:spcAft>
                <a:spcPts val="0"/>
              </a:spcAft>
              <a:buNone/>
            </a:pPr>
            <a:r>
              <a:t/>
            </a:r>
            <a:endParaRPr/>
          </a:p>
        </p:txBody>
      </p:sp>
      <p:pic>
        <p:nvPicPr>
          <p:cNvPr id="220" name="Google Shape;220;p32"/>
          <p:cNvPicPr preferRelativeResize="0"/>
          <p:nvPr/>
        </p:nvPicPr>
        <p:blipFill>
          <a:blip r:embed="rId3">
            <a:alphaModFix/>
          </a:blip>
          <a:stretch>
            <a:fillRect/>
          </a:stretch>
        </p:blipFill>
        <p:spPr>
          <a:xfrm>
            <a:off x="4607125" y="1967675"/>
            <a:ext cx="3876500" cy="2914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nvSpPr>
        <p:spPr>
          <a:xfrm>
            <a:off x="197375" y="108500"/>
            <a:ext cx="6890100" cy="585900"/>
          </a:xfrm>
          <a:prstGeom prst="rect">
            <a:avLst/>
          </a:prstGeom>
          <a:noFill/>
          <a:ln>
            <a:noFill/>
          </a:ln>
        </p:spPr>
        <p:txBody>
          <a:bodyPr anchorCtr="0" anchor="t" bIns="68575" lIns="68575" spcFirstLastPara="1" rIns="68575" wrap="square" tIns="68575">
            <a:noAutofit/>
          </a:bodyPr>
          <a:lstStyle/>
          <a:p>
            <a:pPr indent="0" lvl="0" marL="0" rtl="0" algn="l">
              <a:lnSpc>
                <a:spcPct val="160000"/>
              </a:lnSpc>
              <a:spcBef>
                <a:spcPts val="1100"/>
              </a:spcBef>
              <a:spcAft>
                <a:spcPts val="0"/>
              </a:spcAft>
              <a:buClr>
                <a:schemeClr val="dk1"/>
              </a:buClr>
              <a:buSzPts val="800"/>
              <a:buFont typeface="Arial"/>
              <a:buNone/>
            </a:pPr>
            <a:r>
              <a:rPr b="1" lang="en" sz="3450">
                <a:solidFill>
                  <a:schemeClr val="dk1"/>
                </a:solidFill>
                <a:highlight>
                  <a:schemeClr val="lt1"/>
                </a:highlight>
                <a:latin typeface="Merriweather"/>
                <a:ea typeface="Merriweather"/>
                <a:cs typeface="Merriweather"/>
                <a:sym typeface="Merriweather"/>
              </a:rPr>
              <a:t>Gaussian Mixture Models </a:t>
            </a:r>
            <a:endParaRPr b="1" sz="3450">
              <a:solidFill>
                <a:schemeClr val="dk1"/>
              </a:solidFill>
              <a:highlight>
                <a:schemeClr val="lt1"/>
              </a:highlight>
              <a:latin typeface="Merriweather"/>
              <a:ea typeface="Merriweather"/>
              <a:cs typeface="Merriweather"/>
              <a:sym typeface="Merriweather"/>
            </a:endParaRPr>
          </a:p>
          <a:p>
            <a:pPr indent="0" lvl="0" marL="0" rtl="0" algn="l">
              <a:spcBef>
                <a:spcPts val="300"/>
              </a:spcBef>
              <a:spcAft>
                <a:spcPts val="0"/>
              </a:spcAft>
              <a:buNone/>
            </a:pPr>
            <a:r>
              <a:t/>
            </a:r>
            <a:endParaRPr sz="1700">
              <a:solidFill>
                <a:schemeClr val="dk1"/>
              </a:solidFill>
              <a:latin typeface="Twentieth Century"/>
              <a:ea typeface="Twentieth Century"/>
              <a:cs typeface="Twentieth Century"/>
              <a:sym typeface="Twentieth Century"/>
            </a:endParaRPr>
          </a:p>
        </p:txBody>
      </p:sp>
      <p:sp>
        <p:nvSpPr>
          <p:cNvPr id="329" name="Google Shape;329;p41"/>
          <p:cNvSpPr txBox="1"/>
          <p:nvPr/>
        </p:nvSpPr>
        <p:spPr>
          <a:xfrm>
            <a:off x="128588" y="838200"/>
            <a:ext cx="4029000" cy="225750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None/>
            </a:pPr>
            <a:r>
              <a:rPr lang="en" sz="1100">
                <a:solidFill>
                  <a:schemeClr val="dk1"/>
                </a:solidFill>
                <a:highlight>
                  <a:schemeClr val="lt1"/>
                </a:highlight>
                <a:latin typeface="DM Sans"/>
                <a:ea typeface="DM Sans"/>
                <a:cs typeface="DM Sans"/>
                <a:sym typeface="DM Sans"/>
              </a:rPr>
              <a:t>Gaussian Mixture Models (GMMs) are probabilistic clustering methods that assume data is generated from a mixture of Gaussian distributions, offering flexible cluster shapes, soft assignments of data points to clusters, and parameter estimation through the Expectation-Maximization algorithm; they are widely discussed in foundational machine learning texts like </a:t>
            </a:r>
            <a:r>
              <a:rPr i="1" lang="en" sz="1100">
                <a:solidFill>
                  <a:schemeClr val="dk1"/>
                </a:solidFill>
                <a:highlight>
                  <a:schemeClr val="lt1"/>
                </a:highlight>
                <a:latin typeface="DM Sans"/>
                <a:ea typeface="DM Sans"/>
                <a:cs typeface="DM Sans"/>
                <a:sym typeface="DM Sans"/>
              </a:rPr>
              <a:t>Pattern Recognition and Machine Learning</a:t>
            </a:r>
            <a:r>
              <a:rPr lang="en" sz="1100">
                <a:solidFill>
                  <a:schemeClr val="dk1"/>
                </a:solidFill>
                <a:highlight>
                  <a:schemeClr val="lt1"/>
                </a:highlight>
                <a:latin typeface="DM Sans"/>
                <a:ea typeface="DM Sans"/>
                <a:cs typeface="DM Sans"/>
                <a:sym typeface="DM Sans"/>
              </a:rPr>
              <a:t> by Bishop and practical guides like the Scikit-learn documentation</a:t>
            </a:r>
            <a:endParaRPr sz="1100">
              <a:solidFill>
                <a:schemeClr val="dk1"/>
              </a:solidFill>
              <a:highlight>
                <a:schemeClr val="lt1"/>
              </a:highlight>
              <a:latin typeface="DM Sans"/>
              <a:ea typeface="DM Sans"/>
              <a:cs typeface="DM Sans"/>
              <a:sym typeface="DM Sans"/>
            </a:endParaRPr>
          </a:p>
        </p:txBody>
      </p:sp>
      <p:sp>
        <p:nvSpPr>
          <p:cNvPr id="330" name="Google Shape;330;p41"/>
          <p:cNvSpPr txBox="1"/>
          <p:nvPr/>
        </p:nvSpPr>
        <p:spPr>
          <a:xfrm>
            <a:off x="4972050" y="707175"/>
            <a:ext cx="3828900" cy="39660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n" sz="1100">
                <a:solidFill>
                  <a:schemeClr val="dk1"/>
                </a:solidFill>
                <a:latin typeface="DM Sans"/>
                <a:ea typeface="DM Sans"/>
                <a:cs typeface="DM Sans"/>
                <a:sym typeface="DM Sans"/>
              </a:rPr>
              <a:t>Key Concepts of Gaussian Mixture Models (GMMs)</a:t>
            </a:r>
            <a:endParaRPr b="1"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t/>
            </a:r>
            <a:endParaRPr b="1"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1. </a:t>
            </a:r>
            <a:r>
              <a:rPr b="1" lang="en" sz="1100">
                <a:solidFill>
                  <a:schemeClr val="dk1"/>
                </a:solidFill>
                <a:latin typeface="DM Sans"/>
                <a:ea typeface="DM Sans"/>
                <a:cs typeface="DM Sans"/>
                <a:sym typeface="DM Sans"/>
              </a:rPr>
              <a:t>Mixture of Gaussians:</a:t>
            </a:r>
            <a:r>
              <a:rPr lang="en" sz="1100">
                <a:solidFill>
                  <a:schemeClr val="dk1"/>
                </a:solidFill>
                <a:latin typeface="DM Sans"/>
                <a:ea typeface="DM Sans"/>
                <a:cs typeface="DM Sans"/>
                <a:sym typeface="DM Sans"/>
              </a:rPr>
              <a:t> Models data as a combination of Gaussian distributions.</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2. </a:t>
            </a:r>
            <a:r>
              <a:rPr b="1" lang="en" sz="1100">
                <a:solidFill>
                  <a:schemeClr val="dk1"/>
                </a:solidFill>
                <a:latin typeface="DM Sans"/>
                <a:ea typeface="DM Sans"/>
                <a:cs typeface="DM Sans"/>
                <a:sym typeface="DM Sans"/>
              </a:rPr>
              <a:t>Soft Clustering: </a:t>
            </a:r>
            <a:r>
              <a:rPr lang="en" sz="1100">
                <a:solidFill>
                  <a:schemeClr val="dk1"/>
                </a:solidFill>
                <a:latin typeface="DM Sans"/>
                <a:ea typeface="DM Sans"/>
                <a:cs typeface="DM Sans"/>
                <a:sym typeface="DM Sans"/>
              </a:rPr>
              <a:t>Assigns probabilities of belonging to multiple clusters.</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3. </a:t>
            </a:r>
            <a:r>
              <a:rPr b="1" lang="en" sz="1100">
                <a:solidFill>
                  <a:schemeClr val="dk1"/>
                </a:solidFill>
                <a:latin typeface="DM Sans"/>
                <a:ea typeface="DM Sans"/>
                <a:cs typeface="DM Sans"/>
                <a:sym typeface="DM Sans"/>
              </a:rPr>
              <a:t>Cluster Parameters:</a:t>
            </a:r>
            <a:endParaRPr b="1" sz="1100">
              <a:solidFill>
                <a:schemeClr val="dk1"/>
              </a:solidFill>
              <a:latin typeface="DM Sans"/>
              <a:ea typeface="DM Sans"/>
              <a:cs typeface="DM Sans"/>
              <a:sym typeface="DM Sans"/>
            </a:endParaRPr>
          </a:p>
          <a:p>
            <a:pPr indent="444500" lvl="0" marL="127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a</a:t>
            </a:r>
            <a:r>
              <a:rPr lang="en" sz="1100">
                <a:solidFill>
                  <a:schemeClr val="dk1"/>
                </a:solidFill>
                <a:latin typeface="DM Sans"/>
                <a:ea typeface="DM Sans"/>
                <a:cs typeface="DM Sans"/>
                <a:sym typeface="DM Sans"/>
              </a:rPr>
              <a:t>. </a:t>
            </a:r>
            <a:r>
              <a:rPr lang="en" sz="1100">
                <a:solidFill>
                  <a:schemeClr val="dk1"/>
                </a:solidFill>
                <a:latin typeface="DM Sans"/>
                <a:ea typeface="DM Sans"/>
                <a:cs typeface="DM Sans"/>
                <a:sym typeface="DM Sans"/>
              </a:rPr>
              <a:t>μk​: Mean (cluster center).</a:t>
            </a:r>
            <a:endParaRPr sz="1100">
              <a:solidFill>
                <a:schemeClr val="dk1"/>
              </a:solidFill>
              <a:latin typeface="DM Sans"/>
              <a:ea typeface="DM Sans"/>
              <a:cs typeface="DM Sans"/>
              <a:sym typeface="DM Sans"/>
            </a:endParaRPr>
          </a:p>
          <a:p>
            <a:pPr indent="444500" lvl="0" marL="127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b</a:t>
            </a:r>
            <a:r>
              <a:rPr lang="en" sz="1100">
                <a:solidFill>
                  <a:schemeClr val="dk1"/>
                </a:solidFill>
                <a:latin typeface="DM Sans"/>
                <a:ea typeface="DM Sans"/>
                <a:cs typeface="DM Sans"/>
                <a:sym typeface="DM Sans"/>
              </a:rPr>
              <a:t>. Σk​: Covariance matrix (shape/orientation).</a:t>
            </a:r>
            <a:endParaRPr sz="1100">
              <a:solidFill>
                <a:schemeClr val="dk1"/>
              </a:solidFill>
              <a:latin typeface="DM Sans"/>
              <a:ea typeface="DM Sans"/>
              <a:cs typeface="DM Sans"/>
              <a:sym typeface="DM Sans"/>
            </a:endParaRPr>
          </a:p>
          <a:p>
            <a:pPr indent="444500" lvl="0" marL="127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c</a:t>
            </a:r>
            <a:r>
              <a:rPr lang="en" sz="1100">
                <a:solidFill>
                  <a:schemeClr val="dk1"/>
                </a:solidFill>
                <a:latin typeface="DM Sans"/>
                <a:ea typeface="DM Sans"/>
                <a:cs typeface="DM Sans"/>
                <a:sym typeface="DM Sans"/>
              </a:rPr>
              <a:t>. </a:t>
            </a:r>
            <a:r>
              <a:rPr i="1" lang="en" sz="1100">
                <a:solidFill>
                  <a:schemeClr val="dk1"/>
                </a:solidFill>
                <a:latin typeface="DM Sans"/>
                <a:ea typeface="DM Sans"/>
                <a:cs typeface="DM Sans"/>
                <a:sym typeface="DM Sans"/>
              </a:rPr>
              <a:t>πk</a:t>
            </a:r>
            <a:r>
              <a:rPr lang="en" sz="1100">
                <a:solidFill>
                  <a:schemeClr val="dk1"/>
                </a:solidFill>
                <a:latin typeface="DM Sans"/>
                <a:ea typeface="DM Sans"/>
                <a:cs typeface="DM Sans"/>
                <a:sym typeface="DM Sans"/>
              </a:rPr>
              <a:t>​: Mixing weight (proportion of data in each</a:t>
            </a:r>
            <a:endParaRPr sz="1100">
              <a:solidFill>
                <a:schemeClr val="dk1"/>
              </a:solidFill>
              <a:latin typeface="DM Sans"/>
              <a:ea typeface="DM Sans"/>
              <a:cs typeface="DM Sans"/>
              <a:sym typeface="DM Sans"/>
            </a:endParaRPr>
          </a:p>
          <a:p>
            <a:pPr indent="444500" lvl="0" marL="127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cluster).</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4. </a:t>
            </a:r>
            <a:r>
              <a:rPr b="1" lang="en" sz="1100">
                <a:solidFill>
                  <a:schemeClr val="dk1"/>
                </a:solidFill>
                <a:latin typeface="DM Sans"/>
                <a:ea typeface="DM Sans"/>
                <a:cs typeface="DM Sans"/>
                <a:sym typeface="DM Sans"/>
              </a:rPr>
              <a:t>Expectation-Maximization (EM)</a:t>
            </a:r>
            <a:r>
              <a:rPr lang="en" sz="1100">
                <a:solidFill>
                  <a:schemeClr val="dk1"/>
                </a:solidFill>
                <a:latin typeface="DM Sans"/>
                <a:ea typeface="DM Sans"/>
                <a:cs typeface="DM Sans"/>
                <a:sym typeface="DM Sans"/>
              </a:rPr>
              <a:t>:</a:t>
            </a:r>
            <a:endParaRPr sz="1100">
              <a:solidFill>
                <a:schemeClr val="dk1"/>
              </a:solidFill>
              <a:latin typeface="DM Sans"/>
              <a:ea typeface="DM Sans"/>
              <a:cs typeface="DM Sans"/>
              <a:sym typeface="DM Sans"/>
            </a:endParaRPr>
          </a:p>
          <a:p>
            <a:pPr indent="0" lvl="0" marL="4699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a. </a:t>
            </a:r>
            <a:r>
              <a:rPr lang="en" sz="1100">
                <a:solidFill>
                  <a:schemeClr val="dk1"/>
                </a:solidFill>
                <a:latin typeface="DM Sans"/>
                <a:ea typeface="DM Sans"/>
                <a:cs typeface="DM Sans"/>
                <a:sym typeface="DM Sans"/>
              </a:rPr>
              <a:t>E-Step: Computes cluster probabilities for each point.</a:t>
            </a:r>
            <a:endParaRPr sz="1100">
              <a:solidFill>
                <a:schemeClr val="dk1"/>
              </a:solidFill>
              <a:latin typeface="DM Sans"/>
              <a:ea typeface="DM Sans"/>
              <a:cs typeface="DM Sans"/>
              <a:sym typeface="DM Sans"/>
            </a:endParaRPr>
          </a:p>
          <a:p>
            <a:pPr indent="444500" lvl="0" marL="127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b</a:t>
            </a:r>
            <a:r>
              <a:rPr lang="en" sz="1100">
                <a:solidFill>
                  <a:schemeClr val="dk1"/>
                </a:solidFill>
                <a:latin typeface="DM Sans"/>
                <a:ea typeface="DM Sans"/>
                <a:cs typeface="DM Sans"/>
                <a:sym typeface="DM Sans"/>
              </a:rPr>
              <a:t>. M-Step: Updates μk,Σk,πk to maximize</a:t>
            </a:r>
            <a:endParaRPr sz="1100">
              <a:solidFill>
                <a:schemeClr val="dk1"/>
              </a:solidFill>
              <a:latin typeface="DM Sans"/>
              <a:ea typeface="DM Sans"/>
              <a:cs typeface="DM Sans"/>
              <a:sym typeface="DM Sans"/>
            </a:endParaRPr>
          </a:p>
          <a:p>
            <a:pPr indent="444500" lvl="0" marL="127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likelihood.</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5. </a:t>
            </a:r>
            <a:r>
              <a:rPr b="1" lang="en" sz="1100">
                <a:solidFill>
                  <a:schemeClr val="dk1"/>
                </a:solidFill>
                <a:latin typeface="DM Sans"/>
                <a:ea typeface="DM Sans"/>
                <a:cs typeface="DM Sans"/>
                <a:sym typeface="DM Sans"/>
              </a:rPr>
              <a:t>Flexible Clusters</a:t>
            </a:r>
            <a:r>
              <a:rPr lang="en" sz="1100">
                <a:solidFill>
                  <a:schemeClr val="dk1"/>
                </a:solidFill>
                <a:latin typeface="DM Sans"/>
                <a:ea typeface="DM Sans"/>
                <a:cs typeface="DM Sans"/>
                <a:sym typeface="DM Sans"/>
              </a:rPr>
              <a:t>: Handles clusters of varying shapes, sizes, and orientations.</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6. </a:t>
            </a:r>
            <a:r>
              <a:rPr b="1" lang="en" sz="1100">
                <a:solidFill>
                  <a:schemeClr val="dk1"/>
                </a:solidFill>
                <a:latin typeface="DM Sans"/>
                <a:ea typeface="DM Sans"/>
                <a:cs typeface="DM Sans"/>
                <a:sym typeface="DM Sans"/>
              </a:rPr>
              <a:t>Applications</a:t>
            </a:r>
            <a:r>
              <a:rPr lang="en" sz="1100">
                <a:solidFill>
                  <a:schemeClr val="dk1"/>
                </a:solidFill>
                <a:latin typeface="DM Sans"/>
                <a:ea typeface="DM Sans"/>
                <a:cs typeface="DM Sans"/>
                <a:sym typeface="DM Sans"/>
              </a:rPr>
              <a:t>: Clustering, density estimation, image segmentation, and anomaly detection</a:t>
            </a:r>
            <a:r>
              <a:rPr lang="en" sz="1100">
                <a:solidFill>
                  <a:srgbClr val="ECECEC"/>
                </a:solidFill>
                <a:latin typeface="DM Sans"/>
                <a:ea typeface="DM Sans"/>
                <a:cs typeface="DM Sans"/>
                <a:sym typeface="DM Sans"/>
              </a:rPr>
              <a:t>.</a:t>
            </a:r>
            <a:endParaRPr sz="1100">
              <a:solidFill>
                <a:srgbClr val="ECECEC"/>
              </a:solidFill>
              <a:latin typeface="DM Sans"/>
              <a:ea typeface="DM Sans"/>
              <a:cs typeface="DM Sans"/>
              <a:sym typeface="DM Sans"/>
            </a:endParaRPr>
          </a:p>
          <a:p>
            <a:pPr indent="0" lvl="0" marL="0" rtl="0" algn="l">
              <a:spcBef>
                <a:spcPts val="0"/>
              </a:spcBef>
              <a:spcAft>
                <a:spcPts val="0"/>
              </a:spcAft>
              <a:buNone/>
            </a:pPr>
            <a:r>
              <a:t/>
            </a:r>
            <a:endParaRPr sz="1100">
              <a:solidFill>
                <a:schemeClr val="dk1"/>
              </a:solidFill>
              <a:latin typeface="Twentieth Century"/>
              <a:ea typeface="Twentieth Century"/>
              <a:cs typeface="Twentieth Century"/>
              <a:sym typeface="Twentieth Century"/>
            </a:endParaRPr>
          </a:p>
        </p:txBody>
      </p:sp>
      <p:pic>
        <p:nvPicPr>
          <p:cNvPr id="331" name="Google Shape;331;p41"/>
          <p:cNvPicPr preferRelativeResize="0"/>
          <p:nvPr/>
        </p:nvPicPr>
        <p:blipFill>
          <a:blip r:embed="rId3">
            <a:alphaModFix/>
          </a:blip>
          <a:stretch>
            <a:fillRect/>
          </a:stretch>
        </p:blipFill>
        <p:spPr>
          <a:xfrm>
            <a:off x="197375" y="3657789"/>
            <a:ext cx="2957625" cy="952688"/>
          </a:xfrm>
          <a:prstGeom prst="rect">
            <a:avLst/>
          </a:prstGeom>
          <a:noFill/>
          <a:ln>
            <a:noFill/>
          </a:ln>
        </p:spPr>
      </p:pic>
      <p:sp>
        <p:nvSpPr>
          <p:cNvPr id="332" name="Google Shape;332;p41"/>
          <p:cNvSpPr txBox="1"/>
          <p:nvPr/>
        </p:nvSpPr>
        <p:spPr>
          <a:xfrm>
            <a:off x="197375" y="3157622"/>
            <a:ext cx="3357600" cy="4308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1700">
                <a:solidFill>
                  <a:schemeClr val="dk1"/>
                </a:solidFill>
                <a:latin typeface="Twentieth Century"/>
                <a:ea typeface="Twentieth Century"/>
                <a:cs typeface="Twentieth Century"/>
                <a:sym typeface="Twentieth Century"/>
              </a:rPr>
              <a:t>Gaussian mixture distribution</a:t>
            </a:r>
            <a:endParaRPr sz="17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nvSpPr>
        <p:spPr>
          <a:xfrm>
            <a:off x="197375" y="127513"/>
            <a:ext cx="7301100" cy="571500"/>
          </a:xfrm>
          <a:prstGeom prst="rect">
            <a:avLst/>
          </a:prstGeom>
          <a:noFill/>
          <a:ln>
            <a:noFill/>
          </a:ln>
        </p:spPr>
        <p:txBody>
          <a:bodyPr anchorCtr="0" anchor="t" bIns="68575" lIns="68575" spcFirstLastPara="1" rIns="68575" wrap="square" tIns="68575">
            <a:noAutofit/>
          </a:bodyPr>
          <a:lstStyle/>
          <a:p>
            <a:pPr indent="0" lvl="0" marL="0" rtl="0" algn="l">
              <a:lnSpc>
                <a:spcPct val="160000"/>
              </a:lnSpc>
              <a:spcBef>
                <a:spcPts val="0"/>
              </a:spcBef>
              <a:spcAft>
                <a:spcPts val="0"/>
              </a:spcAft>
              <a:buClr>
                <a:schemeClr val="dk1"/>
              </a:buClr>
              <a:buSzPts val="800"/>
              <a:buFont typeface="Arial"/>
              <a:buNone/>
            </a:pPr>
            <a:r>
              <a:rPr b="1" lang="en" sz="2400">
                <a:solidFill>
                  <a:schemeClr val="dk1"/>
                </a:solidFill>
                <a:highlight>
                  <a:schemeClr val="lt1"/>
                </a:highlight>
                <a:latin typeface="Merriweather"/>
                <a:ea typeface="Merriweather"/>
                <a:cs typeface="Merriweather"/>
                <a:sym typeface="Merriweather"/>
              </a:rPr>
              <a:t>Expectation-Maximization (EM) Algorithm for GMMs</a:t>
            </a:r>
            <a:endParaRPr b="1" sz="2400">
              <a:solidFill>
                <a:schemeClr val="dk1"/>
              </a:solidFill>
              <a:highlight>
                <a:schemeClr val="lt1"/>
              </a:highlight>
              <a:latin typeface="Merriweather"/>
              <a:ea typeface="Merriweather"/>
              <a:cs typeface="Merriweather"/>
              <a:sym typeface="Merriweather"/>
            </a:endParaRPr>
          </a:p>
          <a:p>
            <a:pPr indent="0" lvl="0" marL="0" rtl="0" algn="l">
              <a:spcBef>
                <a:spcPts val="300"/>
              </a:spcBef>
              <a:spcAft>
                <a:spcPts val="0"/>
              </a:spcAft>
              <a:buNone/>
            </a:pPr>
            <a:r>
              <a:t/>
            </a:r>
            <a:endParaRPr sz="2400">
              <a:solidFill>
                <a:schemeClr val="dk1"/>
              </a:solidFill>
              <a:latin typeface="Twentieth Century"/>
              <a:ea typeface="Twentieth Century"/>
              <a:cs typeface="Twentieth Century"/>
              <a:sym typeface="Twentieth Century"/>
            </a:endParaRPr>
          </a:p>
        </p:txBody>
      </p:sp>
      <p:pic>
        <p:nvPicPr>
          <p:cNvPr id="338" name="Google Shape;338;p42"/>
          <p:cNvPicPr preferRelativeResize="0"/>
          <p:nvPr/>
        </p:nvPicPr>
        <p:blipFill>
          <a:blip r:embed="rId3">
            <a:alphaModFix/>
          </a:blip>
          <a:stretch>
            <a:fillRect/>
          </a:stretch>
        </p:blipFill>
        <p:spPr>
          <a:xfrm>
            <a:off x="142950" y="699013"/>
            <a:ext cx="4071938" cy="2336156"/>
          </a:xfrm>
          <a:prstGeom prst="rect">
            <a:avLst/>
          </a:prstGeom>
          <a:noFill/>
          <a:ln>
            <a:noFill/>
          </a:ln>
        </p:spPr>
      </p:pic>
      <p:pic>
        <p:nvPicPr>
          <p:cNvPr id="339" name="Google Shape;339;p42"/>
          <p:cNvPicPr preferRelativeResize="0"/>
          <p:nvPr/>
        </p:nvPicPr>
        <p:blipFill>
          <a:blip r:embed="rId4">
            <a:alphaModFix/>
          </a:blip>
          <a:stretch>
            <a:fillRect/>
          </a:stretch>
        </p:blipFill>
        <p:spPr>
          <a:xfrm>
            <a:off x="4343400" y="939413"/>
            <a:ext cx="4386263" cy="3643313"/>
          </a:xfrm>
          <a:prstGeom prst="rect">
            <a:avLst/>
          </a:prstGeom>
          <a:noFill/>
          <a:ln>
            <a:noFill/>
          </a:ln>
        </p:spPr>
      </p:pic>
      <p:sp>
        <p:nvSpPr>
          <p:cNvPr id="340" name="Google Shape;340;p42"/>
          <p:cNvSpPr txBox="1"/>
          <p:nvPr/>
        </p:nvSpPr>
        <p:spPr>
          <a:xfrm>
            <a:off x="142819" y="3000375"/>
            <a:ext cx="4072200" cy="18717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lang="en" sz="1200">
                <a:solidFill>
                  <a:schemeClr val="dk1"/>
                </a:solidFill>
                <a:latin typeface="DM Sans"/>
                <a:ea typeface="DM Sans"/>
                <a:cs typeface="DM Sans"/>
                <a:sym typeface="DM Sans"/>
              </a:rPr>
              <a:t>The Expectation-Maximization (EM) algorithm is an iterative method used in Gaussian Mixture Models (GMMs) to estimate the parameters (μk, Σk, πk​) of each Gaussian component. In the E-step, it computes the probabilities (responsibilities) that each data point belongs to a cluster. In the M-step, it updates the parameters to maximize the likelihood of the observed data. This process repeats until convergence, refining the model to best fit the data.</a:t>
            </a:r>
            <a:endParaRPr sz="1200">
              <a:solidFill>
                <a:schemeClr val="dk1"/>
              </a:solidFill>
              <a:latin typeface="DM Sans"/>
              <a:ea typeface="DM Sans"/>
              <a:cs typeface="DM Sans"/>
              <a:sym typeface="DM Sans"/>
            </a:endParaRPr>
          </a:p>
          <a:p>
            <a:pPr indent="0" lvl="0" marL="0" rtl="0" algn="l">
              <a:spcBef>
                <a:spcPts val="0"/>
              </a:spcBef>
              <a:spcAft>
                <a:spcPts val="0"/>
              </a:spcAft>
              <a:buNone/>
            </a:pPr>
            <a:r>
              <a:t/>
            </a:r>
            <a:endParaRPr sz="11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nvSpPr>
        <p:spPr>
          <a:xfrm>
            <a:off x="197375" y="0"/>
            <a:ext cx="4346400" cy="636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3450">
                <a:solidFill>
                  <a:schemeClr val="dk1"/>
                </a:solidFill>
                <a:latin typeface="Merriweather"/>
                <a:ea typeface="Merriweather"/>
                <a:cs typeface="Merriweather"/>
                <a:sym typeface="Merriweather"/>
              </a:rPr>
              <a:t>Evaluating a GMM</a:t>
            </a:r>
            <a:endParaRPr b="1" sz="3450">
              <a:solidFill>
                <a:schemeClr val="dk1"/>
              </a:solidFill>
              <a:latin typeface="Merriweather"/>
              <a:ea typeface="Merriweather"/>
              <a:cs typeface="Merriweather"/>
              <a:sym typeface="Merriweather"/>
            </a:endParaRPr>
          </a:p>
        </p:txBody>
      </p:sp>
      <p:sp>
        <p:nvSpPr>
          <p:cNvPr id="346" name="Google Shape;346;p43"/>
          <p:cNvSpPr txBox="1"/>
          <p:nvPr/>
        </p:nvSpPr>
        <p:spPr>
          <a:xfrm>
            <a:off x="71438" y="695325"/>
            <a:ext cx="4286400" cy="2447400"/>
          </a:xfrm>
          <a:prstGeom prst="rect">
            <a:avLst/>
          </a:prstGeom>
          <a:noFill/>
          <a:ln>
            <a:noFill/>
          </a:ln>
        </p:spPr>
        <p:txBody>
          <a:bodyPr anchorCtr="0" anchor="t" bIns="68575" lIns="68575" spcFirstLastPara="1" rIns="68575" wrap="square" tIns="68575">
            <a:spAutoFit/>
          </a:bodyPr>
          <a:lstStyle/>
          <a:p>
            <a:pPr indent="-241300" lvl="0" marL="342900" rtl="0" algn="l">
              <a:lnSpc>
                <a:spcPct val="115000"/>
              </a:lnSpc>
              <a:spcBef>
                <a:spcPts val="400"/>
              </a:spcBef>
              <a:spcAft>
                <a:spcPts val="0"/>
              </a:spcAft>
              <a:buClr>
                <a:schemeClr val="dk1"/>
              </a:buClr>
              <a:buSzPts val="1200"/>
              <a:buFont typeface="DM Sans"/>
              <a:buChar char="●"/>
            </a:pPr>
            <a:r>
              <a:rPr lang="en" sz="1200">
                <a:solidFill>
                  <a:schemeClr val="dk1"/>
                </a:solidFill>
                <a:highlight>
                  <a:schemeClr val="lt1"/>
                </a:highlight>
                <a:latin typeface="DM Sans"/>
                <a:ea typeface="DM Sans"/>
                <a:cs typeface="DM Sans"/>
                <a:sym typeface="DM Sans"/>
              </a:rPr>
              <a:t>Log-Likelihood:</a:t>
            </a:r>
            <a:endParaRPr sz="1200">
              <a:solidFill>
                <a:schemeClr val="dk1"/>
              </a:solidFill>
              <a:highlight>
                <a:schemeClr val="lt1"/>
              </a:highlight>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highlight>
                  <a:schemeClr val="lt1"/>
                </a:highlight>
                <a:latin typeface="DM Sans"/>
                <a:ea typeface="DM Sans"/>
                <a:cs typeface="DM Sans"/>
                <a:sym typeface="DM Sans"/>
              </a:rPr>
              <a:t>Measures how well the model explains the data. A higher log-likelihood indicates a better fit.</a:t>
            </a:r>
            <a:endParaRPr sz="1200">
              <a:solidFill>
                <a:schemeClr val="dk1"/>
              </a:solidFill>
              <a:highlight>
                <a:schemeClr val="lt1"/>
              </a:highlight>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highlight>
                  <a:schemeClr val="lt1"/>
                </a:highlight>
                <a:latin typeface="DM Sans"/>
                <a:ea typeface="DM Sans"/>
                <a:cs typeface="DM Sans"/>
                <a:sym typeface="DM Sans"/>
              </a:rPr>
              <a:t>Can be compared across iterations to monitor convergence.</a:t>
            </a:r>
            <a:endParaRPr sz="1200">
              <a:solidFill>
                <a:schemeClr val="dk1"/>
              </a:solidFill>
              <a:highlight>
                <a:schemeClr val="lt1"/>
              </a:highlight>
              <a:latin typeface="DM Sans"/>
              <a:ea typeface="DM Sans"/>
              <a:cs typeface="DM Sans"/>
              <a:sym typeface="DM Sans"/>
            </a:endParaRPr>
          </a:p>
          <a:p>
            <a:pPr indent="-241300" lvl="0" marL="342900" rtl="0" algn="l">
              <a:lnSpc>
                <a:spcPct val="115000"/>
              </a:lnSpc>
              <a:spcBef>
                <a:spcPts val="0"/>
              </a:spcBef>
              <a:spcAft>
                <a:spcPts val="0"/>
              </a:spcAft>
              <a:buClr>
                <a:schemeClr val="dk1"/>
              </a:buClr>
              <a:buSzPts val="1200"/>
              <a:buFont typeface="DM Sans"/>
              <a:buChar char="●"/>
            </a:pPr>
            <a:r>
              <a:rPr lang="en" sz="1200">
                <a:solidFill>
                  <a:schemeClr val="dk1"/>
                </a:solidFill>
                <a:highlight>
                  <a:schemeClr val="lt1"/>
                </a:highlight>
                <a:latin typeface="DM Sans"/>
                <a:ea typeface="DM Sans"/>
                <a:cs typeface="DM Sans"/>
                <a:sym typeface="DM Sans"/>
              </a:rPr>
              <a:t>Information Criteria:</a:t>
            </a:r>
            <a:endParaRPr sz="1200">
              <a:solidFill>
                <a:schemeClr val="dk1"/>
              </a:solidFill>
              <a:highlight>
                <a:schemeClr val="lt1"/>
              </a:highlight>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highlight>
                  <a:schemeClr val="lt1"/>
                </a:highlight>
                <a:latin typeface="DM Sans"/>
                <a:ea typeface="DM Sans"/>
                <a:cs typeface="DM Sans"/>
                <a:sym typeface="DM Sans"/>
              </a:rPr>
              <a:t>Akaike Information Criterion (AIC) and Bayesian Information Criterion (BIC) penalize model complexity to avoid overfitting.</a:t>
            </a:r>
            <a:endParaRPr sz="1200">
              <a:solidFill>
                <a:schemeClr val="dk1"/>
              </a:solidFill>
              <a:highlight>
                <a:schemeClr val="lt1"/>
              </a:highlight>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highlight>
                  <a:schemeClr val="lt1"/>
                </a:highlight>
                <a:latin typeface="DM Sans"/>
                <a:ea typeface="DM Sans"/>
                <a:cs typeface="DM Sans"/>
                <a:sym typeface="DM Sans"/>
              </a:rPr>
              <a:t>Lower AIC or BIC values indicate a better balance between model fit and complexity.</a:t>
            </a:r>
            <a:endParaRPr sz="1200">
              <a:solidFill>
                <a:schemeClr val="dk1"/>
              </a:solidFill>
              <a:highlight>
                <a:schemeClr val="lt1"/>
              </a:highlight>
              <a:latin typeface="DM Sans"/>
              <a:ea typeface="DM Sans"/>
              <a:cs typeface="DM Sans"/>
              <a:sym typeface="DM Sans"/>
            </a:endParaRPr>
          </a:p>
        </p:txBody>
      </p:sp>
      <p:sp>
        <p:nvSpPr>
          <p:cNvPr id="347" name="Google Shape;347;p43"/>
          <p:cNvSpPr txBox="1"/>
          <p:nvPr/>
        </p:nvSpPr>
        <p:spPr>
          <a:xfrm>
            <a:off x="4543669" y="385763"/>
            <a:ext cx="4600500" cy="1364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chemeClr val="dk1"/>
                </a:solidFill>
                <a:latin typeface="Roboto Mono"/>
                <a:ea typeface="Roboto Mono"/>
                <a:cs typeface="Roboto Mono"/>
                <a:sym typeface="Roboto Mono"/>
              </a:rPr>
              <a:t>library(mclust)</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gmm_model &lt;- Mclust(data_overlap)</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 Summary of the model</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summary(gmm_model)</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 Visualize clusters</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plot(gmm_model, what = "classification", main = "GMM Clustering")</a:t>
            </a:r>
            <a:endParaRPr sz="9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800"/>
              <a:buFont typeface="Arial"/>
              <a:buNone/>
            </a:pPr>
            <a:r>
              <a:t/>
            </a:r>
            <a:endParaRPr sz="1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000">
              <a:solidFill>
                <a:schemeClr val="dk1"/>
              </a:solidFill>
              <a:latin typeface="Twentieth Century"/>
              <a:ea typeface="Twentieth Century"/>
              <a:cs typeface="Twentieth Century"/>
              <a:sym typeface="Twentieth Century"/>
            </a:endParaRPr>
          </a:p>
        </p:txBody>
      </p:sp>
      <p:pic>
        <p:nvPicPr>
          <p:cNvPr id="348" name="Google Shape;348;p43"/>
          <p:cNvPicPr preferRelativeResize="0"/>
          <p:nvPr/>
        </p:nvPicPr>
        <p:blipFill>
          <a:blip r:embed="rId3">
            <a:alphaModFix/>
          </a:blip>
          <a:stretch>
            <a:fillRect/>
          </a:stretch>
        </p:blipFill>
        <p:spPr>
          <a:xfrm>
            <a:off x="4572000" y="3283947"/>
            <a:ext cx="4086674" cy="1729254"/>
          </a:xfrm>
          <a:prstGeom prst="rect">
            <a:avLst/>
          </a:prstGeom>
          <a:noFill/>
          <a:ln>
            <a:noFill/>
          </a:ln>
        </p:spPr>
      </p:pic>
      <p:pic>
        <p:nvPicPr>
          <p:cNvPr id="349" name="Google Shape;349;p43"/>
          <p:cNvPicPr preferRelativeResize="0"/>
          <p:nvPr/>
        </p:nvPicPr>
        <p:blipFill>
          <a:blip r:embed="rId4">
            <a:alphaModFix/>
          </a:blip>
          <a:stretch>
            <a:fillRect/>
          </a:stretch>
        </p:blipFill>
        <p:spPr>
          <a:xfrm>
            <a:off x="4571988" y="1641000"/>
            <a:ext cx="4086694" cy="1642950"/>
          </a:xfrm>
          <a:prstGeom prst="rect">
            <a:avLst/>
          </a:prstGeom>
          <a:noFill/>
          <a:ln>
            <a:noFill/>
          </a:ln>
        </p:spPr>
      </p:pic>
      <p:pic>
        <p:nvPicPr>
          <p:cNvPr id="350" name="Google Shape;350;p43"/>
          <p:cNvPicPr preferRelativeResize="0"/>
          <p:nvPr/>
        </p:nvPicPr>
        <p:blipFill>
          <a:blip r:embed="rId5">
            <a:alphaModFix/>
          </a:blip>
          <a:stretch>
            <a:fillRect/>
          </a:stretch>
        </p:blipFill>
        <p:spPr>
          <a:xfrm>
            <a:off x="197375" y="3283957"/>
            <a:ext cx="4346401" cy="16053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291425" y="83175"/>
            <a:ext cx="3151800" cy="78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DBSCAN</a:t>
            </a:r>
            <a:endParaRPr/>
          </a:p>
        </p:txBody>
      </p:sp>
      <p:sp>
        <p:nvSpPr>
          <p:cNvPr id="356" name="Google Shape;356;p44"/>
          <p:cNvSpPr txBox="1"/>
          <p:nvPr>
            <p:ph idx="1" type="body"/>
          </p:nvPr>
        </p:nvSpPr>
        <p:spPr>
          <a:xfrm>
            <a:off x="291425" y="897850"/>
            <a:ext cx="4353000" cy="39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AKA Density-Based Spatial Clustering of Applications with Noise</a:t>
            </a:r>
            <a:endParaRPr sz="1800"/>
          </a:p>
          <a:p>
            <a:pPr indent="-342900" lvl="0" marL="457200" rtl="0" algn="l">
              <a:spcBef>
                <a:spcPts val="0"/>
              </a:spcBef>
              <a:spcAft>
                <a:spcPts val="0"/>
              </a:spcAft>
              <a:buSzPts val="1800"/>
              <a:buChar char="●"/>
            </a:pPr>
            <a:r>
              <a:rPr lang="en" sz="1800"/>
              <a:t>Considers clusters as areas of high density separated by areas of low density.</a:t>
            </a:r>
            <a:endParaRPr sz="1800"/>
          </a:p>
          <a:p>
            <a:pPr indent="-342900" lvl="0" marL="457200" rtl="0" algn="l">
              <a:spcBef>
                <a:spcPts val="0"/>
              </a:spcBef>
              <a:spcAft>
                <a:spcPts val="0"/>
              </a:spcAft>
              <a:buSzPts val="1800"/>
              <a:buChar char="●"/>
            </a:pPr>
            <a:r>
              <a:rPr lang="en" sz="1800"/>
              <a:t>Does not require you to specify the number of clusters beforehand.</a:t>
            </a:r>
            <a:endParaRPr sz="1800"/>
          </a:p>
          <a:p>
            <a:pPr indent="-342900" lvl="0" marL="457200" rtl="0" algn="l">
              <a:spcBef>
                <a:spcPts val="0"/>
              </a:spcBef>
              <a:spcAft>
                <a:spcPts val="0"/>
              </a:spcAft>
              <a:buSzPts val="1800"/>
              <a:buChar char="●"/>
            </a:pPr>
            <a:r>
              <a:rPr lang="en" sz="1800"/>
              <a:t>Efficient at marking outlier points that sit far away in low-density regions.</a:t>
            </a:r>
            <a:endParaRPr sz="1800"/>
          </a:p>
          <a:p>
            <a:pPr indent="-342900" lvl="0" marL="457200" rtl="0" algn="l">
              <a:spcBef>
                <a:spcPts val="0"/>
              </a:spcBef>
              <a:spcAft>
                <a:spcPts val="0"/>
              </a:spcAft>
              <a:buSzPts val="1800"/>
              <a:buChar char="●"/>
            </a:pPr>
            <a:r>
              <a:rPr lang="en" sz="1800"/>
              <a:t>Useful at working with weirdly shaped distributions.</a:t>
            </a:r>
            <a:endParaRPr sz="1800"/>
          </a:p>
        </p:txBody>
      </p:sp>
      <p:pic>
        <p:nvPicPr>
          <p:cNvPr id="357" name="Google Shape;357;p44"/>
          <p:cNvPicPr preferRelativeResize="0"/>
          <p:nvPr/>
        </p:nvPicPr>
        <p:blipFill>
          <a:blip r:embed="rId3">
            <a:alphaModFix/>
          </a:blip>
          <a:stretch>
            <a:fillRect/>
          </a:stretch>
        </p:blipFill>
        <p:spPr>
          <a:xfrm>
            <a:off x="4922875" y="870975"/>
            <a:ext cx="4051334" cy="394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291425" y="24600"/>
            <a:ext cx="3151800" cy="6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DBSCAN</a:t>
            </a:r>
            <a:endParaRPr/>
          </a:p>
        </p:txBody>
      </p:sp>
      <p:sp>
        <p:nvSpPr>
          <p:cNvPr id="363" name="Google Shape;363;p45"/>
          <p:cNvSpPr txBox="1"/>
          <p:nvPr>
            <p:ph idx="1" type="body"/>
          </p:nvPr>
        </p:nvSpPr>
        <p:spPr>
          <a:xfrm>
            <a:off x="291425" y="484700"/>
            <a:ext cx="8693400" cy="45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Parameter Definitions:</a:t>
            </a:r>
            <a:endParaRPr b="1" sz="1800"/>
          </a:p>
          <a:p>
            <a:pPr indent="0" lvl="0" marL="0" rtl="0" algn="l">
              <a:spcBef>
                <a:spcPts val="1200"/>
              </a:spcBef>
              <a:spcAft>
                <a:spcPts val="0"/>
              </a:spcAft>
              <a:buNone/>
            </a:pPr>
            <a:r>
              <a:rPr lang="en" sz="1800"/>
              <a:t>ε -&gt; Distance threshold to determine the “neighborhood” of a single point. </a:t>
            </a:r>
            <a:endParaRPr sz="1800"/>
          </a:p>
          <a:p>
            <a:pPr indent="0" lvl="0" marL="0" rtl="0" algn="l">
              <a:spcBef>
                <a:spcPts val="1200"/>
              </a:spcBef>
              <a:spcAft>
                <a:spcPts val="0"/>
              </a:spcAft>
              <a:buNone/>
            </a:pPr>
            <a:r>
              <a:rPr i="1" lang="en" sz="1800"/>
              <a:t>n -&gt; The minimum number of points needed to form a cluster.</a:t>
            </a:r>
            <a:endParaRPr i="1" sz="1800"/>
          </a:p>
          <a:p>
            <a:pPr indent="0" lvl="0" marL="0" rtl="0" algn="l">
              <a:spcBef>
                <a:spcPts val="1200"/>
              </a:spcBef>
              <a:spcAft>
                <a:spcPts val="0"/>
              </a:spcAft>
              <a:buNone/>
            </a:pPr>
            <a:r>
              <a:rPr b="1" lang="en" sz="1800"/>
              <a:t>Algorithm:</a:t>
            </a:r>
            <a:endParaRPr b="1" sz="1800"/>
          </a:p>
          <a:p>
            <a:pPr indent="-342900" lvl="0" marL="457200" rtl="0" algn="l">
              <a:spcBef>
                <a:spcPts val="1200"/>
              </a:spcBef>
              <a:spcAft>
                <a:spcPts val="0"/>
              </a:spcAft>
              <a:buSzPts val="1800"/>
              <a:buAutoNum type="arabicPeriod"/>
            </a:pPr>
            <a:r>
              <a:rPr lang="en" sz="1800"/>
              <a:t>Choose a point and determine all points within a distance ε.</a:t>
            </a:r>
            <a:endParaRPr sz="1800"/>
          </a:p>
          <a:p>
            <a:pPr indent="-342900" lvl="0" marL="457200" rtl="0" algn="l">
              <a:spcBef>
                <a:spcPts val="0"/>
              </a:spcBef>
              <a:spcAft>
                <a:spcPts val="0"/>
              </a:spcAft>
              <a:buSzPts val="1800"/>
              <a:buAutoNum type="arabicPeriod"/>
            </a:pPr>
            <a:r>
              <a:rPr lang="en" sz="1800"/>
              <a:t>If the point has at least </a:t>
            </a:r>
            <a:r>
              <a:rPr i="1" lang="en" sz="1800"/>
              <a:t>n </a:t>
            </a:r>
            <a:r>
              <a:rPr lang="en" sz="1800"/>
              <a:t>it is a “core point” (a new cluster is created).</a:t>
            </a:r>
            <a:endParaRPr sz="1800"/>
          </a:p>
          <a:p>
            <a:pPr indent="-342900" lvl="0" marL="457200" rtl="0" algn="l">
              <a:spcBef>
                <a:spcPts val="0"/>
              </a:spcBef>
              <a:spcAft>
                <a:spcPts val="0"/>
              </a:spcAft>
              <a:buSzPts val="1800"/>
              <a:buAutoNum type="arabicPeriod"/>
            </a:pPr>
            <a:r>
              <a:rPr lang="en" sz="1800"/>
              <a:t>Check if neighboring points are also core points.</a:t>
            </a:r>
            <a:endParaRPr sz="1800"/>
          </a:p>
          <a:p>
            <a:pPr indent="-342900" lvl="0" marL="457200" rtl="0" algn="l">
              <a:spcBef>
                <a:spcPts val="0"/>
              </a:spcBef>
              <a:spcAft>
                <a:spcPts val="0"/>
              </a:spcAft>
              <a:buSzPts val="1800"/>
              <a:buAutoNum type="arabicPeriod"/>
            </a:pPr>
            <a:r>
              <a:rPr lang="en" sz="1800"/>
              <a:t>Repeat steps 2-3 until all core points are found. Points that are within distance ε of a core point but do not have enough neighbors themselves are called border points. Finding border points ends the recursive process.  process for all neighbor points, continue to expand cluster while new core points are found.</a:t>
            </a:r>
            <a:endParaRPr sz="1800"/>
          </a:p>
          <a:p>
            <a:pPr indent="-342900" lvl="0" marL="457200" rtl="0" algn="l">
              <a:spcBef>
                <a:spcPts val="0"/>
              </a:spcBef>
              <a:spcAft>
                <a:spcPts val="0"/>
              </a:spcAft>
              <a:buSzPts val="1800"/>
              <a:buAutoNum type="arabicPeriod"/>
            </a:pPr>
            <a:r>
              <a:rPr lang="en" sz="1800"/>
              <a:t>Repeat steps 1-4 until all points are classified as being part of a cluster or noise (neither a core point nor a border point). </a:t>
            </a:r>
            <a:endParaRPr sz="1800"/>
          </a:p>
          <a:p>
            <a:pPr indent="0" lvl="0" marL="457200" rtl="0" algn="l">
              <a:spcBef>
                <a:spcPts val="1200"/>
              </a:spcBef>
              <a:spcAft>
                <a:spcPts val="12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291425" y="83175"/>
            <a:ext cx="3151800" cy="78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DBSCAN</a:t>
            </a:r>
            <a:endParaRPr/>
          </a:p>
        </p:txBody>
      </p:sp>
      <p:pic>
        <p:nvPicPr>
          <p:cNvPr id="369" name="Google Shape;369;p46"/>
          <p:cNvPicPr preferRelativeResize="0"/>
          <p:nvPr/>
        </p:nvPicPr>
        <p:blipFill>
          <a:blip r:embed="rId3">
            <a:alphaModFix/>
          </a:blip>
          <a:stretch>
            <a:fillRect/>
          </a:stretch>
        </p:blipFill>
        <p:spPr>
          <a:xfrm>
            <a:off x="291426" y="947176"/>
            <a:ext cx="4012900" cy="3793825"/>
          </a:xfrm>
          <a:prstGeom prst="rect">
            <a:avLst/>
          </a:prstGeom>
          <a:noFill/>
          <a:ln>
            <a:noFill/>
          </a:ln>
        </p:spPr>
      </p:pic>
      <p:pic>
        <p:nvPicPr>
          <p:cNvPr id="370" name="Google Shape;370;p46"/>
          <p:cNvPicPr preferRelativeResize="0"/>
          <p:nvPr/>
        </p:nvPicPr>
        <p:blipFill>
          <a:blip r:embed="rId4">
            <a:alphaModFix/>
          </a:blip>
          <a:stretch>
            <a:fillRect/>
          </a:stretch>
        </p:blipFill>
        <p:spPr>
          <a:xfrm>
            <a:off x="4680500" y="947175"/>
            <a:ext cx="3793825" cy="3793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291425" y="83175"/>
            <a:ext cx="3151800" cy="78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HCA</a:t>
            </a:r>
            <a:endParaRPr/>
          </a:p>
        </p:txBody>
      </p:sp>
      <p:sp>
        <p:nvSpPr>
          <p:cNvPr id="376" name="Google Shape;376;p47"/>
          <p:cNvSpPr txBox="1"/>
          <p:nvPr>
            <p:ph idx="1" type="body"/>
          </p:nvPr>
        </p:nvSpPr>
        <p:spPr>
          <a:xfrm>
            <a:off x="291425" y="897850"/>
            <a:ext cx="4353000" cy="39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AKA Hierarchical Clustering Analysis.</a:t>
            </a:r>
            <a:endParaRPr sz="1800"/>
          </a:p>
          <a:p>
            <a:pPr indent="-342900" lvl="0" marL="457200" rtl="0" algn="l">
              <a:spcBef>
                <a:spcPts val="0"/>
              </a:spcBef>
              <a:spcAft>
                <a:spcPts val="0"/>
              </a:spcAft>
              <a:buSzPts val="1800"/>
              <a:buChar char="●"/>
            </a:pPr>
            <a:r>
              <a:rPr lang="en" sz="1800"/>
              <a:t>Creates a hierarchical tree of objects to be clustered (a dendogram).</a:t>
            </a:r>
            <a:endParaRPr sz="1800"/>
          </a:p>
          <a:p>
            <a:pPr indent="-342900" lvl="0" marL="457200" rtl="0" algn="l">
              <a:spcBef>
                <a:spcPts val="0"/>
              </a:spcBef>
              <a:spcAft>
                <a:spcPts val="0"/>
              </a:spcAft>
              <a:buSzPts val="1800"/>
              <a:buChar char="●"/>
            </a:pPr>
            <a:r>
              <a:rPr lang="en" sz="1800"/>
              <a:t>Does not require you to specify the number of clusters beforehand. </a:t>
            </a:r>
            <a:endParaRPr sz="1800"/>
          </a:p>
          <a:p>
            <a:pPr indent="-342900" lvl="0" marL="457200" rtl="0" algn="l">
              <a:spcBef>
                <a:spcPts val="0"/>
              </a:spcBef>
              <a:spcAft>
                <a:spcPts val="0"/>
              </a:spcAft>
              <a:buSzPts val="1800"/>
              <a:buChar char="●"/>
            </a:pPr>
            <a:r>
              <a:rPr lang="en" sz="1800"/>
              <a:t>Very useful in providing information about data structure and patterns.</a:t>
            </a:r>
            <a:endParaRPr sz="1800"/>
          </a:p>
          <a:p>
            <a:pPr indent="-342900" lvl="0" marL="457200" rtl="0" algn="l">
              <a:spcBef>
                <a:spcPts val="0"/>
              </a:spcBef>
              <a:spcAft>
                <a:spcPts val="0"/>
              </a:spcAft>
              <a:buSzPts val="1800"/>
              <a:buChar char="●"/>
            </a:pPr>
            <a:r>
              <a:rPr lang="en" sz="1800"/>
              <a:t>Not really useful for large datasets as it is hard to interpret.</a:t>
            </a:r>
            <a:endParaRPr sz="1800"/>
          </a:p>
        </p:txBody>
      </p:sp>
      <p:pic>
        <p:nvPicPr>
          <p:cNvPr id="377" name="Google Shape;377;p47"/>
          <p:cNvPicPr preferRelativeResize="0"/>
          <p:nvPr/>
        </p:nvPicPr>
        <p:blipFill>
          <a:blip r:embed="rId3">
            <a:alphaModFix/>
          </a:blip>
          <a:stretch>
            <a:fillRect/>
          </a:stretch>
        </p:blipFill>
        <p:spPr>
          <a:xfrm>
            <a:off x="4644425" y="1179675"/>
            <a:ext cx="4353000" cy="32647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291425" y="83175"/>
            <a:ext cx="48810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HCA (Agglomerative)</a:t>
            </a:r>
            <a:endParaRPr/>
          </a:p>
        </p:txBody>
      </p:sp>
      <p:sp>
        <p:nvSpPr>
          <p:cNvPr id="383" name="Google Shape;383;p48"/>
          <p:cNvSpPr txBox="1"/>
          <p:nvPr>
            <p:ph idx="1" type="body"/>
          </p:nvPr>
        </p:nvSpPr>
        <p:spPr>
          <a:xfrm>
            <a:off x="291425" y="897850"/>
            <a:ext cx="4353000" cy="27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Algorithm :</a:t>
            </a:r>
            <a:endParaRPr b="1" sz="1800"/>
          </a:p>
          <a:p>
            <a:pPr indent="-342900" lvl="0" marL="457200" rtl="0" algn="l">
              <a:spcBef>
                <a:spcPts val="1200"/>
              </a:spcBef>
              <a:spcAft>
                <a:spcPts val="0"/>
              </a:spcAft>
              <a:buSzPts val="1800"/>
              <a:buAutoNum type="arabicPeriod"/>
            </a:pPr>
            <a:r>
              <a:rPr lang="en" sz="1800"/>
              <a:t>Agglomerative (bottom up) HCA involves first treating each individual point as its own cluster. </a:t>
            </a:r>
            <a:endParaRPr sz="1800"/>
          </a:p>
          <a:p>
            <a:pPr indent="-342900" lvl="0" marL="457200" rtl="0" algn="l">
              <a:spcBef>
                <a:spcPts val="0"/>
              </a:spcBef>
              <a:spcAft>
                <a:spcPts val="0"/>
              </a:spcAft>
              <a:buSzPts val="1800"/>
              <a:buAutoNum type="arabicPeriod"/>
            </a:pPr>
            <a:r>
              <a:rPr lang="en" sz="1800"/>
              <a:t>A distance metric is used to calculate the clusters closest to one another and join them.</a:t>
            </a:r>
            <a:endParaRPr sz="1800"/>
          </a:p>
          <a:p>
            <a:pPr indent="-342900" lvl="0" marL="457200" rtl="0" algn="l">
              <a:spcBef>
                <a:spcPts val="0"/>
              </a:spcBef>
              <a:spcAft>
                <a:spcPts val="0"/>
              </a:spcAft>
              <a:buSzPts val="1800"/>
              <a:buAutoNum type="arabicPeriod"/>
            </a:pPr>
            <a:r>
              <a:rPr lang="en" sz="1800"/>
              <a:t>Repeat step two until all points belong to a single cluster. </a:t>
            </a:r>
            <a:endParaRPr sz="1800"/>
          </a:p>
          <a:p>
            <a:pPr indent="0" lvl="0" marL="0" rtl="0" algn="l">
              <a:spcBef>
                <a:spcPts val="1200"/>
              </a:spcBef>
              <a:spcAft>
                <a:spcPts val="1200"/>
              </a:spcAft>
              <a:buNone/>
            </a:pPr>
            <a:r>
              <a:t/>
            </a:r>
            <a:endParaRPr sz="1800"/>
          </a:p>
        </p:txBody>
      </p:sp>
      <p:pic>
        <p:nvPicPr>
          <p:cNvPr id="384" name="Google Shape;384;p48"/>
          <p:cNvPicPr preferRelativeResize="0"/>
          <p:nvPr/>
        </p:nvPicPr>
        <p:blipFill>
          <a:blip r:embed="rId3">
            <a:alphaModFix/>
          </a:blip>
          <a:stretch>
            <a:fillRect/>
          </a:stretch>
        </p:blipFill>
        <p:spPr>
          <a:xfrm>
            <a:off x="4572000" y="1555250"/>
            <a:ext cx="4517775" cy="2033000"/>
          </a:xfrm>
          <a:prstGeom prst="rect">
            <a:avLst/>
          </a:prstGeom>
          <a:noFill/>
          <a:ln>
            <a:noFill/>
          </a:ln>
        </p:spPr>
      </p:pic>
      <p:sp>
        <p:nvSpPr>
          <p:cNvPr id="385" name="Google Shape;385;p48"/>
          <p:cNvSpPr txBox="1"/>
          <p:nvPr/>
        </p:nvSpPr>
        <p:spPr>
          <a:xfrm>
            <a:off x="291425" y="3759525"/>
            <a:ext cx="8700600" cy="12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M Sans"/>
                <a:ea typeface="DM Sans"/>
                <a:cs typeface="DM Sans"/>
                <a:sym typeface="DM Sans"/>
              </a:rPr>
              <a:t>Distance Metrics:</a:t>
            </a:r>
            <a:endParaRPr b="1" sz="1800">
              <a:solidFill>
                <a:schemeClr val="dk1"/>
              </a:solidFill>
              <a:latin typeface="DM Sans"/>
              <a:ea typeface="DM Sans"/>
              <a:cs typeface="DM Sans"/>
              <a:sym typeface="DM Sans"/>
            </a:endParaRPr>
          </a:p>
          <a:p>
            <a:pPr indent="-342900" lvl="0" marL="457200" rtl="0" algn="l">
              <a:spcBef>
                <a:spcPts val="120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Euclidean distance, manhattan distance, etc. can be used for points. </a:t>
            </a:r>
            <a:endParaRPr sz="1800">
              <a:solidFill>
                <a:schemeClr val="dk1"/>
              </a:solidFill>
              <a:latin typeface="DM Sans"/>
              <a:ea typeface="DM Sans"/>
              <a:cs typeface="DM Sans"/>
              <a:sym typeface="DM Sans"/>
            </a:endParaRPr>
          </a:p>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Single linkage, complete linkage, average linkage can be used for clusters.</a:t>
            </a:r>
            <a:endParaRPr sz="1800">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9"/>
          <p:cNvSpPr txBox="1"/>
          <p:nvPr>
            <p:ph type="title"/>
          </p:nvPr>
        </p:nvSpPr>
        <p:spPr>
          <a:xfrm>
            <a:off x="291425" y="83175"/>
            <a:ext cx="4881000" cy="7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HCA (Divisive)</a:t>
            </a:r>
            <a:endParaRPr/>
          </a:p>
        </p:txBody>
      </p:sp>
      <p:sp>
        <p:nvSpPr>
          <p:cNvPr id="391" name="Google Shape;391;p49"/>
          <p:cNvSpPr txBox="1"/>
          <p:nvPr>
            <p:ph idx="1" type="body"/>
          </p:nvPr>
        </p:nvSpPr>
        <p:spPr>
          <a:xfrm>
            <a:off x="291425" y="897850"/>
            <a:ext cx="4353000" cy="40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Algorithm :</a:t>
            </a:r>
            <a:endParaRPr b="1" sz="1800"/>
          </a:p>
          <a:p>
            <a:pPr indent="-342900" lvl="0" marL="457200" rtl="0" algn="l">
              <a:spcBef>
                <a:spcPts val="1200"/>
              </a:spcBef>
              <a:spcAft>
                <a:spcPts val="0"/>
              </a:spcAft>
              <a:buSzPts val="1800"/>
              <a:buAutoNum type="arabicPeriod"/>
            </a:pPr>
            <a:r>
              <a:rPr lang="en" sz="1800"/>
              <a:t>Divisive (top down) HCA involves starts with all points as a single cluster.</a:t>
            </a:r>
            <a:endParaRPr sz="1800"/>
          </a:p>
          <a:p>
            <a:pPr indent="-342900" lvl="0" marL="457200" rtl="0" algn="l">
              <a:spcBef>
                <a:spcPts val="0"/>
              </a:spcBef>
              <a:spcAft>
                <a:spcPts val="0"/>
              </a:spcAft>
              <a:buSzPts val="1800"/>
              <a:buAutoNum type="arabicPeriod"/>
            </a:pPr>
            <a:r>
              <a:rPr lang="en" sz="1800"/>
              <a:t>A distance metric is used to determine dissimilarity between points.</a:t>
            </a:r>
            <a:endParaRPr sz="1800"/>
          </a:p>
          <a:p>
            <a:pPr indent="-342900" lvl="0" marL="457200" rtl="0" algn="l">
              <a:spcBef>
                <a:spcPts val="0"/>
              </a:spcBef>
              <a:spcAft>
                <a:spcPts val="0"/>
              </a:spcAft>
              <a:buSzPts val="1800"/>
              <a:buAutoNum type="arabicPeriod"/>
            </a:pPr>
            <a:r>
              <a:rPr lang="en" sz="1800"/>
              <a:t>Use data from Step 2 to split the cluster using another clustering method (i.e. k-means).</a:t>
            </a:r>
            <a:endParaRPr sz="1800"/>
          </a:p>
          <a:p>
            <a:pPr indent="-342900" lvl="0" marL="457200" rtl="0" algn="l">
              <a:spcBef>
                <a:spcPts val="0"/>
              </a:spcBef>
              <a:spcAft>
                <a:spcPts val="0"/>
              </a:spcAft>
              <a:buSzPts val="1800"/>
              <a:buAutoNum type="arabicPeriod"/>
            </a:pPr>
            <a:r>
              <a:rPr lang="en" sz="1800"/>
              <a:t>Repeat step two until all points are their own cluster. </a:t>
            </a:r>
            <a:endParaRPr sz="1800"/>
          </a:p>
          <a:p>
            <a:pPr indent="0" lvl="0" marL="0" rtl="0" algn="l">
              <a:spcBef>
                <a:spcPts val="1200"/>
              </a:spcBef>
              <a:spcAft>
                <a:spcPts val="1200"/>
              </a:spcAft>
              <a:buNone/>
            </a:pPr>
            <a:r>
              <a:t/>
            </a:r>
            <a:endParaRPr sz="1800"/>
          </a:p>
        </p:txBody>
      </p:sp>
      <p:pic>
        <p:nvPicPr>
          <p:cNvPr id="392" name="Google Shape;392;p49"/>
          <p:cNvPicPr preferRelativeResize="0"/>
          <p:nvPr/>
        </p:nvPicPr>
        <p:blipFill>
          <a:blip r:embed="rId3">
            <a:alphaModFix/>
          </a:blip>
          <a:stretch>
            <a:fillRect/>
          </a:stretch>
        </p:blipFill>
        <p:spPr>
          <a:xfrm>
            <a:off x="4710025" y="1355813"/>
            <a:ext cx="4194774" cy="3090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nvSpPr>
        <p:spPr>
          <a:xfrm>
            <a:off x="427800" y="242888"/>
            <a:ext cx="8199000" cy="44745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n" sz="3450">
                <a:solidFill>
                  <a:schemeClr val="dk1"/>
                </a:solidFill>
                <a:latin typeface="Merriweather"/>
                <a:ea typeface="Merriweather"/>
                <a:cs typeface="Merriweather"/>
                <a:sym typeface="Merriweather"/>
              </a:rPr>
              <a:t>Areas of Application</a:t>
            </a:r>
            <a:endParaRPr b="1" sz="3450">
              <a:solidFill>
                <a:schemeClr val="dk1"/>
              </a:solidFill>
              <a:latin typeface="Merriweather"/>
              <a:ea typeface="Merriweather"/>
              <a:cs typeface="Merriweather"/>
              <a:sym typeface="Merriweather"/>
            </a:endParaRPr>
          </a:p>
          <a:p>
            <a:pPr indent="0" lvl="0" marL="342900" rtl="0" algn="l">
              <a:lnSpc>
                <a:spcPct val="115000"/>
              </a:lnSpc>
              <a:spcBef>
                <a:spcPts val="0"/>
              </a:spcBef>
              <a:spcAft>
                <a:spcPts val="0"/>
              </a:spcAft>
              <a:buClr>
                <a:schemeClr val="dk1"/>
              </a:buClr>
              <a:buSzPts val="800"/>
              <a:buFont typeface="Arial"/>
              <a:buNone/>
            </a:pPr>
            <a:r>
              <a:t/>
            </a:r>
            <a:endParaRPr b="1" sz="1500">
              <a:solidFill>
                <a:schemeClr val="dk1"/>
              </a:solidFill>
            </a:endParaRPr>
          </a:p>
          <a:p>
            <a:pPr indent="0" lvl="0" marL="342900" rtl="0" algn="l">
              <a:lnSpc>
                <a:spcPct val="115000"/>
              </a:lnSpc>
              <a:spcBef>
                <a:spcPts val="0"/>
              </a:spcBef>
              <a:spcAft>
                <a:spcPts val="0"/>
              </a:spcAft>
              <a:buClr>
                <a:schemeClr val="dk1"/>
              </a:buClr>
              <a:buSzPts val="800"/>
              <a:buFont typeface="Arial"/>
              <a:buNone/>
            </a:pPr>
            <a:r>
              <a:rPr lang="en" sz="1200">
                <a:solidFill>
                  <a:schemeClr val="dk1"/>
                </a:solidFill>
                <a:latin typeface="DM Sans"/>
                <a:ea typeface="DM Sans"/>
                <a:cs typeface="DM Sans"/>
                <a:sym typeface="DM Sans"/>
              </a:rPr>
              <a:t>   1. </a:t>
            </a:r>
            <a:r>
              <a:rPr b="1" lang="en" sz="1200">
                <a:solidFill>
                  <a:schemeClr val="dk1"/>
                </a:solidFill>
                <a:latin typeface="DM Sans"/>
                <a:ea typeface="DM Sans"/>
                <a:cs typeface="DM Sans"/>
                <a:sym typeface="DM Sans"/>
              </a:rPr>
              <a:t>Recommendation Engines (Example: Amazon, YouTube)</a:t>
            </a:r>
            <a:endParaRPr b="1" sz="12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t/>
            </a:r>
            <a:endParaRPr sz="800">
              <a:solidFill>
                <a:schemeClr val="dk1"/>
              </a:solidFill>
              <a:latin typeface="DM Sans"/>
              <a:ea typeface="DM Sans"/>
              <a:cs typeface="DM Sans"/>
              <a:sym typeface="DM Sans"/>
            </a:endParaRPr>
          </a:p>
          <a:p>
            <a:pPr indent="-57150" lvl="0" marL="558800" rtl="0" algn="l">
              <a:lnSpc>
                <a:spcPct val="115000"/>
              </a:lnSpc>
              <a:spcBef>
                <a:spcPts val="0"/>
              </a:spcBef>
              <a:spcAft>
                <a:spcPts val="0"/>
              </a:spcAft>
              <a:buClr>
                <a:schemeClr val="dk1"/>
              </a:buClr>
              <a:buSzPts val="900"/>
              <a:buFont typeface="DM Sans"/>
              <a:buChar char="●"/>
            </a:pPr>
            <a:r>
              <a:rPr lang="en" sz="900">
                <a:solidFill>
                  <a:schemeClr val="dk1"/>
                </a:solidFill>
                <a:latin typeface="DM Sans"/>
                <a:ea typeface="DM Sans"/>
                <a:cs typeface="DM Sans"/>
                <a:sym typeface="DM Sans"/>
              </a:rPr>
              <a:t> </a:t>
            </a:r>
            <a:r>
              <a:rPr lang="en" sz="1100">
                <a:solidFill>
                  <a:schemeClr val="dk1"/>
                </a:solidFill>
                <a:latin typeface="DM Sans"/>
                <a:ea typeface="DM Sans"/>
                <a:cs typeface="DM Sans"/>
                <a:sym typeface="DM Sans"/>
              </a:rPr>
              <a:t> Recommendation systems like Amazon and YouTube use clustering to group users with similar preferences, </a:t>
            </a:r>
            <a:endParaRPr sz="1100">
              <a:solidFill>
                <a:schemeClr val="dk1"/>
              </a:solidFill>
              <a:latin typeface="DM Sans"/>
              <a:ea typeface="DM Sans"/>
              <a:cs typeface="DM Sans"/>
              <a:sym typeface="DM Sans"/>
            </a:endParaRPr>
          </a:p>
          <a:p>
            <a:pPr indent="0" lvl="0" marL="342900" rtl="0" algn="l">
              <a:lnSpc>
                <a:spcPct val="115000"/>
              </a:lnSpc>
              <a:spcBef>
                <a:spcPts val="0"/>
              </a:spcBef>
              <a:spcAft>
                <a:spcPts val="0"/>
              </a:spcAft>
              <a:buClr>
                <a:schemeClr val="dk1"/>
              </a:buClr>
              <a:buSzPts val="800"/>
              <a:buFont typeface="Arial"/>
              <a:buNone/>
            </a:pPr>
            <a:r>
              <a:rPr lang="en" sz="1100">
                <a:solidFill>
                  <a:schemeClr val="dk1"/>
                </a:solidFill>
                <a:latin typeface="DM Sans"/>
                <a:ea typeface="DM Sans"/>
                <a:cs typeface="DM Sans"/>
                <a:sym typeface="DM Sans"/>
              </a:rPr>
              <a:t>        making it easier to suggest products or content.</a:t>
            </a:r>
            <a:endParaRPr sz="1100">
              <a:solidFill>
                <a:schemeClr val="dk1"/>
              </a:solidFill>
              <a:latin typeface="DM Sans"/>
              <a:ea typeface="DM Sans"/>
              <a:cs typeface="DM Sans"/>
              <a:sym typeface="DM Sans"/>
            </a:endParaRPr>
          </a:p>
          <a:p>
            <a:pPr indent="0" lvl="0" marL="342900" rtl="0" algn="l">
              <a:lnSpc>
                <a:spcPct val="115000"/>
              </a:lnSpc>
              <a:spcBef>
                <a:spcPts val="0"/>
              </a:spcBef>
              <a:spcAft>
                <a:spcPts val="0"/>
              </a:spcAft>
              <a:buClr>
                <a:schemeClr val="dk1"/>
              </a:buClr>
              <a:buSzPts val="800"/>
              <a:buFont typeface="Arial"/>
              <a:buNone/>
            </a:pPr>
            <a:r>
              <a:t/>
            </a:r>
            <a:endParaRPr sz="800">
              <a:solidFill>
                <a:schemeClr val="dk1"/>
              </a:solidFill>
            </a:endParaRPr>
          </a:p>
          <a:p>
            <a:pPr indent="0" lvl="0" marL="342900" rtl="0" algn="l">
              <a:lnSpc>
                <a:spcPct val="115000"/>
              </a:lnSpc>
              <a:spcBef>
                <a:spcPts val="0"/>
              </a:spcBef>
              <a:spcAft>
                <a:spcPts val="0"/>
              </a:spcAft>
              <a:buClr>
                <a:schemeClr val="dk1"/>
              </a:buClr>
              <a:buSzPts val="800"/>
              <a:buFont typeface="Arial"/>
              <a:buNone/>
            </a:pPr>
            <a:r>
              <a:t/>
            </a:r>
            <a:endParaRPr sz="1000">
              <a:solidFill>
                <a:schemeClr val="dk1"/>
              </a:solidFill>
            </a:endParaRPr>
          </a:p>
          <a:p>
            <a:pPr indent="0" lvl="0" marL="0" rtl="0" algn="l">
              <a:spcBef>
                <a:spcPts val="0"/>
              </a:spcBef>
              <a:spcAft>
                <a:spcPts val="0"/>
              </a:spcAft>
              <a:buNone/>
            </a:pPr>
            <a:r>
              <a:t/>
            </a:r>
            <a:endParaRPr sz="1700">
              <a:solidFill>
                <a:schemeClr val="dk1"/>
              </a:solidFill>
              <a:latin typeface="Twentieth Century"/>
              <a:ea typeface="Twentieth Century"/>
              <a:cs typeface="Twentieth Century"/>
              <a:sym typeface="Twentieth Century"/>
            </a:endParaRPr>
          </a:p>
        </p:txBody>
      </p:sp>
      <p:pic>
        <p:nvPicPr>
          <p:cNvPr id="398" name="Google Shape;398;p50"/>
          <p:cNvPicPr preferRelativeResize="0"/>
          <p:nvPr/>
        </p:nvPicPr>
        <p:blipFill>
          <a:blip r:embed="rId3">
            <a:alphaModFix/>
          </a:blip>
          <a:stretch>
            <a:fillRect/>
          </a:stretch>
        </p:blipFill>
        <p:spPr>
          <a:xfrm>
            <a:off x="1848188" y="2002056"/>
            <a:ext cx="5358224" cy="25797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nvSpPr>
        <p:spPr>
          <a:xfrm>
            <a:off x="125750" y="135900"/>
            <a:ext cx="8440500" cy="45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dk1"/>
                </a:solidFill>
                <a:latin typeface="Merriweather"/>
                <a:ea typeface="Merriweather"/>
                <a:cs typeface="Merriweather"/>
                <a:sym typeface="Merriweather"/>
              </a:rPr>
              <a:t>Introduction to Clustering</a:t>
            </a:r>
            <a:endParaRPr b="1" sz="34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34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Definition of Clustering</a:t>
            </a:r>
            <a:endParaRPr sz="20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311150" lvl="0" marL="457200" rtl="0" algn="l">
              <a:spcBef>
                <a:spcPts val="0"/>
              </a:spcBef>
              <a:spcAft>
                <a:spcPts val="0"/>
              </a:spcAft>
              <a:buClr>
                <a:schemeClr val="dk2"/>
              </a:buClr>
              <a:buSzPts val="1300"/>
              <a:buFont typeface="DM Sans"/>
              <a:buChar char="●"/>
            </a:pPr>
            <a:r>
              <a:rPr lang="en" sz="1300">
                <a:solidFill>
                  <a:schemeClr val="dk2"/>
                </a:solidFill>
                <a:latin typeface="DM Sans"/>
                <a:ea typeface="DM Sans"/>
                <a:cs typeface="DM Sans"/>
                <a:sym typeface="DM Sans"/>
              </a:rPr>
              <a:t>Dividing data objects into groups that have more in common with each other than with those in other groups.</a:t>
            </a:r>
            <a:endParaRPr sz="1300">
              <a:solidFill>
                <a:schemeClr val="dk2"/>
              </a:solidFill>
              <a:latin typeface="DM Sans"/>
              <a:ea typeface="DM Sans"/>
              <a:cs typeface="DM Sans"/>
              <a:sym typeface="DM Sans"/>
            </a:endParaRPr>
          </a:p>
          <a:p>
            <a:pPr indent="-311150" lvl="0" marL="457200" rtl="0" algn="l">
              <a:spcBef>
                <a:spcPts val="0"/>
              </a:spcBef>
              <a:spcAft>
                <a:spcPts val="0"/>
              </a:spcAft>
              <a:buClr>
                <a:schemeClr val="dk2"/>
              </a:buClr>
              <a:buSzPts val="1300"/>
              <a:buFont typeface="DM Sans"/>
              <a:buChar char="●"/>
            </a:pPr>
            <a:r>
              <a:rPr lang="en" sz="1300">
                <a:solidFill>
                  <a:schemeClr val="dk2"/>
                </a:solidFill>
                <a:latin typeface="DM Sans"/>
                <a:ea typeface="DM Sans"/>
                <a:cs typeface="DM Sans"/>
                <a:sym typeface="DM Sans"/>
              </a:rPr>
              <a:t>Includes a family of algorithms such as hierarchical, density-based, or k-means, which group data in different ways.</a:t>
            </a:r>
            <a:endParaRPr sz="13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rPr lang="en" sz="2000">
                <a:solidFill>
                  <a:schemeClr val="dk1"/>
                </a:solidFill>
                <a:latin typeface="DM Sans"/>
                <a:ea typeface="DM Sans"/>
                <a:cs typeface="DM Sans"/>
                <a:sym typeface="DM Sans"/>
              </a:rPr>
              <a:t>Importance in Data Analysis</a:t>
            </a:r>
            <a:endParaRPr sz="2000">
              <a:solidFill>
                <a:schemeClr val="dk1"/>
              </a:solidFill>
              <a:latin typeface="DM Sans"/>
              <a:ea typeface="DM Sans"/>
              <a:cs typeface="DM Sans"/>
              <a:sym typeface="DM Sans"/>
            </a:endParaRPr>
          </a:p>
          <a:p>
            <a:pPr indent="0" lvl="0" marL="0" rtl="0" algn="l">
              <a:spcBef>
                <a:spcPts val="0"/>
              </a:spcBef>
              <a:spcAft>
                <a:spcPts val="0"/>
              </a:spcAft>
              <a:buNone/>
            </a:pPr>
            <a:r>
              <a:t/>
            </a:r>
            <a:endParaRPr sz="1300">
              <a:solidFill>
                <a:schemeClr val="dk2"/>
              </a:solidFill>
              <a:latin typeface="DM Sans"/>
              <a:ea typeface="DM Sans"/>
              <a:cs typeface="DM Sans"/>
              <a:sym typeface="DM Sans"/>
            </a:endParaRPr>
          </a:p>
          <a:p>
            <a:pPr indent="-311150" lvl="0" marL="457200" rtl="0" algn="l">
              <a:spcBef>
                <a:spcPts val="0"/>
              </a:spcBef>
              <a:spcAft>
                <a:spcPts val="0"/>
              </a:spcAft>
              <a:buClr>
                <a:schemeClr val="dk2"/>
              </a:buClr>
              <a:buSzPts val="1300"/>
              <a:buFont typeface="DM Sans"/>
              <a:buChar char="●"/>
            </a:pPr>
            <a:r>
              <a:rPr lang="en" sz="1300">
                <a:solidFill>
                  <a:schemeClr val="dk2"/>
                </a:solidFill>
                <a:latin typeface="DM Sans"/>
                <a:ea typeface="DM Sans"/>
                <a:cs typeface="DM Sans"/>
                <a:sym typeface="DM Sans"/>
              </a:rPr>
              <a:t>Useful as a preliminary technique for exploring datasets without labels.</a:t>
            </a:r>
            <a:endParaRPr sz="1300">
              <a:solidFill>
                <a:schemeClr val="dk2"/>
              </a:solidFill>
              <a:latin typeface="DM Sans"/>
              <a:ea typeface="DM Sans"/>
              <a:cs typeface="DM Sans"/>
              <a:sym typeface="DM Sans"/>
            </a:endParaRPr>
          </a:p>
          <a:p>
            <a:pPr indent="-311150" lvl="0" marL="457200" rtl="0" algn="l">
              <a:spcBef>
                <a:spcPts val="0"/>
              </a:spcBef>
              <a:spcAft>
                <a:spcPts val="0"/>
              </a:spcAft>
              <a:buClr>
                <a:schemeClr val="dk2"/>
              </a:buClr>
              <a:buSzPts val="1300"/>
              <a:buFont typeface="DM Sans"/>
              <a:buChar char="●"/>
            </a:pPr>
            <a:r>
              <a:rPr lang="en" sz="1300">
                <a:solidFill>
                  <a:schemeClr val="dk2"/>
                </a:solidFill>
                <a:latin typeface="DM Sans"/>
                <a:ea typeface="DM Sans"/>
                <a:cs typeface="DM Sans"/>
                <a:sym typeface="DM Sans"/>
              </a:rPr>
              <a:t>Example: A company analyzing survey data (e.g., age, gender, past purchases) could use clustering to segment customers and tailor marketing campaigns or product features.</a:t>
            </a:r>
            <a:endParaRPr sz="13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nvSpPr>
        <p:spPr>
          <a:xfrm>
            <a:off x="354475" y="196450"/>
            <a:ext cx="8442300" cy="47808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b="1" lang="en" sz="3450">
                <a:solidFill>
                  <a:schemeClr val="dk1"/>
                </a:solidFill>
                <a:latin typeface="Merriweather"/>
                <a:ea typeface="Merriweather"/>
                <a:cs typeface="Merriweather"/>
                <a:sym typeface="Merriweather"/>
              </a:rPr>
              <a:t>Areas of Application</a:t>
            </a:r>
            <a:endParaRPr b="1" sz="345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400">
                <a:solidFill>
                  <a:schemeClr val="dk1"/>
                </a:solidFill>
              </a:rPr>
              <a:t> </a:t>
            </a:r>
            <a:endParaRPr b="1" sz="1400">
              <a:solidFill>
                <a:schemeClr val="dk1"/>
              </a:solidFill>
            </a:endParaRPr>
          </a:p>
          <a:p>
            <a:pPr indent="0" lvl="0" marL="0" rtl="0" algn="l">
              <a:lnSpc>
                <a:spcPct val="115000"/>
              </a:lnSpc>
              <a:spcBef>
                <a:spcPts val="0"/>
              </a:spcBef>
              <a:spcAft>
                <a:spcPts val="0"/>
              </a:spcAft>
              <a:buNone/>
            </a:pPr>
            <a:r>
              <a:rPr b="1" lang="en" sz="1400">
                <a:solidFill>
                  <a:schemeClr val="dk1"/>
                </a:solidFill>
                <a:latin typeface="DM Sans"/>
                <a:ea typeface="DM Sans"/>
                <a:cs typeface="DM Sans"/>
                <a:sym typeface="DM Sans"/>
              </a:rPr>
              <a:t> 2. Market and Customer Segmentation (Example: Marketing Campaigns)</a:t>
            </a:r>
            <a:endParaRPr b="1" sz="14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t/>
            </a:r>
            <a:endParaRPr b="1" sz="1300">
              <a:solidFill>
                <a:schemeClr val="dk1"/>
              </a:solidFill>
              <a:latin typeface="DM Sans"/>
              <a:ea typeface="DM Sans"/>
              <a:cs typeface="DM Sans"/>
              <a:sym typeface="DM Sans"/>
            </a:endParaRPr>
          </a:p>
          <a:p>
            <a:pPr indent="-234950" lvl="0" marL="342900" rtl="0" algn="l">
              <a:lnSpc>
                <a:spcPct val="115000"/>
              </a:lnSpc>
              <a:spcBef>
                <a:spcPts val="0"/>
              </a:spcBef>
              <a:spcAft>
                <a:spcPts val="0"/>
              </a:spcAft>
              <a:buClr>
                <a:schemeClr val="dk1"/>
              </a:buClr>
              <a:buSzPts val="1100"/>
              <a:buFont typeface="DM Sans"/>
              <a:buChar char="●"/>
            </a:pPr>
            <a:r>
              <a:rPr lang="en" sz="1100">
                <a:solidFill>
                  <a:schemeClr val="dk1"/>
                </a:solidFill>
                <a:latin typeface="DM Sans"/>
                <a:ea typeface="DM Sans"/>
                <a:cs typeface="DM Sans"/>
                <a:sym typeface="DM Sans"/>
              </a:rPr>
              <a:t>Group customers based on purchasing behavior, demographics, or browsing patterns</a:t>
            </a:r>
            <a:endParaRPr sz="1500">
              <a:solidFill>
                <a:srgbClr val="595959"/>
              </a:solidFill>
              <a:latin typeface="DM Sans"/>
              <a:ea typeface="DM Sans"/>
              <a:cs typeface="DM Sans"/>
              <a:sym typeface="DM Sans"/>
            </a:endParaRPr>
          </a:p>
          <a:p>
            <a:pPr indent="0" lvl="0" marL="342900" rtl="0" algn="l">
              <a:spcBef>
                <a:spcPts val="900"/>
              </a:spcBef>
              <a:spcAft>
                <a:spcPts val="0"/>
              </a:spcAft>
              <a:buNone/>
            </a:pPr>
            <a:r>
              <a:t/>
            </a:r>
            <a:endParaRPr sz="1700">
              <a:solidFill>
                <a:schemeClr val="dk1"/>
              </a:solidFill>
              <a:latin typeface="Twentieth Century"/>
              <a:ea typeface="Twentieth Century"/>
              <a:cs typeface="Twentieth Century"/>
              <a:sym typeface="Twentieth Century"/>
            </a:endParaRPr>
          </a:p>
        </p:txBody>
      </p:sp>
      <p:pic>
        <p:nvPicPr>
          <p:cNvPr id="404" name="Google Shape;404;p51"/>
          <p:cNvPicPr preferRelativeResize="0"/>
          <p:nvPr/>
        </p:nvPicPr>
        <p:blipFill>
          <a:blip r:embed="rId3">
            <a:alphaModFix/>
          </a:blip>
          <a:stretch>
            <a:fillRect/>
          </a:stretch>
        </p:blipFill>
        <p:spPr>
          <a:xfrm>
            <a:off x="1832600" y="1938750"/>
            <a:ext cx="5486050" cy="303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nvSpPr>
        <p:spPr>
          <a:xfrm>
            <a:off x="197375" y="231500"/>
            <a:ext cx="8707800" cy="47157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hlink"/>
              </a:buClr>
              <a:buSzPts val="1100"/>
              <a:buFont typeface="Arial"/>
              <a:buNone/>
            </a:pPr>
            <a:r>
              <a:rPr b="1" lang="en" sz="3450">
                <a:solidFill>
                  <a:schemeClr val="dk1"/>
                </a:solidFill>
                <a:latin typeface="Merriweather"/>
                <a:ea typeface="Merriweather"/>
                <a:cs typeface="Merriweather"/>
                <a:sym typeface="Merriweather"/>
              </a:rPr>
              <a:t>Areas of Application</a:t>
            </a:r>
            <a:endParaRPr b="1" sz="345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800"/>
              <a:buFont typeface="Arial"/>
              <a:buNone/>
            </a:pPr>
            <a:r>
              <a:t/>
            </a:r>
            <a:endParaRPr b="1">
              <a:solidFill>
                <a:schemeClr val="dk1"/>
              </a:solidFill>
            </a:endParaRPr>
          </a:p>
          <a:p>
            <a:pPr indent="0" lvl="0" marL="0" rtl="0" algn="l">
              <a:spcBef>
                <a:spcPts val="0"/>
              </a:spcBef>
              <a:spcAft>
                <a:spcPts val="0"/>
              </a:spcAft>
              <a:buClr>
                <a:schemeClr val="dk1"/>
              </a:buClr>
              <a:buSzPts val="800"/>
              <a:buFont typeface="Arial"/>
              <a:buNone/>
            </a:pPr>
            <a:r>
              <a:rPr b="1" lang="en" sz="1400">
                <a:solidFill>
                  <a:schemeClr val="dk1"/>
                </a:solidFill>
              </a:rPr>
              <a:t>3. Image Processing (Example: Object Recognition)</a:t>
            </a:r>
            <a:endParaRPr b="1" sz="1400">
              <a:solidFill>
                <a:schemeClr val="dk1"/>
              </a:solidFill>
            </a:endParaRPr>
          </a:p>
          <a:p>
            <a:pPr indent="0" lvl="0" marL="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234950" lvl="0" marL="342900" rtl="0" algn="l">
              <a:lnSpc>
                <a:spcPct val="115000"/>
              </a:lnSpc>
              <a:spcBef>
                <a:spcPts val="0"/>
              </a:spcBef>
              <a:spcAft>
                <a:spcPts val="0"/>
              </a:spcAft>
              <a:buClr>
                <a:schemeClr val="dk1"/>
              </a:buClr>
              <a:buSzPts val="1100"/>
              <a:buChar char="●"/>
            </a:pPr>
            <a:r>
              <a:rPr lang="en" sz="1100">
                <a:solidFill>
                  <a:schemeClr val="dk1"/>
                </a:solidFill>
              </a:rPr>
              <a:t>In image processing, clustering helps group similar features in images, which is useful in tasks like object recognition.</a:t>
            </a:r>
            <a:endParaRPr sz="1100">
              <a:solidFill>
                <a:schemeClr val="dk1"/>
              </a:solidFill>
            </a:endParaRPr>
          </a:p>
          <a:p>
            <a:pPr indent="0" lvl="0" marL="0" rtl="0" algn="l">
              <a:spcBef>
                <a:spcPts val="0"/>
              </a:spcBef>
              <a:spcAft>
                <a:spcPts val="0"/>
              </a:spcAft>
              <a:buNone/>
            </a:pPr>
            <a:r>
              <a:t/>
            </a:r>
            <a:endParaRPr sz="1900">
              <a:solidFill>
                <a:schemeClr val="dk1"/>
              </a:solidFill>
              <a:latin typeface="Twentieth Century"/>
              <a:ea typeface="Twentieth Century"/>
              <a:cs typeface="Twentieth Century"/>
              <a:sym typeface="Twentieth Century"/>
            </a:endParaRPr>
          </a:p>
        </p:txBody>
      </p:sp>
      <p:pic>
        <p:nvPicPr>
          <p:cNvPr id="410" name="Google Shape;410;p52"/>
          <p:cNvPicPr preferRelativeResize="0"/>
          <p:nvPr/>
        </p:nvPicPr>
        <p:blipFill>
          <a:blip r:embed="rId3">
            <a:alphaModFix/>
          </a:blip>
          <a:stretch>
            <a:fillRect/>
          </a:stretch>
        </p:blipFill>
        <p:spPr>
          <a:xfrm>
            <a:off x="791781" y="2129843"/>
            <a:ext cx="3911307" cy="2417062"/>
          </a:xfrm>
          <a:prstGeom prst="rect">
            <a:avLst/>
          </a:prstGeom>
          <a:noFill/>
          <a:ln>
            <a:noFill/>
          </a:ln>
        </p:spPr>
      </p:pic>
      <p:pic>
        <p:nvPicPr>
          <p:cNvPr id="411" name="Google Shape;411;p52"/>
          <p:cNvPicPr preferRelativeResize="0"/>
          <p:nvPr/>
        </p:nvPicPr>
        <p:blipFill>
          <a:blip r:embed="rId4">
            <a:alphaModFix/>
          </a:blip>
          <a:stretch>
            <a:fillRect/>
          </a:stretch>
        </p:blipFill>
        <p:spPr>
          <a:xfrm>
            <a:off x="5423844" y="2001895"/>
            <a:ext cx="3033413" cy="26729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nvSpPr>
        <p:spPr>
          <a:xfrm>
            <a:off x="253200" y="196450"/>
            <a:ext cx="8644800" cy="47505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hlink"/>
              </a:buClr>
              <a:buSzPts val="1100"/>
              <a:buFont typeface="Arial"/>
              <a:buNone/>
            </a:pPr>
            <a:r>
              <a:rPr b="1" lang="en" sz="3450">
                <a:solidFill>
                  <a:schemeClr val="dk1"/>
                </a:solidFill>
                <a:latin typeface="Merriweather"/>
                <a:ea typeface="Merriweather"/>
                <a:cs typeface="Merriweather"/>
                <a:sym typeface="Merriweather"/>
              </a:rPr>
              <a:t>Areas of Application</a:t>
            </a:r>
            <a:endParaRPr b="1" sz="345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400">
                <a:solidFill>
                  <a:schemeClr val="dk1"/>
                </a:solidFill>
              </a:rPr>
              <a:t> </a:t>
            </a:r>
            <a:endParaRPr b="1" sz="1400">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sz="1400">
                <a:solidFill>
                  <a:schemeClr val="dk1"/>
                </a:solidFill>
                <a:latin typeface="DM Sans"/>
                <a:ea typeface="DM Sans"/>
                <a:cs typeface="DM Sans"/>
                <a:sym typeface="DM Sans"/>
              </a:rPr>
              <a:t>4. Fraud Detection (Example: Banking Transactions)</a:t>
            </a:r>
            <a:endParaRPr b="1" sz="14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b="1" sz="1700">
              <a:solidFill>
                <a:schemeClr val="dk1"/>
              </a:solidFill>
            </a:endParaRPr>
          </a:p>
          <a:p>
            <a:pPr indent="-241300" lvl="0" marL="3429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In fraud detection, clustering helps identify unusual patterns or behaviors.</a:t>
            </a:r>
            <a:endParaRPr sz="1600">
              <a:solidFill>
                <a:srgbClr val="595959"/>
              </a:solidFill>
              <a:latin typeface="DM Sans"/>
              <a:ea typeface="DM Sans"/>
              <a:cs typeface="DM Sans"/>
              <a:sym typeface="DM Sans"/>
            </a:endParaRPr>
          </a:p>
          <a:p>
            <a:pPr indent="0" lvl="0" marL="0" rtl="0" algn="l">
              <a:lnSpc>
                <a:spcPct val="115000"/>
              </a:lnSpc>
              <a:spcBef>
                <a:spcPts val="0"/>
              </a:spcBef>
              <a:spcAft>
                <a:spcPts val="0"/>
              </a:spcAft>
              <a:buNone/>
            </a:pPr>
            <a:r>
              <a:t/>
            </a:r>
            <a:endParaRPr b="1" sz="1400">
              <a:solidFill>
                <a:schemeClr val="dk1"/>
              </a:solidFill>
            </a:endParaRPr>
          </a:p>
          <a:p>
            <a:pPr indent="0" lvl="0" marL="0" rtl="0" algn="l">
              <a:lnSpc>
                <a:spcPct val="115000"/>
              </a:lnSpc>
              <a:spcBef>
                <a:spcPts val="0"/>
              </a:spcBef>
              <a:spcAft>
                <a:spcPts val="0"/>
              </a:spcAft>
              <a:buClr>
                <a:schemeClr val="dk1"/>
              </a:buClr>
              <a:buSzPts val="800"/>
              <a:buFont typeface="Arial"/>
              <a:buNone/>
            </a:pPr>
            <a:r>
              <a:t/>
            </a:r>
            <a:endParaRPr b="1" sz="1400">
              <a:solidFill>
                <a:schemeClr val="dk1"/>
              </a:solidFill>
            </a:endParaRPr>
          </a:p>
        </p:txBody>
      </p:sp>
      <p:pic>
        <p:nvPicPr>
          <p:cNvPr id="417" name="Google Shape;417;p53"/>
          <p:cNvPicPr preferRelativeResize="0"/>
          <p:nvPr/>
        </p:nvPicPr>
        <p:blipFill>
          <a:blip r:embed="rId3">
            <a:alphaModFix/>
          </a:blip>
          <a:stretch>
            <a:fillRect/>
          </a:stretch>
        </p:blipFill>
        <p:spPr>
          <a:xfrm>
            <a:off x="806181" y="2181619"/>
            <a:ext cx="3864638" cy="2692556"/>
          </a:xfrm>
          <a:prstGeom prst="rect">
            <a:avLst/>
          </a:prstGeom>
          <a:noFill/>
          <a:ln>
            <a:noFill/>
          </a:ln>
        </p:spPr>
      </p:pic>
      <p:sp>
        <p:nvSpPr>
          <p:cNvPr id="418" name="Google Shape;418;p53"/>
          <p:cNvSpPr txBox="1"/>
          <p:nvPr/>
        </p:nvSpPr>
        <p:spPr>
          <a:xfrm>
            <a:off x="4875319" y="2197844"/>
            <a:ext cx="4071300" cy="2660100"/>
          </a:xfrm>
          <a:prstGeom prst="rect">
            <a:avLst/>
          </a:prstGeom>
          <a:noFill/>
          <a:ln>
            <a:noFill/>
          </a:ln>
        </p:spPr>
        <p:txBody>
          <a:bodyPr anchorCtr="0" anchor="t" bIns="68575" lIns="68575" spcFirstLastPara="1" rIns="68575" wrap="square" tIns="68575">
            <a:noAutofit/>
          </a:bodyPr>
          <a:lstStyle/>
          <a:p>
            <a:pPr indent="0" lvl="0" marL="0" rtl="0" algn="ctr">
              <a:lnSpc>
                <a:spcPct val="115000"/>
              </a:lnSpc>
              <a:spcBef>
                <a:spcPts val="0"/>
              </a:spcBef>
              <a:spcAft>
                <a:spcPts val="0"/>
              </a:spcAft>
              <a:buNone/>
            </a:pPr>
            <a:r>
              <a:rPr b="1" lang="en" sz="1100">
                <a:solidFill>
                  <a:schemeClr val="dk1"/>
                </a:solidFill>
                <a:latin typeface="DM Sans"/>
                <a:ea typeface="DM Sans"/>
                <a:cs typeface="DM Sans"/>
                <a:sym typeface="DM Sans"/>
              </a:rPr>
              <a:t>Types of Anomalies</a:t>
            </a:r>
            <a:endParaRPr b="1" sz="11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b="1" sz="11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b="1" lang="en" sz="1100">
                <a:solidFill>
                  <a:schemeClr val="dk1"/>
                </a:solidFill>
                <a:latin typeface="DM Sans"/>
                <a:ea typeface="DM Sans"/>
                <a:cs typeface="DM Sans"/>
                <a:sym typeface="DM Sans"/>
              </a:rPr>
              <a:t>Point Anomalies:</a:t>
            </a:r>
            <a:r>
              <a:rPr lang="en" sz="1100">
                <a:solidFill>
                  <a:schemeClr val="dk1"/>
                </a:solidFill>
                <a:latin typeface="DM Sans"/>
                <a:ea typeface="DM Sans"/>
                <a:cs typeface="DM Sans"/>
                <a:sym typeface="DM Sans"/>
              </a:rPr>
              <a:t> Transactions that don't fit any cluster (e.g., an unusually large purchase) are flagged as fraud.</a:t>
            </a:r>
            <a:endParaRPr sz="1100">
              <a:solidFill>
                <a:schemeClr val="dk1"/>
              </a:solidFill>
              <a:latin typeface="DM Sans"/>
              <a:ea typeface="DM Sans"/>
              <a:cs typeface="DM Sans"/>
              <a:sym typeface="DM Sans"/>
            </a:endParaRPr>
          </a:p>
          <a:p>
            <a:pPr indent="0" lvl="0" marL="342900" rtl="0" algn="l">
              <a:lnSpc>
                <a:spcPct val="115000"/>
              </a:lnSpc>
              <a:spcBef>
                <a:spcPts val="0"/>
              </a:spcBef>
              <a:spcAft>
                <a:spcPts val="0"/>
              </a:spcAft>
              <a:buClr>
                <a:schemeClr val="dk1"/>
              </a:buClr>
              <a:buSzPts val="800"/>
              <a:buFont typeface="Arial"/>
              <a:buNone/>
            </a:pPr>
            <a:r>
              <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b="1" lang="en" sz="1100">
                <a:solidFill>
                  <a:schemeClr val="dk1"/>
                </a:solidFill>
                <a:latin typeface="DM Sans"/>
                <a:ea typeface="DM Sans"/>
                <a:cs typeface="DM Sans"/>
                <a:sym typeface="DM Sans"/>
              </a:rPr>
              <a:t>Contextual Anomalies:</a:t>
            </a:r>
            <a:r>
              <a:rPr lang="en" sz="1100">
                <a:solidFill>
                  <a:schemeClr val="dk1"/>
                </a:solidFill>
                <a:latin typeface="DM Sans"/>
                <a:ea typeface="DM Sans"/>
                <a:cs typeface="DM Sans"/>
                <a:sym typeface="DM Sans"/>
              </a:rPr>
              <a:t> Transactions that are normal in general but out of place in context (e.g., a late-night purchase) are detected.</a:t>
            </a:r>
            <a:endParaRPr sz="1100">
              <a:solidFill>
                <a:schemeClr val="dk1"/>
              </a:solidFill>
              <a:latin typeface="DM Sans"/>
              <a:ea typeface="DM Sans"/>
              <a:cs typeface="DM Sans"/>
              <a:sym typeface="DM Sans"/>
            </a:endParaRPr>
          </a:p>
          <a:p>
            <a:pPr indent="0" lvl="0" marL="342900" rtl="0" algn="l">
              <a:lnSpc>
                <a:spcPct val="115000"/>
              </a:lnSpc>
              <a:spcBef>
                <a:spcPts val="0"/>
              </a:spcBef>
              <a:spcAft>
                <a:spcPts val="0"/>
              </a:spcAft>
              <a:buClr>
                <a:schemeClr val="dk1"/>
              </a:buClr>
              <a:buSzPts val="800"/>
              <a:buFont typeface="Arial"/>
              <a:buNone/>
            </a:pPr>
            <a:r>
              <a:t/>
            </a:r>
            <a:endParaRPr sz="11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800"/>
              <a:buFont typeface="Arial"/>
              <a:buNone/>
            </a:pPr>
            <a:r>
              <a:rPr b="1" lang="en" sz="1100">
                <a:solidFill>
                  <a:schemeClr val="dk1"/>
                </a:solidFill>
                <a:latin typeface="DM Sans"/>
                <a:ea typeface="DM Sans"/>
                <a:cs typeface="DM Sans"/>
                <a:sym typeface="DM Sans"/>
              </a:rPr>
              <a:t>Collective Anomalies:</a:t>
            </a:r>
            <a:r>
              <a:rPr lang="en" sz="1100">
                <a:solidFill>
                  <a:schemeClr val="dk1"/>
                </a:solidFill>
                <a:latin typeface="DM Sans"/>
                <a:ea typeface="DM Sans"/>
                <a:cs typeface="DM Sans"/>
                <a:sym typeface="DM Sans"/>
              </a:rPr>
              <a:t> A group of unusual transactions can form a separate cluster, indicating fraud.</a:t>
            </a:r>
            <a:endParaRPr sz="1500">
              <a:solidFill>
                <a:schemeClr val="dk1"/>
              </a:solidFill>
              <a:latin typeface="DM Sans"/>
              <a:ea typeface="DM Sans"/>
              <a:cs typeface="DM Sans"/>
              <a:sym typeface="DM Sans"/>
            </a:endParaRPr>
          </a:p>
          <a:p>
            <a:pPr indent="0" lvl="0" marL="342900" rtl="0" algn="l">
              <a:lnSpc>
                <a:spcPct val="115000"/>
              </a:lnSpc>
              <a:spcBef>
                <a:spcPts val="0"/>
              </a:spcBef>
              <a:spcAft>
                <a:spcPts val="0"/>
              </a:spcAft>
              <a:buClr>
                <a:schemeClr val="dk1"/>
              </a:buClr>
              <a:buSzPts val="800"/>
              <a:buFont typeface="Arial"/>
              <a:buNone/>
            </a:pPr>
            <a:r>
              <a:t/>
            </a:r>
            <a:endParaRPr sz="1300">
              <a:solidFill>
                <a:schemeClr val="dk1"/>
              </a:solidFill>
            </a:endParaRPr>
          </a:p>
          <a:p>
            <a:pPr indent="0" lvl="0" marL="0" rtl="0" algn="l">
              <a:spcBef>
                <a:spcPts val="0"/>
              </a:spcBef>
              <a:spcAft>
                <a:spcPts val="0"/>
              </a:spcAft>
              <a:buNone/>
            </a:pPr>
            <a:r>
              <a:t/>
            </a:r>
            <a:endParaRPr sz="17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nvSpPr>
        <p:spPr>
          <a:xfrm>
            <a:off x="0" y="0"/>
            <a:ext cx="9144000" cy="46254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1100"/>
              </a:spcBef>
              <a:spcAft>
                <a:spcPts val="0"/>
              </a:spcAft>
              <a:buNone/>
            </a:pPr>
            <a:r>
              <a:rPr b="1" lang="en" sz="3450">
                <a:solidFill>
                  <a:schemeClr val="dk1"/>
                </a:solidFill>
                <a:latin typeface="Merriweather"/>
                <a:ea typeface="Merriweather"/>
                <a:cs typeface="Merriweather"/>
                <a:sym typeface="Merriweather"/>
              </a:rPr>
              <a:t>Challenges in Clustering:</a:t>
            </a:r>
            <a:endParaRPr b="1" sz="3450">
              <a:solidFill>
                <a:schemeClr val="dk1"/>
              </a:solidFill>
              <a:latin typeface="Merriweather"/>
              <a:ea typeface="Merriweather"/>
              <a:cs typeface="Merriweather"/>
              <a:sym typeface="Merriweather"/>
            </a:endParaRPr>
          </a:p>
          <a:p>
            <a:pPr indent="0" lvl="0" marL="0" rtl="0" algn="l">
              <a:lnSpc>
                <a:spcPct val="90000"/>
              </a:lnSpc>
              <a:spcBef>
                <a:spcPts val="1100"/>
              </a:spcBef>
              <a:spcAft>
                <a:spcPts val="0"/>
              </a:spcAft>
              <a:buNone/>
            </a:pPr>
            <a:r>
              <a:rPr lang="en" sz="1600">
                <a:solidFill>
                  <a:schemeClr val="dk1"/>
                </a:solidFill>
                <a:latin typeface="DM Sans"/>
                <a:ea typeface="DM Sans"/>
                <a:cs typeface="DM Sans"/>
                <a:sym typeface="DM Sans"/>
              </a:rPr>
              <a:t>1. </a:t>
            </a:r>
            <a:r>
              <a:rPr b="1" lang="en" sz="1600">
                <a:solidFill>
                  <a:schemeClr val="dk1"/>
                </a:solidFill>
                <a:latin typeface="DM Sans"/>
                <a:ea typeface="DM Sans"/>
                <a:cs typeface="DM Sans"/>
                <a:sym typeface="DM Sans"/>
              </a:rPr>
              <a:t>Determining the Number of Clusters:</a:t>
            </a:r>
            <a:r>
              <a:rPr lang="en" sz="1600">
                <a:solidFill>
                  <a:schemeClr val="dk1"/>
                </a:solidFill>
                <a:latin typeface="DM Sans"/>
                <a:ea typeface="DM Sans"/>
                <a:cs typeface="DM Sans"/>
                <a:sym typeface="DM Sans"/>
              </a:rPr>
              <a:t> Deciding the optimal number of clusters is challenging. It often involves using techniques like the elbow method, silhouette analysis, or gap statistics, but these methods may yield conflicting results depending on the dataset.</a:t>
            </a:r>
            <a:endParaRPr sz="16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600">
                <a:solidFill>
                  <a:schemeClr val="dk1"/>
                </a:solidFill>
                <a:latin typeface="DM Sans"/>
                <a:ea typeface="DM Sans"/>
                <a:cs typeface="DM Sans"/>
                <a:sym typeface="DM Sans"/>
              </a:rPr>
              <a:t>2. </a:t>
            </a:r>
            <a:r>
              <a:rPr b="1" lang="en" sz="1600">
                <a:solidFill>
                  <a:schemeClr val="dk1"/>
                </a:solidFill>
                <a:latin typeface="DM Sans"/>
                <a:ea typeface="DM Sans"/>
                <a:cs typeface="DM Sans"/>
                <a:sym typeface="DM Sans"/>
              </a:rPr>
              <a:t>Sensitivity to Noise and Outliers:</a:t>
            </a:r>
            <a:r>
              <a:rPr lang="en" sz="1600">
                <a:solidFill>
                  <a:schemeClr val="dk1"/>
                </a:solidFill>
                <a:latin typeface="DM Sans"/>
                <a:ea typeface="DM Sans"/>
                <a:cs typeface="DM Sans"/>
                <a:sym typeface="DM Sans"/>
              </a:rPr>
              <a:t> Clustering algorithms can be highly sensitive to noise, leading to distorted clusters or misclassification. For instance, K-means is particularly vulnerable to outliers because it minimizes variance, which can be skewed by extreme values.</a:t>
            </a:r>
            <a:endParaRPr sz="16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600">
                <a:solidFill>
                  <a:schemeClr val="dk1"/>
                </a:solidFill>
                <a:latin typeface="DM Sans"/>
                <a:ea typeface="DM Sans"/>
                <a:cs typeface="DM Sans"/>
                <a:sym typeface="DM Sans"/>
              </a:rPr>
              <a:t>3. </a:t>
            </a:r>
            <a:r>
              <a:rPr b="1" lang="en" sz="1600">
                <a:solidFill>
                  <a:schemeClr val="dk1"/>
                </a:solidFill>
                <a:latin typeface="DM Sans"/>
                <a:ea typeface="DM Sans"/>
                <a:cs typeface="DM Sans"/>
                <a:sym typeface="DM Sans"/>
              </a:rPr>
              <a:t>Choosing the Right Clustering Method:</a:t>
            </a:r>
            <a:r>
              <a:rPr lang="en" sz="1600">
                <a:solidFill>
                  <a:schemeClr val="dk1"/>
                </a:solidFill>
                <a:latin typeface="DM Sans"/>
                <a:ea typeface="DM Sans"/>
                <a:cs typeface="DM Sans"/>
                <a:sym typeface="DM Sans"/>
              </a:rPr>
              <a:t> No single clustering method works universally. Methods like K-means are effective for spherical clusters, but others like DBSCAN are better for arbitrary shapes. Choosing an unsuitable method can lead to inaccurate clustering.</a:t>
            </a:r>
            <a:endParaRPr sz="16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600">
                <a:solidFill>
                  <a:schemeClr val="dk1"/>
                </a:solidFill>
                <a:latin typeface="DM Sans"/>
                <a:ea typeface="DM Sans"/>
                <a:cs typeface="DM Sans"/>
                <a:sym typeface="DM Sans"/>
              </a:rPr>
              <a:t>4. </a:t>
            </a:r>
            <a:r>
              <a:rPr b="1" lang="en" sz="1600">
                <a:solidFill>
                  <a:schemeClr val="dk1"/>
                </a:solidFill>
                <a:latin typeface="DM Sans"/>
                <a:ea typeface="DM Sans"/>
                <a:cs typeface="DM Sans"/>
                <a:sym typeface="DM Sans"/>
              </a:rPr>
              <a:t>Interpreting Nonlinear Models:</a:t>
            </a:r>
            <a:r>
              <a:rPr lang="en" sz="1600">
                <a:solidFill>
                  <a:schemeClr val="dk1"/>
                </a:solidFill>
                <a:latin typeface="DM Sans"/>
                <a:ea typeface="DM Sans"/>
                <a:cs typeface="DM Sans"/>
                <a:sym typeface="DM Sans"/>
              </a:rPr>
              <a:t> Algorithms like spectral clustering or deep learning-based clustering produce complex, nonlinear models that are harder to interpret compared to simpler methods like K-means.</a:t>
            </a:r>
            <a:endParaRPr sz="16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600">
                <a:solidFill>
                  <a:schemeClr val="dk1"/>
                </a:solidFill>
                <a:latin typeface="DM Sans"/>
                <a:ea typeface="DM Sans"/>
                <a:cs typeface="DM Sans"/>
                <a:sym typeface="DM Sans"/>
              </a:rPr>
              <a:t>5. </a:t>
            </a:r>
            <a:r>
              <a:rPr b="1" lang="en" sz="1600">
                <a:solidFill>
                  <a:schemeClr val="dk1"/>
                </a:solidFill>
                <a:latin typeface="DM Sans"/>
                <a:ea typeface="DM Sans"/>
                <a:cs typeface="DM Sans"/>
                <a:sym typeface="DM Sans"/>
              </a:rPr>
              <a:t>Computational Complexity:</a:t>
            </a:r>
            <a:r>
              <a:rPr lang="en" sz="1600">
                <a:solidFill>
                  <a:schemeClr val="dk1"/>
                </a:solidFill>
                <a:latin typeface="DM Sans"/>
                <a:ea typeface="DM Sans"/>
                <a:cs typeface="DM Sans"/>
                <a:sym typeface="DM Sans"/>
              </a:rPr>
              <a:t> Clustering large datasets can be computationally intensive, especially with algorithms like hierarchical clustering or Gaussian Mixture Models, which may not scale well.</a:t>
            </a:r>
            <a:endParaRPr sz="1600">
              <a:solidFill>
                <a:schemeClr val="dk1"/>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5"/>
          <p:cNvSpPr txBox="1"/>
          <p:nvPr/>
        </p:nvSpPr>
        <p:spPr>
          <a:xfrm>
            <a:off x="0" y="0"/>
            <a:ext cx="9049500" cy="51387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1100"/>
              </a:spcBef>
              <a:spcAft>
                <a:spcPts val="0"/>
              </a:spcAft>
              <a:buNone/>
            </a:pPr>
            <a:r>
              <a:rPr b="1" lang="en" sz="3450">
                <a:solidFill>
                  <a:schemeClr val="dk1"/>
                </a:solidFill>
                <a:latin typeface="Merriweather"/>
                <a:ea typeface="Merriweather"/>
                <a:cs typeface="Merriweather"/>
                <a:sym typeface="Merriweather"/>
              </a:rPr>
              <a:t>Considerations for Clustering:</a:t>
            </a:r>
            <a:endParaRPr b="1" sz="3450">
              <a:solidFill>
                <a:schemeClr val="dk1"/>
              </a:solidFill>
              <a:latin typeface="Merriweather"/>
              <a:ea typeface="Merriweather"/>
              <a:cs typeface="Merriweather"/>
              <a:sym typeface="Merriweather"/>
            </a:endParaRPr>
          </a:p>
          <a:p>
            <a:pPr indent="0" lvl="0" marL="0" rtl="0" algn="l">
              <a:lnSpc>
                <a:spcPct val="90000"/>
              </a:lnSpc>
              <a:spcBef>
                <a:spcPts val="1100"/>
              </a:spcBef>
              <a:spcAft>
                <a:spcPts val="0"/>
              </a:spcAft>
              <a:buNone/>
            </a:pPr>
            <a:r>
              <a:rPr lang="en" sz="1500">
                <a:solidFill>
                  <a:schemeClr val="dk1"/>
                </a:solidFill>
                <a:latin typeface="DM Sans"/>
                <a:ea typeface="DM Sans"/>
                <a:cs typeface="DM Sans"/>
                <a:sym typeface="DM Sans"/>
              </a:rPr>
              <a:t>1. </a:t>
            </a:r>
            <a:r>
              <a:rPr b="1" lang="en" sz="1500">
                <a:solidFill>
                  <a:schemeClr val="dk1"/>
                </a:solidFill>
                <a:latin typeface="DM Sans"/>
                <a:ea typeface="DM Sans"/>
                <a:cs typeface="DM Sans"/>
                <a:sym typeface="DM Sans"/>
              </a:rPr>
              <a:t>Data Preprocessing:  </a:t>
            </a:r>
            <a:r>
              <a:rPr lang="en" sz="1500">
                <a:solidFill>
                  <a:schemeClr val="dk1"/>
                </a:solidFill>
                <a:latin typeface="DM Sans"/>
                <a:ea typeface="DM Sans"/>
                <a:cs typeface="DM Sans"/>
                <a:sym typeface="DM Sans"/>
              </a:rPr>
              <a:t>Proper data preprocessing is essential for quality results. This includes:</a:t>
            </a:r>
            <a:endParaRPr sz="1500">
              <a:solidFill>
                <a:schemeClr val="dk1"/>
              </a:solidFill>
              <a:latin typeface="DM Sans"/>
              <a:ea typeface="DM Sans"/>
              <a:cs typeface="DM Sans"/>
              <a:sym typeface="DM Sans"/>
            </a:endParaRPr>
          </a:p>
          <a:p>
            <a:pPr indent="45720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 Handling missing values.</a:t>
            </a:r>
            <a:endParaRPr sz="1500">
              <a:solidFill>
                <a:schemeClr val="dk1"/>
              </a:solidFill>
              <a:latin typeface="DM Sans"/>
              <a:ea typeface="DM Sans"/>
              <a:cs typeface="DM Sans"/>
              <a:sym typeface="DM Sans"/>
            </a:endParaRPr>
          </a:p>
          <a:p>
            <a:pPr indent="45720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 Normalizing or scaling features to ensure equal contribution.</a:t>
            </a:r>
            <a:endParaRPr sz="1500">
              <a:solidFill>
                <a:schemeClr val="dk1"/>
              </a:solidFill>
              <a:latin typeface="DM Sans"/>
              <a:ea typeface="DM Sans"/>
              <a:cs typeface="DM Sans"/>
              <a:sym typeface="DM Sans"/>
            </a:endParaRPr>
          </a:p>
          <a:p>
            <a:pPr indent="45720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 Addressing imbalanced data distributions if they exist.</a:t>
            </a:r>
            <a:endParaRPr sz="15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2. </a:t>
            </a:r>
            <a:r>
              <a:rPr b="1" lang="en" sz="1500">
                <a:solidFill>
                  <a:schemeClr val="dk1"/>
                </a:solidFill>
                <a:latin typeface="DM Sans"/>
                <a:ea typeface="DM Sans"/>
                <a:cs typeface="DM Sans"/>
                <a:sym typeface="DM Sans"/>
              </a:rPr>
              <a:t>Model Validation:</a:t>
            </a:r>
            <a:endParaRPr b="1" sz="1500">
              <a:solidFill>
                <a:schemeClr val="dk1"/>
              </a:solidFill>
              <a:latin typeface="DM Sans"/>
              <a:ea typeface="DM Sans"/>
              <a:cs typeface="DM Sans"/>
              <a:sym typeface="DM Sans"/>
            </a:endParaRPr>
          </a:p>
          <a:p>
            <a:pPr indent="45720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 Ensuring the model generalizes well to new data involves techniques like: Cross-validation.</a:t>
            </a:r>
            <a:endParaRPr sz="1500">
              <a:solidFill>
                <a:schemeClr val="dk1"/>
              </a:solidFill>
              <a:latin typeface="DM Sans"/>
              <a:ea typeface="DM Sans"/>
              <a:cs typeface="DM Sans"/>
              <a:sym typeface="DM Sans"/>
            </a:endParaRPr>
          </a:p>
          <a:p>
            <a:pPr indent="45720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 Evaluating cluster stability by bootstrapping or repeated sampling.</a:t>
            </a:r>
            <a:endParaRPr sz="15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3. </a:t>
            </a:r>
            <a:r>
              <a:rPr b="1" lang="en" sz="1500">
                <a:solidFill>
                  <a:schemeClr val="dk1"/>
                </a:solidFill>
                <a:latin typeface="DM Sans"/>
                <a:ea typeface="DM Sans"/>
                <a:cs typeface="DM Sans"/>
                <a:sym typeface="DM Sans"/>
              </a:rPr>
              <a:t>Model Interpretability: </a:t>
            </a:r>
            <a:r>
              <a:rPr lang="en" sz="1500">
                <a:solidFill>
                  <a:schemeClr val="dk1"/>
                </a:solidFill>
                <a:latin typeface="DM Sans"/>
                <a:ea typeface="DM Sans"/>
                <a:cs typeface="DM Sans"/>
                <a:sym typeface="DM Sans"/>
              </a:rPr>
              <a:t> The clusters must make sense in the real-world context of the problem. Highly complex models might give technically accurate clusters but are difficult to explain or apply practically.</a:t>
            </a:r>
            <a:endParaRPr sz="15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4. </a:t>
            </a:r>
            <a:r>
              <a:rPr b="1" lang="en" sz="1500">
                <a:solidFill>
                  <a:schemeClr val="dk1"/>
                </a:solidFill>
                <a:latin typeface="DM Sans"/>
                <a:ea typeface="DM Sans"/>
                <a:cs typeface="DM Sans"/>
                <a:sym typeface="DM Sans"/>
              </a:rPr>
              <a:t>Scalability:</a:t>
            </a:r>
            <a:r>
              <a:rPr lang="en" sz="1500">
                <a:solidFill>
                  <a:schemeClr val="dk1"/>
                </a:solidFill>
                <a:latin typeface="DM Sans"/>
                <a:ea typeface="DM Sans"/>
                <a:cs typeface="DM Sans"/>
                <a:sym typeface="DM Sans"/>
              </a:rPr>
              <a:t> With large datasets, consider algorithms optimized for scalability, such as MiniBatch K-means or distributed implementations of clustering methods.</a:t>
            </a:r>
            <a:endParaRPr sz="1500">
              <a:solidFill>
                <a:schemeClr val="dk1"/>
              </a:solidFill>
              <a:latin typeface="DM Sans"/>
              <a:ea typeface="DM Sans"/>
              <a:cs typeface="DM Sans"/>
              <a:sym typeface="DM Sans"/>
            </a:endParaRPr>
          </a:p>
          <a:p>
            <a:pPr indent="0" lvl="0" marL="0" rtl="0" algn="l">
              <a:lnSpc>
                <a:spcPct val="90000"/>
              </a:lnSpc>
              <a:spcBef>
                <a:spcPts val="800"/>
              </a:spcBef>
              <a:spcAft>
                <a:spcPts val="0"/>
              </a:spcAft>
              <a:buNone/>
            </a:pPr>
            <a:r>
              <a:rPr lang="en" sz="1500">
                <a:solidFill>
                  <a:schemeClr val="dk1"/>
                </a:solidFill>
                <a:latin typeface="DM Sans"/>
                <a:ea typeface="DM Sans"/>
                <a:cs typeface="DM Sans"/>
                <a:sym typeface="DM Sans"/>
              </a:rPr>
              <a:t>5. </a:t>
            </a:r>
            <a:r>
              <a:rPr b="1" lang="en" sz="1500">
                <a:solidFill>
                  <a:schemeClr val="dk1"/>
                </a:solidFill>
                <a:latin typeface="DM Sans"/>
                <a:ea typeface="DM Sans"/>
                <a:cs typeface="DM Sans"/>
                <a:sym typeface="DM Sans"/>
              </a:rPr>
              <a:t>Avoiding Overfitting:</a:t>
            </a:r>
            <a:r>
              <a:rPr lang="en" sz="1500">
                <a:solidFill>
                  <a:schemeClr val="dk1"/>
                </a:solidFill>
                <a:latin typeface="DM Sans"/>
                <a:ea typeface="DM Sans"/>
                <a:cs typeface="DM Sans"/>
                <a:sym typeface="DM Sans"/>
              </a:rPr>
              <a:t> Overfitting in clustering can occur when the model fits the noise or outliers in the data. Regular validation and noise reduction techniques can help mitigate this risk, By keeping these challenges and considerations in mind, clustering can be applied more effectively in real-world scenarios.</a:t>
            </a:r>
            <a:endParaRPr sz="1500">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nvSpPr>
        <p:spPr>
          <a:xfrm>
            <a:off x="197379" y="86825"/>
            <a:ext cx="5767800" cy="669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3450">
                <a:solidFill>
                  <a:schemeClr val="dk1"/>
                </a:solidFill>
                <a:latin typeface="Merriweather"/>
                <a:ea typeface="Merriweather"/>
                <a:cs typeface="Merriweather"/>
                <a:sym typeface="Merriweather"/>
              </a:rPr>
              <a:t>Results and Conclusion</a:t>
            </a:r>
            <a:endParaRPr b="1" sz="3450">
              <a:solidFill>
                <a:schemeClr val="dk1"/>
              </a:solidFill>
              <a:latin typeface="Merriweather"/>
              <a:ea typeface="Merriweather"/>
              <a:cs typeface="Merriweather"/>
              <a:sym typeface="Merriweather"/>
            </a:endParaRPr>
          </a:p>
        </p:txBody>
      </p:sp>
      <p:sp>
        <p:nvSpPr>
          <p:cNvPr id="434" name="Google Shape;434;p56"/>
          <p:cNvSpPr txBox="1"/>
          <p:nvPr/>
        </p:nvSpPr>
        <p:spPr>
          <a:xfrm>
            <a:off x="126050" y="886681"/>
            <a:ext cx="8785500" cy="38304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1300"/>
              </a:spcBef>
              <a:spcAft>
                <a:spcPts val="0"/>
              </a:spcAft>
              <a:buNone/>
            </a:pPr>
            <a:r>
              <a:rPr b="1" lang="en" sz="1300">
                <a:solidFill>
                  <a:schemeClr val="dk1"/>
                </a:solidFill>
                <a:latin typeface="DM Sans"/>
                <a:ea typeface="DM Sans"/>
                <a:cs typeface="DM Sans"/>
                <a:sym typeface="DM Sans"/>
              </a:rPr>
              <a:t>Effectiveness of Clustering in Predictive Analytics</a:t>
            </a:r>
            <a:endParaRPr b="1" sz="1300">
              <a:solidFill>
                <a:schemeClr val="dk1"/>
              </a:solidFill>
              <a:latin typeface="DM Sans"/>
              <a:ea typeface="DM Sans"/>
              <a:cs typeface="DM Sans"/>
              <a:sym typeface="DM Sans"/>
            </a:endParaRPr>
          </a:p>
          <a:p>
            <a:pPr indent="-247650" lvl="0" marL="342900" rtl="0" algn="l">
              <a:lnSpc>
                <a:spcPct val="115000"/>
              </a:lnSpc>
              <a:spcBef>
                <a:spcPts val="130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Unsupervised learning allows for discovering hidden patterns without labeled data.</a:t>
            </a:r>
            <a:endParaRPr sz="1300">
              <a:solidFill>
                <a:schemeClr val="dk1"/>
              </a:solidFill>
              <a:latin typeface="DM Sans"/>
              <a:ea typeface="DM Sans"/>
              <a:cs typeface="DM Sans"/>
              <a:sym typeface="DM Sans"/>
            </a:endParaRPr>
          </a:p>
          <a:p>
            <a:pPr indent="-247650" lvl="0" marL="342900" rtl="0" algn="l">
              <a:lnSpc>
                <a:spcPct val="115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Clustering is effective for segmenting data into meaningful groups, such as customer segmentation, anomaly detection, or market trend analysis.</a:t>
            </a:r>
            <a:endParaRPr sz="1300">
              <a:solidFill>
                <a:schemeClr val="dk1"/>
              </a:solidFill>
              <a:latin typeface="DM Sans"/>
              <a:ea typeface="DM Sans"/>
              <a:cs typeface="DM Sans"/>
              <a:sym typeface="DM Sans"/>
            </a:endParaRPr>
          </a:p>
          <a:p>
            <a:pPr indent="-247650" lvl="0" marL="342900" rtl="0" algn="l">
              <a:lnSpc>
                <a:spcPct val="115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It helps generate insights that drive decisions in marketing, business strategies, and product development.</a:t>
            </a:r>
            <a:endParaRPr sz="1300">
              <a:solidFill>
                <a:schemeClr val="dk1"/>
              </a:solidFill>
              <a:latin typeface="DM Sans"/>
              <a:ea typeface="DM Sans"/>
              <a:cs typeface="DM Sans"/>
              <a:sym typeface="DM Sans"/>
            </a:endParaRPr>
          </a:p>
          <a:p>
            <a:pPr indent="-247650" lvl="0" marL="342900" rtl="0" algn="l">
              <a:lnSpc>
                <a:spcPct val="115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Results from clustering models can enhance predictive models by revealing patterns and relationships that were not initially obvious.</a:t>
            </a:r>
            <a:endParaRPr sz="1300">
              <a:solidFill>
                <a:schemeClr val="dk1"/>
              </a:solidFill>
              <a:latin typeface="DM Sans"/>
              <a:ea typeface="DM Sans"/>
              <a:cs typeface="DM Sans"/>
              <a:sym typeface="DM Sans"/>
            </a:endParaRPr>
          </a:p>
          <a:p>
            <a:pPr indent="0" lvl="0" marL="0" rtl="0" algn="l">
              <a:lnSpc>
                <a:spcPct val="115000"/>
              </a:lnSpc>
              <a:spcBef>
                <a:spcPts val="1300"/>
              </a:spcBef>
              <a:spcAft>
                <a:spcPts val="0"/>
              </a:spcAft>
              <a:buNone/>
            </a:pPr>
            <a:r>
              <a:rPr b="1" lang="en" sz="1300">
                <a:solidFill>
                  <a:schemeClr val="dk1"/>
                </a:solidFill>
                <a:latin typeface="DM Sans"/>
                <a:ea typeface="DM Sans"/>
                <a:cs typeface="DM Sans"/>
                <a:sym typeface="DM Sans"/>
              </a:rPr>
              <a:t>Final Thoughts</a:t>
            </a:r>
            <a:endParaRPr b="1" sz="1300">
              <a:solidFill>
                <a:schemeClr val="dk1"/>
              </a:solidFill>
              <a:latin typeface="DM Sans"/>
              <a:ea typeface="DM Sans"/>
              <a:cs typeface="DM Sans"/>
              <a:sym typeface="DM Sans"/>
            </a:endParaRPr>
          </a:p>
          <a:p>
            <a:pPr indent="-247650" lvl="0" marL="342900" rtl="0" algn="l">
              <a:lnSpc>
                <a:spcPct val="115000"/>
              </a:lnSpc>
              <a:spcBef>
                <a:spcPts val="130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Clustering remains a crucial tool in analytics, offering value in exploratory data analysis and when labels are not available.</a:t>
            </a:r>
            <a:endParaRPr sz="1300">
              <a:solidFill>
                <a:schemeClr val="dk1"/>
              </a:solidFill>
              <a:latin typeface="DM Sans"/>
              <a:ea typeface="DM Sans"/>
              <a:cs typeface="DM Sans"/>
              <a:sym typeface="DM Sans"/>
            </a:endParaRPr>
          </a:p>
          <a:p>
            <a:pPr indent="-247650" lvl="0" marL="342900" rtl="0" algn="l">
              <a:lnSpc>
                <a:spcPct val="115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As data becomes more complex, clustering will continue to evolve with advancements in algorithms and integration with other AI techniques like deep learning.</a:t>
            </a:r>
            <a:endParaRPr sz="1300">
              <a:solidFill>
                <a:schemeClr val="dk1"/>
              </a:solidFill>
              <a:latin typeface="DM Sans"/>
              <a:ea typeface="DM Sans"/>
              <a:cs typeface="DM Sans"/>
              <a:sym typeface="DM Sans"/>
            </a:endParaRPr>
          </a:p>
          <a:p>
            <a:pPr indent="-247650" lvl="0" marL="342900" rtl="0" algn="l">
              <a:lnSpc>
                <a:spcPct val="115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Future Developments: Continued improvement in clustering techniques could enable even more accurate groupings in larger, more complex datasets, enhancing decision-making in real-time applications.</a:t>
            </a:r>
            <a:endParaRPr sz="1300">
              <a:solidFill>
                <a:schemeClr val="dk1"/>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nvSpPr>
        <p:spPr>
          <a:xfrm>
            <a:off x="420500" y="836450"/>
            <a:ext cx="8566500" cy="2635800"/>
          </a:xfrm>
          <a:prstGeom prst="rect">
            <a:avLst/>
          </a:prstGeom>
          <a:noFill/>
          <a:ln>
            <a:noFill/>
          </a:ln>
        </p:spPr>
        <p:txBody>
          <a:bodyPr anchorCtr="0" anchor="t" bIns="68575" lIns="68575" spcFirstLastPara="1" rIns="68575" wrap="square" tIns="68575">
            <a:spAutoFit/>
          </a:bodyPr>
          <a:lstStyle/>
          <a:p>
            <a:pPr indent="-254000" lvl="0" marL="342900" rtl="0" algn="l">
              <a:lnSpc>
                <a:spcPct val="115000"/>
              </a:lnSpc>
              <a:spcBef>
                <a:spcPts val="400"/>
              </a:spcBef>
              <a:spcAft>
                <a:spcPts val="0"/>
              </a:spcAft>
              <a:buClr>
                <a:schemeClr val="dk1"/>
              </a:buClr>
              <a:buSzPts val="1400"/>
              <a:buFont typeface="DM Sans"/>
              <a:buAutoNum type="arabicPeriod"/>
            </a:pPr>
            <a:r>
              <a:rPr lang="en">
                <a:solidFill>
                  <a:schemeClr val="dk1"/>
                </a:solidFill>
                <a:highlight>
                  <a:schemeClr val="lt1"/>
                </a:highlight>
                <a:latin typeface="DM Sans"/>
                <a:ea typeface="DM Sans"/>
                <a:cs typeface="DM Sans"/>
                <a:sym typeface="DM Sans"/>
              </a:rPr>
              <a:t>Bishop, C. M. (2006). </a:t>
            </a:r>
            <a:r>
              <a:rPr i="1" lang="en">
                <a:solidFill>
                  <a:schemeClr val="dk1"/>
                </a:solidFill>
                <a:highlight>
                  <a:schemeClr val="lt1"/>
                </a:highlight>
                <a:latin typeface="DM Sans"/>
                <a:ea typeface="DM Sans"/>
                <a:cs typeface="DM Sans"/>
                <a:sym typeface="DM Sans"/>
              </a:rPr>
              <a:t>Pattern Recognition and Machine Learning. </a:t>
            </a:r>
            <a:r>
              <a:rPr lang="en">
                <a:solidFill>
                  <a:schemeClr val="dk1"/>
                </a:solidFill>
                <a:highlight>
                  <a:schemeClr val="lt1"/>
                </a:highlight>
                <a:latin typeface="DM Sans"/>
                <a:ea typeface="DM Sans"/>
                <a:cs typeface="DM Sans"/>
                <a:sym typeface="DM Sans"/>
              </a:rPr>
              <a:t>Springer.</a:t>
            </a:r>
            <a:endParaRPr>
              <a:solidFill>
                <a:schemeClr val="dk1"/>
              </a:solidFill>
              <a:highlight>
                <a:schemeClr val="lt1"/>
              </a:highlight>
              <a:latin typeface="DM Sans"/>
              <a:ea typeface="DM Sans"/>
              <a:cs typeface="DM Sans"/>
              <a:sym typeface="DM Sans"/>
            </a:endParaRPr>
          </a:p>
          <a:p>
            <a:pPr indent="-254000" lvl="0" marL="342900" rtl="0" algn="l">
              <a:lnSpc>
                <a:spcPct val="115000"/>
              </a:lnSpc>
              <a:spcBef>
                <a:spcPts val="0"/>
              </a:spcBef>
              <a:spcAft>
                <a:spcPts val="0"/>
              </a:spcAft>
              <a:buClr>
                <a:schemeClr val="dk1"/>
              </a:buClr>
              <a:buSzPts val="1400"/>
              <a:buFont typeface="DM Sans"/>
              <a:buAutoNum type="arabicPeriod"/>
            </a:pPr>
            <a:r>
              <a:rPr lang="en">
                <a:solidFill>
                  <a:schemeClr val="dk1"/>
                </a:solidFill>
                <a:highlight>
                  <a:schemeClr val="lt1"/>
                </a:highlight>
                <a:latin typeface="DM Sans"/>
                <a:ea typeface="DM Sans"/>
                <a:cs typeface="DM Sans"/>
                <a:sym typeface="DM Sans"/>
              </a:rPr>
              <a:t>Kuhn, M., &amp; Johnson, K. (2013). </a:t>
            </a:r>
            <a:r>
              <a:rPr i="1" lang="en">
                <a:solidFill>
                  <a:schemeClr val="dk1"/>
                </a:solidFill>
                <a:highlight>
                  <a:schemeClr val="lt1"/>
                </a:highlight>
                <a:latin typeface="DM Sans"/>
                <a:ea typeface="DM Sans"/>
                <a:cs typeface="DM Sans"/>
                <a:sym typeface="DM Sans"/>
              </a:rPr>
              <a:t>Applied Predictive Modeling. </a:t>
            </a:r>
            <a:r>
              <a:rPr lang="en">
                <a:solidFill>
                  <a:schemeClr val="dk1"/>
                </a:solidFill>
                <a:highlight>
                  <a:schemeClr val="lt1"/>
                </a:highlight>
                <a:latin typeface="DM Sans"/>
                <a:ea typeface="DM Sans"/>
                <a:cs typeface="DM Sans"/>
                <a:sym typeface="DM Sans"/>
              </a:rPr>
              <a:t>Springer.</a:t>
            </a:r>
            <a:endParaRPr>
              <a:solidFill>
                <a:schemeClr val="dk1"/>
              </a:solidFill>
              <a:highlight>
                <a:schemeClr val="lt1"/>
              </a:highlight>
              <a:latin typeface="DM Sans"/>
              <a:ea typeface="DM Sans"/>
              <a:cs typeface="DM Sans"/>
              <a:sym typeface="DM Sans"/>
            </a:endParaRPr>
          </a:p>
          <a:p>
            <a:pPr indent="-254000" lvl="0" marL="342900" rtl="0" algn="l">
              <a:lnSpc>
                <a:spcPct val="115000"/>
              </a:lnSpc>
              <a:spcBef>
                <a:spcPts val="0"/>
              </a:spcBef>
              <a:spcAft>
                <a:spcPts val="0"/>
              </a:spcAft>
              <a:buClr>
                <a:schemeClr val="dk1"/>
              </a:buClr>
              <a:buSzPts val="1400"/>
              <a:buFont typeface="DM Sans"/>
              <a:buAutoNum type="arabicPeriod"/>
            </a:pPr>
            <a:r>
              <a:rPr lang="en">
                <a:solidFill>
                  <a:schemeClr val="dk1"/>
                </a:solidFill>
                <a:highlight>
                  <a:schemeClr val="lt1"/>
                </a:highlight>
                <a:latin typeface="DM Sans"/>
                <a:ea typeface="DM Sans"/>
                <a:cs typeface="DM Sans"/>
                <a:sym typeface="DM Sans"/>
              </a:rPr>
              <a:t>Tan, P.-N., Steinbach, M., &amp; Kumar, V. (2005). </a:t>
            </a:r>
            <a:r>
              <a:rPr i="1" lang="en">
                <a:solidFill>
                  <a:schemeClr val="dk1"/>
                </a:solidFill>
                <a:highlight>
                  <a:schemeClr val="lt1"/>
                </a:highlight>
                <a:latin typeface="DM Sans"/>
                <a:ea typeface="DM Sans"/>
                <a:cs typeface="DM Sans"/>
                <a:sym typeface="DM Sans"/>
              </a:rPr>
              <a:t>Introduction to Data Mining. </a:t>
            </a:r>
            <a:r>
              <a:rPr lang="en">
                <a:solidFill>
                  <a:schemeClr val="dk1"/>
                </a:solidFill>
                <a:highlight>
                  <a:schemeClr val="lt1"/>
                </a:highlight>
                <a:latin typeface="DM Sans"/>
                <a:ea typeface="DM Sans"/>
                <a:cs typeface="DM Sans"/>
                <a:sym typeface="DM Sans"/>
              </a:rPr>
              <a:t>Pearson.</a:t>
            </a:r>
            <a:endParaRPr>
              <a:solidFill>
                <a:schemeClr val="dk1"/>
              </a:solidFill>
              <a:highlight>
                <a:schemeClr val="lt1"/>
              </a:highlight>
              <a:latin typeface="DM Sans"/>
              <a:ea typeface="DM Sans"/>
              <a:cs typeface="DM Sans"/>
              <a:sym typeface="DM Sans"/>
            </a:endParaRPr>
          </a:p>
          <a:p>
            <a:pPr indent="-254000" lvl="0" marL="342900" rtl="0" algn="l">
              <a:lnSpc>
                <a:spcPct val="115000"/>
              </a:lnSpc>
              <a:spcBef>
                <a:spcPts val="0"/>
              </a:spcBef>
              <a:spcAft>
                <a:spcPts val="0"/>
              </a:spcAft>
              <a:buClr>
                <a:schemeClr val="dk1"/>
              </a:buClr>
              <a:buSzPts val="1400"/>
              <a:buFont typeface="DM Sans"/>
              <a:buAutoNum type="arabicPeriod"/>
            </a:pPr>
            <a:r>
              <a:rPr lang="en">
                <a:solidFill>
                  <a:schemeClr val="dk1"/>
                </a:solidFill>
                <a:highlight>
                  <a:schemeClr val="lt1"/>
                </a:highlight>
                <a:latin typeface="DM Sans"/>
                <a:ea typeface="DM Sans"/>
                <a:cs typeface="DM Sans"/>
                <a:sym typeface="DM Sans"/>
              </a:rPr>
              <a:t>R Documentation: mclust Package: URL: </a:t>
            </a:r>
            <a:r>
              <a:rPr lang="en" u="sng">
                <a:solidFill>
                  <a:schemeClr val="accent2"/>
                </a:solidFill>
                <a:highlight>
                  <a:schemeClr val="lt1"/>
                </a:highlight>
                <a:latin typeface="DM Sans"/>
                <a:ea typeface="DM Sans"/>
                <a:cs typeface="DM Sans"/>
                <a:sym typeface="DM Sans"/>
                <a:hlinkClick r:id="rId3">
                  <a:extLst>
                    <a:ext uri="{A12FA001-AC4F-418D-AE19-62706E023703}">
                      <ahyp:hlinkClr val="tx"/>
                    </a:ext>
                  </a:extLst>
                </a:hlinkClick>
              </a:rPr>
              <a:t>https://cran.r-project.org/web/packages/mclust/index.html</a:t>
            </a:r>
            <a:endParaRPr>
              <a:solidFill>
                <a:schemeClr val="accent2"/>
              </a:solidFill>
              <a:latin typeface="DM Sans"/>
              <a:ea typeface="DM Sans"/>
              <a:cs typeface="DM Sans"/>
              <a:sym typeface="DM Sans"/>
            </a:endParaRPr>
          </a:p>
          <a:p>
            <a:pPr indent="-254000" lvl="0" marL="342900" rtl="0" algn="l">
              <a:lnSpc>
                <a:spcPct val="115000"/>
              </a:lnSpc>
              <a:spcBef>
                <a:spcPts val="0"/>
              </a:spcBef>
              <a:spcAft>
                <a:spcPts val="0"/>
              </a:spcAft>
              <a:buClr>
                <a:schemeClr val="dk1"/>
              </a:buClr>
              <a:buSzPts val="1400"/>
              <a:buFont typeface="Twentieth Century"/>
              <a:buAutoNum type="arabicPeriod"/>
            </a:pPr>
            <a:r>
              <a:rPr lang="en">
                <a:latin typeface="DM Sans"/>
                <a:ea typeface="DM Sans"/>
                <a:cs typeface="DM Sans"/>
                <a:sym typeface="DM Sans"/>
              </a:rPr>
              <a:t>Eric J, </a:t>
            </a:r>
            <a:r>
              <a:rPr lang="en">
                <a:solidFill>
                  <a:schemeClr val="dk1"/>
                </a:solidFill>
                <a:highlight>
                  <a:schemeClr val="lt1"/>
                </a:highlight>
                <a:latin typeface="DM Sans"/>
                <a:ea typeface="DM Sans"/>
                <a:cs typeface="DM Sans"/>
                <a:sym typeface="DM Sans"/>
              </a:rPr>
              <a:t>Why Do We Use Clustering? 5 Benefits and Challenges In Cluster Analysis </a:t>
            </a:r>
            <a:r>
              <a:rPr b="1" lang="en" u="sng">
                <a:solidFill>
                  <a:schemeClr val="accent2"/>
                </a:solidFill>
                <a:latin typeface="DM Sans"/>
                <a:ea typeface="DM Sans"/>
                <a:cs typeface="DM Sans"/>
                <a:sym typeface="DM Sans"/>
                <a:hlinkClick r:id="rId4">
                  <a:extLst>
                    <a:ext uri="{A12FA001-AC4F-418D-AE19-62706E023703}">
                      <ahyp:hlinkClr val="tx"/>
                    </a:ext>
                  </a:extLst>
                </a:hlinkClick>
              </a:rPr>
              <a:t>https://datarundown.com/why-clustering/</a:t>
            </a:r>
            <a:endParaRPr>
              <a:solidFill>
                <a:schemeClr val="accent2"/>
              </a:solidFill>
              <a:highlight>
                <a:schemeClr val="lt1"/>
              </a:highlight>
              <a:latin typeface="DM Sans"/>
              <a:ea typeface="DM Sans"/>
              <a:cs typeface="DM Sans"/>
              <a:sym typeface="DM Sans"/>
            </a:endParaRPr>
          </a:p>
          <a:p>
            <a:pPr indent="-254000" lvl="0" marL="342900" rtl="0" algn="l">
              <a:lnSpc>
                <a:spcPct val="115000"/>
              </a:lnSpc>
              <a:spcBef>
                <a:spcPts val="0"/>
              </a:spcBef>
              <a:spcAft>
                <a:spcPts val="0"/>
              </a:spcAft>
              <a:buClr>
                <a:schemeClr val="dk1"/>
              </a:buClr>
              <a:buSzPts val="1400"/>
              <a:buFont typeface="Twentieth Century"/>
              <a:buAutoNum type="arabicPeriod"/>
            </a:pPr>
            <a:r>
              <a:rPr lang="en">
                <a:solidFill>
                  <a:schemeClr val="dk1"/>
                </a:solidFill>
                <a:highlight>
                  <a:schemeClr val="lt1"/>
                </a:highlight>
                <a:latin typeface="DM Sans"/>
                <a:ea typeface="DM Sans"/>
                <a:cs typeface="DM Sans"/>
                <a:sym typeface="DM Sans"/>
              </a:rPr>
              <a:t>geeksforgeeks, DBSCAN Clustering in ML | Density based clustering </a:t>
            </a:r>
            <a:r>
              <a:rPr b="1" lang="en" u="sng">
                <a:solidFill>
                  <a:schemeClr val="accent2"/>
                </a:solidFill>
                <a:latin typeface="DM Sans"/>
                <a:ea typeface="DM Sans"/>
                <a:cs typeface="DM Sans"/>
                <a:sym typeface="DM Sans"/>
                <a:hlinkClick r:id="rId5">
                  <a:extLst>
                    <a:ext uri="{A12FA001-AC4F-418D-AE19-62706E023703}">
                      <ahyp:hlinkClr val="tx"/>
                    </a:ext>
                  </a:extLst>
                </a:hlinkClick>
              </a:rPr>
              <a:t>https://www.geeksforgeeks.org/dbscan-clustering-in-ml-density-based-clustering/</a:t>
            </a:r>
            <a:r>
              <a:rPr b="1" lang="en">
                <a:solidFill>
                  <a:schemeClr val="dk1"/>
                </a:solidFill>
                <a:latin typeface="DM Sans"/>
                <a:ea typeface="DM Sans"/>
                <a:cs typeface="DM Sans"/>
                <a:sym typeface="DM Sans"/>
              </a:rPr>
              <a:t>  </a:t>
            </a:r>
            <a:endParaRPr b="1">
              <a:solidFill>
                <a:schemeClr val="dk1"/>
              </a:solidFill>
              <a:latin typeface="DM Sans"/>
              <a:ea typeface="DM Sans"/>
              <a:cs typeface="DM Sans"/>
              <a:sym typeface="DM Sans"/>
            </a:endParaRPr>
          </a:p>
          <a:p>
            <a:pPr indent="0" lvl="0" marL="0" rtl="0" algn="l">
              <a:lnSpc>
                <a:spcPct val="115000"/>
              </a:lnSpc>
              <a:spcBef>
                <a:spcPts val="1000"/>
              </a:spcBef>
              <a:spcAft>
                <a:spcPts val="400"/>
              </a:spcAft>
              <a:buNone/>
            </a:pPr>
            <a:r>
              <a:t/>
            </a:r>
            <a:endParaRPr sz="900">
              <a:solidFill>
                <a:schemeClr val="dk1"/>
              </a:solidFill>
              <a:highlight>
                <a:schemeClr val="lt1"/>
              </a:highlight>
              <a:latin typeface="Twentieth Century"/>
              <a:ea typeface="Twentieth Century"/>
              <a:cs typeface="Twentieth Century"/>
              <a:sym typeface="Twentieth Century"/>
            </a:endParaRPr>
          </a:p>
        </p:txBody>
      </p:sp>
      <p:sp>
        <p:nvSpPr>
          <p:cNvPr id="440" name="Google Shape;440;p57"/>
          <p:cNvSpPr txBox="1"/>
          <p:nvPr/>
        </p:nvSpPr>
        <p:spPr>
          <a:xfrm>
            <a:off x="420488" y="121013"/>
            <a:ext cx="4215000" cy="643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3450">
                <a:solidFill>
                  <a:schemeClr val="dk1"/>
                </a:solidFill>
                <a:latin typeface="Merriweather"/>
                <a:ea typeface="Merriweather"/>
                <a:cs typeface="Merriweather"/>
                <a:sym typeface="Merriweather"/>
              </a:rPr>
              <a:t>References</a:t>
            </a:r>
            <a:endParaRPr b="1" sz="345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nvSpPr>
        <p:spPr>
          <a:xfrm>
            <a:off x="145250" y="242825"/>
            <a:ext cx="8754300" cy="44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dk1"/>
                </a:solidFill>
                <a:latin typeface="Merriweather"/>
                <a:ea typeface="Merriweather"/>
                <a:cs typeface="Merriweather"/>
                <a:sym typeface="Merriweather"/>
              </a:rPr>
              <a:t>Supervised vs. Unsupervised Learning</a:t>
            </a:r>
            <a:endParaRPr b="1" sz="35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rPr lang="en" sz="2000">
                <a:solidFill>
                  <a:schemeClr val="dk1"/>
                </a:solidFill>
                <a:latin typeface="DM Sans"/>
                <a:ea typeface="DM Sans"/>
                <a:cs typeface="DM Sans"/>
                <a:sym typeface="DM Sans"/>
              </a:rPr>
              <a:t>Supervised Learning</a:t>
            </a:r>
            <a:endParaRPr sz="2000">
              <a:solidFill>
                <a:schemeClr val="dk1"/>
              </a:solidFill>
              <a:latin typeface="DM Sans"/>
              <a:ea typeface="DM Sans"/>
              <a:cs typeface="DM Sans"/>
              <a:sym typeface="DM Sans"/>
            </a:endParaRPr>
          </a:p>
          <a:p>
            <a:pPr indent="-292100" lvl="0" marL="457200" rtl="0" algn="l">
              <a:spcBef>
                <a:spcPts val="0"/>
              </a:spcBef>
              <a:spcAft>
                <a:spcPts val="0"/>
              </a:spcAft>
              <a:buClr>
                <a:schemeClr val="dk2"/>
              </a:buClr>
              <a:buSzPts val="1000"/>
              <a:buFont typeface="DM Sans"/>
              <a:buChar char="●"/>
            </a:pPr>
            <a:r>
              <a:rPr lang="en" sz="1000">
                <a:solidFill>
                  <a:schemeClr val="dk2"/>
                </a:solidFill>
                <a:latin typeface="DM Sans"/>
                <a:ea typeface="DM Sans"/>
                <a:cs typeface="DM Sans"/>
                <a:sym typeface="DM Sans"/>
              </a:rPr>
              <a:t>Training a model with labeled data.</a:t>
            </a:r>
            <a:endParaRPr sz="1000">
              <a:solidFill>
                <a:schemeClr val="dk2"/>
              </a:solidFill>
              <a:latin typeface="DM Sans"/>
              <a:ea typeface="DM Sans"/>
              <a:cs typeface="DM Sans"/>
              <a:sym typeface="DM Sans"/>
            </a:endParaRPr>
          </a:p>
          <a:p>
            <a:pPr indent="-292100" lvl="0" marL="457200" rtl="0" algn="l">
              <a:spcBef>
                <a:spcPts val="0"/>
              </a:spcBef>
              <a:spcAft>
                <a:spcPts val="0"/>
              </a:spcAft>
              <a:buClr>
                <a:schemeClr val="dk2"/>
              </a:buClr>
              <a:buSzPts val="1000"/>
              <a:buFont typeface="DM Sans"/>
              <a:buChar char="●"/>
            </a:pPr>
            <a:r>
              <a:rPr lang="en" sz="1000">
                <a:solidFill>
                  <a:schemeClr val="dk2"/>
                </a:solidFill>
                <a:latin typeface="DM Sans"/>
                <a:ea typeface="DM Sans"/>
                <a:cs typeface="DM Sans"/>
                <a:sym typeface="DM Sans"/>
              </a:rPr>
              <a:t>Examples: Email filtering (ham vs. spam), Sentiment Analysis,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rPr lang="en" sz="1900">
                <a:solidFill>
                  <a:schemeClr val="dk1"/>
                </a:solidFill>
                <a:latin typeface="DM Sans"/>
                <a:ea typeface="DM Sans"/>
                <a:cs typeface="DM Sans"/>
                <a:sym typeface="DM Sans"/>
              </a:rPr>
              <a:t>Unsupervised Learning</a:t>
            </a:r>
            <a:endParaRPr sz="19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292100" lvl="0" marL="457200" rtl="0" algn="l">
              <a:spcBef>
                <a:spcPts val="0"/>
              </a:spcBef>
              <a:spcAft>
                <a:spcPts val="0"/>
              </a:spcAft>
              <a:buClr>
                <a:schemeClr val="dk2"/>
              </a:buClr>
              <a:buSzPts val="1000"/>
              <a:buFont typeface="DM Sans"/>
              <a:buChar char="●"/>
            </a:pPr>
            <a:r>
              <a:rPr lang="en" sz="1000">
                <a:solidFill>
                  <a:schemeClr val="dk2"/>
                </a:solidFill>
                <a:latin typeface="DM Sans"/>
                <a:ea typeface="DM Sans"/>
                <a:cs typeface="DM Sans"/>
                <a:sym typeface="DM Sans"/>
              </a:rPr>
              <a:t>Analyzing unlabeled data to infer patterns.</a:t>
            </a:r>
            <a:endParaRPr sz="1000">
              <a:solidFill>
                <a:schemeClr val="dk2"/>
              </a:solidFill>
              <a:latin typeface="DM Sans"/>
              <a:ea typeface="DM Sans"/>
              <a:cs typeface="DM Sans"/>
              <a:sym typeface="DM Sans"/>
            </a:endParaRPr>
          </a:p>
          <a:p>
            <a:pPr indent="-292100" lvl="0" marL="457200" rtl="0" algn="l">
              <a:spcBef>
                <a:spcPts val="0"/>
              </a:spcBef>
              <a:spcAft>
                <a:spcPts val="0"/>
              </a:spcAft>
              <a:buClr>
                <a:schemeClr val="dk2"/>
              </a:buClr>
              <a:buSzPts val="1000"/>
              <a:buFont typeface="DM Sans"/>
              <a:buChar char="●"/>
            </a:pPr>
            <a:r>
              <a:rPr lang="en" sz="1000">
                <a:solidFill>
                  <a:schemeClr val="dk2"/>
                </a:solidFill>
                <a:latin typeface="DM Sans"/>
                <a:ea typeface="DM Sans"/>
                <a:cs typeface="DM Sans"/>
                <a:sym typeface="DM Sans"/>
              </a:rPr>
              <a:t>Examples: Reducing high-dimensional data (e.g., thousands of variables) to 2D or 3D for easier visualization and interpretation.</a:t>
            </a:r>
            <a:endParaRPr sz="1000">
              <a:solidFill>
                <a:schemeClr val="dk2"/>
              </a:solidFill>
              <a:latin typeface="DM Sans"/>
              <a:ea typeface="DM Sans"/>
              <a:cs typeface="DM Sans"/>
              <a:sym typeface="DM Sans"/>
            </a:endParaRPr>
          </a:p>
          <a:p>
            <a:pPr indent="0" lvl="0" marL="457200" rtl="0" algn="l">
              <a:spcBef>
                <a:spcPts val="0"/>
              </a:spcBef>
              <a:spcAft>
                <a:spcPts val="0"/>
              </a:spcAft>
              <a:buNone/>
            </a:pPr>
            <a:r>
              <a:rPr lang="en" sz="1000">
                <a:solidFill>
                  <a:schemeClr val="dk2"/>
                </a:solidFill>
                <a:latin typeface="DM Sans"/>
                <a:ea typeface="DM Sans"/>
                <a:cs typeface="DM Sans"/>
                <a:sym typeface="DM Sans"/>
              </a:rPr>
              <a:t>Clustering is an example of an unsupervised technique.</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rPr lang="en" sz="1900">
                <a:solidFill>
                  <a:schemeClr val="dk1"/>
                </a:solidFill>
                <a:latin typeface="DM Sans"/>
                <a:ea typeface="DM Sans"/>
                <a:cs typeface="DM Sans"/>
                <a:sym typeface="DM Sans"/>
              </a:rPr>
              <a:t>Clustering in Unsupervised Learning</a:t>
            </a:r>
            <a:endParaRPr sz="19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292100" lvl="0" marL="457200" rtl="0" algn="l">
              <a:spcBef>
                <a:spcPts val="0"/>
              </a:spcBef>
              <a:spcAft>
                <a:spcPts val="0"/>
              </a:spcAft>
              <a:buClr>
                <a:schemeClr val="dk2"/>
              </a:buClr>
              <a:buSzPts val="1000"/>
              <a:buFont typeface="DM Sans"/>
              <a:buChar char="●"/>
            </a:pPr>
            <a:r>
              <a:rPr lang="en" sz="1000">
                <a:solidFill>
                  <a:schemeClr val="dk2"/>
                </a:solidFill>
                <a:latin typeface="DM Sans"/>
                <a:ea typeface="DM Sans"/>
                <a:cs typeface="DM Sans"/>
                <a:sym typeface="DM Sans"/>
              </a:rPr>
              <a:t>Clustering helps reveal hidden structures in data by grouping similar elements.</a:t>
            </a:r>
            <a:endParaRPr sz="1000">
              <a:solidFill>
                <a:schemeClr val="dk2"/>
              </a:solidFill>
              <a:latin typeface="DM Sans"/>
              <a:ea typeface="DM Sans"/>
              <a:cs typeface="DM Sans"/>
              <a:sym typeface="DM Sans"/>
            </a:endParaRPr>
          </a:p>
          <a:p>
            <a:pPr indent="-292100" lvl="0" marL="457200" rtl="0" algn="l">
              <a:spcBef>
                <a:spcPts val="0"/>
              </a:spcBef>
              <a:spcAft>
                <a:spcPts val="0"/>
              </a:spcAft>
              <a:buClr>
                <a:schemeClr val="dk2"/>
              </a:buClr>
              <a:buSzPts val="1000"/>
              <a:buFont typeface="DM Sans"/>
              <a:buChar char="●"/>
            </a:pPr>
            <a:r>
              <a:rPr lang="en" sz="1000">
                <a:solidFill>
                  <a:schemeClr val="dk2"/>
                </a:solidFill>
                <a:latin typeface="DM Sans"/>
                <a:ea typeface="DM Sans"/>
                <a:cs typeface="DM Sans"/>
                <a:sym typeface="DM Sans"/>
              </a:rPr>
              <a:t>Guides decision-making with domain knowledge, though it doesn’t explicitly define actions for each group.</a:t>
            </a:r>
            <a:endParaRPr sz="1000">
              <a:solidFill>
                <a:schemeClr val="dk2"/>
              </a:solidFill>
              <a:latin typeface="DM Sans"/>
              <a:ea typeface="DM Sans"/>
              <a:cs typeface="DM Sans"/>
              <a:sym typeface="DM Sans"/>
            </a:endParaRPr>
          </a:p>
          <a:p>
            <a:pPr indent="0" lvl="0" marL="457200" rtl="0" algn="l">
              <a:spcBef>
                <a:spcPts val="0"/>
              </a:spcBef>
              <a:spcAft>
                <a:spcPts val="0"/>
              </a:spcAft>
              <a:buNone/>
            </a:pPr>
            <a:r>
              <a:t/>
            </a:r>
            <a:endParaRPr sz="1000">
              <a:solidFill>
                <a:schemeClr val="dk2"/>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197374" y="36150"/>
            <a:ext cx="6631800" cy="6165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Font typeface="Arial"/>
              <a:buNone/>
            </a:pPr>
            <a:r>
              <a:rPr b="1" lang="en" sz="3450">
                <a:solidFill>
                  <a:schemeClr val="dk1"/>
                </a:solidFill>
                <a:latin typeface="Merriweather"/>
                <a:ea typeface="Merriweather"/>
                <a:cs typeface="Merriweather"/>
                <a:sym typeface="Merriweather"/>
              </a:rPr>
              <a:t>Classification vs. Clustering</a:t>
            </a:r>
            <a:endParaRPr b="1" sz="3450">
              <a:solidFill>
                <a:schemeClr val="dk1"/>
              </a:solidFill>
              <a:latin typeface="Merriweather"/>
              <a:ea typeface="Merriweather"/>
              <a:cs typeface="Merriweather"/>
              <a:sym typeface="Merriweather"/>
            </a:endParaRPr>
          </a:p>
        </p:txBody>
      </p:sp>
      <p:sp>
        <p:nvSpPr>
          <p:cNvPr id="236" name="Google Shape;236;p35"/>
          <p:cNvSpPr txBox="1"/>
          <p:nvPr/>
        </p:nvSpPr>
        <p:spPr>
          <a:xfrm>
            <a:off x="56175" y="785175"/>
            <a:ext cx="9144000" cy="3689100"/>
          </a:xfrm>
          <a:prstGeom prst="rect">
            <a:avLst/>
          </a:prstGeom>
          <a:noFill/>
          <a:ln>
            <a:noFill/>
          </a:ln>
        </p:spPr>
        <p:txBody>
          <a:bodyPr anchorCtr="0" anchor="t" bIns="68575" lIns="68575" spcFirstLastPara="1" rIns="68575" wrap="square" tIns="68575">
            <a:spAutoFit/>
          </a:bodyPr>
          <a:lstStyle/>
          <a:p>
            <a:pPr indent="-241300" lvl="0" marL="342900" rtl="0" algn="l">
              <a:lnSpc>
                <a:spcPct val="115000"/>
              </a:lnSpc>
              <a:spcBef>
                <a:spcPts val="1400"/>
              </a:spcBef>
              <a:spcAft>
                <a:spcPts val="0"/>
              </a:spcAft>
              <a:buClr>
                <a:schemeClr val="dk1"/>
              </a:buClr>
              <a:buSzPts val="1200"/>
              <a:buChar char="●"/>
            </a:pPr>
            <a:r>
              <a:rPr b="1" lang="en" sz="1200">
                <a:solidFill>
                  <a:schemeClr val="dk1"/>
                </a:solidFill>
                <a:latin typeface="DM Sans"/>
                <a:ea typeface="DM Sans"/>
                <a:cs typeface="DM Sans"/>
                <a:sym typeface="DM Sans"/>
              </a:rPr>
              <a:t>Classification:</a:t>
            </a:r>
            <a:endParaRPr b="1"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Supervised learning method.</a:t>
            </a:r>
            <a:endParaRPr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Requires labeled data for training.</a:t>
            </a:r>
            <a:endParaRPr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Predicts predefined categories or classes.</a:t>
            </a:r>
            <a:endParaRPr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Examples: Email spam detection, disease diagnosis.</a:t>
            </a:r>
            <a:endParaRPr sz="1200">
              <a:solidFill>
                <a:schemeClr val="dk1"/>
              </a:solidFill>
              <a:latin typeface="DM Sans"/>
              <a:ea typeface="DM Sans"/>
              <a:cs typeface="DM Sans"/>
              <a:sym typeface="DM Sans"/>
            </a:endParaRPr>
          </a:p>
          <a:p>
            <a:pPr indent="-241300" lvl="0" marL="342900" rtl="0" algn="l">
              <a:lnSpc>
                <a:spcPct val="115000"/>
              </a:lnSpc>
              <a:spcBef>
                <a:spcPts val="0"/>
              </a:spcBef>
              <a:spcAft>
                <a:spcPts val="0"/>
              </a:spcAft>
              <a:buClr>
                <a:schemeClr val="dk1"/>
              </a:buClr>
              <a:buSzPts val="1200"/>
              <a:buChar char="●"/>
            </a:pPr>
            <a:r>
              <a:rPr b="1" lang="en" sz="1200">
                <a:solidFill>
                  <a:schemeClr val="dk1"/>
                </a:solidFill>
                <a:latin typeface="DM Sans"/>
                <a:ea typeface="DM Sans"/>
                <a:cs typeface="DM Sans"/>
                <a:sym typeface="DM Sans"/>
              </a:rPr>
              <a:t>Clustering:</a:t>
            </a:r>
            <a:endParaRPr b="1"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Char char="○"/>
            </a:pPr>
            <a:r>
              <a:rPr lang="en" sz="1200">
                <a:solidFill>
                  <a:schemeClr val="dk1"/>
                </a:solidFill>
                <a:latin typeface="DM Sans"/>
                <a:ea typeface="DM Sans"/>
                <a:cs typeface="DM Sans"/>
                <a:sym typeface="DM Sans"/>
              </a:rPr>
              <a:t>Unsupervised learning method.</a:t>
            </a:r>
            <a:endParaRPr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Works with unlabeled data.</a:t>
            </a:r>
            <a:endParaRPr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Groups data based on similarities or patterns.</a:t>
            </a:r>
            <a:endParaRPr sz="1200">
              <a:solidFill>
                <a:schemeClr val="dk1"/>
              </a:solidFill>
              <a:latin typeface="DM Sans"/>
              <a:ea typeface="DM Sans"/>
              <a:cs typeface="DM Sans"/>
              <a:sym typeface="DM Sans"/>
            </a:endParaRPr>
          </a:p>
          <a:p>
            <a:pPr indent="-241300" lvl="1" marL="6858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Examples: Customer segmentation, image grouping.</a:t>
            </a:r>
            <a:endParaRPr sz="1200">
              <a:solidFill>
                <a:schemeClr val="dk1"/>
              </a:solidFill>
              <a:latin typeface="DM Sans"/>
              <a:ea typeface="DM Sans"/>
              <a:cs typeface="DM Sans"/>
              <a:sym typeface="DM Sans"/>
            </a:endParaRPr>
          </a:p>
          <a:p>
            <a:pPr indent="-304800" lvl="0" marL="457200" rtl="0" algn="l">
              <a:lnSpc>
                <a:spcPct val="115000"/>
              </a:lnSpc>
              <a:spcBef>
                <a:spcPts val="0"/>
              </a:spcBef>
              <a:spcAft>
                <a:spcPts val="0"/>
              </a:spcAft>
              <a:buClr>
                <a:schemeClr val="dk1"/>
              </a:buClr>
              <a:buSzPts val="1200"/>
              <a:buFont typeface="DM Sans"/>
              <a:buChar char="●"/>
            </a:pPr>
            <a:r>
              <a:rPr b="1" lang="en" sz="1200">
                <a:solidFill>
                  <a:schemeClr val="dk1"/>
                </a:solidFill>
                <a:latin typeface="DM Sans"/>
                <a:ea typeface="DM Sans"/>
                <a:cs typeface="DM Sans"/>
                <a:sym typeface="DM Sans"/>
              </a:rPr>
              <a:t>When to Use Clustering Instead of Classification:</a:t>
            </a:r>
            <a:endParaRPr b="1" sz="1200">
              <a:solidFill>
                <a:schemeClr val="dk1"/>
              </a:solidFill>
              <a:latin typeface="DM Sans"/>
              <a:ea typeface="DM Sans"/>
              <a:cs typeface="DM Sans"/>
              <a:sym typeface="DM Sans"/>
            </a:endParaRPr>
          </a:p>
          <a:p>
            <a:pPr indent="-304800" lvl="1" marL="9144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When labels are unavailable or impractical to define.</a:t>
            </a:r>
            <a:endParaRPr sz="1200">
              <a:solidFill>
                <a:schemeClr val="dk1"/>
              </a:solidFill>
              <a:latin typeface="DM Sans"/>
              <a:ea typeface="DM Sans"/>
              <a:cs typeface="DM Sans"/>
              <a:sym typeface="DM Sans"/>
            </a:endParaRPr>
          </a:p>
          <a:p>
            <a:pPr indent="-304800" lvl="1" marL="9144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To explore and identify natural groupings or patterns in data.</a:t>
            </a:r>
            <a:endParaRPr sz="1200">
              <a:solidFill>
                <a:schemeClr val="dk1"/>
              </a:solidFill>
              <a:latin typeface="DM Sans"/>
              <a:ea typeface="DM Sans"/>
              <a:cs typeface="DM Sans"/>
              <a:sym typeface="DM Sans"/>
            </a:endParaRPr>
          </a:p>
          <a:p>
            <a:pPr indent="-304800" lvl="1" marL="914400" rtl="0" algn="l">
              <a:lnSpc>
                <a:spcPct val="115000"/>
              </a:lnSpc>
              <a:spcBef>
                <a:spcPts val="0"/>
              </a:spcBef>
              <a:spcAft>
                <a:spcPts val="0"/>
              </a:spcAft>
              <a:buClr>
                <a:schemeClr val="dk1"/>
              </a:buClr>
              <a:buSzPts val="1200"/>
              <a:buFont typeface="DM Sans"/>
              <a:buChar char="○"/>
            </a:pPr>
            <a:r>
              <a:rPr lang="en" sz="1200">
                <a:solidFill>
                  <a:schemeClr val="dk1"/>
                </a:solidFill>
                <a:latin typeface="DM Sans"/>
                <a:ea typeface="DM Sans"/>
                <a:cs typeface="DM Sans"/>
                <a:sym typeface="DM Sans"/>
              </a:rPr>
              <a:t>For tasks like anomaly detection, market research, or exploratory data analysis.</a:t>
            </a:r>
            <a:endParaRPr sz="1200">
              <a:solidFill>
                <a:schemeClr val="dk1"/>
              </a:solidFill>
              <a:latin typeface="DM Sans"/>
              <a:ea typeface="DM Sans"/>
              <a:cs typeface="DM Sans"/>
              <a:sym typeface="DM Sans"/>
            </a:endParaRPr>
          </a:p>
          <a:p>
            <a:pPr indent="342900" lvl="0" marL="0" rtl="0" algn="l">
              <a:lnSpc>
                <a:spcPct val="115000"/>
              </a:lnSpc>
              <a:spcBef>
                <a:spcPts val="1400"/>
              </a:spcBef>
              <a:spcAft>
                <a:spcPts val="1400"/>
              </a:spcAft>
              <a:buNone/>
            </a:pPr>
            <a:r>
              <a:rPr b="1" lang="en" sz="1200">
                <a:solidFill>
                  <a:schemeClr val="dk1"/>
                </a:solidFill>
                <a:latin typeface="DM Sans"/>
                <a:ea typeface="DM Sans"/>
                <a:cs typeface="DM Sans"/>
                <a:sym typeface="DM Sans"/>
              </a:rPr>
              <a:t>Key Takeaway:</a:t>
            </a:r>
            <a:br>
              <a:rPr lang="en" sz="1200">
                <a:solidFill>
                  <a:schemeClr val="dk1"/>
                </a:solidFill>
                <a:latin typeface="DM Sans"/>
                <a:ea typeface="DM Sans"/>
                <a:cs typeface="DM Sans"/>
                <a:sym typeface="DM Sans"/>
              </a:rPr>
            </a:br>
            <a:r>
              <a:rPr lang="en" sz="1200">
                <a:solidFill>
                  <a:schemeClr val="dk1"/>
                </a:solidFill>
                <a:latin typeface="DM Sans"/>
                <a:ea typeface="DM Sans"/>
                <a:cs typeface="DM Sans"/>
                <a:sym typeface="DM Sans"/>
              </a:rPr>
              <a:t>	Use clustering to discover hidden patterns, and classification to assign predefined labels based on learned criteria.</a:t>
            </a:r>
            <a:endParaRPr sz="1200">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6"/>
          <p:cNvSpPr txBox="1"/>
          <p:nvPr/>
        </p:nvSpPr>
        <p:spPr>
          <a:xfrm>
            <a:off x="1933500" y="196450"/>
            <a:ext cx="5277000" cy="11787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rPr b="1" i="0" lang="en" sz="3450" u="none" cap="none" strike="noStrike">
                <a:solidFill>
                  <a:schemeClr val="dk1"/>
                </a:solidFill>
                <a:latin typeface="Merriweather"/>
                <a:ea typeface="Merriweather"/>
                <a:cs typeface="Merriweather"/>
                <a:sym typeface="Merriweather"/>
              </a:rPr>
              <a:t>Types of Clustering Algorithms</a:t>
            </a:r>
            <a:r>
              <a:rPr b="0" i="0" lang="en" sz="3450" u="none" cap="none" strike="noStrike">
                <a:solidFill>
                  <a:schemeClr val="dk2"/>
                </a:solidFill>
                <a:latin typeface="Twentieth Century"/>
                <a:ea typeface="Twentieth Century"/>
                <a:cs typeface="Twentieth Century"/>
                <a:sym typeface="Twentieth Century"/>
              </a:rPr>
              <a:t> </a:t>
            </a:r>
            <a:endParaRPr sz="3450"/>
          </a:p>
        </p:txBody>
      </p:sp>
      <p:grpSp>
        <p:nvGrpSpPr>
          <p:cNvPr id="242" name="Google Shape;242;p36"/>
          <p:cNvGrpSpPr/>
          <p:nvPr/>
        </p:nvGrpSpPr>
        <p:grpSpPr>
          <a:xfrm>
            <a:off x="359794" y="1936941"/>
            <a:ext cx="8191160" cy="1269516"/>
            <a:chOff x="3201" y="998291"/>
            <a:chExt cx="10921546" cy="1692688"/>
          </a:xfrm>
        </p:grpSpPr>
        <p:sp>
          <p:nvSpPr>
            <p:cNvPr id="243" name="Google Shape;243;p36"/>
            <p:cNvSpPr/>
            <p:nvPr/>
          </p:nvSpPr>
          <p:spPr>
            <a:xfrm>
              <a:off x="3201" y="998291"/>
              <a:ext cx="2286000" cy="1451400"/>
            </a:xfrm>
            <a:prstGeom prst="roundRect">
              <a:avLst>
                <a:gd fmla="val 10000"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44" name="Google Shape;244;p36"/>
            <p:cNvSpPr/>
            <p:nvPr/>
          </p:nvSpPr>
          <p:spPr>
            <a:xfrm>
              <a:off x="257188" y="1239579"/>
              <a:ext cx="2286000" cy="1451400"/>
            </a:xfrm>
            <a:prstGeom prst="roundRect">
              <a:avLst>
                <a:gd fmla="val 10000" name="adj"/>
              </a:avLst>
            </a:prstGeom>
            <a:solidFill>
              <a:schemeClr val="lt1">
                <a:alpha val="89800"/>
              </a:schemeClr>
            </a:solidFill>
            <a:ln cap="flat" cmpd="sng" w="15875">
              <a:solidFill>
                <a:srgbClr val="19ACE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45" name="Google Shape;245;p36"/>
            <p:cNvSpPr txBox="1"/>
            <p:nvPr/>
          </p:nvSpPr>
          <p:spPr>
            <a:xfrm>
              <a:off x="299702" y="1282093"/>
              <a:ext cx="2200800" cy="1366500"/>
            </a:xfrm>
            <a:prstGeom prst="rect">
              <a:avLst/>
            </a:prstGeom>
            <a:noFill/>
            <a:ln>
              <a:noFill/>
            </a:ln>
          </p:spPr>
          <p:txBody>
            <a:bodyPr anchorCtr="0" anchor="ctr" bIns="71450" lIns="71450" spcFirstLastPara="1" rIns="71450" wrap="square" tIns="71450">
              <a:noAutofit/>
            </a:bodyPr>
            <a:lstStyle/>
            <a:p>
              <a:pPr indent="0" lvl="0" marL="0" marR="0" rtl="0" algn="ctr">
                <a:lnSpc>
                  <a:spcPct val="90000"/>
                </a:lnSpc>
                <a:spcBef>
                  <a:spcPts val="0"/>
                </a:spcBef>
                <a:spcAft>
                  <a:spcPts val="0"/>
                </a:spcAft>
                <a:buClr>
                  <a:schemeClr val="dk1"/>
                </a:buClr>
                <a:buSzPts val="1900"/>
                <a:buFont typeface="Twentieth Century"/>
                <a:buNone/>
              </a:pPr>
              <a:r>
                <a:rPr i="0" lang="en" u="none" cap="none" strike="noStrike">
                  <a:solidFill>
                    <a:schemeClr val="dk1"/>
                  </a:solidFill>
                  <a:latin typeface="DM Sans"/>
                  <a:ea typeface="DM Sans"/>
                  <a:cs typeface="DM Sans"/>
                  <a:sym typeface="DM Sans"/>
                </a:rPr>
                <a:t>K-means</a:t>
              </a:r>
              <a:br>
                <a:rPr i="0" lang="en" u="none" cap="none" strike="noStrike">
                  <a:solidFill>
                    <a:schemeClr val="dk1"/>
                  </a:solidFill>
                  <a:latin typeface="DM Sans"/>
                  <a:ea typeface="DM Sans"/>
                  <a:cs typeface="DM Sans"/>
                  <a:sym typeface="DM Sans"/>
                </a:rPr>
              </a:br>
              <a:endParaRPr i="0" u="none" cap="none" strike="noStrike">
                <a:solidFill>
                  <a:schemeClr val="dk1"/>
                </a:solidFill>
                <a:latin typeface="DM Sans"/>
                <a:ea typeface="DM Sans"/>
                <a:cs typeface="DM Sans"/>
                <a:sym typeface="DM Sans"/>
              </a:endParaRPr>
            </a:p>
          </p:txBody>
        </p:sp>
        <p:sp>
          <p:nvSpPr>
            <p:cNvPr id="246" name="Google Shape;246;p36"/>
            <p:cNvSpPr/>
            <p:nvPr/>
          </p:nvSpPr>
          <p:spPr>
            <a:xfrm>
              <a:off x="2797054" y="998291"/>
              <a:ext cx="2286000" cy="1451400"/>
            </a:xfrm>
            <a:prstGeom prst="roundRect">
              <a:avLst>
                <a:gd fmla="val 10000"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47" name="Google Shape;247;p36"/>
            <p:cNvSpPr/>
            <p:nvPr/>
          </p:nvSpPr>
          <p:spPr>
            <a:xfrm>
              <a:off x="3051041" y="1239579"/>
              <a:ext cx="2286000" cy="1451400"/>
            </a:xfrm>
            <a:prstGeom prst="roundRect">
              <a:avLst>
                <a:gd fmla="val 10000" name="adj"/>
              </a:avLst>
            </a:prstGeom>
            <a:solidFill>
              <a:schemeClr val="lt1">
                <a:alpha val="89800"/>
              </a:schemeClr>
            </a:solidFill>
            <a:ln cap="flat" cmpd="sng" w="15875">
              <a:solidFill>
                <a:srgbClr val="19ACE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48" name="Google Shape;248;p36"/>
            <p:cNvSpPr txBox="1"/>
            <p:nvPr/>
          </p:nvSpPr>
          <p:spPr>
            <a:xfrm>
              <a:off x="3093555" y="1282093"/>
              <a:ext cx="2200800" cy="1366500"/>
            </a:xfrm>
            <a:prstGeom prst="rect">
              <a:avLst/>
            </a:prstGeom>
            <a:noFill/>
            <a:ln>
              <a:noFill/>
            </a:ln>
          </p:spPr>
          <p:txBody>
            <a:bodyPr anchorCtr="0" anchor="ctr" bIns="71450" lIns="71450" spcFirstLastPara="1" rIns="71450" wrap="square" tIns="71450">
              <a:noAutofit/>
            </a:bodyPr>
            <a:lstStyle/>
            <a:p>
              <a:pPr indent="0" lvl="0" marL="0" marR="0" rtl="0" algn="ctr">
                <a:lnSpc>
                  <a:spcPct val="90000"/>
                </a:lnSpc>
                <a:spcBef>
                  <a:spcPts val="0"/>
                </a:spcBef>
                <a:spcAft>
                  <a:spcPts val="0"/>
                </a:spcAft>
                <a:buClr>
                  <a:schemeClr val="dk1"/>
                </a:buClr>
                <a:buSzPts val="1900"/>
                <a:buFont typeface="Twentieth Century"/>
                <a:buNone/>
              </a:pPr>
              <a:r>
                <a:rPr i="0" lang="en" u="none" cap="none" strike="noStrike">
                  <a:solidFill>
                    <a:schemeClr val="dk1"/>
                  </a:solidFill>
                  <a:latin typeface="DM Sans"/>
                  <a:ea typeface="DM Sans"/>
                  <a:cs typeface="DM Sans"/>
                  <a:sym typeface="DM Sans"/>
                </a:rPr>
                <a:t>Gaussian Mixture Models</a:t>
              </a:r>
              <a:br>
                <a:rPr i="0" lang="en" u="none" cap="none" strike="noStrike">
                  <a:solidFill>
                    <a:schemeClr val="dk1"/>
                  </a:solidFill>
                  <a:latin typeface="DM Sans"/>
                  <a:ea typeface="DM Sans"/>
                  <a:cs typeface="DM Sans"/>
                  <a:sym typeface="DM Sans"/>
                </a:rPr>
              </a:br>
              <a:endParaRPr i="0" u="none" cap="none" strike="noStrike">
                <a:solidFill>
                  <a:schemeClr val="dk1"/>
                </a:solidFill>
                <a:latin typeface="DM Sans"/>
                <a:ea typeface="DM Sans"/>
                <a:cs typeface="DM Sans"/>
                <a:sym typeface="DM Sans"/>
              </a:endParaRPr>
            </a:p>
          </p:txBody>
        </p:sp>
        <p:sp>
          <p:nvSpPr>
            <p:cNvPr id="249" name="Google Shape;249;p36"/>
            <p:cNvSpPr/>
            <p:nvPr/>
          </p:nvSpPr>
          <p:spPr>
            <a:xfrm>
              <a:off x="5590907" y="998291"/>
              <a:ext cx="2286000" cy="1451400"/>
            </a:xfrm>
            <a:prstGeom prst="roundRect">
              <a:avLst>
                <a:gd fmla="val 10000"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50" name="Google Shape;250;p36"/>
            <p:cNvSpPr/>
            <p:nvPr/>
          </p:nvSpPr>
          <p:spPr>
            <a:xfrm>
              <a:off x="5844894" y="1239579"/>
              <a:ext cx="2286000" cy="1451400"/>
            </a:xfrm>
            <a:prstGeom prst="roundRect">
              <a:avLst>
                <a:gd fmla="val 10000" name="adj"/>
              </a:avLst>
            </a:prstGeom>
            <a:solidFill>
              <a:schemeClr val="lt1">
                <a:alpha val="89800"/>
              </a:schemeClr>
            </a:solidFill>
            <a:ln cap="flat" cmpd="sng" w="15875">
              <a:solidFill>
                <a:srgbClr val="19ACE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51" name="Google Shape;251;p36"/>
            <p:cNvSpPr txBox="1"/>
            <p:nvPr/>
          </p:nvSpPr>
          <p:spPr>
            <a:xfrm>
              <a:off x="5887408" y="1282093"/>
              <a:ext cx="2200800" cy="1366500"/>
            </a:xfrm>
            <a:prstGeom prst="rect">
              <a:avLst/>
            </a:prstGeom>
            <a:noFill/>
            <a:ln>
              <a:noFill/>
            </a:ln>
          </p:spPr>
          <p:txBody>
            <a:bodyPr anchorCtr="0" anchor="ctr" bIns="71450" lIns="71450" spcFirstLastPara="1" rIns="71450" wrap="square" tIns="71450">
              <a:noAutofit/>
            </a:bodyPr>
            <a:lstStyle/>
            <a:p>
              <a:pPr indent="0" lvl="0" marL="0" marR="0" rtl="0" algn="ctr">
                <a:lnSpc>
                  <a:spcPct val="90000"/>
                </a:lnSpc>
                <a:spcBef>
                  <a:spcPts val="0"/>
                </a:spcBef>
                <a:spcAft>
                  <a:spcPts val="0"/>
                </a:spcAft>
                <a:buClr>
                  <a:schemeClr val="dk1"/>
                </a:buClr>
                <a:buSzPts val="1900"/>
                <a:buFont typeface="Twentieth Century"/>
                <a:buNone/>
              </a:pPr>
              <a:r>
                <a:rPr lang="en">
                  <a:solidFill>
                    <a:schemeClr val="dk1"/>
                  </a:solidFill>
                  <a:latin typeface="DM Sans"/>
                  <a:ea typeface="DM Sans"/>
                  <a:cs typeface="DM Sans"/>
                  <a:sym typeface="DM Sans"/>
                </a:rPr>
                <a:t>Hierarchical</a:t>
              </a:r>
              <a:r>
                <a:rPr i="0" lang="en" u="none" cap="none" strike="noStrike">
                  <a:solidFill>
                    <a:schemeClr val="dk1"/>
                  </a:solidFill>
                  <a:latin typeface="DM Sans"/>
                  <a:ea typeface="DM Sans"/>
                  <a:cs typeface="DM Sans"/>
                  <a:sym typeface="DM Sans"/>
                </a:rPr>
                <a:t> Clustering</a:t>
              </a:r>
              <a:br>
                <a:rPr i="0" lang="en" u="none" cap="none" strike="noStrike">
                  <a:solidFill>
                    <a:schemeClr val="dk1"/>
                  </a:solidFill>
                  <a:latin typeface="DM Sans"/>
                  <a:ea typeface="DM Sans"/>
                  <a:cs typeface="DM Sans"/>
                  <a:sym typeface="DM Sans"/>
                </a:rPr>
              </a:br>
              <a:endParaRPr i="0" u="none" cap="none" strike="noStrike">
                <a:solidFill>
                  <a:schemeClr val="dk1"/>
                </a:solidFill>
                <a:latin typeface="DM Sans"/>
                <a:ea typeface="DM Sans"/>
                <a:cs typeface="DM Sans"/>
                <a:sym typeface="DM Sans"/>
              </a:endParaRPr>
            </a:p>
          </p:txBody>
        </p:sp>
        <p:sp>
          <p:nvSpPr>
            <p:cNvPr id="252" name="Google Shape;252;p36"/>
            <p:cNvSpPr/>
            <p:nvPr/>
          </p:nvSpPr>
          <p:spPr>
            <a:xfrm>
              <a:off x="8384760" y="998291"/>
              <a:ext cx="2286000" cy="1451400"/>
            </a:xfrm>
            <a:prstGeom prst="roundRect">
              <a:avLst>
                <a:gd fmla="val 10000"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53" name="Google Shape;253;p36"/>
            <p:cNvSpPr/>
            <p:nvPr/>
          </p:nvSpPr>
          <p:spPr>
            <a:xfrm>
              <a:off x="8638747" y="1239579"/>
              <a:ext cx="2286000" cy="1451400"/>
            </a:xfrm>
            <a:prstGeom prst="roundRect">
              <a:avLst>
                <a:gd fmla="val 10000" name="adj"/>
              </a:avLst>
            </a:prstGeom>
            <a:solidFill>
              <a:schemeClr val="lt1">
                <a:alpha val="89800"/>
              </a:schemeClr>
            </a:solidFill>
            <a:ln cap="flat" cmpd="sng" w="15875">
              <a:solidFill>
                <a:srgbClr val="19ACE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54" name="Google Shape;254;p36"/>
            <p:cNvSpPr txBox="1"/>
            <p:nvPr/>
          </p:nvSpPr>
          <p:spPr>
            <a:xfrm>
              <a:off x="8681261" y="1282093"/>
              <a:ext cx="2200800" cy="1366500"/>
            </a:xfrm>
            <a:prstGeom prst="rect">
              <a:avLst/>
            </a:prstGeom>
            <a:noFill/>
            <a:ln>
              <a:noFill/>
            </a:ln>
          </p:spPr>
          <p:txBody>
            <a:bodyPr anchorCtr="0" anchor="ctr" bIns="71450" lIns="71450" spcFirstLastPara="1" rIns="71450" wrap="square" tIns="71450">
              <a:noAutofit/>
            </a:bodyPr>
            <a:lstStyle/>
            <a:p>
              <a:pPr indent="0" lvl="0" marL="0" marR="0" rtl="0" algn="ctr">
                <a:lnSpc>
                  <a:spcPct val="90000"/>
                </a:lnSpc>
                <a:spcBef>
                  <a:spcPts val="0"/>
                </a:spcBef>
                <a:spcAft>
                  <a:spcPts val="0"/>
                </a:spcAft>
                <a:buClr>
                  <a:schemeClr val="dk1"/>
                </a:buClr>
                <a:buSzPts val="1900"/>
                <a:buFont typeface="Twentieth Century"/>
                <a:buNone/>
              </a:pPr>
              <a:r>
                <a:rPr i="0" lang="en" u="none" cap="none" strike="noStrike">
                  <a:solidFill>
                    <a:schemeClr val="dk1"/>
                  </a:solidFill>
                  <a:latin typeface="DM Sans"/>
                  <a:ea typeface="DM Sans"/>
                  <a:cs typeface="DM Sans"/>
                  <a:sym typeface="DM Sans"/>
                </a:rPr>
                <a:t>Density Based Clustering (DBSCAN)</a:t>
              </a:r>
              <a:endParaRPr>
                <a:latin typeface="DM Sans"/>
                <a:ea typeface="DM Sans"/>
                <a:cs typeface="DM Sans"/>
                <a:sym typeface="DM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nvSpPr>
        <p:spPr>
          <a:xfrm>
            <a:off x="391976" y="1101906"/>
            <a:ext cx="34416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1400" u="none" cap="none" strike="noStrike">
                <a:solidFill>
                  <a:schemeClr val="dk1"/>
                </a:solidFill>
                <a:latin typeface="DM Sans"/>
                <a:ea typeface="DM Sans"/>
                <a:cs typeface="DM Sans"/>
                <a:sym typeface="DM Sans"/>
              </a:rPr>
              <a:t>The k-means algorithm captures the insight that each point in a cluster should be near to the center of that cluster. </a:t>
            </a:r>
            <a:endParaRPr sz="1400">
              <a:solidFill>
                <a:schemeClr val="dk1"/>
              </a:solidFill>
              <a:latin typeface="DM Sans"/>
              <a:ea typeface="DM Sans"/>
              <a:cs typeface="DM Sans"/>
              <a:sym typeface="DM Sans"/>
            </a:endParaRPr>
          </a:p>
        </p:txBody>
      </p:sp>
      <p:sp>
        <p:nvSpPr>
          <p:cNvPr id="260" name="Google Shape;260;p37"/>
          <p:cNvSpPr txBox="1"/>
          <p:nvPr/>
        </p:nvSpPr>
        <p:spPr>
          <a:xfrm>
            <a:off x="391975" y="161575"/>
            <a:ext cx="4445100" cy="600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450">
                <a:solidFill>
                  <a:schemeClr val="dk1"/>
                </a:solidFill>
                <a:latin typeface="Merriweather"/>
                <a:ea typeface="Merriweather"/>
                <a:cs typeface="Merriweather"/>
                <a:sym typeface="Merriweather"/>
              </a:rPr>
              <a:t>K-means</a:t>
            </a:r>
            <a:endParaRPr b="1" sz="3450">
              <a:latin typeface="Merriweather"/>
              <a:ea typeface="Merriweather"/>
              <a:cs typeface="Merriweather"/>
              <a:sym typeface="Merriweather"/>
            </a:endParaRPr>
          </a:p>
        </p:txBody>
      </p:sp>
      <p:pic>
        <p:nvPicPr>
          <p:cNvPr id="261" name="Google Shape;261;p37"/>
          <p:cNvPicPr preferRelativeResize="0"/>
          <p:nvPr/>
        </p:nvPicPr>
        <p:blipFill rotWithShape="1">
          <a:blip r:embed="rId3">
            <a:alphaModFix/>
          </a:blip>
          <a:srcRect b="0" l="0" r="0" t="0"/>
          <a:stretch/>
        </p:blipFill>
        <p:spPr>
          <a:xfrm>
            <a:off x="391979" y="2193994"/>
            <a:ext cx="3917133" cy="2273692"/>
          </a:xfrm>
          <a:prstGeom prst="rect">
            <a:avLst/>
          </a:prstGeom>
          <a:noFill/>
          <a:ln>
            <a:noFill/>
          </a:ln>
        </p:spPr>
      </p:pic>
      <p:grpSp>
        <p:nvGrpSpPr>
          <p:cNvPr id="262" name="Google Shape;262;p37"/>
          <p:cNvGrpSpPr/>
          <p:nvPr/>
        </p:nvGrpSpPr>
        <p:grpSpPr>
          <a:xfrm>
            <a:off x="4414300" y="1391558"/>
            <a:ext cx="4686300" cy="2610338"/>
            <a:chOff x="0" y="457202"/>
            <a:chExt cx="6248400" cy="3480451"/>
          </a:xfrm>
        </p:grpSpPr>
        <p:sp>
          <p:nvSpPr>
            <p:cNvPr id="263" name="Google Shape;263;p37"/>
            <p:cNvSpPr/>
            <p:nvPr/>
          </p:nvSpPr>
          <p:spPr>
            <a:xfrm>
              <a:off x="0" y="457202"/>
              <a:ext cx="6248400" cy="5442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264" name="Google Shape;264;p37"/>
            <p:cNvSpPr txBox="1"/>
            <p:nvPr/>
          </p:nvSpPr>
          <p:spPr>
            <a:xfrm>
              <a:off x="26558" y="483760"/>
              <a:ext cx="6195300" cy="490800"/>
            </a:xfrm>
            <a:prstGeom prst="rect">
              <a:avLst/>
            </a:prstGeom>
            <a:noFill/>
            <a:ln>
              <a:noFill/>
            </a:ln>
          </p:spPr>
          <p:txBody>
            <a:bodyPr anchorCtr="0" anchor="ctr" bIns="42875" lIns="42875" spcFirstLastPara="1" rIns="42875" wrap="square" tIns="42875">
              <a:noAutofit/>
            </a:bodyPr>
            <a:lstStyle/>
            <a:p>
              <a:pPr indent="0" lvl="0" marL="0" marR="0" rtl="0" algn="l">
                <a:lnSpc>
                  <a:spcPct val="90000"/>
                </a:lnSpc>
                <a:spcBef>
                  <a:spcPts val="0"/>
                </a:spcBef>
                <a:spcAft>
                  <a:spcPts val="0"/>
                </a:spcAft>
                <a:buClr>
                  <a:schemeClr val="lt1"/>
                </a:buClr>
                <a:buSzPts val="1100"/>
                <a:buFont typeface="Twentieth Century"/>
                <a:buNone/>
              </a:pPr>
              <a:r>
                <a:rPr i="0" lang="en" sz="1000">
                  <a:solidFill>
                    <a:schemeClr val="lt1"/>
                  </a:solidFill>
                  <a:latin typeface="DM Sans"/>
                  <a:ea typeface="DM Sans"/>
                  <a:cs typeface="DM Sans"/>
                  <a:sym typeface="DM Sans"/>
                </a:rPr>
                <a:t>The K-Means algorithm operates through an iterative process to partition the dataset into k clusters. </a:t>
              </a:r>
              <a:endParaRPr sz="1000">
                <a:solidFill>
                  <a:schemeClr val="lt1"/>
                </a:solidFill>
                <a:latin typeface="DM Sans"/>
                <a:ea typeface="DM Sans"/>
                <a:cs typeface="DM Sans"/>
                <a:sym typeface="DM Sans"/>
              </a:endParaRPr>
            </a:p>
          </p:txBody>
        </p:sp>
        <p:sp>
          <p:nvSpPr>
            <p:cNvPr id="265" name="Google Shape;265;p37"/>
            <p:cNvSpPr/>
            <p:nvPr/>
          </p:nvSpPr>
          <p:spPr>
            <a:xfrm>
              <a:off x="0" y="1044452"/>
              <a:ext cx="6248400" cy="5442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266" name="Google Shape;266;p37"/>
            <p:cNvSpPr txBox="1"/>
            <p:nvPr/>
          </p:nvSpPr>
          <p:spPr>
            <a:xfrm>
              <a:off x="26558" y="1071010"/>
              <a:ext cx="6195300" cy="490800"/>
            </a:xfrm>
            <a:prstGeom prst="rect">
              <a:avLst/>
            </a:prstGeom>
            <a:noFill/>
            <a:ln>
              <a:noFill/>
            </a:ln>
          </p:spPr>
          <p:txBody>
            <a:bodyPr anchorCtr="0" anchor="ctr" bIns="42875" lIns="42875" spcFirstLastPara="1" rIns="42875" wrap="square" tIns="42875">
              <a:noAutofit/>
            </a:bodyPr>
            <a:lstStyle/>
            <a:p>
              <a:pPr indent="0" lvl="0" marL="0" marR="0" rtl="0" algn="l">
                <a:lnSpc>
                  <a:spcPct val="90000"/>
                </a:lnSpc>
                <a:spcBef>
                  <a:spcPts val="0"/>
                </a:spcBef>
                <a:spcAft>
                  <a:spcPts val="0"/>
                </a:spcAft>
                <a:buClr>
                  <a:schemeClr val="lt1"/>
                </a:buClr>
                <a:buSzPts val="1100"/>
                <a:buFont typeface="Twentieth Century"/>
                <a:buNone/>
              </a:pPr>
              <a:r>
                <a:rPr i="0" lang="en" sz="1000">
                  <a:solidFill>
                    <a:schemeClr val="lt1"/>
                  </a:solidFill>
                  <a:latin typeface="DM Sans"/>
                  <a:ea typeface="DM Sans"/>
                  <a:cs typeface="DM Sans"/>
                  <a:sym typeface="DM Sans"/>
                </a:rPr>
                <a:t>Select the number of clusters (K): Decide the number of clusters you want to form.</a:t>
              </a:r>
              <a:endParaRPr sz="1000">
                <a:solidFill>
                  <a:schemeClr val="lt1"/>
                </a:solidFill>
                <a:latin typeface="DM Sans"/>
                <a:ea typeface="DM Sans"/>
                <a:cs typeface="DM Sans"/>
                <a:sym typeface="DM Sans"/>
              </a:endParaRPr>
            </a:p>
          </p:txBody>
        </p:sp>
        <p:sp>
          <p:nvSpPr>
            <p:cNvPr id="267" name="Google Shape;267;p37"/>
            <p:cNvSpPr/>
            <p:nvPr/>
          </p:nvSpPr>
          <p:spPr>
            <a:xfrm>
              <a:off x="0" y="1631703"/>
              <a:ext cx="6248400" cy="5442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268" name="Google Shape;268;p37"/>
            <p:cNvSpPr txBox="1"/>
            <p:nvPr/>
          </p:nvSpPr>
          <p:spPr>
            <a:xfrm>
              <a:off x="26558" y="1658261"/>
              <a:ext cx="6195300" cy="490800"/>
            </a:xfrm>
            <a:prstGeom prst="rect">
              <a:avLst/>
            </a:prstGeom>
            <a:noFill/>
            <a:ln>
              <a:noFill/>
            </a:ln>
          </p:spPr>
          <p:txBody>
            <a:bodyPr anchorCtr="0" anchor="ctr" bIns="42875" lIns="42875" spcFirstLastPara="1" rIns="42875" wrap="square" tIns="42875">
              <a:noAutofit/>
            </a:bodyPr>
            <a:lstStyle/>
            <a:p>
              <a:pPr indent="0" lvl="0" marL="0" marR="0" rtl="0" algn="l">
                <a:lnSpc>
                  <a:spcPct val="90000"/>
                </a:lnSpc>
                <a:spcBef>
                  <a:spcPts val="0"/>
                </a:spcBef>
                <a:spcAft>
                  <a:spcPts val="0"/>
                </a:spcAft>
                <a:buClr>
                  <a:schemeClr val="lt1"/>
                </a:buClr>
                <a:buSzPts val="1100"/>
                <a:buFont typeface="Twentieth Century"/>
                <a:buNone/>
              </a:pPr>
              <a:r>
                <a:rPr i="0" lang="en" sz="1000">
                  <a:solidFill>
                    <a:schemeClr val="lt1"/>
                  </a:solidFill>
                  <a:latin typeface="DM Sans"/>
                  <a:ea typeface="DM Sans"/>
                  <a:cs typeface="DM Sans"/>
                  <a:sym typeface="DM Sans"/>
                </a:rPr>
                <a:t>Initialize centroids: Randomly select k points as initial centroids.</a:t>
              </a:r>
              <a:endParaRPr sz="1000">
                <a:solidFill>
                  <a:schemeClr val="lt1"/>
                </a:solidFill>
                <a:latin typeface="DM Sans"/>
                <a:ea typeface="DM Sans"/>
                <a:cs typeface="DM Sans"/>
                <a:sym typeface="DM Sans"/>
              </a:endParaRPr>
            </a:p>
          </p:txBody>
        </p:sp>
        <p:sp>
          <p:nvSpPr>
            <p:cNvPr id="269" name="Google Shape;269;p37"/>
            <p:cNvSpPr/>
            <p:nvPr/>
          </p:nvSpPr>
          <p:spPr>
            <a:xfrm>
              <a:off x="0" y="2218953"/>
              <a:ext cx="6248400" cy="5442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270" name="Google Shape;270;p37"/>
            <p:cNvSpPr txBox="1"/>
            <p:nvPr/>
          </p:nvSpPr>
          <p:spPr>
            <a:xfrm>
              <a:off x="26558" y="2245511"/>
              <a:ext cx="6195300" cy="490800"/>
            </a:xfrm>
            <a:prstGeom prst="rect">
              <a:avLst/>
            </a:prstGeom>
            <a:noFill/>
            <a:ln>
              <a:noFill/>
            </a:ln>
          </p:spPr>
          <p:txBody>
            <a:bodyPr anchorCtr="0" anchor="ctr" bIns="42875" lIns="42875" spcFirstLastPara="1" rIns="42875" wrap="square" tIns="42875">
              <a:noAutofit/>
            </a:bodyPr>
            <a:lstStyle/>
            <a:p>
              <a:pPr indent="0" lvl="0" marL="0" marR="0" rtl="0" algn="l">
                <a:lnSpc>
                  <a:spcPct val="90000"/>
                </a:lnSpc>
                <a:spcBef>
                  <a:spcPts val="0"/>
                </a:spcBef>
                <a:spcAft>
                  <a:spcPts val="0"/>
                </a:spcAft>
                <a:buClr>
                  <a:schemeClr val="lt1"/>
                </a:buClr>
                <a:buSzPts val="1100"/>
                <a:buFont typeface="Twentieth Century"/>
                <a:buNone/>
              </a:pPr>
              <a:r>
                <a:rPr i="0" lang="en" sz="1000">
                  <a:solidFill>
                    <a:schemeClr val="lt1"/>
                  </a:solidFill>
                  <a:latin typeface="DM Sans"/>
                  <a:ea typeface="DM Sans"/>
                  <a:cs typeface="DM Sans"/>
                  <a:sym typeface="DM Sans"/>
                </a:rPr>
                <a:t>Assign data points to clusters: Assign each data point to the nearest centroid, forming k clusters.</a:t>
              </a:r>
              <a:endParaRPr sz="1000">
                <a:solidFill>
                  <a:schemeClr val="lt1"/>
                </a:solidFill>
                <a:latin typeface="DM Sans"/>
                <a:ea typeface="DM Sans"/>
                <a:cs typeface="DM Sans"/>
                <a:sym typeface="DM Sans"/>
              </a:endParaRPr>
            </a:p>
          </p:txBody>
        </p:sp>
        <p:sp>
          <p:nvSpPr>
            <p:cNvPr id="271" name="Google Shape;271;p37"/>
            <p:cNvSpPr/>
            <p:nvPr/>
          </p:nvSpPr>
          <p:spPr>
            <a:xfrm>
              <a:off x="0" y="2806203"/>
              <a:ext cx="6248400" cy="5442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272" name="Google Shape;272;p37"/>
            <p:cNvSpPr txBox="1"/>
            <p:nvPr/>
          </p:nvSpPr>
          <p:spPr>
            <a:xfrm>
              <a:off x="26558" y="2832761"/>
              <a:ext cx="6195300" cy="490800"/>
            </a:xfrm>
            <a:prstGeom prst="rect">
              <a:avLst/>
            </a:prstGeom>
            <a:noFill/>
            <a:ln>
              <a:noFill/>
            </a:ln>
          </p:spPr>
          <p:txBody>
            <a:bodyPr anchorCtr="0" anchor="ctr" bIns="42875" lIns="42875" spcFirstLastPara="1" rIns="42875" wrap="square" tIns="42875">
              <a:noAutofit/>
            </a:bodyPr>
            <a:lstStyle/>
            <a:p>
              <a:pPr indent="0" lvl="0" marL="0" marR="0" rtl="0" algn="l">
                <a:lnSpc>
                  <a:spcPct val="90000"/>
                </a:lnSpc>
                <a:spcBef>
                  <a:spcPts val="0"/>
                </a:spcBef>
                <a:spcAft>
                  <a:spcPts val="0"/>
                </a:spcAft>
                <a:buClr>
                  <a:schemeClr val="lt1"/>
                </a:buClr>
                <a:buSzPts val="1100"/>
                <a:buFont typeface="Twentieth Century"/>
                <a:buNone/>
              </a:pPr>
              <a:r>
                <a:rPr i="0" lang="en" sz="1000">
                  <a:solidFill>
                    <a:schemeClr val="lt1"/>
                  </a:solidFill>
                  <a:latin typeface="DM Sans"/>
                  <a:ea typeface="DM Sans"/>
                  <a:cs typeface="DM Sans"/>
                  <a:sym typeface="DM Sans"/>
                </a:rPr>
                <a:t>Update centroids: Calculate the new centroids by taking the mean of all data points assigned to each cluster.</a:t>
              </a:r>
              <a:endParaRPr sz="1000">
                <a:solidFill>
                  <a:schemeClr val="lt1"/>
                </a:solidFill>
                <a:latin typeface="DM Sans"/>
                <a:ea typeface="DM Sans"/>
                <a:cs typeface="DM Sans"/>
                <a:sym typeface="DM Sans"/>
              </a:endParaRPr>
            </a:p>
          </p:txBody>
        </p:sp>
        <p:sp>
          <p:nvSpPr>
            <p:cNvPr id="273" name="Google Shape;273;p37"/>
            <p:cNvSpPr/>
            <p:nvPr/>
          </p:nvSpPr>
          <p:spPr>
            <a:xfrm>
              <a:off x="0" y="3393453"/>
              <a:ext cx="6248400" cy="5442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274" name="Google Shape;274;p37"/>
            <p:cNvSpPr txBox="1"/>
            <p:nvPr/>
          </p:nvSpPr>
          <p:spPr>
            <a:xfrm>
              <a:off x="26558" y="3420011"/>
              <a:ext cx="6195300" cy="490800"/>
            </a:xfrm>
            <a:prstGeom prst="rect">
              <a:avLst/>
            </a:prstGeom>
            <a:noFill/>
            <a:ln>
              <a:noFill/>
            </a:ln>
          </p:spPr>
          <p:txBody>
            <a:bodyPr anchorCtr="0" anchor="ctr" bIns="42875" lIns="42875" spcFirstLastPara="1" rIns="42875" wrap="square" tIns="42875">
              <a:noAutofit/>
            </a:bodyPr>
            <a:lstStyle/>
            <a:p>
              <a:pPr indent="0" lvl="0" marL="0" marR="0" rtl="0" algn="l">
                <a:lnSpc>
                  <a:spcPct val="90000"/>
                </a:lnSpc>
                <a:spcBef>
                  <a:spcPts val="0"/>
                </a:spcBef>
                <a:spcAft>
                  <a:spcPts val="0"/>
                </a:spcAft>
                <a:buClr>
                  <a:schemeClr val="lt1"/>
                </a:buClr>
                <a:buSzPts val="1100"/>
                <a:buFont typeface="Twentieth Century"/>
                <a:buNone/>
              </a:pPr>
              <a:r>
                <a:rPr i="0" lang="en" sz="1000">
                  <a:solidFill>
                    <a:schemeClr val="lt1"/>
                  </a:solidFill>
                  <a:latin typeface="DM Sans"/>
                  <a:ea typeface="DM Sans"/>
                  <a:cs typeface="DM Sans"/>
                  <a:sym typeface="DM Sans"/>
                </a:rPr>
                <a:t>Repeat: Reassign data points to the nearest centroid and update centroids until the centroids no longer change or a maximum number of iterations is reached</a:t>
              </a:r>
              <a:r>
                <a:rPr baseline="30000" i="0" lang="en" sz="1000" u="sng">
                  <a:solidFill>
                    <a:schemeClr val="hlink"/>
                  </a:solidFill>
                  <a:latin typeface="DM Sans"/>
                  <a:ea typeface="DM Sans"/>
                  <a:cs typeface="DM Sans"/>
                  <a:sym typeface="DM Sans"/>
                  <a:hlinkClick r:id="rId4"/>
                </a:rPr>
                <a:t>1</a:t>
              </a:r>
              <a:r>
                <a:rPr baseline="30000" i="0" lang="en" sz="1000" u="sng">
                  <a:solidFill>
                    <a:schemeClr val="hlink"/>
                  </a:solidFill>
                  <a:latin typeface="DM Sans"/>
                  <a:ea typeface="DM Sans"/>
                  <a:cs typeface="DM Sans"/>
                  <a:sym typeface="DM Sans"/>
                  <a:hlinkClick r:id="rId5"/>
                </a:rPr>
                <a:t>2</a:t>
              </a:r>
              <a:r>
                <a:rPr i="0" lang="en" sz="1000">
                  <a:solidFill>
                    <a:schemeClr val="lt1"/>
                  </a:solidFill>
                  <a:latin typeface="DM Sans"/>
                  <a:ea typeface="DM Sans"/>
                  <a:cs typeface="DM Sans"/>
                  <a:sym typeface="DM Sans"/>
                </a:rPr>
                <a:t>.</a:t>
              </a:r>
              <a:endParaRPr sz="1000">
                <a:solidFill>
                  <a:schemeClr val="lt1"/>
                </a:solidFill>
                <a:latin typeface="DM Sans"/>
                <a:ea typeface="DM Sans"/>
                <a:cs typeface="DM Sans"/>
                <a:sym typeface="DM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38"/>
          <p:cNvSpPr txBox="1"/>
          <p:nvPr/>
        </p:nvSpPr>
        <p:spPr>
          <a:xfrm>
            <a:off x="603504" y="196441"/>
            <a:ext cx="4739100" cy="10905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None/>
            </a:pPr>
            <a:r>
              <a:rPr lang="en" sz="3450">
                <a:solidFill>
                  <a:schemeClr val="dk1"/>
                </a:solidFill>
                <a:latin typeface="Merriweather"/>
                <a:ea typeface="Merriweather"/>
                <a:cs typeface="Merriweather"/>
                <a:sym typeface="Merriweather"/>
              </a:rPr>
              <a:t>K-means:</a:t>
            </a:r>
            <a:endParaRPr sz="3450">
              <a:solidFill>
                <a:schemeClr val="dk1"/>
              </a:solidFill>
              <a:latin typeface="Merriweather"/>
              <a:ea typeface="Merriweather"/>
              <a:cs typeface="Merriweather"/>
              <a:sym typeface="Merriweather"/>
            </a:endParaRPr>
          </a:p>
          <a:p>
            <a:pPr indent="0" lvl="0" marL="0" marR="0" rtl="0" algn="l">
              <a:lnSpc>
                <a:spcPct val="90000"/>
              </a:lnSpc>
              <a:spcBef>
                <a:spcPts val="500"/>
              </a:spcBef>
              <a:spcAft>
                <a:spcPts val="0"/>
              </a:spcAft>
              <a:buNone/>
            </a:pPr>
            <a:r>
              <a:rPr lang="en" sz="1800">
                <a:solidFill>
                  <a:schemeClr val="dk1"/>
                </a:solidFill>
                <a:latin typeface="Merriweather"/>
                <a:ea typeface="Merriweather"/>
                <a:cs typeface="Merriweather"/>
                <a:sym typeface="Merriweather"/>
              </a:rPr>
              <a:t>Minimizing the Sum of Squared Errors</a:t>
            </a:r>
            <a:endParaRPr sz="1800">
              <a:solidFill>
                <a:schemeClr val="dk1"/>
              </a:solidFill>
              <a:latin typeface="Merriweather"/>
              <a:ea typeface="Merriweather"/>
              <a:cs typeface="Merriweather"/>
              <a:sym typeface="Merriweather"/>
            </a:endParaRPr>
          </a:p>
        </p:txBody>
      </p:sp>
      <p:pic>
        <p:nvPicPr>
          <p:cNvPr id="280" name="Google Shape;280;p38"/>
          <p:cNvPicPr preferRelativeResize="0"/>
          <p:nvPr/>
        </p:nvPicPr>
        <p:blipFill rotWithShape="1">
          <a:blip r:embed="rId3">
            <a:alphaModFix/>
          </a:blip>
          <a:srcRect b="0" l="0" r="0" t="0"/>
          <a:stretch/>
        </p:blipFill>
        <p:spPr>
          <a:xfrm>
            <a:off x="5622917" y="474546"/>
            <a:ext cx="2789731" cy="1429738"/>
          </a:xfrm>
          <a:prstGeom prst="rect">
            <a:avLst/>
          </a:prstGeom>
          <a:noFill/>
          <a:ln>
            <a:noFill/>
          </a:ln>
        </p:spPr>
      </p:pic>
      <p:sp>
        <p:nvSpPr>
          <p:cNvPr id="281" name="Google Shape;281;p38"/>
          <p:cNvSpPr txBox="1"/>
          <p:nvPr/>
        </p:nvSpPr>
        <p:spPr>
          <a:xfrm>
            <a:off x="603504" y="1816261"/>
            <a:ext cx="3488100" cy="2729400"/>
          </a:xfrm>
          <a:prstGeom prst="rect">
            <a:avLst/>
          </a:prstGeom>
          <a:noFill/>
          <a:ln>
            <a:noFill/>
          </a:ln>
        </p:spPr>
        <p:txBody>
          <a:bodyPr anchorCtr="0" anchor="ctr" bIns="34275" lIns="68575" spcFirstLastPara="1" rIns="68575" wrap="square" tIns="34275">
            <a:normAutofit lnSpcReduction="10000"/>
          </a:bodyPr>
          <a:lstStyle/>
          <a:p>
            <a:pPr indent="0" lvl="0" marL="0" marR="0" rtl="0" algn="l">
              <a:lnSpc>
                <a:spcPct val="90000"/>
              </a:lnSpc>
              <a:spcBef>
                <a:spcPts val="0"/>
              </a:spcBef>
              <a:spcAft>
                <a:spcPts val="0"/>
              </a:spcAft>
              <a:buNone/>
            </a:pPr>
            <a:r>
              <a:rPr lang="en">
                <a:solidFill>
                  <a:schemeClr val="dk1"/>
                </a:solidFill>
                <a:latin typeface="DM Sans"/>
                <a:ea typeface="DM Sans"/>
                <a:cs typeface="DM Sans"/>
                <a:sym typeface="DM Sans"/>
              </a:rPr>
              <a:t>- </a:t>
            </a:r>
            <a:r>
              <a:rPr lang="en" sz="1400">
                <a:solidFill>
                  <a:schemeClr val="dk1"/>
                </a:solidFill>
                <a:latin typeface="DM Sans"/>
                <a:ea typeface="DM Sans"/>
                <a:cs typeface="DM Sans"/>
                <a:sym typeface="DM Sans"/>
              </a:rPr>
              <a:t>(SSE) Key Concept: Objective: The main goal of K-Means is to minimize the Sum of Squared Errors (SSE) within clusters. </a:t>
            </a:r>
            <a:endParaRPr sz="1100">
              <a:solidFill>
                <a:schemeClr val="dk1"/>
              </a:solidFill>
              <a:latin typeface="DM Sans"/>
              <a:ea typeface="DM Sans"/>
              <a:cs typeface="DM Sans"/>
              <a:sym typeface="DM Sans"/>
            </a:endParaRPr>
          </a:p>
          <a:p>
            <a:pPr indent="88900" lvl="0" marL="0" marR="0" rtl="0" algn="l">
              <a:lnSpc>
                <a:spcPct val="90000"/>
              </a:lnSpc>
              <a:spcBef>
                <a:spcPts val="500"/>
              </a:spcBef>
              <a:spcAft>
                <a:spcPts val="0"/>
              </a:spcAft>
              <a:buClr>
                <a:schemeClr val="dk1"/>
              </a:buClr>
              <a:buSzPts val="1400"/>
              <a:buFont typeface="Arial"/>
              <a:buNone/>
            </a:pPr>
            <a:r>
              <a:t/>
            </a:r>
            <a:endParaRPr sz="1400">
              <a:solidFill>
                <a:schemeClr val="dk1"/>
              </a:solidFill>
              <a:latin typeface="DM Sans"/>
              <a:ea typeface="DM Sans"/>
              <a:cs typeface="DM Sans"/>
              <a:sym typeface="DM Sans"/>
            </a:endParaRPr>
          </a:p>
          <a:p>
            <a:pPr indent="0" lvl="0" marL="0" marR="0" rtl="0" algn="l">
              <a:lnSpc>
                <a:spcPct val="90000"/>
              </a:lnSpc>
              <a:spcBef>
                <a:spcPts val="500"/>
              </a:spcBef>
              <a:spcAft>
                <a:spcPts val="0"/>
              </a:spcAft>
              <a:buNone/>
            </a:pPr>
            <a:r>
              <a:rPr lang="en">
                <a:solidFill>
                  <a:schemeClr val="dk1"/>
                </a:solidFill>
                <a:latin typeface="DM Sans"/>
                <a:ea typeface="DM Sans"/>
                <a:cs typeface="DM Sans"/>
                <a:sym typeface="DM Sans"/>
              </a:rPr>
              <a:t>- </a:t>
            </a:r>
            <a:r>
              <a:rPr lang="en" sz="1400">
                <a:solidFill>
                  <a:schemeClr val="dk1"/>
                </a:solidFill>
                <a:latin typeface="DM Sans"/>
                <a:ea typeface="DM Sans"/>
                <a:cs typeface="DM Sans"/>
                <a:sym typeface="DM Sans"/>
              </a:rPr>
              <a:t>A lower SSE indicates that points are closer to their respective centroids, resulting in more cohesive clusters.</a:t>
            </a:r>
            <a:endParaRPr sz="1100">
              <a:solidFill>
                <a:schemeClr val="dk1"/>
              </a:solidFill>
              <a:latin typeface="DM Sans"/>
              <a:ea typeface="DM Sans"/>
              <a:cs typeface="DM Sans"/>
              <a:sym typeface="DM Sans"/>
            </a:endParaRPr>
          </a:p>
          <a:p>
            <a:pPr indent="88900" lvl="0" marL="0" marR="0" rtl="0" algn="l">
              <a:lnSpc>
                <a:spcPct val="90000"/>
              </a:lnSpc>
              <a:spcBef>
                <a:spcPts val="500"/>
              </a:spcBef>
              <a:spcAft>
                <a:spcPts val="0"/>
              </a:spcAft>
              <a:buClr>
                <a:schemeClr val="dk1"/>
              </a:buClr>
              <a:buSzPts val="1400"/>
              <a:buFont typeface="Arial"/>
              <a:buNone/>
            </a:pPr>
            <a:r>
              <a:t/>
            </a:r>
            <a:endParaRPr sz="1400">
              <a:solidFill>
                <a:schemeClr val="dk1"/>
              </a:solidFill>
              <a:latin typeface="DM Sans"/>
              <a:ea typeface="DM Sans"/>
              <a:cs typeface="DM Sans"/>
              <a:sym typeface="DM Sans"/>
            </a:endParaRPr>
          </a:p>
          <a:p>
            <a:pPr indent="0" lvl="0" marL="0" marR="0" rtl="0" algn="l">
              <a:lnSpc>
                <a:spcPct val="90000"/>
              </a:lnSpc>
              <a:spcBef>
                <a:spcPts val="500"/>
              </a:spcBef>
              <a:spcAft>
                <a:spcPts val="0"/>
              </a:spcAft>
              <a:buNone/>
            </a:pPr>
            <a:r>
              <a:rPr lang="en">
                <a:solidFill>
                  <a:schemeClr val="dk1"/>
                </a:solidFill>
                <a:latin typeface="DM Sans"/>
                <a:ea typeface="DM Sans"/>
                <a:cs typeface="DM Sans"/>
                <a:sym typeface="DM Sans"/>
              </a:rPr>
              <a:t>- </a:t>
            </a:r>
            <a:r>
              <a:rPr lang="en" sz="1400">
                <a:solidFill>
                  <a:schemeClr val="dk1"/>
                </a:solidFill>
                <a:latin typeface="DM Sans"/>
                <a:ea typeface="DM Sans"/>
                <a:cs typeface="DM Sans"/>
                <a:sym typeface="DM Sans"/>
              </a:rPr>
              <a:t>What is Sum of Squared Errors (SSE)?Definition: SSE measures the total squared distance between each data point and the centroid of its assigned cluster.</a:t>
            </a:r>
            <a:endParaRPr sz="1100">
              <a:solidFill>
                <a:schemeClr val="dk1"/>
              </a:solidFill>
              <a:latin typeface="DM Sans"/>
              <a:ea typeface="DM Sans"/>
              <a:cs typeface="DM Sans"/>
              <a:sym typeface="DM Sans"/>
            </a:endParaRPr>
          </a:p>
        </p:txBody>
      </p:sp>
      <p:pic>
        <p:nvPicPr>
          <p:cNvPr id="282" name="Google Shape;282;p38"/>
          <p:cNvPicPr preferRelativeResize="0"/>
          <p:nvPr/>
        </p:nvPicPr>
        <p:blipFill rotWithShape="1">
          <a:blip r:embed="rId4">
            <a:alphaModFix/>
          </a:blip>
          <a:srcRect b="0" l="0" r="0" t="0"/>
          <a:stretch/>
        </p:blipFill>
        <p:spPr>
          <a:xfrm>
            <a:off x="5602171" y="3121142"/>
            <a:ext cx="2831220" cy="1424512"/>
          </a:xfrm>
          <a:prstGeom prst="rect">
            <a:avLst/>
          </a:prstGeom>
          <a:noFill/>
          <a:ln>
            <a:noFill/>
          </a:ln>
        </p:spPr>
      </p:pic>
      <p:pic>
        <p:nvPicPr>
          <p:cNvPr id="283" name="Google Shape;283;p38"/>
          <p:cNvPicPr preferRelativeResize="0"/>
          <p:nvPr/>
        </p:nvPicPr>
        <p:blipFill rotWithShape="1">
          <a:blip r:embed="rId5">
            <a:alphaModFix/>
          </a:blip>
          <a:srcRect b="0" l="0" r="0" t="0"/>
          <a:stretch/>
        </p:blipFill>
        <p:spPr>
          <a:xfrm>
            <a:off x="5602176" y="2090630"/>
            <a:ext cx="2831220" cy="8441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pic>
        <p:nvPicPr>
          <p:cNvPr id="288" name="Google Shape;288;p39"/>
          <p:cNvPicPr preferRelativeResize="0"/>
          <p:nvPr/>
        </p:nvPicPr>
        <p:blipFill rotWithShape="1">
          <a:blip r:embed="rId3">
            <a:alphaModFix/>
          </a:blip>
          <a:srcRect b="0" l="0" r="0" t="0"/>
          <a:stretch/>
        </p:blipFill>
        <p:spPr>
          <a:xfrm>
            <a:off x="128219" y="2672073"/>
            <a:ext cx="3742322" cy="1871161"/>
          </a:xfrm>
          <a:prstGeom prst="rect">
            <a:avLst/>
          </a:prstGeom>
          <a:noFill/>
          <a:ln>
            <a:noFill/>
          </a:ln>
        </p:spPr>
      </p:pic>
      <p:pic>
        <p:nvPicPr>
          <p:cNvPr id="289" name="Google Shape;289;p39"/>
          <p:cNvPicPr preferRelativeResize="0"/>
          <p:nvPr/>
        </p:nvPicPr>
        <p:blipFill rotWithShape="1">
          <a:blip r:embed="rId4">
            <a:alphaModFix/>
          </a:blip>
          <a:srcRect b="15324" l="0" r="0" t="13894"/>
          <a:stretch/>
        </p:blipFill>
        <p:spPr>
          <a:xfrm>
            <a:off x="3979226" y="2672069"/>
            <a:ext cx="4967387" cy="1871157"/>
          </a:xfrm>
          <a:prstGeom prst="rect">
            <a:avLst/>
          </a:prstGeom>
          <a:noFill/>
          <a:ln>
            <a:noFill/>
          </a:ln>
        </p:spPr>
      </p:pic>
      <p:grpSp>
        <p:nvGrpSpPr>
          <p:cNvPr id="290" name="Google Shape;290;p39"/>
          <p:cNvGrpSpPr/>
          <p:nvPr/>
        </p:nvGrpSpPr>
        <p:grpSpPr>
          <a:xfrm>
            <a:off x="1847299" y="974380"/>
            <a:ext cx="5449395" cy="1071676"/>
            <a:chOff x="-2377" y="-8740"/>
            <a:chExt cx="7265860" cy="1428902"/>
          </a:xfrm>
        </p:grpSpPr>
        <p:sp>
          <p:nvSpPr>
            <p:cNvPr id="291" name="Google Shape;291;p39"/>
            <p:cNvSpPr/>
            <p:nvPr/>
          </p:nvSpPr>
          <p:spPr>
            <a:xfrm>
              <a:off x="-2377" y="-8740"/>
              <a:ext cx="1917600" cy="1217700"/>
            </a:xfrm>
            <a:prstGeom prst="roundRect">
              <a:avLst>
                <a:gd fmla="val 10000"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b="1" sz="800">
                <a:latin typeface="DM Sans"/>
                <a:ea typeface="DM Sans"/>
                <a:cs typeface="DM Sans"/>
                <a:sym typeface="DM Sans"/>
              </a:endParaRPr>
            </a:p>
          </p:txBody>
        </p:sp>
        <p:sp>
          <p:nvSpPr>
            <p:cNvPr id="292" name="Google Shape;292;p39"/>
            <p:cNvSpPr/>
            <p:nvPr/>
          </p:nvSpPr>
          <p:spPr>
            <a:xfrm>
              <a:off x="210675" y="193659"/>
              <a:ext cx="1917600" cy="1217700"/>
            </a:xfrm>
            <a:prstGeom prst="roundRect">
              <a:avLst>
                <a:gd fmla="val 10000" name="adj"/>
              </a:avLst>
            </a:prstGeom>
            <a:solidFill>
              <a:schemeClr val="lt1">
                <a:alpha val="89800"/>
              </a:schemeClr>
            </a:solidFill>
            <a:ln cap="flat" cmpd="sng" w="15875">
              <a:solidFill>
                <a:srgbClr val="19ACE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b="1" sz="800">
                <a:latin typeface="DM Sans"/>
                <a:ea typeface="DM Sans"/>
                <a:cs typeface="DM Sans"/>
                <a:sym typeface="DM Sans"/>
              </a:endParaRPr>
            </a:p>
          </p:txBody>
        </p:sp>
        <p:sp>
          <p:nvSpPr>
            <p:cNvPr id="293" name="Google Shape;293;p39"/>
            <p:cNvSpPr txBox="1"/>
            <p:nvPr/>
          </p:nvSpPr>
          <p:spPr>
            <a:xfrm>
              <a:off x="246337" y="229321"/>
              <a:ext cx="1846200" cy="1146300"/>
            </a:xfrm>
            <a:prstGeom prst="rect">
              <a:avLst/>
            </a:prstGeom>
            <a:noFill/>
            <a:ln>
              <a:noFill/>
            </a:ln>
          </p:spPr>
          <p:txBody>
            <a:bodyPr anchorCtr="0" anchor="ctr" bIns="37150" lIns="37150" spcFirstLastPara="1" rIns="37150" wrap="square" tIns="37150">
              <a:noAutofit/>
            </a:bodyPr>
            <a:lstStyle/>
            <a:p>
              <a:pPr indent="0" lvl="0" marL="0" marR="0" rtl="0" algn="ctr">
                <a:lnSpc>
                  <a:spcPct val="90000"/>
                </a:lnSpc>
                <a:spcBef>
                  <a:spcPts val="0"/>
                </a:spcBef>
                <a:spcAft>
                  <a:spcPts val="0"/>
                </a:spcAft>
                <a:buClr>
                  <a:schemeClr val="dk1"/>
                </a:buClr>
                <a:buSzPts val="1000"/>
                <a:buFont typeface="Twentieth Century"/>
                <a:buNone/>
              </a:pPr>
              <a:r>
                <a:rPr b="1" lang="en" sz="800">
                  <a:solidFill>
                    <a:schemeClr val="dk1"/>
                  </a:solidFill>
                  <a:latin typeface="DM Sans"/>
                  <a:ea typeface="DM Sans"/>
                  <a:cs typeface="DM Sans"/>
                  <a:sym typeface="DM Sans"/>
                </a:rPr>
                <a:t>Why Minimize SSE?</a:t>
              </a:r>
              <a:endParaRPr b="1" sz="800">
                <a:solidFill>
                  <a:schemeClr val="dk1"/>
                </a:solidFill>
                <a:latin typeface="DM Sans"/>
                <a:ea typeface="DM Sans"/>
                <a:cs typeface="DM Sans"/>
                <a:sym typeface="DM Sans"/>
              </a:endParaRPr>
            </a:p>
          </p:txBody>
        </p:sp>
        <p:sp>
          <p:nvSpPr>
            <p:cNvPr id="294" name="Google Shape;294;p39"/>
            <p:cNvSpPr/>
            <p:nvPr/>
          </p:nvSpPr>
          <p:spPr>
            <a:xfrm>
              <a:off x="2565221" y="-8738"/>
              <a:ext cx="1917600" cy="1217700"/>
            </a:xfrm>
            <a:prstGeom prst="roundRect">
              <a:avLst>
                <a:gd fmla="val 10000"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b="1" sz="800">
                <a:latin typeface="DM Sans"/>
                <a:ea typeface="DM Sans"/>
                <a:cs typeface="DM Sans"/>
                <a:sym typeface="DM Sans"/>
              </a:endParaRPr>
            </a:p>
          </p:txBody>
        </p:sp>
        <p:sp>
          <p:nvSpPr>
            <p:cNvPr id="295" name="Google Shape;295;p39"/>
            <p:cNvSpPr/>
            <p:nvPr/>
          </p:nvSpPr>
          <p:spPr>
            <a:xfrm>
              <a:off x="2796139" y="202462"/>
              <a:ext cx="1917600" cy="1217700"/>
            </a:xfrm>
            <a:prstGeom prst="roundRect">
              <a:avLst>
                <a:gd fmla="val 10000" name="adj"/>
              </a:avLst>
            </a:prstGeom>
            <a:solidFill>
              <a:schemeClr val="lt1">
                <a:alpha val="89800"/>
              </a:schemeClr>
            </a:solidFill>
            <a:ln cap="flat" cmpd="sng" w="15875">
              <a:solidFill>
                <a:srgbClr val="19ACE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b="1" sz="800">
                <a:latin typeface="DM Sans"/>
                <a:ea typeface="DM Sans"/>
                <a:cs typeface="DM Sans"/>
                <a:sym typeface="DM Sans"/>
              </a:endParaRPr>
            </a:p>
          </p:txBody>
        </p:sp>
        <p:sp>
          <p:nvSpPr>
            <p:cNvPr id="296" name="Google Shape;296;p39"/>
            <p:cNvSpPr txBox="1"/>
            <p:nvPr/>
          </p:nvSpPr>
          <p:spPr>
            <a:xfrm>
              <a:off x="2831835" y="238124"/>
              <a:ext cx="1846200" cy="1146300"/>
            </a:xfrm>
            <a:prstGeom prst="rect">
              <a:avLst/>
            </a:prstGeom>
            <a:noFill/>
            <a:ln>
              <a:noFill/>
            </a:ln>
          </p:spPr>
          <p:txBody>
            <a:bodyPr anchorCtr="0" anchor="ctr" bIns="37150" lIns="37150" spcFirstLastPara="1" rIns="37150" wrap="square" tIns="37150">
              <a:noAutofit/>
            </a:bodyPr>
            <a:lstStyle/>
            <a:p>
              <a:pPr indent="0" lvl="0" marL="0" marR="0" rtl="0" algn="ctr">
                <a:lnSpc>
                  <a:spcPct val="90000"/>
                </a:lnSpc>
                <a:spcBef>
                  <a:spcPts val="0"/>
                </a:spcBef>
                <a:spcAft>
                  <a:spcPts val="0"/>
                </a:spcAft>
                <a:buClr>
                  <a:schemeClr val="dk1"/>
                </a:buClr>
                <a:buSzPts val="1000"/>
                <a:buFont typeface="Twentieth Century"/>
                <a:buNone/>
              </a:pPr>
              <a:r>
                <a:rPr b="1" lang="en" sz="800">
                  <a:solidFill>
                    <a:schemeClr val="dk1"/>
                  </a:solidFill>
                  <a:latin typeface="DM Sans"/>
                  <a:ea typeface="DM Sans"/>
                  <a:cs typeface="DM Sans"/>
                  <a:sym typeface="DM Sans"/>
                </a:rPr>
                <a:t>Tighter Clusters:</a:t>
              </a:r>
              <a:endParaRPr b="1" sz="800">
                <a:solidFill>
                  <a:schemeClr val="dk1"/>
                </a:solidFill>
                <a:latin typeface="DM Sans"/>
                <a:ea typeface="DM Sans"/>
                <a:cs typeface="DM Sans"/>
                <a:sym typeface="DM Sans"/>
              </a:endParaRPr>
            </a:p>
            <a:p>
              <a:pPr indent="0" lvl="0" marL="0" marR="0" rtl="0" algn="ctr">
                <a:lnSpc>
                  <a:spcPct val="90000"/>
                </a:lnSpc>
                <a:spcBef>
                  <a:spcPts val="0"/>
                </a:spcBef>
                <a:spcAft>
                  <a:spcPts val="0"/>
                </a:spcAft>
                <a:buClr>
                  <a:schemeClr val="dk1"/>
                </a:buClr>
                <a:buSzPts val="1000"/>
                <a:buFont typeface="Twentieth Century"/>
                <a:buNone/>
              </a:pPr>
              <a:r>
                <a:rPr b="1" lang="en" sz="800">
                  <a:solidFill>
                    <a:schemeClr val="dk1"/>
                  </a:solidFill>
                  <a:latin typeface="DM Sans"/>
                  <a:ea typeface="DM Sans"/>
                  <a:cs typeface="DM Sans"/>
                  <a:sym typeface="DM Sans"/>
                </a:rPr>
                <a:t> </a:t>
              </a:r>
              <a:r>
                <a:rPr lang="en" sz="800">
                  <a:solidFill>
                    <a:schemeClr val="dk1"/>
                  </a:solidFill>
                  <a:latin typeface="DM Sans"/>
                  <a:ea typeface="DM Sans"/>
                  <a:cs typeface="DM Sans"/>
                  <a:sym typeface="DM Sans"/>
                </a:rPr>
                <a:t>Lower SSE means that points within a cluster are closer together, making the clusters more compact.</a:t>
              </a:r>
              <a:endParaRPr sz="800">
                <a:latin typeface="DM Sans"/>
                <a:ea typeface="DM Sans"/>
                <a:cs typeface="DM Sans"/>
                <a:sym typeface="DM Sans"/>
              </a:endParaRPr>
            </a:p>
          </p:txBody>
        </p:sp>
        <p:sp>
          <p:nvSpPr>
            <p:cNvPr id="297" name="Google Shape;297;p39"/>
            <p:cNvSpPr/>
            <p:nvPr/>
          </p:nvSpPr>
          <p:spPr>
            <a:xfrm>
              <a:off x="5132830" y="62"/>
              <a:ext cx="1917600" cy="1217700"/>
            </a:xfrm>
            <a:prstGeom prst="roundRect">
              <a:avLst>
                <a:gd fmla="val 10000"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b="1" sz="800">
                <a:latin typeface="DM Sans"/>
                <a:ea typeface="DM Sans"/>
                <a:cs typeface="DM Sans"/>
                <a:sym typeface="DM Sans"/>
              </a:endParaRPr>
            </a:p>
          </p:txBody>
        </p:sp>
        <p:sp>
          <p:nvSpPr>
            <p:cNvPr id="298" name="Google Shape;298;p39"/>
            <p:cNvSpPr/>
            <p:nvPr/>
          </p:nvSpPr>
          <p:spPr>
            <a:xfrm>
              <a:off x="5345883" y="202462"/>
              <a:ext cx="1917600" cy="1217700"/>
            </a:xfrm>
            <a:prstGeom prst="roundRect">
              <a:avLst>
                <a:gd fmla="val 10000" name="adj"/>
              </a:avLst>
            </a:prstGeom>
            <a:solidFill>
              <a:schemeClr val="lt1">
                <a:alpha val="89800"/>
              </a:schemeClr>
            </a:solidFill>
            <a:ln cap="flat" cmpd="sng" w="15875">
              <a:solidFill>
                <a:srgbClr val="19ACE4"/>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b="1" sz="800">
                <a:latin typeface="DM Sans"/>
                <a:ea typeface="DM Sans"/>
                <a:cs typeface="DM Sans"/>
                <a:sym typeface="DM Sans"/>
              </a:endParaRPr>
            </a:p>
          </p:txBody>
        </p:sp>
        <p:sp>
          <p:nvSpPr>
            <p:cNvPr id="299" name="Google Shape;299;p39"/>
            <p:cNvSpPr txBox="1"/>
            <p:nvPr/>
          </p:nvSpPr>
          <p:spPr>
            <a:xfrm>
              <a:off x="5381545" y="238124"/>
              <a:ext cx="1846200" cy="1146300"/>
            </a:xfrm>
            <a:prstGeom prst="rect">
              <a:avLst/>
            </a:prstGeom>
            <a:noFill/>
            <a:ln>
              <a:noFill/>
            </a:ln>
          </p:spPr>
          <p:txBody>
            <a:bodyPr anchorCtr="0" anchor="ctr" bIns="37150" lIns="37150" spcFirstLastPara="1" rIns="37150" wrap="square" tIns="37150">
              <a:noAutofit/>
            </a:bodyPr>
            <a:lstStyle/>
            <a:p>
              <a:pPr indent="0" lvl="0" marL="0" marR="0" rtl="0" algn="ctr">
                <a:lnSpc>
                  <a:spcPct val="90000"/>
                </a:lnSpc>
                <a:spcBef>
                  <a:spcPts val="0"/>
                </a:spcBef>
                <a:spcAft>
                  <a:spcPts val="0"/>
                </a:spcAft>
                <a:buClr>
                  <a:schemeClr val="dk1"/>
                </a:buClr>
                <a:buSzPts val="1000"/>
                <a:buFont typeface="Twentieth Century"/>
                <a:buNone/>
              </a:pPr>
              <a:r>
                <a:rPr b="1" lang="en" sz="800">
                  <a:solidFill>
                    <a:schemeClr val="dk1"/>
                  </a:solidFill>
                  <a:latin typeface="DM Sans"/>
                  <a:ea typeface="DM Sans"/>
                  <a:cs typeface="DM Sans"/>
                  <a:sym typeface="DM Sans"/>
                </a:rPr>
                <a:t>Better Representation: </a:t>
              </a:r>
              <a:r>
                <a:rPr lang="en" sz="800">
                  <a:solidFill>
                    <a:schemeClr val="dk1"/>
                  </a:solidFill>
                  <a:latin typeface="DM Sans"/>
                  <a:ea typeface="DM Sans"/>
                  <a:cs typeface="DM Sans"/>
                  <a:sym typeface="DM Sans"/>
                </a:rPr>
                <a:t>Centroids are more representative of their clusters, improving the interpretability and quality of the clustering</a:t>
              </a:r>
              <a:r>
                <a:rPr b="1" lang="en" sz="800">
                  <a:solidFill>
                    <a:schemeClr val="dk1"/>
                  </a:solidFill>
                  <a:latin typeface="DM Sans"/>
                  <a:ea typeface="DM Sans"/>
                  <a:cs typeface="DM Sans"/>
                  <a:sym typeface="DM Sans"/>
                </a:rPr>
                <a:t>.</a:t>
              </a:r>
              <a:endParaRPr b="1" sz="800">
                <a:latin typeface="DM Sans"/>
                <a:ea typeface="DM Sans"/>
                <a:cs typeface="DM Sans"/>
                <a:sym typeface="DM Sans"/>
              </a:endParaRPr>
            </a:p>
          </p:txBody>
        </p:sp>
      </p:grpSp>
      <p:sp>
        <p:nvSpPr>
          <p:cNvPr id="300" name="Google Shape;300;p39"/>
          <p:cNvSpPr/>
          <p:nvPr/>
        </p:nvSpPr>
        <p:spPr>
          <a:xfrm>
            <a:off x="7532346" y="2930809"/>
            <a:ext cx="507600" cy="418200"/>
          </a:xfrm>
          <a:prstGeom prst="ellipse">
            <a:avLst/>
          </a:prstGeom>
          <a:noFill/>
          <a:ln cap="flat" cmpd="sng" w="15875">
            <a:solidFill>
              <a:srgbClr val="0B49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301" name="Google Shape;301;p39"/>
          <p:cNvSpPr/>
          <p:nvPr/>
        </p:nvSpPr>
        <p:spPr>
          <a:xfrm>
            <a:off x="231500" y="115750"/>
            <a:ext cx="6431100" cy="75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450" cap="none">
                <a:solidFill>
                  <a:schemeClr val="dk1"/>
                </a:solidFill>
                <a:highlight>
                  <a:schemeClr val="lt1"/>
                </a:highlight>
                <a:latin typeface="Merriweather"/>
                <a:ea typeface="Merriweather"/>
                <a:cs typeface="Merriweather"/>
                <a:sym typeface="Merriweather"/>
              </a:rPr>
              <a:t>Sum of Squared Errors</a:t>
            </a:r>
            <a:r>
              <a:rPr b="1" lang="en" sz="3450">
                <a:solidFill>
                  <a:schemeClr val="dk1"/>
                </a:solidFill>
                <a:highlight>
                  <a:schemeClr val="lt1"/>
                </a:highlight>
                <a:latin typeface="Merriweather"/>
                <a:ea typeface="Merriweather"/>
                <a:cs typeface="Merriweather"/>
                <a:sym typeface="Merriweather"/>
              </a:rPr>
              <a:t> (</a:t>
            </a:r>
            <a:r>
              <a:rPr b="1" lang="en" sz="3450">
                <a:solidFill>
                  <a:schemeClr val="dk1"/>
                </a:solidFill>
                <a:highlight>
                  <a:schemeClr val="lt1"/>
                </a:highlight>
                <a:latin typeface="Merriweather"/>
                <a:ea typeface="Merriweather"/>
                <a:cs typeface="Merriweather"/>
                <a:sym typeface="Merriweather"/>
              </a:rPr>
              <a:t>SSE)</a:t>
            </a:r>
            <a:endParaRPr b="1" sz="3450" cap="none">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A graph with a line&#10;&#10;Description automatically generated" id="306" name="Google Shape;306;p40"/>
          <p:cNvPicPr preferRelativeResize="0"/>
          <p:nvPr/>
        </p:nvPicPr>
        <p:blipFill rotWithShape="1">
          <a:blip r:embed="rId3">
            <a:alphaModFix/>
          </a:blip>
          <a:srcRect b="0" l="0" r="0" t="0"/>
          <a:stretch/>
        </p:blipFill>
        <p:spPr>
          <a:xfrm>
            <a:off x="107440" y="920945"/>
            <a:ext cx="4245363" cy="2533418"/>
          </a:xfrm>
          <a:prstGeom prst="rect">
            <a:avLst/>
          </a:prstGeom>
          <a:noFill/>
          <a:ln>
            <a:noFill/>
          </a:ln>
        </p:spPr>
      </p:pic>
      <p:sp>
        <p:nvSpPr>
          <p:cNvPr id="307" name="Google Shape;307;p40"/>
          <p:cNvSpPr/>
          <p:nvPr/>
        </p:nvSpPr>
        <p:spPr>
          <a:xfrm>
            <a:off x="5128908" y="2493848"/>
            <a:ext cx="141000" cy="14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DM Sans"/>
              <a:ea typeface="DM Sans"/>
              <a:cs typeface="DM Sans"/>
              <a:sym typeface="DM Sans"/>
            </a:endParaRPr>
          </a:p>
        </p:txBody>
      </p:sp>
      <p:sp>
        <p:nvSpPr>
          <p:cNvPr id="308" name="Google Shape;308;p40"/>
          <p:cNvSpPr/>
          <p:nvPr/>
        </p:nvSpPr>
        <p:spPr>
          <a:xfrm>
            <a:off x="504282" y="2690184"/>
            <a:ext cx="773700" cy="94200"/>
          </a:xfrm>
          <a:prstGeom prst="rightArrow">
            <a:avLst>
              <a:gd fmla="val 50000" name="adj1"/>
              <a:gd fmla="val 50000" name="adj2"/>
            </a:avLst>
          </a:prstGeom>
          <a:solidFill>
            <a:schemeClr val="accent3"/>
          </a:solidFill>
          <a:ln cap="flat" cmpd="sng" w="15875">
            <a:solidFill>
              <a:srgbClr val="0B496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309" name="Google Shape;309;p40"/>
          <p:cNvSpPr txBox="1"/>
          <p:nvPr/>
        </p:nvSpPr>
        <p:spPr>
          <a:xfrm>
            <a:off x="4652253" y="579814"/>
            <a:ext cx="3439500" cy="684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000">
                <a:solidFill>
                  <a:schemeClr val="dk1"/>
                </a:solidFill>
                <a:latin typeface="DM Sans"/>
                <a:ea typeface="DM Sans"/>
                <a:cs typeface="DM Sans"/>
                <a:sym typeface="DM Sans"/>
              </a:rPr>
              <a:t>Elbow Method: </a:t>
            </a:r>
            <a:r>
              <a:rPr lang="en" sz="1000">
                <a:solidFill>
                  <a:schemeClr val="dk1"/>
                </a:solidFill>
                <a:latin typeface="DM Sans"/>
                <a:ea typeface="DM Sans"/>
                <a:cs typeface="DM Sans"/>
                <a:sym typeface="DM Sans"/>
              </a:rPr>
              <a:t>A technique to find the optimal number of clusters (K) by balancing simplicity and fit quality.</a:t>
            </a:r>
            <a:endParaRPr sz="1000">
              <a:solidFill>
                <a:schemeClr val="dk1"/>
              </a:solidFill>
              <a:latin typeface="DM Sans"/>
              <a:ea typeface="DM Sans"/>
              <a:cs typeface="DM Sans"/>
              <a:sym typeface="DM Sans"/>
            </a:endParaRPr>
          </a:p>
          <a:p>
            <a:pPr indent="0" lvl="0" marL="0" marR="0" rtl="0" algn="l">
              <a:spcBef>
                <a:spcPts val="0"/>
              </a:spcBef>
              <a:spcAft>
                <a:spcPts val="0"/>
              </a:spcAft>
              <a:buNone/>
            </a:pPr>
            <a:r>
              <a:t/>
            </a:r>
            <a:endParaRPr sz="1000">
              <a:solidFill>
                <a:schemeClr val="dk2"/>
              </a:solidFill>
              <a:latin typeface="DM Sans"/>
              <a:ea typeface="DM Sans"/>
              <a:cs typeface="DM Sans"/>
              <a:sym typeface="DM Sans"/>
            </a:endParaRPr>
          </a:p>
          <a:p>
            <a:pPr indent="0" lvl="0" marL="0" marR="0" rtl="0" algn="l">
              <a:spcBef>
                <a:spcPts val="0"/>
              </a:spcBef>
              <a:spcAft>
                <a:spcPts val="0"/>
              </a:spcAft>
              <a:buNone/>
            </a:pPr>
            <a:r>
              <a:rPr b="1" lang="en" sz="1000">
                <a:solidFill>
                  <a:schemeClr val="dk1"/>
                </a:solidFill>
                <a:latin typeface="DM Sans"/>
                <a:ea typeface="DM Sans"/>
                <a:cs typeface="DM Sans"/>
                <a:sym typeface="DM Sans"/>
              </a:rPr>
              <a:t>How it works:</a:t>
            </a:r>
            <a:endParaRPr b="1" sz="1000">
              <a:solidFill>
                <a:schemeClr val="dk1"/>
              </a:solidFill>
              <a:latin typeface="DM Sans"/>
              <a:ea typeface="DM Sans"/>
              <a:cs typeface="DM Sans"/>
              <a:sym typeface="DM Sans"/>
            </a:endParaRPr>
          </a:p>
        </p:txBody>
      </p:sp>
      <p:sp>
        <p:nvSpPr>
          <p:cNvPr id="310" name="Google Shape;310;p40"/>
          <p:cNvSpPr txBox="1"/>
          <p:nvPr/>
        </p:nvSpPr>
        <p:spPr>
          <a:xfrm>
            <a:off x="2100519" y="3706238"/>
            <a:ext cx="4570800" cy="83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000">
                <a:solidFill>
                  <a:schemeClr val="dk1"/>
                </a:solidFill>
                <a:latin typeface="DM Sans"/>
                <a:ea typeface="DM Sans"/>
                <a:cs typeface="DM Sans"/>
                <a:sym typeface="DM Sans"/>
              </a:rPr>
              <a:t>Reasons to use the elbow method for selecting K</a:t>
            </a:r>
            <a:endParaRPr b="1" sz="1000">
              <a:solidFill>
                <a:schemeClr val="dk1"/>
              </a:solidFill>
              <a:latin typeface="DM Sans"/>
              <a:ea typeface="DM Sans"/>
              <a:cs typeface="DM Sans"/>
              <a:sym typeface="DM Sans"/>
            </a:endParaRPr>
          </a:p>
          <a:p>
            <a:pPr indent="-63500" lvl="0" marL="0" marR="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Simplicity: Chooses the smallest number of clusters that represents the data well.</a:t>
            </a:r>
            <a:endParaRPr sz="1000">
              <a:solidFill>
                <a:schemeClr val="dk1"/>
              </a:solidFill>
              <a:latin typeface="DM Sans"/>
              <a:ea typeface="DM Sans"/>
              <a:cs typeface="DM Sans"/>
              <a:sym typeface="DM Sans"/>
            </a:endParaRPr>
          </a:p>
          <a:p>
            <a:pPr indent="-63500" lvl="0" marL="0" marR="0" rtl="0" algn="l">
              <a:spcBef>
                <a:spcPts val="0"/>
              </a:spcBef>
              <a:spcAft>
                <a:spcPts val="0"/>
              </a:spcAft>
              <a:buClr>
                <a:schemeClr val="dk1"/>
              </a:buClr>
              <a:buSzPts val="1000"/>
              <a:buFont typeface="DM Sans"/>
              <a:buChar char="•"/>
            </a:pPr>
            <a:r>
              <a:rPr lang="en" sz="1000">
                <a:solidFill>
                  <a:schemeClr val="dk1"/>
                </a:solidFill>
                <a:latin typeface="DM Sans"/>
                <a:ea typeface="DM Sans"/>
                <a:cs typeface="DM Sans"/>
                <a:sym typeface="DM Sans"/>
              </a:rPr>
              <a:t>Avoid Overfitting: Prevents adding unnecessary complexity with extra clusters.</a:t>
            </a:r>
            <a:endParaRPr sz="1000">
              <a:solidFill>
                <a:schemeClr val="dk1"/>
              </a:solidFill>
              <a:latin typeface="DM Sans"/>
              <a:ea typeface="DM Sans"/>
              <a:cs typeface="DM Sans"/>
              <a:sym typeface="DM Sans"/>
            </a:endParaRPr>
          </a:p>
        </p:txBody>
      </p:sp>
      <p:grpSp>
        <p:nvGrpSpPr>
          <p:cNvPr id="311" name="Google Shape;311;p40"/>
          <p:cNvGrpSpPr/>
          <p:nvPr/>
        </p:nvGrpSpPr>
        <p:grpSpPr>
          <a:xfrm>
            <a:off x="4465702" y="1385891"/>
            <a:ext cx="4570875" cy="2025225"/>
            <a:chOff x="0" y="50293"/>
            <a:chExt cx="6094500" cy="2700300"/>
          </a:xfrm>
        </p:grpSpPr>
        <p:sp>
          <p:nvSpPr>
            <p:cNvPr id="312" name="Google Shape;312;p40"/>
            <p:cNvSpPr/>
            <p:nvPr/>
          </p:nvSpPr>
          <p:spPr>
            <a:xfrm>
              <a:off x="0" y="50293"/>
              <a:ext cx="6094500" cy="5079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313" name="Google Shape;313;p40"/>
            <p:cNvSpPr txBox="1"/>
            <p:nvPr/>
          </p:nvSpPr>
          <p:spPr>
            <a:xfrm>
              <a:off x="24788" y="75081"/>
              <a:ext cx="6045000" cy="458100"/>
            </a:xfrm>
            <a:prstGeom prst="rect">
              <a:avLst/>
            </a:prstGeom>
            <a:noFill/>
            <a:ln>
              <a:noFill/>
            </a:ln>
          </p:spPr>
          <p:txBody>
            <a:bodyPr anchorCtr="0" anchor="ctr" bIns="40000" lIns="40000" spcFirstLastPara="1" rIns="40000" wrap="square" tIns="40000">
              <a:noAutofit/>
            </a:bodyPr>
            <a:lstStyle/>
            <a:p>
              <a:pPr indent="0" lvl="0" marL="0" marR="0" rtl="0" algn="l">
                <a:lnSpc>
                  <a:spcPct val="90000"/>
                </a:lnSpc>
                <a:spcBef>
                  <a:spcPts val="0"/>
                </a:spcBef>
                <a:spcAft>
                  <a:spcPts val="0"/>
                </a:spcAft>
                <a:buClr>
                  <a:schemeClr val="lt1"/>
                </a:buClr>
                <a:buSzPts val="1100"/>
                <a:buFont typeface="Twentieth Century"/>
                <a:buNone/>
              </a:pPr>
              <a:r>
                <a:rPr lang="en" sz="1000">
                  <a:solidFill>
                    <a:schemeClr val="lt1"/>
                  </a:solidFill>
                  <a:latin typeface="DM Sans"/>
                  <a:ea typeface="DM Sans"/>
                  <a:cs typeface="DM Sans"/>
                  <a:sym typeface="DM Sans"/>
                </a:rPr>
                <a:t>Run K-Means with different values of K, calculating Sum of Squared Errors (SSE) for each.</a:t>
              </a:r>
              <a:endParaRPr sz="1000">
                <a:latin typeface="DM Sans"/>
                <a:ea typeface="DM Sans"/>
                <a:cs typeface="DM Sans"/>
                <a:sym typeface="DM Sans"/>
              </a:endParaRPr>
            </a:p>
          </p:txBody>
        </p:sp>
        <p:sp>
          <p:nvSpPr>
            <p:cNvPr id="314" name="Google Shape;314;p40"/>
            <p:cNvSpPr/>
            <p:nvPr/>
          </p:nvSpPr>
          <p:spPr>
            <a:xfrm>
              <a:off x="0" y="598393"/>
              <a:ext cx="6094500" cy="5079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315" name="Google Shape;315;p40"/>
            <p:cNvSpPr txBox="1"/>
            <p:nvPr/>
          </p:nvSpPr>
          <p:spPr>
            <a:xfrm>
              <a:off x="24788" y="623181"/>
              <a:ext cx="6045000" cy="458100"/>
            </a:xfrm>
            <a:prstGeom prst="rect">
              <a:avLst/>
            </a:prstGeom>
            <a:noFill/>
            <a:ln>
              <a:noFill/>
            </a:ln>
          </p:spPr>
          <p:txBody>
            <a:bodyPr anchorCtr="0" anchor="ctr" bIns="40000" lIns="40000" spcFirstLastPara="1" rIns="40000" wrap="square" tIns="40000">
              <a:noAutofit/>
            </a:bodyPr>
            <a:lstStyle/>
            <a:p>
              <a:pPr indent="0" lvl="0" marL="0" marR="0" rtl="0" algn="l">
                <a:lnSpc>
                  <a:spcPct val="90000"/>
                </a:lnSpc>
                <a:spcBef>
                  <a:spcPts val="0"/>
                </a:spcBef>
                <a:spcAft>
                  <a:spcPts val="0"/>
                </a:spcAft>
                <a:buClr>
                  <a:schemeClr val="lt1"/>
                </a:buClr>
                <a:buSzPts val="1100"/>
                <a:buFont typeface="Twentieth Century"/>
                <a:buNone/>
              </a:pPr>
              <a:r>
                <a:rPr lang="en" sz="1000">
                  <a:solidFill>
                    <a:schemeClr val="lt1"/>
                  </a:solidFill>
                  <a:latin typeface="DM Sans"/>
                  <a:ea typeface="DM Sans"/>
                  <a:cs typeface="DM Sans"/>
                  <a:sym typeface="DM Sans"/>
                </a:rPr>
                <a:t>Plot SSE vs. K: Observe how SSE decreases as K increases.</a:t>
              </a:r>
              <a:endParaRPr sz="1000">
                <a:latin typeface="DM Sans"/>
                <a:ea typeface="DM Sans"/>
                <a:cs typeface="DM Sans"/>
                <a:sym typeface="DM Sans"/>
              </a:endParaRPr>
            </a:p>
          </p:txBody>
        </p:sp>
        <p:sp>
          <p:nvSpPr>
            <p:cNvPr id="316" name="Google Shape;316;p40"/>
            <p:cNvSpPr/>
            <p:nvPr/>
          </p:nvSpPr>
          <p:spPr>
            <a:xfrm>
              <a:off x="0" y="1146493"/>
              <a:ext cx="6094500" cy="5079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317" name="Google Shape;317;p40"/>
            <p:cNvSpPr txBox="1"/>
            <p:nvPr/>
          </p:nvSpPr>
          <p:spPr>
            <a:xfrm>
              <a:off x="24788" y="1171281"/>
              <a:ext cx="6045000" cy="458100"/>
            </a:xfrm>
            <a:prstGeom prst="rect">
              <a:avLst/>
            </a:prstGeom>
            <a:noFill/>
            <a:ln>
              <a:noFill/>
            </a:ln>
          </p:spPr>
          <p:txBody>
            <a:bodyPr anchorCtr="0" anchor="ctr" bIns="40000" lIns="40000" spcFirstLastPara="1" rIns="40000" wrap="square" tIns="40000">
              <a:noAutofit/>
            </a:bodyPr>
            <a:lstStyle/>
            <a:p>
              <a:pPr indent="0" lvl="0" marL="0" marR="0" rtl="0" algn="l">
                <a:lnSpc>
                  <a:spcPct val="90000"/>
                </a:lnSpc>
                <a:spcBef>
                  <a:spcPts val="0"/>
                </a:spcBef>
                <a:spcAft>
                  <a:spcPts val="0"/>
                </a:spcAft>
                <a:buClr>
                  <a:schemeClr val="lt1"/>
                </a:buClr>
                <a:buSzPts val="1100"/>
                <a:buFont typeface="Twentieth Century"/>
                <a:buNone/>
              </a:pPr>
              <a:r>
                <a:rPr lang="en" sz="1000">
                  <a:solidFill>
                    <a:schemeClr val="lt1"/>
                  </a:solidFill>
                  <a:latin typeface="DM Sans"/>
                  <a:ea typeface="DM Sans"/>
                  <a:cs typeface="DM Sans"/>
                  <a:sym typeface="DM Sans"/>
                </a:rPr>
                <a:t>Interpreting the Plot:</a:t>
              </a:r>
              <a:endParaRPr sz="1000">
                <a:latin typeface="DM Sans"/>
                <a:ea typeface="DM Sans"/>
                <a:cs typeface="DM Sans"/>
                <a:sym typeface="DM Sans"/>
              </a:endParaRPr>
            </a:p>
          </p:txBody>
        </p:sp>
        <p:sp>
          <p:nvSpPr>
            <p:cNvPr id="318" name="Google Shape;318;p40"/>
            <p:cNvSpPr/>
            <p:nvPr/>
          </p:nvSpPr>
          <p:spPr>
            <a:xfrm>
              <a:off x="0" y="1694593"/>
              <a:ext cx="6094500" cy="5079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319" name="Google Shape;319;p40"/>
            <p:cNvSpPr txBox="1"/>
            <p:nvPr/>
          </p:nvSpPr>
          <p:spPr>
            <a:xfrm>
              <a:off x="24788" y="1719381"/>
              <a:ext cx="6045000" cy="458100"/>
            </a:xfrm>
            <a:prstGeom prst="rect">
              <a:avLst/>
            </a:prstGeom>
            <a:noFill/>
            <a:ln>
              <a:noFill/>
            </a:ln>
          </p:spPr>
          <p:txBody>
            <a:bodyPr anchorCtr="0" anchor="ctr" bIns="40000" lIns="40000" spcFirstLastPara="1" rIns="40000" wrap="square" tIns="40000">
              <a:noAutofit/>
            </a:bodyPr>
            <a:lstStyle/>
            <a:p>
              <a:pPr indent="0" lvl="0" marL="0" marR="0" rtl="0" algn="l">
                <a:lnSpc>
                  <a:spcPct val="90000"/>
                </a:lnSpc>
                <a:spcBef>
                  <a:spcPts val="0"/>
                </a:spcBef>
                <a:spcAft>
                  <a:spcPts val="0"/>
                </a:spcAft>
                <a:buClr>
                  <a:schemeClr val="lt1"/>
                </a:buClr>
                <a:buSzPts val="1100"/>
                <a:buFont typeface="Twentieth Century"/>
                <a:buNone/>
              </a:pPr>
              <a:r>
                <a:rPr lang="en" sz="1000">
                  <a:solidFill>
                    <a:schemeClr val="lt1"/>
                  </a:solidFill>
                  <a:latin typeface="DM Sans"/>
                  <a:ea typeface="DM Sans"/>
                  <a:cs typeface="DM Sans"/>
                  <a:sym typeface="DM Sans"/>
                </a:rPr>
                <a:t>Elbow Point: The optimal K is where the SSE reduction slows down sharply, creating an "elbow" shape.</a:t>
              </a:r>
              <a:endParaRPr sz="1000">
                <a:latin typeface="DM Sans"/>
                <a:ea typeface="DM Sans"/>
                <a:cs typeface="DM Sans"/>
                <a:sym typeface="DM Sans"/>
              </a:endParaRPr>
            </a:p>
          </p:txBody>
        </p:sp>
        <p:sp>
          <p:nvSpPr>
            <p:cNvPr id="320" name="Google Shape;320;p40"/>
            <p:cNvSpPr/>
            <p:nvPr/>
          </p:nvSpPr>
          <p:spPr>
            <a:xfrm>
              <a:off x="0" y="2242693"/>
              <a:ext cx="6094500" cy="50790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000">
                <a:latin typeface="DM Sans"/>
                <a:ea typeface="DM Sans"/>
                <a:cs typeface="DM Sans"/>
                <a:sym typeface="DM Sans"/>
              </a:endParaRPr>
            </a:p>
          </p:txBody>
        </p:sp>
        <p:sp>
          <p:nvSpPr>
            <p:cNvPr id="321" name="Google Shape;321;p40"/>
            <p:cNvSpPr txBox="1"/>
            <p:nvPr/>
          </p:nvSpPr>
          <p:spPr>
            <a:xfrm>
              <a:off x="24788" y="2267481"/>
              <a:ext cx="6045000" cy="458100"/>
            </a:xfrm>
            <a:prstGeom prst="rect">
              <a:avLst/>
            </a:prstGeom>
            <a:noFill/>
            <a:ln>
              <a:noFill/>
            </a:ln>
          </p:spPr>
          <p:txBody>
            <a:bodyPr anchorCtr="0" anchor="ctr" bIns="40000" lIns="40000" spcFirstLastPara="1" rIns="40000" wrap="square" tIns="40000">
              <a:noAutofit/>
            </a:bodyPr>
            <a:lstStyle/>
            <a:p>
              <a:pPr indent="0" lvl="0" marL="0" marR="0" rtl="0" algn="l">
                <a:lnSpc>
                  <a:spcPct val="90000"/>
                </a:lnSpc>
                <a:spcBef>
                  <a:spcPts val="0"/>
                </a:spcBef>
                <a:spcAft>
                  <a:spcPts val="0"/>
                </a:spcAft>
                <a:buClr>
                  <a:schemeClr val="lt1"/>
                </a:buClr>
                <a:buSzPts val="1100"/>
                <a:buFont typeface="Twentieth Century"/>
                <a:buNone/>
              </a:pPr>
              <a:r>
                <a:rPr lang="en" sz="1000">
                  <a:solidFill>
                    <a:schemeClr val="lt1"/>
                  </a:solidFill>
                  <a:latin typeface="DM Sans"/>
                  <a:ea typeface="DM Sans"/>
                  <a:cs typeface="DM Sans"/>
                  <a:sym typeface="DM Sans"/>
                </a:rPr>
                <a:t>The elbow appears around K=3 where additional clusters bring minimal improvement.</a:t>
              </a:r>
              <a:endParaRPr sz="1000">
                <a:latin typeface="DM Sans"/>
                <a:ea typeface="DM Sans"/>
                <a:cs typeface="DM Sans"/>
                <a:sym typeface="DM Sans"/>
              </a:endParaRPr>
            </a:p>
          </p:txBody>
        </p:sp>
      </p:grpSp>
      <p:sp>
        <p:nvSpPr>
          <p:cNvPr id="322" name="Google Shape;322;p40"/>
          <p:cNvSpPr txBox="1"/>
          <p:nvPr/>
        </p:nvSpPr>
        <p:spPr>
          <a:xfrm>
            <a:off x="197374" y="106774"/>
            <a:ext cx="3828600" cy="600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450">
                <a:solidFill>
                  <a:schemeClr val="dk1"/>
                </a:solidFill>
                <a:latin typeface="Merriweather"/>
                <a:ea typeface="Merriweather"/>
                <a:cs typeface="Merriweather"/>
                <a:sym typeface="Merriweather"/>
              </a:rPr>
              <a:t>Choosing K</a:t>
            </a:r>
            <a:endParaRPr sz="3450">
              <a:solidFill>
                <a:schemeClr val="dk1"/>
              </a:solidFill>
              <a:latin typeface="Merriweather"/>
              <a:ea typeface="Merriweather"/>
              <a:cs typeface="Merriweather"/>
              <a:sym typeface="Merriweather"/>
            </a:endParaRPr>
          </a:p>
        </p:txBody>
      </p:sp>
      <p:cxnSp>
        <p:nvCxnSpPr>
          <p:cNvPr id="323" name="Google Shape;323;p40"/>
          <p:cNvCxnSpPr/>
          <p:nvPr/>
        </p:nvCxnSpPr>
        <p:spPr>
          <a:xfrm rot="10800000">
            <a:off x="504503" y="2784224"/>
            <a:ext cx="3961200" cy="4332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